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4" r:id="rId3"/>
    <p:sldId id="286" r:id="rId4"/>
    <p:sldId id="269" r:id="rId5"/>
    <p:sldId id="270" r:id="rId6"/>
    <p:sldId id="280" r:id="rId7"/>
    <p:sldId id="271" r:id="rId8"/>
    <p:sldId id="276" r:id="rId9"/>
    <p:sldId id="281" r:id="rId10"/>
    <p:sldId id="282" r:id="rId11"/>
    <p:sldId id="285" r:id="rId12"/>
    <p:sldId id="272" r:id="rId13"/>
    <p:sldId id="284" r:id="rId14"/>
    <p:sldId id="283" r:id="rId15"/>
    <p:sldId id="274" r:id="rId16"/>
    <p:sldId id="278" r:id="rId17"/>
    <p:sldId id="288" r:id="rId18"/>
    <p:sldId id="290" r:id="rId19"/>
    <p:sldId id="292" r:id="rId20"/>
    <p:sldId id="289" r:id="rId21"/>
    <p:sldId id="291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Kus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91184" autoAdjust="0"/>
  </p:normalViewPr>
  <p:slideViewPr>
    <p:cSldViewPr snapToGrid="0" showGuides="1">
      <p:cViewPr varScale="1">
        <p:scale>
          <a:sx n="83" d="100"/>
          <a:sy n="83" d="100"/>
        </p:scale>
        <p:origin x="-1600" y="-10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Requirements and Steps</a:t>
            </a:r>
          </a:p>
          <a:p>
            <a:pPr lvl="0"/>
            <a:r>
              <a:rPr lang="en-GB" noProof="0" dirty="0" smtClean="0"/>
              <a:t>WP-75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LPD FXE Integration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1Mpx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Detector</a:t>
            </a:r>
            <a:r>
              <a:rPr lang="en-GB" sz="1000" noProof="0" dirty="0" smtClean="0">
                <a:solidFill>
                  <a:schemeClr val="bg1"/>
                </a:solidFill>
              </a:rPr>
              <a:t> Integration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M. Kuster, WP-75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sz="2600" dirty="0" smtClean="0"/>
          </a:p>
          <a:p>
            <a:r>
              <a:rPr lang="en-GB" sz="2600" dirty="0" smtClean="0"/>
              <a:t>M. Kuster </a:t>
            </a:r>
          </a:p>
          <a:p>
            <a:r>
              <a:rPr lang="en-GB" sz="2600" dirty="0" smtClean="0"/>
              <a:t>for WP75</a:t>
            </a:r>
          </a:p>
          <a:p>
            <a:endParaRPr lang="en-GB" sz="2000" dirty="0" smtClean="0"/>
          </a:p>
          <a:p>
            <a:r>
              <a:rPr lang="en-GB" sz="2000" dirty="0" smtClean="0"/>
              <a:t>April 23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2015</a:t>
            </a:r>
            <a:endParaRPr lang="en-GB" sz="2000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Integrating Detectors at First Instrument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M6: Test of Safety System and Procedures Completed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00" y="1155699"/>
            <a:ext cx="8889999" cy="52992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Requirements</a:t>
            </a:r>
            <a:endParaRPr lang="en-US" sz="2000" i="1" dirty="0" smtClean="0"/>
          </a:p>
          <a:p>
            <a:pPr lvl="1"/>
            <a:r>
              <a:rPr lang="en-US" sz="1600" i="1" dirty="0" smtClean="0"/>
              <a:t>Cooling system installed, </a:t>
            </a:r>
            <a:r>
              <a:rPr lang="en-US" sz="1600" i="1" dirty="0"/>
              <a:t>operational and </a:t>
            </a:r>
            <a:r>
              <a:rPr lang="en-US" sz="1600" i="1" dirty="0" smtClean="0"/>
              <a:t>tested</a:t>
            </a:r>
          </a:p>
          <a:p>
            <a:pPr lvl="1"/>
            <a:r>
              <a:rPr lang="en-US" sz="1600" i="1" dirty="0"/>
              <a:t>All detector relevant cabling installed and </a:t>
            </a:r>
            <a:r>
              <a:rPr lang="en-US" sz="1600" i="1" dirty="0" smtClean="0"/>
              <a:t>tested</a:t>
            </a:r>
          </a:p>
          <a:p>
            <a:pPr lvl="1"/>
            <a:r>
              <a:rPr lang="en-US" sz="1600" i="1" dirty="0" smtClean="0"/>
              <a:t>N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 </a:t>
            </a:r>
            <a:r>
              <a:rPr lang="en-US" sz="1600" i="1" dirty="0"/>
              <a:t>available in hutch to vent/open detector </a:t>
            </a:r>
            <a:r>
              <a:rPr lang="en-US" sz="1600" i="1" dirty="0" smtClean="0"/>
              <a:t>vessel</a:t>
            </a:r>
            <a:endParaRPr lang="en-US" sz="1600" i="1" dirty="0"/>
          </a:p>
          <a:p>
            <a:pPr lvl="1"/>
            <a:r>
              <a:rPr lang="en-US" sz="1600" i="1" dirty="0" smtClean="0"/>
              <a:t>Detector vented and at ambient pressure</a:t>
            </a:r>
          </a:p>
          <a:p>
            <a:pPr marL="0" indent="0">
              <a:buNone/>
            </a:pPr>
            <a:r>
              <a:rPr lang="en-US" sz="2000" b="1" i="1" dirty="0" smtClean="0"/>
              <a:t>Tasks </a:t>
            </a:r>
            <a:r>
              <a:rPr lang="en-US" sz="2000" b="1" i="1" dirty="0"/>
              <a:t>and Responsibilities</a:t>
            </a:r>
            <a:endParaRPr lang="en-US" sz="2000" b="1" dirty="0" smtClean="0"/>
          </a:p>
          <a:p>
            <a:pPr lvl="1"/>
            <a:r>
              <a:rPr lang="en-US" sz="1600" dirty="0" smtClean="0"/>
              <a:t>Functional tests of detector shutdown procedures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 smtClean="0"/>
              <a:t>, Consortium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Functional tests of gate valve and its mechanical locking system [</a:t>
            </a:r>
            <a:r>
              <a:rPr lang="en-US" sz="1600" b="1" dirty="0" smtClean="0">
                <a:solidFill>
                  <a:srgbClr val="FF0000"/>
                </a:solidFill>
              </a:rPr>
              <a:t>Instrument Team</a:t>
            </a:r>
            <a:r>
              <a:rPr lang="en-US" sz="1600" i="1" dirty="0" smtClean="0"/>
              <a:t>, WP75, Consortium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Functional tests of beam attenuators and other safety related equipment etc. [</a:t>
            </a:r>
            <a:r>
              <a:rPr lang="en-US" sz="1600" b="1" dirty="0" smtClean="0">
                <a:solidFill>
                  <a:srgbClr val="FF0000"/>
                </a:solidFill>
              </a:rPr>
              <a:t>Instrument Team</a:t>
            </a:r>
            <a:r>
              <a:rPr lang="en-US" sz="1600" i="1" dirty="0" smtClean="0">
                <a:sym typeface="Wingdings" panose="05000000000000000000" pitchFamily="2" charset="2"/>
              </a:rPr>
              <a:t>, WP75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Test of SIB and/or other safety procedures implemented in the detector front-end (vacuum, temperature etc.)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 smtClean="0"/>
              <a:t>, Consortium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826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M7: Detector Motion System Operational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00" y="1155699"/>
            <a:ext cx="8889999" cy="52992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Requirements</a:t>
            </a:r>
            <a:endParaRPr lang="en-US" sz="2000" i="1" dirty="0" smtClean="0"/>
          </a:p>
          <a:p>
            <a:pPr lvl="1"/>
            <a:r>
              <a:rPr lang="en-US" sz="1600" i="1" dirty="0" smtClean="0"/>
              <a:t>Cooling system installed, </a:t>
            </a:r>
            <a:r>
              <a:rPr lang="en-US" sz="1600" i="1" dirty="0"/>
              <a:t>operational and </a:t>
            </a:r>
            <a:r>
              <a:rPr lang="en-US" sz="1600" i="1" dirty="0" smtClean="0"/>
              <a:t>tested</a:t>
            </a:r>
          </a:p>
          <a:p>
            <a:pPr lvl="1"/>
            <a:r>
              <a:rPr lang="en-US" sz="1600" i="1" dirty="0"/>
              <a:t>Control system ready</a:t>
            </a:r>
          </a:p>
          <a:p>
            <a:pPr lvl="1"/>
            <a:r>
              <a:rPr lang="en-US" sz="1600" i="1" dirty="0" smtClean="0"/>
              <a:t>All </a:t>
            </a:r>
            <a:r>
              <a:rPr lang="en-US" sz="1600" i="1" dirty="0"/>
              <a:t>detector relevant cabling installed and </a:t>
            </a:r>
            <a:r>
              <a:rPr lang="en-US" sz="1600" i="1" dirty="0" smtClean="0"/>
              <a:t>tested</a:t>
            </a:r>
          </a:p>
          <a:p>
            <a:pPr lvl="1"/>
            <a:r>
              <a:rPr lang="en-US" sz="1600" i="1" dirty="0" smtClean="0"/>
              <a:t>N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 </a:t>
            </a:r>
            <a:r>
              <a:rPr lang="en-US" sz="1600" i="1" dirty="0"/>
              <a:t>available in hutch to vent/open detector vessel</a:t>
            </a:r>
          </a:p>
          <a:p>
            <a:pPr lvl="1"/>
            <a:r>
              <a:rPr lang="en-US" sz="1600" i="1" dirty="0" smtClean="0"/>
              <a:t>Experiment chamber installed</a:t>
            </a:r>
          </a:p>
          <a:p>
            <a:pPr marL="0" indent="0">
              <a:buNone/>
            </a:pPr>
            <a:r>
              <a:rPr lang="en-US" sz="2000" b="1" i="1" dirty="0" smtClean="0"/>
              <a:t>Tasks </a:t>
            </a:r>
            <a:r>
              <a:rPr lang="en-US" sz="2000" b="1" i="1" dirty="0"/>
              <a:t>and Responsibilities</a:t>
            </a:r>
            <a:endParaRPr lang="en-US" sz="2000" b="1" dirty="0" smtClean="0"/>
          </a:p>
          <a:p>
            <a:pPr lvl="1"/>
            <a:r>
              <a:rPr lang="en-US" sz="1600" dirty="0"/>
              <a:t>Motion system and limit switch tests with open chamber [</a:t>
            </a:r>
            <a:r>
              <a:rPr lang="en-US" sz="1600" b="1" dirty="0">
                <a:solidFill>
                  <a:srgbClr val="FF0000"/>
                </a:solidFill>
              </a:rPr>
              <a:t>WP75</a:t>
            </a:r>
            <a:r>
              <a:rPr lang="en-US" sz="1600" i="1" dirty="0"/>
              <a:t>, Consortium, Instrument Team</a:t>
            </a:r>
            <a:r>
              <a:rPr lang="en-US" sz="1600" dirty="0" smtClean="0"/>
              <a:t>]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99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M8: Timing System Tests Successfully Completed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23981" y="1119714"/>
            <a:ext cx="8889999" cy="52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i="1" dirty="0" smtClean="0"/>
              <a:t>Requirements</a:t>
            </a:r>
            <a:endParaRPr lang="en-US" i="1" dirty="0" smtClean="0"/>
          </a:p>
          <a:p>
            <a:pPr lvl="1"/>
            <a:r>
              <a:rPr lang="en-US" sz="1600" i="1" dirty="0" smtClean="0"/>
              <a:t>Access to control room and hutch</a:t>
            </a:r>
          </a:p>
          <a:p>
            <a:pPr lvl="1"/>
            <a:r>
              <a:rPr lang="en-US" sz="1600" i="1" dirty="0" smtClean="0"/>
              <a:t>Control system ready and C&amp;C signals available and tested</a:t>
            </a:r>
          </a:p>
          <a:p>
            <a:pPr lvl="1"/>
            <a:r>
              <a:rPr lang="en-US" sz="1600" i="1" dirty="0" smtClean="0"/>
              <a:t>Control room and control hardware ready and operational (e.g. control PCs)</a:t>
            </a:r>
          </a:p>
          <a:p>
            <a:pPr lvl="1"/>
            <a:r>
              <a:rPr lang="en-US" sz="1600" i="1" dirty="0"/>
              <a:t>N</a:t>
            </a:r>
            <a:r>
              <a:rPr lang="en-US" sz="1600" i="1" baseline="-25000" dirty="0"/>
              <a:t>2</a:t>
            </a:r>
            <a:r>
              <a:rPr lang="en-US" sz="1600" i="1" dirty="0"/>
              <a:t> available in hutch to vent/open detector </a:t>
            </a:r>
            <a:r>
              <a:rPr lang="en-US" sz="1600" i="1" dirty="0" smtClean="0"/>
              <a:t>vessel</a:t>
            </a:r>
          </a:p>
          <a:p>
            <a:pPr marL="0" indent="0">
              <a:buNone/>
            </a:pPr>
            <a:r>
              <a:rPr lang="en-US" sz="2000" b="1" i="1" dirty="0" smtClean="0"/>
              <a:t>Tasks </a:t>
            </a:r>
            <a:r>
              <a:rPr lang="en-US" sz="2000" b="1" i="1" dirty="0"/>
              <a:t>and Responsibilities</a:t>
            </a:r>
            <a:endParaRPr lang="en-US" sz="2000" b="1" dirty="0" smtClean="0"/>
          </a:p>
          <a:p>
            <a:pPr lvl="1"/>
            <a:r>
              <a:rPr lang="en-US" sz="1600" dirty="0" smtClean="0"/>
              <a:t>Install and check C&amp;C system and C&amp;C signals [</a:t>
            </a:r>
            <a:r>
              <a:rPr lang="en-US" sz="1600" b="1" dirty="0" smtClean="0">
                <a:solidFill>
                  <a:srgbClr val="FF0000"/>
                </a:solidFill>
              </a:rPr>
              <a:t>AE</a:t>
            </a:r>
            <a:r>
              <a:rPr lang="en-US" sz="1600" dirty="0" smtClean="0"/>
              <a:t>, </a:t>
            </a:r>
            <a:r>
              <a:rPr lang="en-US" sz="1600" i="1" dirty="0" smtClean="0">
                <a:sym typeface="Wingdings" panose="05000000000000000000" pitchFamily="2" charset="2"/>
              </a:rPr>
              <a:t>WP75</a:t>
            </a:r>
            <a:r>
              <a:rPr lang="en-US" sz="1600" i="1" dirty="0">
                <a:sym typeface="Wingdings" panose="05000000000000000000" pitchFamily="2" charset="2"/>
              </a:rPr>
              <a:t>, </a:t>
            </a:r>
            <a:r>
              <a:rPr lang="en-US" sz="1600" i="1" dirty="0" smtClean="0">
                <a:sym typeface="Wingdings" panose="05000000000000000000" pitchFamily="2" charset="2"/>
              </a:rPr>
              <a:t>Consortium</a:t>
            </a:r>
            <a:r>
              <a:rPr lang="en-US" sz="16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600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M9: </a:t>
            </a:r>
            <a:r>
              <a:rPr lang="de-DE" dirty="0"/>
              <a:t>Initial Alignement </a:t>
            </a:r>
            <a:r>
              <a:rPr lang="en-GB" dirty="0"/>
              <a:t>Finalized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00" y="1155700"/>
            <a:ext cx="8889999" cy="51244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Requirements</a:t>
            </a:r>
            <a:endParaRPr lang="en-US" i="1" dirty="0" smtClean="0"/>
          </a:p>
          <a:p>
            <a:pPr lvl="1"/>
            <a:r>
              <a:rPr lang="en-US" sz="1600" i="1" dirty="0" smtClean="0"/>
              <a:t>Detector vented and sensor plane accessible</a:t>
            </a:r>
            <a:endParaRPr lang="en-US" sz="1600" i="1" dirty="0"/>
          </a:p>
          <a:p>
            <a:pPr lvl="1"/>
            <a:r>
              <a:rPr lang="en-US" sz="1600" i="1" dirty="0"/>
              <a:t>Alignment lasers or other alignment system in hutch available and tested</a:t>
            </a:r>
          </a:p>
          <a:p>
            <a:pPr lvl="1"/>
            <a:r>
              <a:rPr lang="en-US" sz="1600" i="1" dirty="0"/>
              <a:t>N</a:t>
            </a:r>
            <a:r>
              <a:rPr lang="en-US" sz="1600" i="1" baseline="-25000" dirty="0"/>
              <a:t>2</a:t>
            </a:r>
            <a:r>
              <a:rPr lang="en-US" sz="1600" i="1" dirty="0"/>
              <a:t> available in hutch to vent/open detector </a:t>
            </a:r>
            <a:r>
              <a:rPr lang="en-US" sz="1600" i="1" dirty="0" smtClean="0"/>
              <a:t>vessel</a:t>
            </a:r>
          </a:p>
          <a:p>
            <a:pPr lvl="1"/>
            <a:r>
              <a:rPr lang="en-US" sz="1600" i="1" dirty="0" smtClean="0"/>
              <a:t>Detector </a:t>
            </a:r>
            <a:r>
              <a:rPr lang="en-US" sz="1600" i="1" dirty="0"/>
              <a:t>modules aligned up to quadrant </a:t>
            </a:r>
            <a:r>
              <a:rPr lang="en-US" sz="1600" i="1" dirty="0" smtClean="0"/>
              <a:t>level</a:t>
            </a:r>
          </a:p>
          <a:p>
            <a:pPr marL="0" indent="0">
              <a:buNone/>
            </a:pPr>
            <a:r>
              <a:rPr lang="en-US" sz="2000" b="1" i="1" dirty="0" smtClean="0"/>
              <a:t>Tasks </a:t>
            </a:r>
            <a:r>
              <a:rPr lang="en-US" sz="2000" b="1" i="1" dirty="0"/>
              <a:t>and Responsibilities</a:t>
            </a:r>
            <a:endParaRPr lang="en-US" sz="2000" b="1" dirty="0" smtClean="0"/>
          </a:p>
          <a:p>
            <a:pPr lvl="1"/>
            <a:r>
              <a:rPr lang="en-US" sz="1600" dirty="0" smtClean="0"/>
              <a:t>Align </a:t>
            </a:r>
            <a:r>
              <a:rPr lang="en-US" sz="1600" dirty="0"/>
              <a:t>detector to beam line coordinate system </a:t>
            </a:r>
            <a:r>
              <a:rPr lang="en-US" sz="1600" dirty="0" smtClean="0"/>
              <a:t>[</a:t>
            </a:r>
            <a:r>
              <a:rPr lang="en-US" sz="1600" b="1" dirty="0" smtClean="0">
                <a:solidFill>
                  <a:srgbClr val="FF0000"/>
                </a:solidFill>
              </a:rPr>
              <a:t>Instrument Team</a:t>
            </a:r>
            <a:r>
              <a:rPr lang="en-US" sz="1600" i="1" dirty="0" smtClean="0"/>
              <a:t>, WP75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Installation of alignment system (e.g. laser?) [</a:t>
            </a:r>
            <a:r>
              <a:rPr lang="en-US" sz="1600" b="1" dirty="0" smtClean="0">
                <a:solidFill>
                  <a:srgbClr val="FF0000"/>
                </a:solidFill>
              </a:rPr>
              <a:t>Instrument Team</a:t>
            </a:r>
            <a:r>
              <a:rPr lang="en-US" sz="1600" i="1" dirty="0"/>
              <a:t>, WP75</a:t>
            </a:r>
            <a:r>
              <a:rPr lang="en-US" sz="16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45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M10: Detector Commissioning without X-Ray Beam Finalized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18875" y="1155700"/>
            <a:ext cx="8889999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i="1" dirty="0" smtClean="0"/>
              <a:t>Requirements</a:t>
            </a:r>
            <a:endParaRPr lang="en-US" sz="2000" i="1" dirty="0" smtClean="0"/>
          </a:p>
          <a:p>
            <a:pPr lvl="1"/>
            <a:r>
              <a:rPr lang="en-US" sz="1600" i="1" dirty="0" smtClean="0"/>
              <a:t>Access to hutch and control room</a:t>
            </a:r>
          </a:p>
          <a:p>
            <a:pPr lvl="1"/>
            <a:r>
              <a:rPr lang="en-US" sz="1600" i="1" dirty="0" smtClean="0"/>
              <a:t>Detector and safety interlocks fully operational</a:t>
            </a:r>
          </a:p>
          <a:p>
            <a:pPr lvl="1"/>
            <a:r>
              <a:rPr lang="en-US" sz="1600" i="1" dirty="0" smtClean="0"/>
              <a:t>Calibration source installed and operational</a:t>
            </a:r>
          </a:p>
          <a:p>
            <a:pPr lvl="1"/>
            <a:r>
              <a:rPr lang="en-US" sz="1600" i="1" dirty="0" smtClean="0"/>
              <a:t>Detector evacuated and at nominal operation temperature</a:t>
            </a:r>
          </a:p>
          <a:p>
            <a:pPr lvl="1"/>
            <a:r>
              <a:rPr lang="en-US" sz="1600" i="1" dirty="0" smtClean="0"/>
              <a:t>No direct and not attenuated beam can hit the detector</a:t>
            </a:r>
            <a:endParaRPr lang="en-US" sz="1600" b="1" i="1" dirty="0" smtClean="0"/>
          </a:p>
          <a:p>
            <a:pPr marL="0" indent="0">
              <a:buNone/>
            </a:pPr>
            <a:r>
              <a:rPr lang="en-US" sz="2000" b="1" i="1" dirty="0"/>
              <a:t>Tasks and Responsibilities</a:t>
            </a:r>
            <a:endParaRPr lang="en-US" sz="2000" b="1" i="1" dirty="0" smtClean="0"/>
          </a:p>
          <a:p>
            <a:pPr lvl="1"/>
            <a:r>
              <a:rPr lang="en-US" sz="1600" dirty="0" smtClean="0"/>
              <a:t>Detector performance verification measurements of all three first day operating modes with and without calibration source under nominal operation conditions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 smtClean="0"/>
              <a:t>, Consortium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Analysis of performance data and update of </a:t>
            </a:r>
            <a:r>
              <a:rPr lang="en-US" sz="1600" dirty="0" err="1" smtClean="0"/>
              <a:t>CalDB</a:t>
            </a:r>
            <a:r>
              <a:rPr lang="en-US" sz="1600" dirty="0" smtClean="0"/>
              <a:t>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 smtClean="0"/>
              <a:t>, Consortium</a:t>
            </a:r>
            <a:r>
              <a:rPr lang="en-US" sz="1600" dirty="0" smtClean="0"/>
              <a:t>]</a:t>
            </a:r>
          </a:p>
          <a:p>
            <a:pPr marL="0" indent="0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1503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M11: Detector Commissioning with X-Ray Beam Finalized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18875" y="1155700"/>
            <a:ext cx="8889999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i="1" dirty="0" smtClean="0"/>
              <a:t>Requirements</a:t>
            </a:r>
            <a:endParaRPr lang="en-US" sz="2000" i="1" dirty="0" smtClean="0"/>
          </a:p>
          <a:p>
            <a:pPr lvl="1"/>
            <a:r>
              <a:rPr lang="en-US" sz="1600" i="1" dirty="0" smtClean="0"/>
              <a:t>Access to hutch and control room</a:t>
            </a:r>
          </a:p>
          <a:p>
            <a:pPr lvl="1"/>
            <a:r>
              <a:rPr lang="en-US" sz="1600" i="1" dirty="0" smtClean="0"/>
              <a:t>X-ray beam available in hutch</a:t>
            </a:r>
          </a:p>
          <a:p>
            <a:pPr lvl="1"/>
            <a:r>
              <a:rPr lang="en-US" sz="1600" i="1" dirty="0"/>
              <a:t>Detector and safety interlocks fully operational</a:t>
            </a:r>
          </a:p>
          <a:p>
            <a:pPr lvl="1"/>
            <a:r>
              <a:rPr lang="en-US" sz="1600" i="1" dirty="0"/>
              <a:t>Detector evacuated and at nominal operation temperature</a:t>
            </a:r>
          </a:p>
          <a:p>
            <a:pPr lvl="1"/>
            <a:r>
              <a:rPr lang="en-US" sz="1600" i="1" dirty="0" smtClean="0"/>
              <a:t>No direct and not attenuated beam can hit the detector</a:t>
            </a:r>
            <a:endParaRPr lang="en-US" sz="1600" b="1" i="1" dirty="0" smtClean="0"/>
          </a:p>
          <a:p>
            <a:pPr marL="0" indent="0">
              <a:buNone/>
            </a:pPr>
            <a:r>
              <a:rPr lang="en-US" sz="2000" b="1" i="1" dirty="0"/>
              <a:t>Tasks and Responsibilities</a:t>
            </a:r>
            <a:endParaRPr lang="en-US" sz="2000" b="1" i="1" dirty="0" smtClean="0"/>
          </a:p>
          <a:p>
            <a:pPr lvl="1"/>
            <a:r>
              <a:rPr lang="en-US" sz="1600" dirty="0" smtClean="0"/>
              <a:t>Alignment measurements with diffraction sample [</a:t>
            </a:r>
            <a:r>
              <a:rPr lang="en-US" sz="1600" b="1" dirty="0" smtClean="0">
                <a:solidFill>
                  <a:srgbClr val="FF0000"/>
                </a:solidFill>
              </a:rPr>
              <a:t>Instrument Team</a:t>
            </a:r>
            <a:r>
              <a:rPr lang="en-US" sz="1600" i="1" dirty="0" smtClean="0"/>
              <a:t>, WP75, Consortium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Injection of initial alignment data into </a:t>
            </a:r>
            <a:r>
              <a:rPr lang="en-US" sz="1600" dirty="0" err="1" smtClean="0"/>
              <a:t>CalDB</a:t>
            </a:r>
            <a:r>
              <a:rPr lang="en-US" sz="1600" dirty="0" smtClean="0"/>
              <a:t>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Detector performance verification measurements of all base line operating modes with FEL beam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/>
              <a:t>, </a:t>
            </a:r>
            <a:r>
              <a:rPr lang="en-US" sz="1600" i="1" dirty="0" smtClean="0"/>
              <a:t>Consortium, Instrument Team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Analysis of performance data and update of </a:t>
            </a:r>
            <a:r>
              <a:rPr lang="en-US" sz="1600" dirty="0" err="1" smtClean="0"/>
              <a:t>CalDB</a:t>
            </a:r>
            <a:r>
              <a:rPr lang="en-US" sz="1600" dirty="0" smtClean="0"/>
              <a:t>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Final operation tests with up-to-date </a:t>
            </a:r>
            <a:r>
              <a:rPr lang="en-US" sz="1600" dirty="0" err="1" smtClean="0"/>
              <a:t>CalDB</a:t>
            </a:r>
            <a:r>
              <a:rPr lang="en-US" sz="1600" dirty="0" smtClean="0"/>
              <a:t> and alignment data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Training of beam line scientists in detector operation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 smtClean="0"/>
              <a:t>, Instrument Team</a:t>
            </a:r>
            <a:r>
              <a:rPr lang="en-US" sz="1600" dirty="0" smtClean="0"/>
              <a:t>]</a:t>
            </a:r>
          </a:p>
          <a:p>
            <a:pPr marL="0" indent="0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420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M12: Detector Ready for User Operation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18875" y="1155700"/>
            <a:ext cx="8889999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i="1" dirty="0" smtClean="0"/>
              <a:t>Requirements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1600" i="1" dirty="0" smtClean="0"/>
              <a:t>All previous tests haven been finished successfully</a:t>
            </a:r>
          </a:p>
          <a:p>
            <a:pPr lvl="1"/>
            <a:r>
              <a:rPr lang="en-US" sz="1600" i="1" dirty="0" smtClean="0"/>
              <a:t>Beam line scientists have been trained in operating the detector</a:t>
            </a:r>
          </a:p>
          <a:p>
            <a:pPr marL="0" indent="0">
              <a:buNone/>
            </a:pPr>
            <a:r>
              <a:rPr lang="en-US" sz="2000" b="1" i="1" dirty="0"/>
              <a:t>Tasks and Responsibilities</a:t>
            </a:r>
            <a:endParaRPr lang="en-US" sz="2000" b="1" i="1" dirty="0" smtClean="0"/>
          </a:p>
          <a:p>
            <a:pPr lvl="1"/>
            <a:r>
              <a:rPr lang="en-US" sz="1600" dirty="0" smtClean="0"/>
              <a:t>None, we are set</a:t>
            </a:r>
          </a:p>
          <a:p>
            <a:pPr marL="0" indent="0">
              <a:buNone/>
            </a:pPr>
            <a:r>
              <a:rPr lang="en-US" sz="2000" b="1" i="1" dirty="0" smtClean="0"/>
              <a:t>Open </a:t>
            </a:r>
            <a:r>
              <a:rPr lang="en-US" sz="2000" b="1" i="1" dirty="0"/>
              <a:t>Issues</a:t>
            </a:r>
            <a:endParaRPr lang="en-US" sz="2000" dirty="0"/>
          </a:p>
          <a:p>
            <a:pPr lvl="1"/>
            <a:r>
              <a:rPr lang="en-US" sz="1600" dirty="0" smtClean="0"/>
              <a:t>None</a:t>
            </a:r>
            <a:endParaRPr lang="en-US" sz="1600" dirty="0"/>
          </a:p>
          <a:p>
            <a:pPr marL="0" indent="0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0950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AGIPD 1 </a:t>
            </a:r>
            <a:r>
              <a:rPr lang="en-US" dirty="0" err="1" smtClean="0"/>
              <a:t>Mpx</a:t>
            </a:r>
            <a:r>
              <a:rPr lang="en-US" dirty="0" smtClean="0"/>
              <a:t> Integration at SPB</a:t>
            </a:r>
            <a:endParaRPr lang="de-DE" dirty="0"/>
          </a:p>
        </p:txBody>
      </p:sp>
      <p:pic>
        <p:nvPicPr>
          <p:cNvPr id="6" name="Picture 5" descr="Screen Shot 2015-04-23 at 17.2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3" y="1429514"/>
            <a:ext cx="2649530" cy="5021376"/>
          </a:xfrm>
          <a:prstGeom prst="rect">
            <a:avLst/>
          </a:prstGeom>
        </p:spPr>
      </p:pic>
      <p:pic>
        <p:nvPicPr>
          <p:cNvPr id="7" name="Picture 6" descr="Screen Shot 2015-04-23 at 17.29.0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0" y="1065754"/>
            <a:ext cx="6166456" cy="5392588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 bwMode="auto">
          <a:xfrm rot="16200000">
            <a:off x="6592772" y="1084825"/>
            <a:ext cx="229752" cy="3216549"/>
          </a:xfrm>
          <a:prstGeom prst="rightBrac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71602" y="2278287"/>
            <a:ext cx="2284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Total Duration 8 Weeks</a:t>
            </a:r>
          </a:p>
        </p:txBody>
      </p:sp>
    </p:spTree>
    <p:extLst>
      <p:ext uri="{BB962C8B-B14F-4D97-AF65-F5344CB8AC3E}">
        <p14:creationId xmlns:p14="http://schemas.microsoft.com/office/powerpoint/2010/main" val="165636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AGIPD 1 </a:t>
            </a:r>
            <a:r>
              <a:rPr lang="en-US" dirty="0" err="1" smtClean="0"/>
              <a:t>Mpx</a:t>
            </a:r>
            <a:r>
              <a:rPr lang="en-US" dirty="0" smtClean="0"/>
              <a:t> Integration at SPB</a:t>
            </a:r>
            <a:endParaRPr lang="de-DE" dirty="0"/>
          </a:p>
        </p:txBody>
      </p:sp>
      <p:pic>
        <p:nvPicPr>
          <p:cNvPr id="3" name="Picture 2" descr="Screen Shot 2015-04-23 at 17.2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6" y="1052781"/>
            <a:ext cx="8890153" cy="3166084"/>
          </a:xfrm>
          <a:prstGeom prst="rect">
            <a:avLst/>
          </a:prstGeom>
        </p:spPr>
      </p:pic>
      <p:sp>
        <p:nvSpPr>
          <p:cNvPr id="5" name="Rectangle 15"/>
          <p:cNvSpPr txBox="1">
            <a:spLocks noChangeAspect="1" noChangeArrowheads="1"/>
          </p:cNvSpPr>
          <p:nvPr/>
        </p:nvSpPr>
        <p:spPr bwMode="auto">
          <a:xfrm>
            <a:off x="-113170" y="4200706"/>
            <a:ext cx="9047333" cy="53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150000"/>
              <a:buNone/>
            </a:pPr>
            <a:r>
              <a:rPr lang="de-DE" sz="1800" dirty="0" smtClean="0">
                <a:solidFill>
                  <a:srgbClr val="FD930A"/>
                </a:solidFill>
              </a:rPr>
              <a:t>Status </a:t>
            </a:r>
            <a:r>
              <a:rPr lang="en-GB" sz="1800" dirty="0" smtClean="0">
                <a:solidFill>
                  <a:srgbClr val="FD930A"/>
                </a:solidFill>
              </a:rPr>
              <a:t>of</a:t>
            </a:r>
            <a:r>
              <a:rPr lang="de-DE" sz="1800" dirty="0" smtClean="0">
                <a:solidFill>
                  <a:srgbClr val="FD930A"/>
                </a:solidFill>
              </a:rPr>
              <a:t> </a:t>
            </a:r>
            <a:r>
              <a:rPr lang="en-GB" sz="1800" dirty="0" smtClean="0">
                <a:solidFill>
                  <a:srgbClr val="FD930A"/>
                </a:solidFill>
              </a:rPr>
              <a:t>Planning</a:t>
            </a:r>
            <a:endParaRPr lang="en-GB" sz="1800" dirty="0" smtClean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en-US" sz="1600" dirty="0" smtClean="0">
                <a:solidFill>
                  <a:srgbClr val="372167"/>
                </a:solidFill>
              </a:rPr>
              <a:t>Template resource loaded detector integration schedule exists for vacuum and non-vacuum detectors.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US" sz="1600" dirty="0" smtClean="0">
                <a:solidFill>
                  <a:srgbClr val="372167"/>
                </a:solidFill>
              </a:rPr>
              <a:t>Detailed schedule and approach has been discussed with FXE, SPB and MID.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US" sz="1600" dirty="0">
                <a:solidFill>
                  <a:srgbClr val="372167"/>
                </a:solidFill>
              </a:rPr>
              <a:t>M</a:t>
            </a:r>
            <a:r>
              <a:rPr lang="en-US" sz="1600" dirty="0" smtClean="0">
                <a:solidFill>
                  <a:srgbClr val="372167"/>
                </a:solidFill>
              </a:rPr>
              <a:t>ilestones have partially been synchronized with scientific groups up to the level presently known.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US" sz="1600" dirty="0">
                <a:solidFill>
                  <a:srgbClr val="372167"/>
                </a:solidFill>
              </a:rPr>
              <a:t>R</a:t>
            </a:r>
            <a:r>
              <a:rPr lang="en-US" sz="1600" dirty="0" smtClean="0">
                <a:solidFill>
                  <a:srgbClr val="372167"/>
                </a:solidFill>
              </a:rPr>
              <a:t>esponsibilities are agreed with FXE, SPB, MID, CAS, ITDM and AE.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US" sz="1600" dirty="0" smtClean="0">
                <a:solidFill>
                  <a:srgbClr val="372167"/>
                </a:solidFill>
              </a:rPr>
              <a:t>Definition of planning interface to PSPO and TC.</a:t>
            </a:r>
          </a:p>
          <a:p>
            <a:pPr>
              <a:buSzPct val="150000"/>
              <a:buBlip>
                <a:blip r:embed="rId3"/>
              </a:buBlip>
            </a:pPr>
            <a:endParaRPr lang="en-GB" sz="1400" dirty="0" smtClean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>
              <a:buSzPct val="150000"/>
              <a:buBlip>
                <a:blip r:embed="rId4"/>
              </a:buBlip>
            </a:pPr>
            <a:endParaRPr lang="en-GB" sz="1600" dirty="0" smtClean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>
              <a:buSzPct val="150000"/>
              <a:buBlip>
                <a:blip r:embed="rId4"/>
              </a:buBlip>
            </a:pPr>
            <a:endParaRPr lang="en-GB" sz="1800" dirty="0" smtClean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 marL="0" indent="0">
              <a:buSzPct val="150000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0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AGIPD 1 </a:t>
            </a:r>
            <a:r>
              <a:rPr lang="en-US" dirty="0" err="1" smtClean="0"/>
              <a:t>Mpx</a:t>
            </a:r>
            <a:r>
              <a:rPr lang="en-US" dirty="0" smtClean="0"/>
              <a:t> Integration at SPB</a:t>
            </a:r>
            <a:endParaRPr lang="de-DE" dirty="0"/>
          </a:p>
        </p:txBody>
      </p:sp>
      <p:pic>
        <p:nvPicPr>
          <p:cNvPr id="3" name="Picture 2" descr="Screen Shot 2015-04-23 at 17.2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6" y="1052781"/>
            <a:ext cx="8890153" cy="3166084"/>
          </a:xfrm>
          <a:prstGeom prst="rect">
            <a:avLst/>
          </a:prstGeom>
        </p:spPr>
      </p:pic>
      <p:sp>
        <p:nvSpPr>
          <p:cNvPr id="5" name="Rectangle 15"/>
          <p:cNvSpPr txBox="1">
            <a:spLocks noChangeAspect="1" noChangeArrowheads="1"/>
          </p:cNvSpPr>
          <p:nvPr/>
        </p:nvSpPr>
        <p:spPr bwMode="auto">
          <a:xfrm>
            <a:off x="-113170" y="4175178"/>
            <a:ext cx="9047333" cy="53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150000"/>
              <a:buNone/>
            </a:pPr>
            <a:r>
              <a:rPr lang="en-US" sz="1800" dirty="0" smtClean="0">
                <a:solidFill>
                  <a:srgbClr val="FD930A"/>
                </a:solidFill>
              </a:rPr>
              <a:t>Open Issues</a:t>
            </a:r>
            <a:endParaRPr lang="en-GB" sz="1800" dirty="0" smtClean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en-GB" sz="16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Agreement on responsibilities with CIE.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GB" sz="1600" dirty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Establish </a:t>
            </a:r>
            <a:r>
              <a:rPr lang="en-GB" sz="16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planning interface to PSPO and TC.</a:t>
            </a:r>
            <a:endParaRPr lang="en-GB" sz="1600" dirty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en-GB" sz="16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Integration of the detector installation schedule into the XFEL “master plan” and resolve collisions.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GB" sz="16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Fix dates for incoming milestones with instrument groups, AE, ITDM and CAS.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GB" sz="16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Prepare planning for SQS, SCS, and HED and synchronize milestones.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GB" sz="16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So far no contingency is foreseen to be consistent with the global XFEL “master plan”.</a:t>
            </a:r>
          </a:p>
          <a:p>
            <a:pPr>
              <a:buSzPct val="150000"/>
              <a:buBlip>
                <a:blip r:embed="rId3"/>
              </a:buBlip>
            </a:pPr>
            <a:endParaRPr lang="en-GB" sz="1600" dirty="0" smtClean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>
              <a:buSzPct val="150000"/>
              <a:buBlip>
                <a:blip r:embed="rId3"/>
              </a:buBlip>
            </a:pPr>
            <a:endParaRPr lang="en-GB" sz="1800" dirty="0" smtClean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 marL="0" indent="0">
              <a:buSzPct val="150000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3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3" name="Picture 2" descr="Screenshot 2015-04-24 at 10.10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" y="1055665"/>
            <a:ext cx="8916180" cy="5419847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1089025" y="490538"/>
            <a:ext cx="7283450" cy="5286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Detectors for XFEL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6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AGIPD 1 </a:t>
            </a:r>
            <a:r>
              <a:rPr lang="en-US" dirty="0" err="1" smtClean="0"/>
              <a:t>Mpx</a:t>
            </a:r>
            <a:r>
              <a:rPr lang="en-US" dirty="0" smtClean="0"/>
              <a:t> Integration at SPB – Tasks</a:t>
            </a:r>
            <a:endParaRPr lang="de-DE" dirty="0"/>
          </a:p>
        </p:txBody>
      </p:sp>
      <p:pic>
        <p:nvPicPr>
          <p:cNvPr id="4" name="Picture 3" descr="Screen Shot 2015-04-23 at 17.4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" y="1059374"/>
            <a:ext cx="8922222" cy="54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3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AGIPD 1 </a:t>
            </a:r>
            <a:r>
              <a:rPr lang="en-US" dirty="0" err="1" smtClean="0"/>
              <a:t>Mpx</a:t>
            </a:r>
            <a:r>
              <a:rPr lang="en-US" dirty="0" smtClean="0"/>
              <a:t> Integration at SPB – Tasks</a:t>
            </a:r>
            <a:endParaRPr lang="de-DE" dirty="0"/>
          </a:p>
        </p:txBody>
      </p:sp>
      <p:pic>
        <p:nvPicPr>
          <p:cNvPr id="3" name="Picture 2" descr="Screen Shot 2015-04-23 at 17.4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" y="1087267"/>
            <a:ext cx="8928603" cy="21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8" name="Rectangle 15"/>
          <p:cNvSpPr txBox="1">
            <a:spLocks noChangeAspect="1" noChangeArrowheads="1"/>
          </p:cNvSpPr>
          <p:nvPr/>
        </p:nvSpPr>
        <p:spPr bwMode="auto">
          <a:xfrm>
            <a:off x="-108857" y="1053108"/>
            <a:ext cx="5497286" cy="54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FD930A"/>
                </a:solidFill>
              </a:rPr>
              <a:t>Goal of the Test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Demonstrate the functionality of the detector system including all subcomponents and identify potential problems </a:t>
            </a:r>
            <a:r>
              <a:rPr lang="en-US" sz="2000" b="1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before system acceptance and integration at beam line</a:t>
            </a:r>
            <a:r>
              <a:rPr lang="en-US" sz="20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D930A"/>
                </a:solidFill>
              </a:rPr>
              <a:t>What will be Tested?</a:t>
            </a:r>
          </a:p>
          <a:p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Vacuum, cooling and movement system</a:t>
            </a:r>
          </a:p>
          <a:p>
            <a:r>
              <a:rPr lang="en-US" sz="1800" dirty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D</a:t>
            </a:r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etector control system</a:t>
            </a:r>
          </a:p>
          <a:p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C&amp;C and veto system</a:t>
            </a:r>
          </a:p>
          <a:p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DAQ and data management system including calibration data base</a:t>
            </a:r>
          </a:p>
          <a:p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Data processing pipeline and calibration pipeline</a:t>
            </a:r>
          </a:p>
          <a:p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All detector operation modes for first day operation</a:t>
            </a:r>
          </a:p>
          <a:p>
            <a:r>
              <a:rPr lang="en-US" sz="1800" dirty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Data and calibration data quality </a:t>
            </a:r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checks</a:t>
            </a:r>
            <a:endParaRPr lang="en-US" sz="1800" dirty="0">
              <a:solidFill>
                <a:srgbClr val="FD930A"/>
              </a:solidFill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42" name="Rectangle 1"/>
          <p:cNvSpPr>
            <a:spLocks noGrp="1" noChangeArrowheads="1"/>
          </p:cNvSpPr>
          <p:nvPr>
            <p:ph type="title"/>
          </p:nvPr>
        </p:nvSpPr>
        <p:spPr>
          <a:xfrm>
            <a:off x="1089025" y="490538"/>
            <a:ext cx="7283450" cy="5286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End-to-End Test of Detectors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24928" y="1155701"/>
            <a:ext cx="3692071" cy="1055420"/>
          </a:xfrm>
          <a:prstGeom prst="rect">
            <a:avLst/>
          </a:prstGeom>
        </p:spPr>
      </p:pic>
      <p:sp>
        <p:nvSpPr>
          <p:cNvPr id="9" name="Rectangle 15"/>
          <p:cNvSpPr txBox="1">
            <a:spLocks noChangeAspect="1" noChangeArrowheads="1"/>
          </p:cNvSpPr>
          <p:nvPr/>
        </p:nvSpPr>
        <p:spPr bwMode="auto">
          <a:xfrm>
            <a:off x="4989287" y="2286870"/>
            <a:ext cx="4027714" cy="29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FD930A"/>
                </a:solidFill>
              </a:rPr>
              <a:t>Where and How will </a:t>
            </a:r>
            <a:r>
              <a:rPr lang="en-US" sz="2000" dirty="0">
                <a:solidFill>
                  <a:srgbClr val="FD930A"/>
                </a:solidFill>
              </a:rPr>
              <a:t>be </a:t>
            </a:r>
            <a:r>
              <a:rPr lang="en-US" sz="2000" dirty="0" smtClean="0">
                <a:solidFill>
                  <a:srgbClr val="FD930A"/>
                </a:solidFill>
              </a:rPr>
              <a:t>Tested?</a:t>
            </a:r>
            <a:endParaRPr lang="en-US" sz="2000" dirty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HERA South: </a:t>
            </a:r>
            <a:r>
              <a:rPr lang="en-US" sz="1800" dirty="0" err="1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BigAmber</a:t>
            </a:r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 and </a:t>
            </a:r>
            <a:r>
              <a:rPr lang="en-US" sz="1800" dirty="0" err="1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PulXar</a:t>
            </a:r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 depending on tests to be performed</a:t>
            </a:r>
          </a:p>
          <a:p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Data taking with and without X-rays</a:t>
            </a:r>
          </a:p>
          <a:p>
            <a:r>
              <a:rPr lang="en-US" sz="1800" dirty="0" smtClean="0">
                <a:solidFill>
                  <a:srgbClr val="372167"/>
                </a:solidFill>
                <a:latin typeface="Arial" charset="0"/>
                <a:ea typeface="ＭＳ Ｐゴシック" charset="0"/>
                <a:sym typeface="Wingdings" charset="0"/>
              </a:rPr>
              <a:t>Sequentially all four quadrants of a detector at full speed 4.5 MHz</a:t>
            </a:r>
          </a:p>
          <a:p>
            <a:endParaRPr lang="en-US" sz="2000" dirty="0" smtClean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372167"/>
              </a:solidFill>
              <a:latin typeface="Arial" charset="0"/>
              <a:ea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8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Hutch, DAQ/Control System and Detector Ready for Installation at Experiment</a:t>
            </a:r>
            <a:endParaRPr lang="en-GB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39700" y="993244"/>
            <a:ext cx="8889999" cy="53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i="1" dirty="0" smtClean="0"/>
              <a:t>Requirements</a:t>
            </a:r>
            <a:endParaRPr lang="en-US" sz="2000" i="1" dirty="0" smtClean="0"/>
          </a:p>
          <a:p>
            <a:pPr lvl="1"/>
            <a:r>
              <a:rPr lang="en-US" sz="1600" i="1" dirty="0"/>
              <a:t>All dirty work in hutch completed, hutch is cleaned and is accessible </a:t>
            </a:r>
          </a:p>
          <a:p>
            <a:pPr lvl="1"/>
            <a:r>
              <a:rPr lang="en-US" sz="1600" i="1" dirty="0" smtClean="0"/>
              <a:t>Hutch </a:t>
            </a:r>
            <a:r>
              <a:rPr lang="en-US" sz="1600" i="1" dirty="0"/>
              <a:t>and rack room </a:t>
            </a:r>
            <a:r>
              <a:rPr lang="en-US" sz="1600" i="1" dirty="0" smtClean="0"/>
              <a:t>is accessible </a:t>
            </a:r>
            <a:r>
              <a:rPr lang="en-US" sz="1600" i="1" dirty="0"/>
              <a:t>for </a:t>
            </a:r>
            <a:r>
              <a:rPr lang="en-US" sz="1600" i="1" dirty="0" smtClean="0"/>
              <a:t>installation</a:t>
            </a:r>
          </a:p>
          <a:p>
            <a:pPr lvl="1"/>
            <a:r>
              <a:rPr lang="en-US" sz="1600" i="1" dirty="0"/>
              <a:t>Crane and/or transport equipment available for </a:t>
            </a:r>
            <a:r>
              <a:rPr lang="en-US" sz="1600" i="1" dirty="0" smtClean="0"/>
              <a:t>detector installation</a:t>
            </a:r>
          </a:p>
          <a:p>
            <a:pPr lvl="1"/>
            <a:r>
              <a:rPr lang="en-US" sz="1600" i="1" dirty="0" smtClean="0"/>
              <a:t>Racks installed and rack components are tested</a:t>
            </a:r>
          </a:p>
          <a:p>
            <a:pPr lvl="1"/>
            <a:r>
              <a:rPr lang="en-US" sz="1600" i="1" dirty="0" smtClean="0"/>
              <a:t>Initial </a:t>
            </a:r>
            <a:r>
              <a:rPr lang="en-US" sz="1600" i="1" dirty="0"/>
              <a:t>alignment of detector on tile level </a:t>
            </a:r>
            <a:r>
              <a:rPr lang="en-US" sz="1600" i="1" dirty="0" smtClean="0"/>
              <a:t>finalized</a:t>
            </a:r>
            <a:endParaRPr lang="en-US" sz="1600" i="1" dirty="0"/>
          </a:p>
          <a:p>
            <a:pPr lvl="1"/>
            <a:r>
              <a:rPr lang="en-US" sz="1600" i="1" dirty="0" smtClean="0"/>
              <a:t>Detector successfully passed end-to-end test in HERA South</a:t>
            </a:r>
          </a:p>
          <a:p>
            <a:pPr marL="0" indent="0">
              <a:buNone/>
            </a:pPr>
            <a:r>
              <a:rPr lang="en-US" sz="2000" b="1" i="1" dirty="0"/>
              <a:t>Tasks and Responsibilities</a:t>
            </a:r>
            <a:endParaRPr lang="en-US" sz="2000" b="1" dirty="0" smtClean="0"/>
          </a:p>
          <a:p>
            <a:pPr lvl="1"/>
            <a:r>
              <a:rPr lang="en-US" sz="1600" dirty="0" smtClean="0"/>
              <a:t>Installation of cabling in the hutch [</a:t>
            </a:r>
            <a:r>
              <a:rPr lang="en-US" sz="1600" b="1" dirty="0" smtClean="0">
                <a:solidFill>
                  <a:srgbClr val="FF0000"/>
                </a:solidFill>
              </a:rPr>
              <a:t>CIE (to be confirmed)</a:t>
            </a:r>
            <a:r>
              <a:rPr lang="en-US" sz="1600" i="1" dirty="0" smtClean="0">
                <a:sym typeface="Wingdings" panose="05000000000000000000" pitchFamily="2" charset="2"/>
              </a:rPr>
              <a:t>, Instrument Team, WP75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Installation and testing of detector control system [</a:t>
            </a:r>
            <a:r>
              <a:rPr lang="en-US" sz="1600" b="1" dirty="0" smtClean="0">
                <a:solidFill>
                  <a:srgbClr val="FF0000"/>
                </a:solidFill>
              </a:rPr>
              <a:t>CAS</a:t>
            </a:r>
            <a:r>
              <a:rPr lang="en-US" sz="1600" dirty="0" smtClean="0"/>
              <a:t>,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r>
              <a:rPr lang="en-US" sz="1600" i="1" dirty="0">
                <a:sym typeface="Wingdings" panose="05000000000000000000" pitchFamily="2" charset="2"/>
              </a:rPr>
              <a:t>WP75, Consortium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Installation and testing of detector DAQ system [</a:t>
            </a:r>
            <a:r>
              <a:rPr lang="en-US" sz="1600" b="1" dirty="0" smtClean="0">
                <a:solidFill>
                  <a:srgbClr val="FF0000"/>
                </a:solidFill>
              </a:rPr>
              <a:t>ITDM</a:t>
            </a:r>
            <a:r>
              <a:rPr lang="en-US" sz="1600" dirty="0" smtClean="0"/>
              <a:t>, </a:t>
            </a:r>
            <a:r>
              <a:rPr lang="en-US" sz="1600" i="1" dirty="0" smtClean="0">
                <a:sym typeface="Wingdings" panose="05000000000000000000" pitchFamily="2" charset="2"/>
              </a:rPr>
              <a:t>WP75</a:t>
            </a:r>
            <a:r>
              <a:rPr lang="en-US" sz="1600" i="1" dirty="0">
                <a:sym typeface="Wingdings" panose="05000000000000000000" pitchFamily="2" charset="2"/>
              </a:rPr>
              <a:t>, Consortium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End-to-end test of detector system at HERA South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dirty="0" smtClean="0"/>
              <a:t>, ITDM, CAS, AE, Consortium]</a:t>
            </a:r>
          </a:p>
          <a:p>
            <a:pPr lvl="1"/>
            <a:r>
              <a:rPr lang="en-US" sz="1600" dirty="0" smtClean="0"/>
              <a:t>Installation of calibration source in experiment chamber and test movement system [</a:t>
            </a:r>
            <a:r>
              <a:rPr lang="en-US" sz="1600" b="1" dirty="0" smtClean="0">
                <a:solidFill>
                  <a:srgbClr val="FF0000"/>
                </a:solidFill>
              </a:rPr>
              <a:t>Instrument Team</a:t>
            </a:r>
            <a:r>
              <a:rPr lang="en-US" sz="1600" i="1" dirty="0" smtClean="0"/>
              <a:t>, WP75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Preparation and installation of mechanical interface between detector and </a:t>
            </a:r>
            <a:r>
              <a:rPr lang="en-US" sz="1600" dirty="0"/>
              <a:t>detector support  [</a:t>
            </a:r>
            <a:r>
              <a:rPr lang="en-US" sz="1600" b="1" dirty="0">
                <a:solidFill>
                  <a:srgbClr val="FF0000"/>
                </a:solidFill>
              </a:rPr>
              <a:t>Instrument Team</a:t>
            </a:r>
            <a:r>
              <a:rPr lang="en-US" sz="1600" dirty="0"/>
              <a:t>, </a:t>
            </a:r>
            <a:r>
              <a:rPr lang="en-US" sz="1600" i="1" dirty="0">
                <a:sym typeface="Wingdings" panose="05000000000000000000" pitchFamily="2" charset="2"/>
              </a:rPr>
              <a:t>WP75</a:t>
            </a:r>
            <a:r>
              <a:rPr lang="en-US" sz="16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5362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M1: Planning of Planning for Detector Installation Finished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9700" y="1128109"/>
            <a:ext cx="8864599" cy="51530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Tasks and Responsibilities</a:t>
            </a:r>
            <a:endParaRPr lang="en-US" sz="2000" dirty="0" smtClean="0"/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Preparation of installation schedule and documents [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WP75</a:t>
            </a:r>
            <a:r>
              <a:rPr lang="en-US" sz="1600" i="1" dirty="0" smtClean="0">
                <a:sym typeface="Wingdings" panose="05000000000000000000" pitchFamily="2" charset="2"/>
              </a:rPr>
              <a:t>, Instrument Team, CAS, ITDM, AE, Consortium</a:t>
            </a:r>
            <a:r>
              <a:rPr lang="en-US" sz="1600" dirty="0" smtClean="0">
                <a:sym typeface="Wingdings" panose="05000000000000000000" pitchFamily="2" charset="2"/>
              </a:rPr>
              <a:t>]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/>
              <a:t>Cabling </a:t>
            </a:r>
            <a:r>
              <a:rPr lang="en-US" sz="1600" dirty="0">
                <a:sym typeface="Wingdings" panose="05000000000000000000" pitchFamily="2" charset="2"/>
              </a:rPr>
              <a:t>specifications </a:t>
            </a:r>
            <a:r>
              <a:rPr lang="en-US" sz="1600" dirty="0" smtClean="0">
                <a:sym typeface="Wingdings" panose="05000000000000000000" pitchFamily="2" charset="2"/>
              </a:rPr>
              <a:t>[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WP75</a:t>
            </a:r>
            <a:r>
              <a:rPr lang="en-US" sz="1600" i="1" dirty="0" smtClean="0">
                <a:sym typeface="Wingdings" panose="05000000000000000000" pitchFamily="2" charset="2"/>
              </a:rPr>
              <a:t>, Instrument Team, AE, Consortium</a:t>
            </a:r>
            <a:r>
              <a:rPr lang="en-US" sz="1600" dirty="0" smtClean="0">
                <a:sym typeface="Wingdings" panose="05000000000000000000" pitchFamily="2" charset="2"/>
              </a:rPr>
              <a:t>]</a:t>
            </a:r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/>
              <a:t>Rack planning for detector, DAQ and control system [</a:t>
            </a:r>
            <a:r>
              <a:rPr lang="en-US" sz="1600" b="1" dirty="0" smtClean="0">
                <a:solidFill>
                  <a:srgbClr val="FF0000"/>
                </a:solidFill>
              </a:rPr>
              <a:t>AE</a:t>
            </a:r>
            <a:r>
              <a:rPr lang="en-US" sz="1600" i="1" dirty="0">
                <a:sym typeface="Wingdings" panose="05000000000000000000" pitchFamily="2" charset="2"/>
              </a:rPr>
              <a:t>, </a:t>
            </a:r>
            <a:r>
              <a:rPr lang="en-US" sz="1600" i="1" dirty="0" smtClean="0">
                <a:sym typeface="Wingdings" panose="05000000000000000000" pitchFamily="2" charset="2"/>
              </a:rPr>
              <a:t>Instrument Team, AE, Consortium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Define responsibility for </a:t>
            </a:r>
            <a:r>
              <a:rPr lang="en-US" sz="1600" dirty="0"/>
              <a:t>r</a:t>
            </a:r>
            <a:r>
              <a:rPr lang="en-US" sz="1600" dirty="0" smtClean="0"/>
              <a:t>ack installation at experiment [</a:t>
            </a:r>
            <a:r>
              <a:rPr lang="en-US" sz="1600" b="1" dirty="0" smtClean="0">
                <a:solidFill>
                  <a:srgbClr val="FF0000"/>
                </a:solidFill>
              </a:rPr>
              <a:t>CIE (to be confirmed)</a:t>
            </a:r>
            <a:r>
              <a:rPr lang="en-US" sz="1600" i="1" dirty="0" smtClean="0">
                <a:solidFill>
                  <a:schemeClr val="tx1"/>
                </a:solidFill>
              </a:rPr>
              <a:t>, AE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/>
              <a:t>Transport installation of crates and PLC CPU [</a:t>
            </a:r>
            <a:r>
              <a:rPr lang="en-US" sz="1600" b="1" dirty="0" smtClean="0">
                <a:solidFill>
                  <a:srgbClr val="FF0000"/>
                </a:solidFill>
              </a:rPr>
              <a:t>CIE (to be confirmed)</a:t>
            </a:r>
            <a:r>
              <a:rPr lang="en-US" sz="1600" i="1" dirty="0" smtClean="0"/>
              <a:t>, AE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/>
              <a:t>Install cables for equipment to first patch panel </a:t>
            </a:r>
            <a:r>
              <a:rPr lang="en-US" sz="1600" dirty="0" smtClean="0"/>
              <a:t>[</a:t>
            </a:r>
            <a:r>
              <a:rPr lang="en-US" sz="1600" b="1" dirty="0" smtClean="0">
                <a:solidFill>
                  <a:srgbClr val="FF0000"/>
                </a:solidFill>
              </a:rPr>
              <a:t>CIE (to be confirmed),</a:t>
            </a:r>
            <a:r>
              <a:rPr lang="en-US" sz="1600" i="1" dirty="0" smtClean="0">
                <a:solidFill>
                  <a:schemeClr val="tx1"/>
                </a:solidFill>
              </a:rPr>
              <a:t> Instrument group</a:t>
            </a:r>
            <a:r>
              <a:rPr lang="en-US" sz="1600" dirty="0" smtClean="0"/>
              <a:t>]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Definition </a:t>
            </a:r>
            <a:r>
              <a:rPr lang="en-US" sz="1600" dirty="0">
                <a:sym typeface="Wingdings" panose="05000000000000000000" pitchFamily="2" charset="2"/>
              </a:rPr>
              <a:t>of mechanical detector interface </a:t>
            </a:r>
            <a:r>
              <a:rPr lang="en-US" sz="1600" dirty="0" smtClean="0">
                <a:sym typeface="Wingdings" panose="05000000000000000000" pitchFamily="2" charset="2"/>
              </a:rPr>
              <a:t>[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Instrument group</a:t>
            </a:r>
            <a:r>
              <a:rPr lang="en-US" sz="1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, WP75, Consortium</a:t>
            </a:r>
            <a:r>
              <a:rPr lang="en-US" sz="1600" dirty="0" smtClean="0">
                <a:sym typeface="Wingdings" panose="05000000000000000000" pitchFamily="2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413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M2: Preparation of Detector Beam Line Integration Finished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9700" y="1128109"/>
            <a:ext cx="8864599" cy="5247906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Requirements</a:t>
            </a:r>
            <a:r>
              <a:rPr lang="en-US" i="1" dirty="0" smtClean="0"/>
              <a:t> </a:t>
            </a:r>
            <a:endParaRPr lang="en-US" i="1" dirty="0"/>
          </a:p>
          <a:p>
            <a:pPr lvl="1"/>
            <a:r>
              <a:rPr lang="en-US" sz="1600" i="1" dirty="0" smtClean="0"/>
              <a:t>Rackspace at beam line accessible and ready for installation</a:t>
            </a:r>
          </a:p>
          <a:p>
            <a:pPr lvl="1"/>
            <a:r>
              <a:rPr lang="en-US" sz="1600" i="1" dirty="0"/>
              <a:t>Hutch and rack room accessible </a:t>
            </a:r>
            <a:r>
              <a:rPr lang="en-US" sz="1600" i="1" dirty="0" smtClean="0"/>
              <a:t>and ready for installation</a:t>
            </a:r>
          </a:p>
          <a:p>
            <a:pPr lvl="1"/>
            <a:r>
              <a:rPr lang="en-US" sz="1600" i="1" dirty="0" smtClean="0"/>
              <a:t>more … ??</a:t>
            </a:r>
          </a:p>
          <a:p>
            <a:pPr marL="0" indent="0">
              <a:buNone/>
            </a:pPr>
            <a:r>
              <a:rPr lang="en-US" sz="2000" b="1" i="1" dirty="0" smtClean="0"/>
              <a:t>Tasks </a:t>
            </a:r>
            <a:r>
              <a:rPr lang="en-US" sz="2000" b="1" i="1" dirty="0"/>
              <a:t>and Responsibilities</a:t>
            </a:r>
            <a:endParaRPr lang="en-US" sz="2000" dirty="0" smtClean="0"/>
          </a:p>
          <a:p>
            <a:pPr lvl="1"/>
            <a:r>
              <a:rPr lang="en-US" sz="1600" dirty="0" smtClean="0"/>
              <a:t>Rack installation at experiment [</a:t>
            </a:r>
            <a:r>
              <a:rPr lang="en-US" sz="1600" b="1" dirty="0" smtClean="0">
                <a:solidFill>
                  <a:srgbClr val="FF0000"/>
                </a:solidFill>
              </a:rPr>
              <a:t>CIE (to be confirmed)</a:t>
            </a:r>
            <a:r>
              <a:rPr lang="en-US" sz="1600" i="1" dirty="0" smtClean="0">
                <a:sym typeface="Wingdings" panose="05000000000000000000" pitchFamily="2" charset="2"/>
              </a:rPr>
              <a:t>, Instrument Team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/>
              <a:t>Preparation of mounting for the detector [</a:t>
            </a:r>
            <a:r>
              <a:rPr lang="en-US" sz="1600" b="1" dirty="0">
                <a:solidFill>
                  <a:srgbClr val="FF0000"/>
                </a:solidFill>
              </a:rPr>
              <a:t>Instrument </a:t>
            </a:r>
            <a:r>
              <a:rPr lang="en-US" sz="1600" b="1" dirty="0" smtClean="0">
                <a:solidFill>
                  <a:srgbClr val="FF0000"/>
                </a:solidFill>
              </a:rPr>
              <a:t>Team</a:t>
            </a:r>
            <a:r>
              <a:rPr lang="en-US" sz="1600" i="1" dirty="0">
                <a:sym typeface="Wingdings" panose="05000000000000000000" pitchFamily="2" charset="2"/>
              </a:rPr>
              <a:t>, </a:t>
            </a:r>
            <a:r>
              <a:rPr lang="en-US" sz="1600" i="1" dirty="0" smtClean="0">
                <a:sym typeface="Wingdings" panose="05000000000000000000" pitchFamily="2" charset="2"/>
              </a:rPr>
              <a:t>WP75, Consortium</a:t>
            </a:r>
            <a:r>
              <a:rPr lang="en-US" sz="1600" dirty="0" smtClean="0"/>
              <a:t>]</a:t>
            </a:r>
            <a:endParaRPr lang="en-US" sz="1600" dirty="0"/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Implementation of motor control for detector movement (xyz-direction and quadrant motion) [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CAS</a:t>
            </a:r>
            <a:r>
              <a:rPr lang="en-US" sz="1600" i="1" dirty="0">
                <a:sym typeface="Wingdings" panose="05000000000000000000" pitchFamily="2" charset="2"/>
              </a:rPr>
              <a:t>, </a:t>
            </a:r>
            <a:r>
              <a:rPr lang="en-US" sz="1600" i="1" dirty="0" smtClean="0">
                <a:sym typeface="Wingdings" panose="05000000000000000000" pitchFamily="2" charset="2"/>
              </a:rPr>
              <a:t>Instrument Team, WP75, Consortium</a:t>
            </a:r>
            <a:r>
              <a:rPr lang="en-US" sz="1600" dirty="0" smtClean="0">
                <a:sym typeface="Wingdings" panose="05000000000000000000" pitchFamily="2" charset="2"/>
              </a:rPr>
              <a:t>]</a:t>
            </a:r>
            <a:r>
              <a:rPr lang="en-US" sz="1600" i="1" dirty="0">
                <a:sym typeface="Wingdings" panose="05000000000000000000" pitchFamily="2" charset="2"/>
              </a:rPr>
              <a:t> , result of End-to-End test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/>
              <a:t>Initial alignment of detector on tile level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>
                <a:sym typeface="Wingdings" panose="05000000000000000000" pitchFamily="2" charset="2"/>
              </a:rPr>
              <a:t>, </a:t>
            </a:r>
            <a:r>
              <a:rPr lang="en-US" sz="1600" i="1" dirty="0" smtClean="0">
                <a:sym typeface="Wingdings" panose="05000000000000000000" pitchFamily="2" charset="2"/>
              </a:rPr>
              <a:t>Consortium</a:t>
            </a:r>
            <a:r>
              <a:rPr lang="en-US" sz="1600" dirty="0" smtClean="0"/>
              <a:t>], </a:t>
            </a:r>
            <a:r>
              <a:rPr lang="en-US" sz="1600" i="1" dirty="0">
                <a:sym typeface="Wingdings" panose="05000000000000000000" pitchFamily="2" charset="2"/>
              </a:rPr>
              <a:t>result of End-to-End test</a:t>
            </a:r>
            <a:endParaRPr lang="en-US" sz="1600" dirty="0" smtClean="0"/>
          </a:p>
          <a:p>
            <a:pPr lvl="1"/>
            <a:r>
              <a:rPr lang="en-US" sz="1600" dirty="0" smtClean="0"/>
              <a:t>Initial calibration of detector [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Consortium</a:t>
            </a:r>
            <a:r>
              <a:rPr lang="en-US" sz="1600" i="1" dirty="0" smtClean="0">
                <a:sym typeface="Wingdings" panose="05000000000000000000" pitchFamily="2" charset="2"/>
              </a:rPr>
              <a:t>, WP75</a:t>
            </a:r>
            <a:r>
              <a:rPr lang="en-US" sz="1600" dirty="0" smtClean="0"/>
              <a:t>],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r>
              <a:rPr lang="en-US" sz="1600" i="1" dirty="0">
                <a:sym typeface="Wingdings" panose="05000000000000000000" pitchFamily="2" charset="2"/>
              </a:rPr>
              <a:t>result of End-to-End test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6463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M3: Cooling System Operational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00" y="1155700"/>
            <a:ext cx="8889999" cy="51244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Requirements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1600" i="1" dirty="0"/>
              <a:t>All dirty work in hutch completed, hutch is cleaned and is accessible </a:t>
            </a:r>
            <a:endParaRPr lang="en-US" sz="1600" i="1" dirty="0" smtClean="0"/>
          </a:p>
          <a:p>
            <a:pPr lvl="1"/>
            <a:r>
              <a:rPr lang="en-US" sz="1600" i="1" dirty="0" smtClean="0"/>
              <a:t>Hutch and/or rack room accessible for installation</a:t>
            </a:r>
          </a:p>
          <a:p>
            <a:pPr lvl="1"/>
            <a:r>
              <a:rPr lang="en-US" sz="1600" i="1" dirty="0" smtClean="0"/>
              <a:t>Crane and/or transport equipment available for installation</a:t>
            </a:r>
          </a:p>
          <a:p>
            <a:pPr lvl="1"/>
            <a:r>
              <a:rPr lang="en-US" sz="1600" i="1" dirty="0" smtClean="0"/>
              <a:t>Chiller integrated in control system and chiller operation successfully tested in HERA South before installation</a:t>
            </a:r>
          </a:p>
          <a:p>
            <a:pPr marL="0" indent="0">
              <a:buNone/>
            </a:pPr>
            <a:r>
              <a:rPr lang="en-US" sz="2000" b="1" i="1" dirty="0"/>
              <a:t>Tasks and Responsibilities</a:t>
            </a:r>
            <a:endParaRPr lang="en-US" sz="2000" b="1" dirty="0" smtClean="0"/>
          </a:p>
          <a:p>
            <a:pPr lvl="1"/>
            <a:r>
              <a:rPr lang="en-US" sz="1600" dirty="0" smtClean="0"/>
              <a:t>Install chiller at its final location and cooling pipes to and from hutch [</a:t>
            </a:r>
            <a:r>
              <a:rPr lang="en-US" sz="1600" b="1" dirty="0" smtClean="0">
                <a:solidFill>
                  <a:srgbClr val="FF0000"/>
                </a:solidFill>
              </a:rPr>
              <a:t>CIE (to be confirmed)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/>
              <a:t>Fill cooling circuit with cooling liquid </a:t>
            </a:r>
            <a:r>
              <a:rPr lang="en-US" sz="1600" dirty="0" smtClean="0"/>
              <a:t>if necessary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/>
              <a:t>, Instrument </a:t>
            </a:r>
            <a:r>
              <a:rPr lang="en-US" sz="1600" i="1" dirty="0" smtClean="0"/>
              <a:t>Team</a:t>
            </a:r>
            <a:r>
              <a:rPr lang="en-US" sz="1600" dirty="0" smtClean="0"/>
              <a:t>]</a:t>
            </a:r>
            <a:endParaRPr lang="en-US" sz="1600" dirty="0"/>
          </a:p>
          <a:p>
            <a:pPr lvl="1"/>
            <a:r>
              <a:rPr lang="en-US" sz="1600" dirty="0" smtClean="0"/>
              <a:t>Connect chiller </a:t>
            </a:r>
            <a:r>
              <a:rPr lang="en-US" sz="1600" dirty="0"/>
              <a:t>in control system </a:t>
            </a:r>
            <a:r>
              <a:rPr lang="en-US" sz="1600" dirty="0" smtClean="0"/>
              <a:t>and test control system functionality [</a:t>
            </a:r>
            <a:r>
              <a:rPr lang="en-US" sz="1600" b="1" dirty="0" smtClean="0">
                <a:solidFill>
                  <a:srgbClr val="FF0000"/>
                </a:solidFill>
              </a:rPr>
              <a:t>CAS</a:t>
            </a:r>
            <a:r>
              <a:rPr lang="en-US" sz="1600" i="1" dirty="0"/>
              <a:t>, Instrument Team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Test run of cooling system with control system and leak check without detector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/>
              <a:t>, Instrument Team</a:t>
            </a:r>
            <a:r>
              <a:rPr lang="en-US" sz="1600" dirty="0" smtClean="0"/>
              <a:t>]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995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M4: Detector System Installed </a:t>
            </a:r>
            <a:r>
              <a:rPr lang="de-DE" dirty="0" err="1" smtClean="0"/>
              <a:t>at</a:t>
            </a:r>
            <a:r>
              <a:rPr lang="de-DE" dirty="0" smtClean="0"/>
              <a:t> Beam 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00" y="1155700"/>
            <a:ext cx="8889999" cy="51244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Requirements</a:t>
            </a:r>
            <a:endParaRPr lang="en-US" i="1" dirty="0" smtClean="0"/>
          </a:p>
          <a:p>
            <a:pPr lvl="1"/>
            <a:r>
              <a:rPr lang="en-US" sz="1600" i="1" dirty="0" smtClean="0"/>
              <a:t>Hutch and rack room is accessible for installation</a:t>
            </a:r>
          </a:p>
          <a:p>
            <a:pPr lvl="1"/>
            <a:r>
              <a:rPr lang="en-US" sz="1600" i="1" dirty="0"/>
              <a:t>Cooling </a:t>
            </a:r>
            <a:r>
              <a:rPr lang="en-US" sz="1600" i="1" dirty="0" smtClean="0"/>
              <a:t>system installed, </a:t>
            </a:r>
            <a:r>
              <a:rPr lang="en-US" sz="1600" i="1" dirty="0"/>
              <a:t>operational and </a:t>
            </a:r>
            <a:r>
              <a:rPr lang="en-US" sz="1600" i="1" dirty="0" smtClean="0"/>
              <a:t>tested</a:t>
            </a:r>
          </a:p>
          <a:p>
            <a:pPr lvl="1"/>
            <a:r>
              <a:rPr lang="en-US" sz="1600" i="1" dirty="0"/>
              <a:t>All detector relevant cabling installed and </a:t>
            </a:r>
            <a:r>
              <a:rPr lang="en-US" sz="1600" i="1" dirty="0" smtClean="0"/>
              <a:t>tested</a:t>
            </a:r>
          </a:p>
          <a:p>
            <a:pPr lvl="1"/>
            <a:r>
              <a:rPr lang="en-US" sz="1600" i="1" dirty="0" smtClean="0"/>
              <a:t>Crane and transport equipment available for hutch installation</a:t>
            </a:r>
          </a:p>
          <a:p>
            <a:pPr lvl="1"/>
            <a:r>
              <a:rPr lang="en-US" sz="1600" i="1" dirty="0"/>
              <a:t>N</a:t>
            </a:r>
            <a:r>
              <a:rPr lang="en-US" sz="1600" i="1" baseline="-25000" dirty="0"/>
              <a:t>2</a:t>
            </a:r>
            <a:r>
              <a:rPr lang="en-US" sz="1600" i="1" dirty="0"/>
              <a:t> available in hutch to vent/open detector vessel</a:t>
            </a:r>
          </a:p>
          <a:p>
            <a:pPr lvl="1"/>
            <a:r>
              <a:rPr lang="en-US" sz="1600" i="1" dirty="0" smtClean="0"/>
              <a:t>Experiment chamber installed and vacuum leak tested according to specifications</a:t>
            </a:r>
          </a:p>
          <a:p>
            <a:pPr lvl="1"/>
            <a:r>
              <a:rPr lang="en-US" sz="1600" i="1" dirty="0" smtClean="0"/>
              <a:t>Safety interlocks for detector are operational and tested </a:t>
            </a:r>
            <a:r>
              <a:rPr lang="en-US" sz="1600" dirty="0"/>
              <a:t>(beam attenuators, no direct beam on detector possible)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2000" b="1" i="1" dirty="0"/>
              <a:t>Tasks and Responsibilities</a:t>
            </a:r>
            <a:endParaRPr lang="en-US" sz="2000" b="1" dirty="0" smtClean="0"/>
          </a:p>
          <a:p>
            <a:pPr lvl="1"/>
            <a:r>
              <a:rPr lang="en-US" sz="1600" dirty="0"/>
              <a:t>Transport of detector from HERA South to the hutch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dirty="0" smtClean="0"/>
              <a:t>]</a:t>
            </a:r>
            <a:endParaRPr lang="en-US" sz="1600" dirty="0"/>
          </a:p>
          <a:p>
            <a:pPr lvl="1"/>
            <a:r>
              <a:rPr lang="en-US" sz="1600" dirty="0" smtClean="0"/>
              <a:t>Inspect </a:t>
            </a:r>
            <a:r>
              <a:rPr lang="en-US" sz="1600" dirty="0"/>
              <a:t>all systems of </a:t>
            </a:r>
            <a:r>
              <a:rPr lang="en-US" sz="1600" dirty="0" smtClean="0"/>
              <a:t>the detector for </a:t>
            </a:r>
            <a:r>
              <a:rPr lang="en-US" sz="1600" dirty="0"/>
              <a:t>damage </a:t>
            </a:r>
            <a:r>
              <a:rPr lang="en-US" sz="1600" dirty="0" smtClean="0"/>
              <a:t>after transport </a:t>
            </a:r>
            <a:r>
              <a:rPr lang="en-US" sz="1600" dirty="0"/>
              <a:t>[</a:t>
            </a:r>
            <a:r>
              <a:rPr lang="en-US" sz="1600" b="1" dirty="0">
                <a:solidFill>
                  <a:srgbClr val="FF0000"/>
                </a:solidFill>
              </a:rPr>
              <a:t>WP75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Mechanically install detector system at beam line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 smtClean="0"/>
              <a:t>, Instrument Team, Consortium?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Wire system up to patch panel (control, DAQ, vacuum system, power and cooling pipes) [</a:t>
            </a:r>
            <a:r>
              <a:rPr lang="en-US" sz="1600" b="1" dirty="0" smtClean="0">
                <a:solidFill>
                  <a:srgbClr val="FF0000"/>
                </a:solidFill>
              </a:rPr>
              <a:t>WP75</a:t>
            </a:r>
            <a:r>
              <a:rPr lang="en-US" sz="1600" i="1" dirty="0"/>
              <a:t>, Instrument Team, Consortium?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/>
              <a:t>Functional tests of control system of detector [</a:t>
            </a:r>
            <a:r>
              <a:rPr lang="en-US" sz="1600" b="1" dirty="0">
                <a:solidFill>
                  <a:srgbClr val="FF0000"/>
                </a:solidFill>
              </a:rPr>
              <a:t>CAS</a:t>
            </a:r>
            <a:r>
              <a:rPr lang="en-US" sz="1600" i="1" dirty="0">
                <a:sym typeface="Wingdings" panose="05000000000000000000" pitchFamily="2" charset="2"/>
              </a:rPr>
              <a:t>, WP75, Consortium</a:t>
            </a:r>
            <a:r>
              <a:rPr lang="en-US" sz="1600" dirty="0"/>
              <a:t>]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9406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M5: Detector Vacuum System Operational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00" y="1155699"/>
            <a:ext cx="8889999" cy="52992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Requirements</a:t>
            </a:r>
            <a:endParaRPr lang="en-US" sz="2000" i="1" dirty="0" smtClean="0"/>
          </a:p>
          <a:p>
            <a:pPr lvl="1"/>
            <a:r>
              <a:rPr lang="en-US" sz="1600" i="1" dirty="0" smtClean="0"/>
              <a:t>Cooling system installed, </a:t>
            </a:r>
            <a:r>
              <a:rPr lang="en-US" sz="1600" i="1" dirty="0"/>
              <a:t>operational and </a:t>
            </a:r>
            <a:r>
              <a:rPr lang="en-US" sz="1600" i="1" dirty="0" smtClean="0"/>
              <a:t>tested</a:t>
            </a:r>
          </a:p>
          <a:p>
            <a:pPr lvl="1"/>
            <a:r>
              <a:rPr lang="en-US" sz="1600" i="1" dirty="0"/>
              <a:t>All detector relevant cabling installed and </a:t>
            </a:r>
            <a:r>
              <a:rPr lang="en-US" sz="1600" i="1" dirty="0" smtClean="0"/>
              <a:t>tested</a:t>
            </a:r>
          </a:p>
          <a:p>
            <a:pPr lvl="1"/>
            <a:r>
              <a:rPr lang="en-US" sz="1600" i="1" dirty="0" smtClean="0"/>
              <a:t>N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 </a:t>
            </a:r>
            <a:r>
              <a:rPr lang="en-US" sz="1600" i="1" dirty="0"/>
              <a:t>available in hutch to vent/open detector vessel</a:t>
            </a:r>
          </a:p>
          <a:p>
            <a:pPr lvl="1"/>
            <a:r>
              <a:rPr lang="en-US" sz="1600" i="1" dirty="0" smtClean="0"/>
              <a:t>Experiment chamber installed and vacuum leak tested according to specifications</a:t>
            </a:r>
          </a:p>
          <a:p>
            <a:pPr lvl="1"/>
            <a:r>
              <a:rPr lang="en-US" sz="1600" i="1" dirty="0" smtClean="0"/>
              <a:t>Detector chamber vacuum leak tested according to specifications</a:t>
            </a:r>
          </a:p>
          <a:p>
            <a:pPr marL="0" indent="0">
              <a:buNone/>
            </a:pPr>
            <a:r>
              <a:rPr lang="en-US" sz="2000" b="1" i="1" dirty="0"/>
              <a:t>Tasks and Responsibilities</a:t>
            </a:r>
            <a:endParaRPr lang="en-US" sz="2000" b="1" dirty="0" smtClean="0"/>
          </a:p>
          <a:p>
            <a:pPr lvl="1"/>
            <a:r>
              <a:rPr lang="en-US" sz="1600" dirty="0"/>
              <a:t>Vacuum system and temperature control system tests </a:t>
            </a:r>
            <a:r>
              <a:rPr lang="en-US" sz="1600" dirty="0" smtClean="0"/>
              <a:t>(pump </a:t>
            </a:r>
            <a:r>
              <a:rPr lang="en-US" sz="1600" dirty="0"/>
              <a:t>down, cool, warm up) [</a:t>
            </a:r>
            <a:r>
              <a:rPr lang="en-US" sz="1600" b="1" dirty="0">
                <a:solidFill>
                  <a:srgbClr val="FF0000"/>
                </a:solidFill>
              </a:rPr>
              <a:t>WP75</a:t>
            </a:r>
            <a:r>
              <a:rPr lang="en-US" sz="1600" i="1" dirty="0"/>
              <a:t>, </a:t>
            </a:r>
            <a:r>
              <a:rPr lang="en-US" sz="1600" i="1" dirty="0" smtClean="0"/>
              <a:t>Consortium, Instrument Team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Warm detector up to room temperature and vent system [</a:t>
            </a:r>
            <a:r>
              <a:rPr lang="en-US" sz="1600" b="1" dirty="0">
                <a:solidFill>
                  <a:srgbClr val="FF0000"/>
                </a:solidFill>
              </a:rPr>
              <a:t>WP75</a:t>
            </a:r>
            <a:r>
              <a:rPr lang="en-US" sz="1600" i="1" dirty="0"/>
              <a:t>, </a:t>
            </a:r>
            <a:r>
              <a:rPr lang="en-US" sz="1600" i="1" dirty="0" smtClean="0"/>
              <a:t>Consortium, Instrument Team</a:t>
            </a:r>
            <a:r>
              <a:rPr lang="en-US" sz="1600" dirty="0" smtClean="0"/>
              <a:t>]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0310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15433</TotalTime>
  <Words>1818</Words>
  <Application>Microsoft Macintosh PowerPoint</Application>
  <PresentationFormat>On-screen Show (4:3)</PresentationFormat>
  <Paragraphs>202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template-european-xfel-gmbh_presentation</vt:lpstr>
      <vt:lpstr>Integrating Detectors at First Instrument</vt:lpstr>
      <vt:lpstr>Detectors for XFEL Instruments</vt:lpstr>
      <vt:lpstr>End-to-End Test of Detectors</vt:lpstr>
      <vt:lpstr>Hutch, DAQ/Control System and Detector Ready for Installation at Experiment</vt:lpstr>
      <vt:lpstr>M1: Planning of Planning for Detector Installation Finished</vt:lpstr>
      <vt:lpstr>M2: Preparation of Detector Beam Line Integration Finished</vt:lpstr>
      <vt:lpstr>M3: Cooling System Operational</vt:lpstr>
      <vt:lpstr>M4: Detector System Installed at Beam Line</vt:lpstr>
      <vt:lpstr>M5: Detector Vacuum System Operational</vt:lpstr>
      <vt:lpstr>M6: Test of Safety System and Procedures Completed</vt:lpstr>
      <vt:lpstr>M7: Detector Motion System Operational</vt:lpstr>
      <vt:lpstr>M8: Timing System Tests Successfully Completed</vt:lpstr>
      <vt:lpstr>M9: Initial Alignement Finalized</vt:lpstr>
      <vt:lpstr>M10: Detector Commissioning without X-Ray Beam Finalized</vt:lpstr>
      <vt:lpstr>M11: Detector Commissioning with X-Ray Beam Finalized</vt:lpstr>
      <vt:lpstr>M12: Detector Ready for User Operation</vt:lpstr>
      <vt:lpstr>Example: AGIPD 1 Mpx Integration at SPB</vt:lpstr>
      <vt:lpstr>Example: AGIPD 1 Mpx Integration at SPB</vt:lpstr>
      <vt:lpstr>Example: AGIPD 1 Mpx Integration at SPB</vt:lpstr>
      <vt:lpstr>AGIPD 1 Mpx Integration at SPB – Tasks</vt:lpstr>
      <vt:lpstr>AGIPD 1 Mpx Integration at SPB – Tasks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Markus Kuster</cp:lastModifiedBy>
  <cp:revision>1143</cp:revision>
  <cp:lastPrinted>2015-02-02T14:44:59Z</cp:lastPrinted>
  <dcterms:created xsi:type="dcterms:W3CDTF">2012-08-22T09:26:39Z</dcterms:created>
  <dcterms:modified xsi:type="dcterms:W3CDTF">2015-04-24T08:15:06Z</dcterms:modified>
</cp:coreProperties>
</file>