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56" r:id="rId3"/>
    <p:sldId id="546" r:id="rId4"/>
    <p:sldId id="547" r:id="rId5"/>
    <p:sldId id="557" r:id="rId6"/>
    <p:sldId id="558" r:id="rId7"/>
    <p:sldId id="559" r:id="rId8"/>
    <p:sldId id="553" r:id="rId9"/>
    <p:sldId id="563" r:id="rId10"/>
    <p:sldId id="554" r:id="rId11"/>
    <p:sldId id="509" r:id="rId12"/>
    <p:sldId id="511" r:id="rId13"/>
    <p:sldId id="528" r:id="rId14"/>
    <p:sldId id="529" r:id="rId15"/>
    <p:sldId id="550" r:id="rId16"/>
    <p:sldId id="561" r:id="rId17"/>
    <p:sldId id="454" r:id="rId18"/>
    <p:sldId id="411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khard Heis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283"/>
    <a:srgbClr val="83BEA7"/>
    <a:srgbClr val="839BBE"/>
    <a:srgbClr val="000000"/>
    <a:srgbClr val="EBE7AD"/>
    <a:srgbClr val="FD930A"/>
    <a:srgbClr val="FF3300"/>
    <a:srgbClr val="0106BF"/>
    <a:srgbClr val="626262"/>
    <a:srgbClr val="251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9" autoAdjust="0"/>
    <p:restoredTop sz="96850" autoAdjust="0"/>
  </p:normalViewPr>
  <p:slideViewPr>
    <p:cSldViewPr snapToGrid="0">
      <p:cViewPr varScale="1">
        <p:scale>
          <a:sx n="114" d="100"/>
          <a:sy n="114" d="100"/>
        </p:scale>
        <p:origin x="-952" y="-10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32" y="-64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05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32B1BF-3432-41D5-BC0B-3E42997C11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087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E45CCF-788F-4C3B-8F8F-BCC24ECBCCA2}" type="slidenum">
              <a:rPr lang="de-DE"/>
              <a:pPr/>
              <a:t>1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 Upper area: </a:t>
            </a:r>
            <a:r>
              <a:rPr lang="en-GB" sz="1100" b="1" smtClean="0"/>
              <a:t>Title</a:t>
            </a:r>
            <a:r>
              <a:rPr lang="en-GB" sz="1100" smtClean="0"/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 Lower area </a:t>
            </a:r>
            <a:r>
              <a:rPr lang="en-GB" sz="1100" b="1" smtClean="0"/>
              <a:t>(subtitle):</a:t>
            </a:r>
            <a:r>
              <a:rPr lang="en-GB" sz="1100" smtClean="0"/>
              <a:t> Conference/meeting/workshop, location, date, </a:t>
            </a:r>
            <a:br>
              <a:rPr lang="en-GB" sz="1100" smtClean="0"/>
            </a:br>
            <a:r>
              <a:rPr lang="en-GB" sz="1100" smtClean="0"/>
              <a:t>  your name and affiliation, </a:t>
            </a:r>
            <a:br>
              <a:rPr lang="en-GB" sz="1100" smtClean="0"/>
            </a:br>
            <a:r>
              <a:rPr lang="en-GB" sz="1100" smtClean="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Change the </a:t>
            </a:r>
            <a:r>
              <a:rPr lang="en-GB" sz="1100" b="1" smtClean="0"/>
              <a:t>partner logos</a:t>
            </a:r>
            <a:r>
              <a:rPr lang="en-GB" sz="1100" smtClean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2B1BF-3432-41D5-BC0B-3E42997C114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86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2B1BF-3432-41D5-BC0B-3E42997C114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7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75EB-FFBA-4EA3-B848-4F975EF30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A07FFF-50EF-48EE-8125-25EDF89EE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217EF-5B02-44D6-B690-D8FBB35F8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65F78-A73E-4BA1-9BCC-577F55430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57FA4-99BA-44A4-8A84-C7B8FF401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8C864-7F5B-4E18-A1E6-43450D2C10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08053-B7B7-4922-9311-1415E7C56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D7B91-C1AD-4A19-8089-81E1B2B1A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920C7-2E3D-4FA0-B6C5-371FCE98E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2B3667-02EB-42F3-8AFB-C14442772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E70339-A28F-478F-BD11-755C9D5DDA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Sz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6F2AEC-C3A2-4B78-B838-095B7661C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Burkhard Heisen (CAS Group)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000" baseline="0" dirty="0" smtClean="0">
                <a:solidFill>
                  <a:schemeClr val="bg1"/>
                </a:solidFill>
              </a:rPr>
              <a:t>Controls during installation and technical commissioning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2" r:id="rId10"/>
    <p:sldLayoutId id="2147483682" r:id="rId11"/>
    <p:sldLayoutId id="214748368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9.png"/><Relationship Id="rId9" Type="http://schemas.openxmlformats.org/officeDocument/2006/relationships/image" Target="../media/image19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1346" y="4675976"/>
            <a:ext cx="7965836" cy="1215026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Burkhard Heisen</a:t>
            </a:r>
          </a:p>
          <a:p>
            <a:pPr eaLnBrk="1" hangingPunct="1"/>
            <a:r>
              <a:rPr lang="en-US" sz="2000" dirty="0"/>
              <a:t>f</a:t>
            </a:r>
            <a:r>
              <a:rPr lang="en-US" sz="2000" dirty="0" smtClean="0"/>
              <a:t>or WP90, WP91 and WP92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Collaboration</a:t>
            </a:r>
            <a:r>
              <a:rPr lang="en-US" sz="2000" dirty="0" smtClean="0"/>
              <a:t> </a:t>
            </a:r>
            <a:r>
              <a:rPr lang="en-US" sz="2000" dirty="0" smtClean="0"/>
              <a:t>Meeting</a:t>
            </a:r>
            <a:endParaRPr lang="en-US" sz="2000" dirty="0"/>
          </a:p>
          <a:p>
            <a:pPr eaLnBrk="1" hangingPunct="1"/>
            <a:r>
              <a:rPr lang="en-US" sz="2000" dirty="0" smtClean="0"/>
              <a:t>Hamburg, </a:t>
            </a:r>
            <a:r>
              <a:rPr lang="en-US" sz="2000" dirty="0" smtClean="0"/>
              <a:t>April</a:t>
            </a:r>
            <a:r>
              <a:rPr lang="en-US" sz="2000" dirty="0" smtClean="0"/>
              <a:t> 24, </a:t>
            </a:r>
            <a:r>
              <a:rPr lang="en-US" sz="2000" dirty="0" smtClean="0"/>
              <a:t>2015</a:t>
            </a:r>
            <a:endParaRPr lang="en-GB" sz="2000" dirty="0" smtClean="0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789063"/>
            <a:ext cx="7251700" cy="2486604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sz="3600" dirty="0" smtClean="0"/>
              <a:t>Controls during installation and technical commissioning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1600" dirty="0" smtClean="0"/>
              <a:t> 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realization (Karabo)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5479135" y="1193726"/>
            <a:ext cx="1447800" cy="2340902"/>
            <a:chOff x="558800" y="1238284"/>
            <a:chExt cx="1447800" cy="2340902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773175" y="1238284"/>
              <a:ext cx="1171188" cy="1836329"/>
              <a:chOff x="2868674" y="1581185"/>
              <a:chExt cx="900914" cy="1412517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3429722" y="1581185"/>
                <a:ext cx="339866" cy="339866"/>
              </a:xfrm>
              <a:prstGeom prst="roundRect">
                <a:avLst/>
              </a:prstGeom>
              <a:solidFill>
                <a:srgbClr val="83BEA7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2868674" y="1627039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Equipment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Control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9007" y="2580530"/>
                <a:ext cx="413172" cy="413172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>
                <a:stCxn id="21" idx="4"/>
                <a:endCxn id="22" idx="0"/>
              </p:cNvCxnSpPr>
              <p:nvPr/>
            </p:nvCxnSpPr>
            <p:spPr bwMode="auto">
              <a:xfrm flipH="1">
                <a:off x="3255593" y="2411966"/>
                <a:ext cx="5545" cy="1685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" name="TextBox 18"/>
            <p:cNvSpPr txBox="1"/>
            <p:nvPr/>
          </p:nvSpPr>
          <p:spPr>
            <a:xfrm>
              <a:off x="558800" y="3117521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e.g. motor, pump, valve, sensor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096" y="1547487"/>
            <a:ext cx="1878213" cy="2189469"/>
            <a:chOff x="2351287" y="1224430"/>
            <a:chExt cx="1878213" cy="2189469"/>
          </a:xfrm>
        </p:grpSpPr>
        <p:grpSp>
          <p:nvGrpSpPr>
            <p:cNvPr id="25" name="Group 24"/>
            <p:cNvGrpSpPr/>
            <p:nvPr/>
          </p:nvGrpSpPr>
          <p:grpSpPr>
            <a:xfrm>
              <a:off x="2671946" y="1224430"/>
              <a:ext cx="1557554" cy="1897769"/>
              <a:chOff x="2671946" y="1224430"/>
              <a:chExt cx="1557554" cy="1897769"/>
            </a:xfrm>
          </p:grpSpPr>
          <p:grpSp>
            <p:nvGrpSpPr>
              <p:cNvPr id="27" name="Group 33"/>
              <p:cNvGrpSpPr/>
              <p:nvPr/>
            </p:nvGrpSpPr>
            <p:grpSpPr>
              <a:xfrm>
                <a:off x="2671946" y="1224430"/>
                <a:ext cx="1200970" cy="1102847"/>
                <a:chOff x="4036578" y="2031101"/>
                <a:chExt cx="923840" cy="848315"/>
              </a:xfrm>
            </p:grpSpPr>
            <p:sp>
              <p:nvSpPr>
                <p:cNvPr id="36" name="Isosceles Triangle 35"/>
                <p:cNvSpPr/>
                <p:nvPr/>
              </p:nvSpPr>
              <p:spPr bwMode="auto">
                <a:xfrm>
                  <a:off x="4556788" y="2031101"/>
                  <a:ext cx="403630" cy="347957"/>
                </a:xfrm>
                <a:prstGeom prst="triangle">
                  <a:avLst/>
                </a:prstGeom>
                <a:solidFill>
                  <a:srgbClr val="EBE7AD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 fontScale="70000" lnSpcReduction="20000"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4036578" y="2094489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DAQ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Equipment</a:t>
                  </a:r>
                </a:p>
              </p:txBody>
            </p:sp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"/>
              <a:stretch/>
            </p:blipFill>
            <p:spPr>
              <a:xfrm>
                <a:off x="2934078" y="2548040"/>
                <a:ext cx="486325" cy="574159"/>
              </a:xfrm>
              <a:prstGeom prst="rect">
                <a:avLst/>
              </a:prstGeom>
            </p:spPr>
          </p:pic>
          <p:grpSp>
            <p:nvGrpSpPr>
              <p:cNvPr id="29" name="Group 129"/>
              <p:cNvGrpSpPr>
                <a:grpSpLocks noChangeAspect="1"/>
              </p:cNvGrpSpPr>
              <p:nvPr/>
            </p:nvGrpSpPr>
            <p:grpSpPr>
              <a:xfrm>
                <a:off x="3704724" y="1736435"/>
                <a:ext cx="524776" cy="191691"/>
                <a:chOff x="1722064" y="2499496"/>
                <a:chExt cx="527688" cy="192744"/>
              </a:xfrm>
            </p:grpSpPr>
            <p:grpSp>
              <p:nvGrpSpPr>
                <p:cNvPr id="31" name="Group 120"/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rgbClr val="ECE7AE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40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30" name="Straight Connector 29"/>
              <p:cNvCxnSpPr>
                <a:stCxn id="37" idx="4"/>
                <a:endCxn id="28" idx="0"/>
              </p:cNvCxnSpPr>
              <p:nvPr/>
            </p:nvCxnSpPr>
            <p:spPr bwMode="auto">
              <a:xfrm flipH="1">
                <a:off x="3177242" y="2327277"/>
                <a:ext cx="4898" cy="220763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2351287" y="3136900"/>
              <a:ext cx="1826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e.g. commercial camera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05184" y="1937717"/>
            <a:ext cx="2171700" cy="2446880"/>
            <a:chOff x="6457528" y="1135645"/>
            <a:chExt cx="2171700" cy="2446880"/>
          </a:xfrm>
        </p:grpSpPr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>
              <a:off x="7026760" y="1135645"/>
              <a:ext cx="1209668" cy="1903879"/>
              <a:chOff x="5560333" y="3932985"/>
              <a:chExt cx="930453" cy="146451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560333" y="3932985"/>
                <a:ext cx="930453" cy="917890"/>
                <a:chOff x="3912323" y="4819317"/>
                <a:chExt cx="930453" cy="917890"/>
              </a:xfrm>
            </p:grpSpPr>
            <p:sp>
              <p:nvSpPr>
                <p:cNvPr id="44" name="Diamond 43"/>
                <p:cNvSpPr/>
                <p:nvPr/>
              </p:nvSpPr>
              <p:spPr>
                <a:xfrm>
                  <a:off x="4379860" y="4819317"/>
                  <a:ext cx="462916" cy="462916"/>
                </a:xfrm>
                <a:prstGeom prst="diamond">
                  <a:avLst/>
                </a:prstGeom>
                <a:solidFill>
                  <a:schemeClr val="accent5">
                    <a:alpha val="63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85000" lnSpcReduction="20000"/>
                </a:bodyPr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3912323" y="4922685"/>
                  <a:ext cx="814522" cy="814522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Service 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Device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endParaRPr>
                </a:p>
              </p:txBody>
            </p:sp>
          </p:grpSp>
          <p:cxnSp>
            <p:nvCxnSpPr>
              <p:cNvPr id="42" name="Straight Connector 41"/>
              <p:cNvCxnSpPr>
                <a:stCxn id="45" idx="4"/>
              </p:cNvCxnSpPr>
              <p:nvPr/>
            </p:nvCxnSpPr>
            <p:spPr bwMode="auto">
              <a:xfrm flipH="1">
                <a:off x="5963122" y="4850874"/>
                <a:ext cx="4472" cy="176389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3" name="Cube 42"/>
              <p:cNvSpPr/>
              <p:nvPr/>
            </p:nvSpPr>
            <p:spPr bwMode="auto">
              <a:xfrm>
                <a:off x="5740400" y="5029200"/>
                <a:ext cx="411629" cy="368300"/>
              </a:xfrm>
              <a:prstGeom prst="cube">
                <a:avLst>
                  <a:gd name="adj" fmla="val 22059"/>
                </a:avLst>
              </a:prstGeom>
              <a:solidFill>
                <a:schemeClr val="accent5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57528" y="3120860"/>
              <a:ext cx="217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e.g.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calibrationManager</a:t>
              </a:r>
              <a:r>
                <a:rPr lang="en-US" sz="1200" dirty="0" smtClean="0">
                  <a:solidFill>
                    <a:srgbClr val="000000"/>
                  </a:solidFill>
                </a:rPr>
                <a:t>,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configurationManager</a:t>
              </a:r>
              <a:r>
                <a:rPr lang="en-US" sz="1200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3033295" y="4732159"/>
            <a:ext cx="1852489" cy="1109762"/>
            <a:chOff x="3003678" y="4123615"/>
            <a:chExt cx="1583276" cy="948468"/>
          </a:xfrm>
        </p:grpSpPr>
        <p:grpSp>
          <p:nvGrpSpPr>
            <p:cNvPr id="47" name="Group 46"/>
            <p:cNvGrpSpPr/>
            <p:nvPr/>
          </p:nvGrpSpPr>
          <p:grpSpPr>
            <a:xfrm>
              <a:off x="3338235" y="4123615"/>
              <a:ext cx="902881" cy="948468"/>
              <a:chOff x="4482710" y="3526380"/>
              <a:chExt cx="731713" cy="759443"/>
            </a:xfrm>
          </p:grpSpPr>
          <p:sp>
            <p:nvSpPr>
              <p:cNvPr id="60" name="Octagon 59"/>
              <p:cNvSpPr/>
              <p:nvPr/>
            </p:nvSpPr>
            <p:spPr bwMode="auto">
              <a:xfrm>
                <a:off x="4858373" y="3526380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 bwMode="auto">
              <a:xfrm>
                <a:off x="4482710" y="3600673"/>
                <a:ext cx="685149" cy="68515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Analysis 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N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ode</a:t>
                </a:r>
              </a:p>
            </p:txBody>
          </p:sp>
        </p:grpSp>
        <p:grpSp>
          <p:nvGrpSpPr>
            <p:cNvPr id="48" name="Group 129"/>
            <p:cNvGrpSpPr>
              <a:grpSpLocks noChangeAspect="1"/>
            </p:cNvGrpSpPr>
            <p:nvPr/>
          </p:nvGrpSpPr>
          <p:grpSpPr>
            <a:xfrm>
              <a:off x="4183273" y="4575784"/>
              <a:ext cx="403681" cy="147450"/>
              <a:chOff x="1722064" y="2499496"/>
              <a:chExt cx="527688" cy="192744"/>
            </a:xfrm>
          </p:grpSpPr>
          <p:grpSp>
            <p:nvGrpSpPr>
              <p:cNvPr id="55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rgbClr val="BF9283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" name="Group 128"/>
            <p:cNvGrpSpPr>
              <a:grpSpLocks noChangeAspect="1"/>
            </p:cNvGrpSpPr>
            <p:nvPr/>
          </p:nvGrpSpPr>
          <p:grpSpPr>
            <a:xfrm>
              <a:off x="3003678" y="4566574"/>
              <a:ext cx="323464" cy="147450"/>
              <a:chOff x="2019046" y="3238291"/>
              <a:chExt cx="422827" cy="192744"/>
            </a:xfrm>
          </p:grpSpPr>
          <p:grpSp>
            <p:nvGrpSpPr>
              <p:cNvPr id="50" name="Group 121"/>
              <p:cNvGrpSpPr/>
              <p:nvPr/>
            </p:nvGrpSpPr>
            <p:grpSpPr>
              <a:xfrm>
                <a:off x="2019046" y="3238291"/>
                <a:ext cx="135442" cy="192744"/>
                <a:chOff x="5183665" y="4295815"/>
                <a:chExt cx="135442" cy="192744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183665" y="4295815"/>
                  <a:ext cx="135442" cy="192744"/>
                </a:xfrm>
                <a:prstGeom prst="rect">
                  <a:avLst/>
                </a:prstGeom>
                <a:solidFill>
                  <a:srgbClr val="BF9283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" name="Rectangle 50"/>
              <p:cNvSpPr/>
              <p:nvPr/>
            </p:nvSpPr>
            <p:spPr>
              <a:xfrm>
                <a:off x="2153874" y="3318250"/>
                <a:ext cx="287999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2858447" y="5900139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e.g. </a:t>
            </a:r>
            <a:r>
              <a:rPr lang="en-US" sz="1200" dirty="0" err="1" smtClean="0">
                <a:solidFill>
                  <a:srgbClr val="000000"/>
                </a:solidFill>
              </a:rPr>
              <a:t>calibrationManager</a:t>
            </a:r>
            <a:r>
              <a:rPr lang="en-US" sz="1200" dirty="0" smtClean="0">
                <a:solidFill>
                  <a:srgbClr val="000000"/>
                </a:solidFill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</a:rPr>
              <a:t>projectManager</a:t>
            </a:r>
            <a:r>
              <a:rPr lang="en-US" sz="1200" dirty="0" smtClean="0">
                <a:solidFill>
                  <a:srgbClr val="000000"/>
                </a:solidFill>
              </a:rPr>
              <a:t>,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GUI server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71219" y="3968325"/>
            <a:ext cx="2171700" cy="2373337"/>
            <a:chOff x="604912" y="3934905"/>
            <a:chExt cx="2171700" cy="2373337"/>
          </a:xfrm>
        </p:grpSpPr>
        <p:grpSp>
          <p:nvGrpSpPr>
            <p:cNvPr id="64" name="Group 63"/>
            <p:cNvGrpSpPr/>
            <p:nvPr/>
          </p:nvGrpSpPr>
          <p:grpSpPr>
            <a:xfrm>
              <a:off x="773615" y="3934905"/>
              <a:ext cx="1964791" cy="1829258"/>
              <a:chOff x="3324910" y="4012885"/>
              <a:chExt cx="1964791" cy="1829258"/>
            </a:xfrm>
          </p:grpSpPr>
          <p:grpSp>
            <p:nvGrpSpPr>
              <p:cNvPr id="66" name="Group 36"/>
              <p:cNvGrpSpPr/>
              <p:nvPr/>
            </p:nvGrpSpPr>
            <p:grpSpPr>
              <a:xfrm>
                <a:off x="3740677" y="4012885"/>
                <a:ext cx="1218491" cy="1186728"/>
                <a:chOff x="1909721" y="2874193"/>
                <a:chExt cx="937300" cy="912879"/>
              </a:xfrm>
            </p:grpSpPr>
            <p:sp>
              <p:nvSpPr>
                <p:cNvPr id="81" name="5-Point Star 80"/>
                <p:cNvSpPr/>
                <p:nvPr/>
              </p:nvSpPr>
              <p:spPr bwMode="auto">
                <a:xfrm>
                  <a:off x="2401959" y="2874193"/>
                  <a:ext cx="445062" cy="420786"/>
                </a:xfrm>
                <a:prstGeom prst="star5">
                  <a:avLst/>
                </a:prstGeom>
                <a:solidFill>
                  <a:srgbClr val="839BBE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 fontScale="62500" lnSpcReduction="20000"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 bwMode="auto">
                <a:xfrm>
                  <a:off x="1909721" y="3002145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Data Storage</a:t>
                  </a:r>
                  <a:endParaRPr lang="en-US" sz="1200" dirty="0">
                    <a:solidFill>
                      <a:srgbClr val="000000"/>
                    </a:solidFill>
                  </a:endParaRP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pitchFamily="112" charset="-128"/>
                    </a:rPr>
                    <a:t>Node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67" name="Group 128"/>
              <p:cNvGrpSpPr>
                <a:grpSpLocks noChangeAspect="1"/>
              </p:cNvGrpSpPr>
              <p:nvPr/>
            </p:nvGrpSpPr>
            <p:grpSpPr>
              <a:xfrm>
                <a:off x="3324910" y="4568052"/>
                <a:ext cx="420506" cy="191683"/>
                <a:chOff x="2019050" y="3238291"/>
                <a:chExt cx="422831" cy="192744"/>
              </a:xfrm>
            </p:grpSpPr>
            <p:grpSp>
              <p:nvGrpSpPr>
                <p:cNvPr id="76" name="Group 121"/>
                <p:cNvGrpSpPr/>
                <p:nvPr/>
              </p:nvGrpSpPr>
              <p:grpSpPr>
                <a:xfrm>
                  <a:off x="2019050" y="3238291"/>
                  <a:ext cx="135441" cy="192744"/>
                  <a:chOff x="5183669" y="4295815"/>
                  <a:chExt cx="135441" cy="192744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5183669" y="4295815"/>
                    <a:ext cx="135441" cy="192744"/>
                  </a:xfrm>
                  <a:prstGeom prst="rect">
                    <a:avLst/>
                  </a:prstGeom>
                  <a:solidFill>
                    <a:srgbClr val="ECE7AE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40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5184359" y="4315470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5184359" y="4398221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7" name="Rectangle 76"/>
                <p:cNvSpPr/>
                <p:nvPr/>
              </p:nvSpPr>
              <p:spPr>
                <a:xfrm>
                  <a:off x="2153881" y="3318250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68" name="Straight Connector 67"/>
              <p:cNvCxnSpPr>
                <a:stCxn id="82" idx="4"/>
              </p:cNvCxnSpPr>
              <p:nvPr/>
            </p:nvCxnSpPr>
            <p:spPr bwMode="auto">
              <a:xfrm>
                <a:off x="4250881" y="5199613"/>
                <a:ext cx="1199" cy="327414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9" name="Group 129"/>
              <p:cNvGrpSpPr>
                <a:grpSpLocks noChangeAspect="1"/>
              </p:cNvGrpSpPr>
              <p:nvPr/>
            </p:nvGrpSpPr>
            <p:grpSpPr>
              <a:xfrm>
                <a:off x="4764915" y="4575876"/>
                <a:ext cx="524786" cy="191683"/>
                <a:chOff x="1722064" y="2499496"/>
                <a:chExt cx="527688" cy="192744"/>
              </a:xfrm>
            </p:grpSpPr>
            <p:grpSp>
              <p:nvGrpSpPr>
                <p:cNvPr id="71" name="Group 120"/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73" name="Rectangle 72"/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rgbClr val="BF9283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40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72" name="Rectangle 71"/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" name="Can 69"/>
              <p:cNvSpPr/>
              <p:nvPr/>
            </p:nvSpPr>
            <p:spPr>
              <a:xfrm>
                <a:off x="3977246" y="5476477"/>
                <a:ext cx="556525" cy="365666"/>
              </a:xfrm>
              <a:prstGeom prst="can">
                <a:avLst/>
              </a:prstGeom>
              <a:solidFill>
                <a:srgbClr val="839BBE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55000" lnSpcReduction="20000"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04912" y="5846577"/>
              <a:ext cx="217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e.g. storage of data from runs 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989524" y="1132489"/>
            <a:ext cx="1943260" cy="2351557"/>
            <a:chOff x="2123217" y="1221609"/>
            <a:chExt cx="1943260" cy="2351557"/>
          </a:xfrm>
        </p:grpSpPr>
        <p:sp>
          <p:nvSpPr>
            <p:cNvPr id="84" name="TextBox 83"/>
            <p:cNvSpPr txBox="1"/>
            <p:nvPr/>
          </p:nvSpPr>
          <p:spPr>
            <a:xfrm>
              <a:off x="2123217" y="3111501"/>
              <a:ext cx="1943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e.g. 2D-detectors (AGIPD, LPD, DSSC)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2592931" y="1221609"/>
              <a:ext cx="1249228" cy="1884765"/>
              <a:chOff x="2592931" y="1221609"/>
              <a:chExt cx="1249228" cy="1884765"/>
            </a:xfrm>
          </p:grpSpPr>
          <p:sp>
            <p:nvSpPr>
              <p:cNvPr id="86" name="Isosceles Triangle 85"/>
              <p:cNvSpPr/>
              <p:nvPr/>
            </p:nvSpPr>
            <p:spPr bwMode="auto">
              <a:xfrm>
                <a:off x="3277658" y="1221609"/>
                <a:ext cx="524709" cy="452359"/>
              </a:xfrm>
              <a:prstGeom prst="triangle">
                <a:avLst/>
              </a:prstGeom>
              <a:solidFill>
                <a:srgbClr val="EBE7AD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2592931" y="1291057"/>
                <a:ext cx="1020378" cy="102041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DAQ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Equipment </a:t>
                </a:r>
              </a:p>
            </p:txBody>
          </p:sp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"/>
              <a:stretch/>
            </p:blipFill>
            <p:spPr>
              <a:xfrm>
                <a:off x="2855061" y="2532229"/>
                <a:ext cx="486321" cy="574145"/>
              </a:xfrm>
              <a:prstGeom prst="rect">
                <a:avLst/>
              </a:prstGeom>
            </p:spPr>
          </p:pic>
          <p:cxnSp>
            <p:nvCxnSpPr>
              <p:cNvPr id="89" name="Straight Connector 88"/>
              <p:cNvCxnSpPr>
                <a:stCxn id="87" idx="4"/>
                <a:endCxn id="88" idx="0"/>
              </p:cNvCxnSpPr>
              <p:nvPr/>
            </p:nvCxnSpPr>
            <p:spPr bwMode="auto">
              <a:xfrm flipH="1">
                <a:off x="3098223" y="2311471"/>
                <a:ext cx="4898" cy="220758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0" name="Group 129"/>
              <p:cNvGrpSpPr>
                <a:grpSpLocks noChangeAspect="1"/>
              </p:cNvGrpSpPr>
              <p:nvPr/>
            </p:nvGrpSpPr>
            <p:grpSpPr>
              <a:xfrm>
                <a:off x="3317387" y="2716623"/>
                <a:ext cx="524772" cy="191687"/>
                <a:chOff x="1722064" y="2499496"/>
                <a:chExt cx="527688" cy="192744"/>
              </a:xfrm>
            </p:grpSpPr>
            <p:grpSp>
              <p:nvGrpSpPr>
                <p:cNvPr id="91" name="Group 120"/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rgbClr val="7BAF26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40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2" name="Rectangle 91"/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96" name="Group 95"/>
          <p:cNvGrpSpPr/>
          <p:nvPr/>
        </p:nvGrpSpPr>
        <p:grpSpPr>
          <a:xfrm>
            <a:off x="5302852" y="4263633"/>
            <a:ext cx="2171700" cy="2252710"/>
            <a:chOff x="6004737" y="3840314"/>
            <a:chExt cx="2171700" cy="2252710"/>
          </a:xfrm>
        </p:grpSpPr>
        <p:grpSp>
          <p:nvGrpSpPr>
            <p:cNvPr id="97" name="Group 96"/>
            <p:cNvGrpSpPr/>
            <p:nvPr/>
          </p:nvGrpSpPr>
          <p:grpSpPr>
            <a:xfrm>
              <a:off x="6256913" y="3840314"/>
              <a:ext cx="1608653" cy="1800185"/>
              <a:chOff x="1043450" y="3557497"/>
              <a:chExt cx="1608653" cy="1800185"/>
            </a:xfrm>
          </p:grpSpPr>
          <p:sp>
            <p:nvSpPr>
              <p:cNvPr id="99" name="Oval 98"/>
              <p:cNvSpPr>
                <a:spLocks noChangeAspect="1"/>
              </p:cNvSpPr>
              <p:nvPr/>
            </p:nvSpPr>
            <p:spPr bwMode="auto">
              <a:xfrm>
                <a:off x="1043450" y="4708952"/>
                <a:ext cx="628243" cy="63388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347213" y="3557497"/>
                <a:ext cx="1028185" cy="1071148"/>
                <a:chOff x="1347213" y="3557497"/>
                <a:chExt cx="1028185" cy="1071148"/>
              </a:xfrm>
            </p:grpSpPr>
            <p:sp>
              <p:nvSpPr>
                <p:cNvPr id="104" name="Parallelogram 103"/>
                <p:cNvSpPr>
                  <a:spLocks noChangeAspect="1"/>
                </p:cNvSpPr>
                <p:nvPr/>
              </p:nvSpPr>
              <p:spPr>
                <a:xfrm>
                  <a:off x="1927916" y="3557497"/>
                  <a:ext cx="447482" cy="386295"/>
                </a:xfrm>
                <a:prstGeom prst="parallelogram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62500" lnSpcReduction="20000"/>
                </a:bodyPr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1347213" y="3608240"/>
                  <a:ext cx="1020404" cy="1020405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kumimoji="0" lang="en-US" sz="1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</a:rPr>
                    <a:t>Composite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 smtClean="0">
                      <a:solidFill>
                        <a:srgbClr val="000000"/>
                      </a:solidFill>
                    </a:rPr>
                    <a:t>Device</a:t>
                  </a:r>
                  <a:endPara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endParaRPr>
                </a:p>
              </p:txBody>
            </p:sp>
          </p:grpSp>
          <p:sp>
            <p:nvSpPr>
              <p:cNvPr id="101" name="Oval 100"/>
              <p:cNvSpPr>
                <a:spLocks noChangeAspect="1"/>
              </p:cNvSpPr>
              <p:nvPr/>
            </p:nvSpPr>
            <p:spPr bwMode="auto">
              <a:xfrm>
                <a:off x="2021293" y="4726871"/>
                <a:ext cx="630810" cy="63081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02" name="Straight Connector 101"/>
              <p:cNvCxnSpPr>
                <a:stCxn id="105" idx="3"/>
                <a:endCxn id="99" idx="0"/>
              </p:cNvCxnSpPr>
              <p:nvPr/>
            </p:nvCxnSpPr>
            <p:spPr bwMode="auto">
              <a:xfrm flipH="1">
                <a:off x="1357572" y="4479210"/>
                <a:ext cx="139076" cy="229742"/>
              </a:xfrm>
              <a:prstGeom prst="line">
                <a:avLst/>
              </a:prstGeom>
              <a:noFill/>
              <a:ln w="19050" cap="flat" cmpd="sng" algn="ctr">
                <a:solidFill>
                  <a:schemeClr val="folHlink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/>
              <p:cNvCxnSpPr>
                <a:stCxn id="105" idx="5"/>
                <a:endCxn id="101" idx="0"/>
              </p:cNvCxnSpPr>
              <p:nvPr/>
            </p:nvCxnSpPr>
            <p:spPr bwMode="auto">
              <a:xfrm>
                <a:off x="2218182" y="4479210"/>
                <a:ext cx="118516" cy="247661"/>
              </a:xfrm>
              <a:prstGeom prst="line">
                <a:avLst/>
              </a:prstGeom>
              <a:noFill/>
              <a:ln w="19050" cap="flat" cmpd="sng" algn="ctr">
                <a:solidFill>
                  <a:schemeClr val="folHlink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8" name="TextBox 97"/>
            <p:cNvSpPr txBox="1"/>
            <p:nvPr/>
          </p:nvSpPr>
          <p:spPr>
            <a:xfrm>
              <a:off x="6004737" y="5631359"/>
              <a:ext cx="217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rgbClr val="000000"/>
                  </a:solidFill>
                </a:rPr>
                <a:t>e.g. complex detector motion control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236709" y="2072915"/>
            <a:ext cx="6292786" cy="2767807"/>
            <a:chOff x="1236709" y="2072915"/>
            <a:chExt cx="6292786" cy="2767807"/>
          </a:xfrm>
        </p:grpSpPr>
        <p:grpSp>
          <p:nvGrpSpPr>
            <p:cNvPr id="6" name="Group 5"/>
            <p:cNvGrpSpPr/>
            <p:nvPr/>
          </p:nvGrpSpPr>
          <p:grpSpPr>
            <a:xfrm>
              <a:off x="4104125" y="2784972"/>
              <a:ext cx="1352911" cy="1637566"/>
              <a:chOff x="4137549" y="2651295"/>
              <a:chExt cx="1352911" cy="163756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137549" y="3018914"/>
                <a:ext cx="1352911" cy="1269947"/>
                <a:chOff x="250521" y="4456378"/>
                <a:chExt cx="1291517" cy="1212320"/>
              </a:xfrm>
              <a:scene3d>
                <a:camera prst="isometricTopUp"/>
                <a:lightRig rig="threePt" dir="t"/>
              </a:scene3d>
            </p:grpSpPr>
            <p:pic>
              <p:nvPicPr>
                <p:cNvPr id="9" name="Picture 8" descr="justPuzzle.jp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90533" y="4456378"/>
                  <a:ext cx="1179327" cy="1185534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275027" y="5367295"/>
                  <a:ext cx="38410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000" b="1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DM</a:t>
                  </a:r>
                  <a:endParaRPr lang="de-DE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136708" y="5395368"/>
                  <a:ext cx="405330" cy="27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000" b="1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DA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841138" y="4473958"/>
                  <a:ext cx="64052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000" b="1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Control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50521" y="4476685"/>
                  <a:ext cx="46963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000" b="1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DAQ</a:t>
                  </a:r>
                </a:p>
              </p:txBody>
            </p:sp>
          </p:grpSp>
          <p:sp>
            <p:nvSpPr>
              <p:cNvPr id="8" name="Can 7"/>
              <p:cNvSpPr/>
              <p:nvPr/>
            </p:nvSpPr>
            <p:spPr bwMode="auto">
              <a:xfrm>
                <a:off x="4668604" y="2651295"/>
                <a:ext cx="244590" cy="1125129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1236709" y="2072915"/>
              <a:ext cx="6292786" cy="2767807"/>
              <a:chOff x="1236709" y="2072915"/>
              <a:chExt cx="6292786" cy="2767807"/>
            </a:xfrm>
          </p:grpSpPr>
          <p:cxnSp>
            <p:nvCxnSpPr>
              <p:cNvPr id="14" name="Straight Connector 13"/>
              <p:cNvCxnSpPr>
                <a:endCxn id="82" idx="7"/>
              </p:cNvCxnSpPr>
              <p:nvPr/>
            </p:nvCxnSpPr>
            <p:spPr bwMode="auto">
              <a:xfrm flipH="1">
                <a:off x="1926660" y="3642747"/>
                <a:ext cx="2763714" cy="64134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>
                <a:stCxn id="45" idx="3"/>
                <a:endCxn id="8" idx="4"/>
              </p:cNvCxnSpPr>
              <p:nvPr/>
            </p:nvCxnSpPr>
            <p:spPr bwMode="auto">
              <a:xfrm flipH="1">
                <a:off x="4879770" y="2975910"/>
                <a:ext cx="2649725" cy="37162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>
                <a:stCxn id="37" idx="5"/>
                <a:endCxn id="8" idx="2"/>
              </p:cNvCxnSpPr>
              <p:nvPr/>
            </p:nvCxnSpPr>
            <p:spPr bwMode="auto">
              <a:xfrm>
                <a:off x="1236709" y="2500894"/>
                <a:ext cx="3398471" cy="846643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Straight Connector 105"/>
              <p:cNvCxnSpPr>
                <a:stCxn id="87" idx="5"/>
              </p:cNvCxnSpPr>
              <p:nvPr/>
            </p:nvCxnSpPr>
            <p:spPr bwMode="auto">
              <a:xfrm>
                <a:off x="3330185" y="2072915"/>
                <a:ext cx="1293342" cy="76775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Straight Connector 106"/>
              <p:cNvCxnSpPr>
                <a:stCxn id="21" idx="3"/>
              </p:cNvCxnSpPr>
              <p:nvPr/>
            </p:nvCxnSpPr>
            <p:spPr bwMode="auto">
              <a:xfrm flipH="1">
                <a:off x="4868630" y="2124335"/>
                <a:ext cx="974315" cy="70519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Straight Connector 107"/>
              <p:cNvCxnSpPr>
                <a:endCxn id="105" idx="1"/>
              </p:cNvCxnSpPr>
              <p:nvPr/>
            </p:nvCxnSpPr>
            <p:spPr bwMode="auto">
              <a:xfrm>
                <a:off x="4812925" y="3665027"/>
                <a:ext cx="1195301" cy="79878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Straight Connector 108"/>
              <p:cNvCxnSpPr>
                <a:endCxn id="61" idx="0"/>
              </p:cNvCxnSpPr>
              <p:nvPr/>
            </p:nvCxnSpPr>
            <p:spPr bwMode="auto">
              <a:xfrm flipH="1">
                <a:off x="3919328" y="3743006"/>
                <a:ext cx="804469" cy="109771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0" name="TextBox 109"/>
            <p:cNvSpPr txBox="1"/>
            <p:nvPr/>
          </p:nvSpPr>
          <p:spPr>
            <a:xfrm>
              <a:off x="3960050" y="4219778"/>
              <a:ext cx="15213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i="1" dirty="0" smtClean="0"/>
                <a:t>Message Broker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39922" y="2118929"/>
            <a:ext cx="2393373" cy="3217780"/>
            <a:chOff x="639922" y="2118929"/>
            <a:chExt cx="2393373" cy="3217780"/>
          </a:xfrm>
        </p:grpSpPr>
        <p:cxnSp>
          <p:nvCxnSpPr>
            <p:cNvPr id="111" name="Elbow Connector 110"/>
            <p:cNvCxnSpPr>
              <a:stCxn id="34" idx="3"/>
              <a:endCxn id="78" idx="1"/>
            </p:cNvCxnSpPr>
            <p:nvPr/>
          </p:nvCxnSpPr>
          <p:spPr bwMode="auto">
            <a:xfrm flipH="1">
              <a:off x="639922" y="2118929"/>
              <a:ext cx="1283387" cy="2500405"/>
            </a:xfrm>
            <a:prstGeom prst="bentConnector5">
              <a:avLst>
                <a:gd name="adj1" fmla="val -1318"/>
                <a:gd name="adj2" fmla="val 65816"/>
                <a:gd name="adj3" fmla="val 117812"/>
              </a:avLst>
            </a:prstGeom>
            <a:noFill/>
            <a:ln w="19050" cap="sq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2" name="Elbow Connector 111"/>
            <p:cNvCxnSpPr>
              <a:stCxn id="73" idx="3"/>
              <a:endCxn id="52" idx="1"/>
            </p:cNvCxnSpPr>
            <p:nvPr/>
          </p:nvCxnSpPr>
          <p:spPr bwMode="auto">
            <a:xfrm>
              <a:off x="2504865" y="4627158"/>
              <a:ext cx="528430" cy="709551"/>
            </a:xfrm>
            <a:prstGeom prst="bentConnector3">
              <a:avLst>
                <a:gd name="adj1" fmla="val 50000"/>
              </a:avLst>
            </a:prstGeom>
            <a:noFill/>
            <a:ln w="19050" cap="sq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3968869" y="1252418"/>
            <a:ext cx="1555075" cy="1532554"/>
            <a:chOff x="3968869" y="1252418"/>
            <a:chExt cx="1555075" cy="1532554"/>
          </a:xfrm>
        </p:grpSpPr>
        <p:grpSp>
          <p:nvGrpSpPr>
            <p:cNvPr id="118" name="Group 117"/>
            <p:cNvGrpSpPr/>
            <p:nvPr/>
          </p:nvGrpSpPr>
          <p:grpSpPr>
            <a:xfrm>
              <a:off x="3968869" y="1252418"/>
              <a:ext cx="1555075" cy="941863"/>
              <a:chOff x="3968869" y="1252418"/>
              <a:chExt cx="1555075" cy="941863"/>
            </a:xfrm>
          </p:grpSpPr>
          <p:pic>
            <p:nvPicPr>
              <p:cNvPr id="113" name="Picture 4" descr="C:\Users\heisenb\AppData\Local\Temp\Screenshot-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9725" y="1252418"/>
                <a:ext cx="933024" cy="63807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3968869" y="1886504"/>
                <a:ext cx="1555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i="1" dirty="0" smtClean="0"/>
                  <a:t>User interface(s)</a:t>
                </a:r>
              </a:p>
            </p:txBody>
          </p:sp>
        </p:grpSp>
        <p:cxnSp>
          <p:nvCxnSpPr>
            <p:cNvPr id="115" name="Straight Connector 114"/>
            <p:cNvCxnSpPr>
              <a:stCxn id="114" idx="2"/>
              <a:endCxn id="8" idx="1"/>
            </p:cNvCxnSpPr>
            <p:nvPr/>
          </p:nvCxnSpPr>
          <p:spPr bwMode="auto">
            <a:xfrm>
              <a:off x="4746407" y="2194281"/>
              <a:ext cx="11068" cy="590691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3816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– As controllable object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7B91-C1AD-4A19-8089-81E1B2B1A91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Burkhard Heisen (</a:t>
            </a:r>
            <a:r>
              <a:rPr lang="en-US" dirty="0"/>
              <a:t>CAS Group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-295918" y="1184538"/>
            <a:ext cx="4266073" cy="543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1" indent="-257175"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Device </a:t>
            </a:r>
            <a:r>
              <a:rPr lang="en-US" sz="1600" dirty="0">
                <a:solidFill>
                  <a:srgbClr val="000000"/>
                </a:solidFill>
              </a:rPr>
              <a:t>classes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can </a:t>
            </a:r>
            <a:r>
              <a:rPr lang="en-US" sz="1600" dirty="0"/>
              <a:t>be loaded at runtime (</a:t>
            </a:r>
            <a:r>
              <a:rPr lang="en-US" sz="1600" b="1" dirty="0" smtClean="0"/>
              <a:t>plugin technology</a:t>
            </a:r>
            <a:r>
              <a:rPr lang="en-US" sz="1600" dirty="0" smtClean="0"/>
              <a:t>)</a:t>
            </a:r>
          </a:p>
          <a:p>
            <a:pPr marL="714375" lvl="1" indent="-257175">
              <a:lnSpc>
                <a:spcPct val="120000"/>
              </a:lnSpc>
            </a:pPr>
            <a:r>
              <a:rPr lang="en-US" sz="1600" dirty="0" smtClean="0"/>
              <a:t>Can be written in </a:t>
            </a:r>
            <a:r>
              <a:rPr lang="en-US" sz="1600" b="1" dirty="0" smtClean="0"/>
              <a:t>C++</a:t>
            </a:r>
            <a:r>
              <a:rPr lang="en-US" sz="1600" dirty="0" smtClean="0"/>
              <a:t> or </a:t>
            </a:r>
            <a:r>
              <a:rPr lang="en-US" sz="1600" b="1" dirty="0" smtClean="0"/>
              <a:t>Python</a:t>
            </a:r>
          </a:p>
          <a:p>
            <a:pPr marL="714375" lvl="1" indent="-257175">
              <a:lnSpc>
                <a:spcPct val="120000"/>
              </a:lnSpc>
            </a:pPr>
            <a:r>
              <a:rPr lang="en-US" sz="1600" dirty="0" smtClean="0"/>
              <a:t>Devices completely </a:t>
            </a:r>
            <a:r>
              <a:rPr lang="en-US" sz="1600" b="1" dirty="0" smtClean="0"/>
              <a:t>describe themselves</a:t>
            </a:r>
            <a:r>
              <a:rPr lang="en-US" sz="1600" dirty="0" smtClean="0"/>
              <a:t>. Allows automatic GUI creation</a:t>
            </a:r>
          </a:p>
          <a:p>
            <a:pPr marL="714375" lvl="1" indent="-257175"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Runtime-extension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/>
              <a:t>of </a:t>
            </a:r>
            <a:r>
              <a:rPr lang="en-US" sz="1600" dirty="0">
                <a:solidFill>
                  <a:srgbClr val="000000"/>
                </a:solidFill>
              </a:rPr>
              <a:t>properties, commands and attributes is </a:t>
            </a:r>
            <a:r>
              <a:rPr lang="en-US" sz="1600" dirty="0"/>
              <a:t>possible</a:t>
            </a:r>
            <a:endParaRPr lang="de-DE" sz="1600" dirty="0"/>
          </a:p>
          <a:p>
            <a:pPr marL="714375" lvl="1" indent="-257175">
              <a:lnSpc>
                <a:spcPct val="120000"/>
              </a:lnSpc>
            </a:pPr>
            <a:r>
              <a:rPr lang="en-US" sz="1600" b="1" dirty="0"/>
              <a:t>H</a:t>
            </a:r>
            <a:r>
              <a:rPr lang="en-US" sz="1600" b="1" dirty="0" smtClean="0"/>
              <a:t>ierarchical </a:t>
            </a:r>
            <a:r>
              <a:rPr lang="en-US" sz="1600" b="1" dirty="0"/>
              <a:t>groupings</a:t>
            </a:r>
            <a:r>
              <a:rPr lang="en-US" sz="1600" dirty="0"/>
              <a:t> </a:t>
            </a:r>
            <a:r>
              <a:rPr lang="en-US" sz="1600" dirty="0" smtClean="0"/>
              <a:t>of parameters are possible</a:t>
            </a:r>
          </a:p>
          <a:p>
            <a:pPr marL="714375" lvl="1" indent="-257175">
              <a:lnSpc>
                <a:spcPct val="120000"/>
              </a:lnSpc>
            </a:pPr>
            <a:r>
              <a:rPr lang="en-US" sz="1600" dirty="0"/>
              <a:t>Any property setting or command execution can be restricted to a set of </a:t>
            </a:r>
            <a:r>
              <a:rPr lang="en-US" sz="1600" b="1" dirty="0"/>
              <a:t>allowed states</a:t>
            </a:r>
            <a:r>
              <a:rPr lang="en-US" sz="1600" dirty="0"/>
              <a:t> </a:t>
            </a:r>
            <a:endParaRPr lang="en-US" sz="1600" dirty="0" smtClean="0"/>
          </a:p>
          <a:p>
            <a:pPr marL="714375" lvl="1" indent="-257175">
              <a:lnSpc>
                <a:spcPct val="12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GUI </a:t>
            </a:r>
            <a:r>
              <a:rPr lang="en-US" sz="1600" dirty="0" smtClean="0"/>
              <a:t>reflects state limitations by </a:t>
            </a:r>
            <a:r>
              <a:rPr lang="en-US" sz="1600" b="1" dirty="0" smtClean="0"/>
              <a:t>enabling/disabling </a:t>
            </a:r>
            <a:r>
              <a:rPr lang="en-US" sz="1600" b="1" dirty="0"/>
              <a:t>buttons</a:t>
            </a:r>
            <a:r>
              <a:rPr lang="en-US" sz="1600" dirty="0"/>
              <a:t> and </a:t>
            </a:r>
            <a:r>
              <a:rPr lang="en-US" sz="1600" b="1" dirty="0" smtClean="0"/>
              <a:t>properties </a:t>
            </a:r>
            <a:r>
              <a:rPr lang="en-US" sz="1600" dirty="0" smtClean="0"/>
              <a:t>dynamically</a:t>
            </a:r>
            <a:endParaRPr lang="en-US" sz="1600" b="1" dirty="0"/>
          </a:p>
          <a:p>
            <a:pPr marL="714375" lvl="1" indent="-257175">
              <a:lnSpc>
                <a:spcPct val="120000"/>
              </a:lnSpc>
            </a:pPr>
            <a:endParaRPr lang="de-DE" sz="1500" dirty="0"/>
          </a:p>
        </p:txBody>
      </p:sp>
      <p:pic>
        <p:nvPicPr>
          <p:cNvPr id="7" name="Picture 6" descr="Screenshot from 2015-01-26 19-22-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08" y="5228958"/>
            <a:ext cx="4730192" cy="112959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027135" y="1144372"/>
            <a:ext cx="4492497" cy="4005924"/>
            <a:chOff x="4027135" y="1066392"/>
            <a:chExt cx="4492497" cy="4005924"/>
          </a:xfrm>
        </p:grpSpPr>
        <p:grpSp>
          <p:nvGrpSpPr>
            <p:cNvPr id="13" name="Group 12"/>
            <p:cNvGrpSpPr/>
            <p:nvPr/>
          </p:nvGrpSpPr>
          <p:grpSpPr>
            <a:xfrm>
              <a:off x="4027135" y="1066392"/>
              <a:ext cx="4261791" cy="4005924"/>
              <a:chOff x="0" y="1489742"/>
              <a:chExt cx="4552304" cy="4278995"/>
            </a:xfrm>
          </p:grpSpPr>
          <p:pic>
            <p:nvPicPr>
              <p:cNvPr id="8" name="Picture 7" descr="Screenshot from 2015-01-26 19-11-43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489742"/>
                <a:ext cx="4552304" cy="427899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97007" y="3684306"/>
                <a:ext cx="137288" cy="15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379173" y="2961223"/>
              <a:ext cx="863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Attribute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>
              <a:off x="6807170" y="2439637"/>
              <a:ext cx="590475" cy="144819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702131" y="3715620"/>
              <a:ext cx="8175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Property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7375362" y="3353107"/>
              <a:ext cx="300810" cy="389898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7230528" y="3887822"/>
              <a:ext cx="412218" cy="356477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7363536" y="2153777"/>
              <a:ext cx="937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Command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6862876" y="1793523"/>
              <a:ext cx="512486" cy="423316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>
              <a:stCxn id="12" idx="1"/>
            </p:cNvCxnSpPr>
            <p:nvPr/>
          </p:nvCxnSpPr>
          <p:spPr bwMode="auto">
            <a:xfrm flipH="1" flipV="1">
              <a:off x="6328106" y="2985492"/>
              <a:ext cx="1051067" cy="114231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8" name="Down Arrow 47"/>
          <p:cNvSpPr/>
          <p:nvPr/>
        </p:nvSpPr>
        <p:spPr>
          <a:xfrm>
            <a:off x="6194412" y="4812432"/>
            <a:ext cx="356513" cy="701817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>
            <a:noAutofit/>
          </a:bodyPr>
          <a:lstStyle/>
          <a:p>
            <a:pPr algn="ctr">
              <a:buNone/>
            </a:pP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6461797" y="4912694"/>
            <a:ext cx="1436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/>
              <a:t>a</a:t>
            </a:r>
            <a:r>
              <a:rPr lang="en-US" sz="1400" i="1" dirty="0" smtClean="0"/>
              <a:t>uto generated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2523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– As pipeline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Burkhard Heisen </a:t>
            </a:r>
            <a:r>
              <a:rPr lang="en-US" dirty="0"/>
              <a:t>(CAS Group)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87794" y="1199892"/>
            <a:ext cx="5881129" cy="526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 smtClean="0">
                <a:latin typeface="+mj-lt"/>
                <a:cs typeface="Arial"/>
              </a:rPr>
              <a:t>Devices can act as modules of a streaming data pipeline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>
                <a:latin typeface="+mj-lt"/>
              </a:rPr>
              <a:t>Configurable generic input/output channels on </a:t>
            </a:r>
            <a:r>
              <a:rPr lang="en-US" sz="1600" dirty="0">
                <a:latin typeface="+mj-lt"/>
                <a:cs typeface="Courier"/>
              </a:rPr>
              <a:t>devices </a:t>
            </a:r>
            <a:endParaRPr lang="en-US" sz="1600" dirty="0" smtClean="0">
              <a:latin typeface="+mj-lt"/>
              <a:cs typeface="Courier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>
                <a:latin typeface="+mj-lt"/>
                <a:cs typeface="Courier"/>
              </a:rPr>
              <a:t>D</a:t>
            </a:r>
            <a:r>
              <a:rPr lang="en-US" sz="1600" dirty="0" smtClean="0">
                <a:latin typeface="+mj-lt"/>
                <a:cs typeface="Courier"/>
              </a:rPr>
              <a:t>evelopers just need to code the </a:t>
            </a:r>
            <a:r>
              <a:rPr lang="en-US" sz="1600" b="1" dirty="0" err="1" smtClean="0">
                <a:latin typeface="+mj-lt"/>
                <a:cs typeface="Courier"/>
              </a:rPr>
              <a:t>onData</a:t>
            </a:r>
            <a:r>
              <a:rPr lang="en-US" sz="1600" dirty="0" smtClean="0">
                <a:latin typeface="+mj-lt"/>
                <a:cs typeface="Courier"/>
              </a:rPr>
              <a:t> and (optionally) the </a:t>
            </a:r>
            <a:r>
              <a:rPr lang="en-US" sz="1600" b="1" dirty="0" err="1" smtClean="0">
                <a:latin typeface="+mj-lt"/>
                <a:cs typeface="Courier"/>
              </a:rPr>
              <a:t>onEndOfStream</a:t>
            </a:r>
            <a:r>
              <a:rPr lang="en-US" sz="1600" dirty="0" smtClean="0">
                <a:latin typeface="+mj-lt"/>
                <a:cs typeface="Courier"/>
              </a:rPr>
              <a:t> method</a:t>
            </a:r>
            <a:endParaRPr lang="en-US" sz="1600" dirty="0">
              <a:latin typeface="+mj-lt"/>
              <a:cs typeface="Courier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IO</a:t>
            </a:r>
            <a:r>
              <a:rPr lang="en-US" sz="1600" dirty="0" smtClean="0">
                <a:latin typeface="+mj-lt"/>
              </a:rPr>
              <a:t> system is </a:t>
            </a:r>
            <a:r>
              <a:rPr lang="en-US" sz="1600" b="1" dirty="0" smtClean="0">
                <a:latin typeface="+mj-lt"/>
              </a:rPr>
              <a:t>decoupled</a:t>
            </a:r>
            <a:r>
              <a:rPr lang="en-US" sz="1600" dirty="0" smtClean="0">
                <a:latin typeface="+mj-lt"/>
              </a:rPr>
              <a:t> from processing system (process whilst transferring data)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Input channels configure whether they </a:t>
            </a:r>
            <a:r>
              <a:rPr lang="en-US" sz="1600" b="1" dirty="0" smtClean="0">
                <a:latin typeface="+mj-lt"/>
              </a:rPr>
              <a:t>share</a:t>
            </a:r>
            <a:r>
              <a:rPr lang="en-US" sz="1600" dirty="0" smtClean="0">
                <a:latin typeface="+mj-lt"/>
              </a:rPr>
              <a:t> the sent data amongst all input channels or whether they receive a </a:t>
            </a:r>
            <a:r>
              <a:rPr lang="en-US" sz="1600" b="1" dirty="0" smtClean="0">
                <a:latin typeface="+mj-lt"/>
              </a:rPr>
              <a:t>copy</a:t>
            </a:r>
            <a:r>
              <a:rPr lang="en-US" sz="1600" dirty="0" smtClean="0">
                <a:latin typeface="+mj-lt"/>
              </a:rPr>
              <a:t> of each data token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/>
              <a:t>Broker</a:t>
            </a:r>
            <a:r>
              <a:rPr lang="en-US" sz="1600" dirty="0"/>
              <a:t>-based communication </a:t>
            </a:r>
            <a:r>
              <a:rPr lang="en-US" sz="1600" b="1" dirty="0"/>
              <a:t>transparently</a:t>
            </a:r>
            <a:r>
              <a:rPr lang="en-US" sz="1600" dirty="0"/>
              <a:t> establishes a point-to-point </a:t>
            </a:r>
            <a:r>
              <a:rPr lang="en-US" sz="1600" dirty="0" smtClean="0"/>
              <a:t>connection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/>
              <a:t>Any </a:t>
            </a:r>
            <a:r>
              <a:rPr lang="en-US" sz="1600" dirty="0"/>
              <a:t>pipeline device has full </a:t>
            </a:r>
            <a:r>
              <a:rPr lang="en-US" sz="1600" b="1" dirty="0">
                <a:solidFill>
                  <a:srgbClr val="000000"/>
                </a:solidFill>
              </a:rPr>
              <a:t>access to</a:t>
            </a:r>
            <a:r>
              <a:rPr lang="en-US" sz="1600" dirty="0"/>
              <a:t> the live </a:t>
            </a:r>
            <a:r>
              <a:rPr lang="en-US" sz="1600" b="1" dirty="0"/>
              <a:t>control-</a:t>
            </a:r>
            <a:r>
              <a:rPr lang="en-US" sz="1600" b="1" dirty="0" smtClean="0"/>
              <a:t>system </a:t>
            </a:r>
            <a:r>
              <a:rPr lang="en-US" sz="1600" dirty="0" smtClean="0"/>
              <a:t>(feedbacks easily possible)</a:t>
            </a:r>
            <a:endParaRPr lang="en-US" sz="1600" dirty="0">
              <a:latin typeface="+mj-lt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376060" y="4988952"/>
            <a:ext cx="1269978" cy="7257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376930" y="4179627"/>
            <a:ext cx="1269978" cy="7257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5808732" y="4471645"/>
            <a:ext cx="1157378" cy="8120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7608033" y="4281742"/>
            <a:ext cx="884265" cy="583497"/>
            <a:chOff x="1894211" y="3797450"/>
            <a:chExt cx="1456611" cy="961169"/>
          </a:xfrm>
        </p:grpSpPr>
        <p:grpSp>
          <p:nvGrpSpPr>
            <p:cNvPr id="79" name="Group 128"/>
            <p:cNvGrpSpPr>
              <a:grpSpLocks noChangeAspect="1"/>
            </p:cNvGrpSpPr>
            <p:nvPr/>
          </p:nvGrpSpPr>
          <p:grpSpPr>
            <a:xfrm>
              <a:off x="1894211" y="4218796"/>
              <a:ext cx="323466" cy="147450"/>
              <a:chOff x="2019050" y="3238291"/>
              <a:chExt cx="422831" cy="192744"/>
            </a:xfrm>
          </p:grpSpPr>
          <p:grpSp>
            <p:nvGrpSpPr>
              <p:cNvPr id="83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84" name="Rectangle 83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227323" y="3797450"/>
              <a:ext cx="1123499" cy="961169"/>
              <a:chOff x="4438482" y="3516211"/>
              <a:chExt cx="910501" cy="769613"/>
            </a:xfrm>
          </p:grpSpPr>
          <p:sp>
            <p:nvSpPr>
              <p:cNvPr id="81" name="Octagon 80"/>
              <p:cNvSpPr/>
              <p:nvPr/>
            </p:nvSpPr>
            <p:spPr bwMode="auto">
              <a:xfrm>
                <a:off x="4992933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7607566" y="5042648"/>
            <a:ext cx="891402" cy="583497"/>
            <a:chOff x="1893744" y="5149186"/>
            <a:chExt cx="1468368" cy="961169"/>
          </a:xfrm>
        </p:grpSpPr>
        <p:grpSp>
          <p:nvGrpSpPr>
            <p:cNvPr id="89" name="Group 128"/>
            <p:cNvGrpSpPr>
              <a:grpSpLocks noChangeAspect="1"/>
            </p:cNvGrpSpPr>
            <p:nvPr/>
          </p:nvGrpSpPr>
          <p:grpSpPr>
            <a:xfrm>
              <a:off x="1893744" y="5594048"/>
              <a:ext cx="323466" cy="147450"/>
              <a:chOff x="2019050" y="3238291"/>
              <a:chExt cx="422831" cy="192744"/>
            </a:xfrm>
          </p:grpSpPr>
          <p:grpSp>
            <p:nvGrpSpPr>
              <p:cNvPr id="93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94" name="Rectangle 93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226855" y="5149186"/>
              <a:ext cx="1135257" cy="961169"/>
              <a:chOff x="4438482" y="3516211"/>
              <a:chExt cx="920030" cy="769613"/>
            </a:xfrm>
          </p:grpSpPr>
          <p:sp>
            <p:nvSpPr>
              <p:cNvPr id="91" name="Octagon 90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5985339" y="4574114"/>
            <a:ext cx="797875" cy="583497"/>
            <a:chOff x="5400175" y="4025879"/>
            <a:chExt cx="1314305" cy="961169"/>
          </a:xfrm>
        </p:grpSpPr>
        <p:grpSp>
          <p:nvGrpSpPr>
            <p:cNvPr id="99" name="Group 98"/>
            <p:cNvGrpSpPr/>
            <p:nvPr/>
          </p:nvGrpSpPr>
          <p:grpSpPr>
            <a:xfrm>
              <a:off x="5400175" y="4025879"/>
              <a:ext cx="1135257" cy="961169"/>
              <a:chOff x="4438482" y="3516211"/>
              <a:chExt cx="920030" cy="769613"/>
            </a:xfrm>
          </p:grpSpPr>
          <p:sp>
            <p:nvSpPr>
              <p:cNvPr id="106" name="Octagon 105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  <p:grpSp>
          <p:nvGrpSpPr>
            <p:cNvPr id="100" name="Group 129"/>
            <p:cNvGrpSpPr>
              <a:grpSpLocks noChangeAspect="1"/>
            </p:cNvGrpSpPr>
            <p:nvPr/>
          </p:nvGrpSpPr>
          <p:grpSpPr>
            <a:xfrm>
              <a:off x="6310799" y="4506762"/>
              <a:ext cx="403681" cy="147450"/>
              <a:chOff x="1722064" y="2499496"/>
              <a:chExt cx="527688" cy="192744"/>
            </a:xfrm>
          </p:grpSpPr>
          <p:grpSp>
            <p:nvGrpSpPr>
              <p:cNvPr id="101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2" name="Rectangle 101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108" name="Straight Connector 107"/>
          <p:cNvCxnSpPr/>
          <p:nvPr/>
        </p:nvCxnSpPr>
        <p:spPr bwMode="auto">
          <a:xfrm flipV="1">
            <a:off x="6824755" y="4621082"/>
            <a:ext cx="706782" cy="253999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>
            <a:off x="6820443" y="4971023"/>
            <a:ext cx="711595" cy="33941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0" name="TextBox 109"/>
          <p:cNvSpPr txBox="1"/>
          <p:nvPr/>
        </p:nvSpPr>
        <p:spPr>
          <a:xfrm>
            <a:off x="6957276" y="4797777"/>
            <a:ext cx="524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TCP</a:t>
            </a:r>
            <a:endParaRPr lang="en-US" sz="1200" i="1" dirty="0"/>
          </a:p>
        </p:txBody>
      </p:sp>
      <p:sp>
        <p:nvSpPr>
          <p:cNvPr id="111" name="Rounded Rectangle 110"/>
          <p:cNvSpPr/>
          <p:nvPr/>
        </p:nvSpPr>
        <p:spPr>
          <a:xfrm>
            <a:off x="5797465" y="1773549"/>
            <a:ext cx="2888848" cy="150158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7678328" y="1873163"/>
            <a:ext cx="884265" cy="583497"/>
            <a:chOff x="1894211" y="3797450"/>
            <a:chExt cx="1456611" cy="961169"/>
          </a:xfrm>
        </p:grpSpPr>
        <p:grpSp>
          <p:nvGrpSpPr>
            <p:cNvPr id="113" name="Group 128"/>
            <p:cNvGrpSpPr>
              <a:grpSpLocks noChangeAspect="1"/>
            </p:cNvGrpSpPr>
            <p:nvPr/>
          </p:nvGrpSpPr>
          <p:grpSpPr>
            <a:xfrm>
              <a:off x="1894211" y="4218796"/>
              <a:ext cx="323466" cy="147450"/>
              <a:chOff x="2019050" y="3238291"/>
              <a:chExt cx="422831" cy="192744"/>
            </a:xfrm>
          </p:grpSpPr>
          <p:grpSp>
            <p:nvGrpSpPr>
              <p:cNvPr id="117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8" name="Rectangle 117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2227323" y="3797450"/>
              <a:ext cx="1123499" cy="961169"/>
              <a:chOff x="4438482" y="3516211"/>
              <a:chExt cx="910501" cy="769613"/>
            </a:xfrm>
          </p:grpSpPr>
          <p:sp>
            <p:nvSpPr>
              <p:cNvPr id="115" name="Octagon 114"/>
              <p:cNvSpPr/>
              <p:nvPr/>
            </p:nvSpPr>
            <p:spPr bwMode="auto">
              <a:xfrm>
                <a:off x="4992933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7677861" y="2535528"/>
            <a:ext cx="891402" cy="583497"/>
            <a:chOff x="1893744" y="5149186"/>
            <a:chExt cx="1468368" cy="961169"/>
          </a:xfrm>
        </p:grpSpPr>
        <p:grpSp>
          <p:nvGrpSpPr>
            <p:cNvPr id="123" name="Group 128"/>
            <p:cNvGrpSpPr>
              <a:grpSpLocks noChangeAspect="1"/>
            </p:cNvGrpSpPr>
            <p:nvPr/>
          </p:nvGrpSpPr>
          <p:grpSpPr>
            <a:xfrm>
              <a:off x="1893744" y="5594048"/>
              <a:ext cx="323466" cy="147450"/>
              <a:chOff x="2019050" y="3238291"/>
              <a:chExt cx="422831" cy="192744"/>
            </a:xfrm>
          </p:grpSpPr>
          <p:grpSp>
            <p:nvGrpSpPr>
              <p:cNvPr id="127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2226855" y="5149186"/>
              <a:ext cx="1135257" cy="961169"/>
              <a:chOff x="4438482" y="3516211"/>
              <a:chExt cx="920030" cy="769613"/>
            </a:xfrm>
          </p:grpSpPr>
          <p:sp>
            <p:nvSpPr>
              <p:cNvPr id="125" name="Octagon 124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6033564" y="2143732"/>
            <a:ext cx="797875" cy="583497"/>
            <a:chOff x="5400175" y="4025879"/>
            <a:chExt cx="1314305" cy="961169"/>
          </a:xfrm>
        </p:grpSpPr>
        <p:grpSp>
          <p:nvGrpSpPr>
            <p:cNvPr id="133" name="Group 132"/>
            <p:cNvGrpSpPr/>
            <p:nvPr/>
          </p:nvGrpSpPr>
          <p:grpSpPr>
            <a:xfrm>
              <a:off x="5400175" y="4025879"/>
              <a:ext cx="1135257" cy="961169"/>
              <a:chOff x="4438482" y="3516211"/>
              <a:chExt cx="920030" cy="769613"/>
            </a:xfrm>
          </p:grpSpPr>
          <p:sp>
            <p:nvSpPr>
              <p:cNvPr id="140" name="Octagon 139"/>
              <p:cNvSpPr/>
              <p:nvPr/>
            </p:nvSpPr>
            <p:spPr bwMode="auto">
              <a:xfrm>
                <a:off x="5002462" y="351621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 bwMode="auto">
              <a:xfrm>
                <a:off x="4438482" y="3556449"/>
                <a:ext cx="729375" cy="72937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200" b="0" dirty="0" smtClean="0"/>
              </a:p>
            </p:txBody>
          </p:sp>
        </p:grpSp>
        <p:grpSp>
          <p:nvGrpSpPr>
            <p:cNvPr id="134" name="Group 129"/>
            <p:cNvGrpSpPr>
              <a:grpSpLocks noChangeAspect="1"/>
            </p:cNvGrpSpPr>
            <p:nvPr/>
          </p:nvGrpSpPr>
          <p:grpSpPr>
            <a:xfrm>
              <a:off x="6310799" y="4506762"/>
              <a:ext cx="403681" cy="147450"/>
              <a:chOff x="1722064" y="2499496"/>
              <a:chExt cx="527688" cy="192744"/>
            </a:xfrm>
          </p:grpSpPr>
          <p:grpSp>
            <p:nvGrpSpPr>
              <p:cNvPr id="135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 bwMode="auto">
          <a:xfrm flipV="1">
            <a:off x="6884007" y="2179667"/>
            <a:ext cx="706782" cy="253999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884007" y="2533057"/>
            <a:ext cx="739913" cy="298174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4" name="TextBox 143"/>
          <p:cNvSpPr txBox="1"/>
          <p:nvPr/>
        </p:nvSpPr>
        <p:spPr>
          <a:xfrm>
            <a:off x="7016528" y="2356362"/>
            <a:ext cx="774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Memory</a:t>
            </a:r>
            <a:endParaRPr lang="en-US" sz="1200" i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6760112" y="3323168"/>
            <a:ext cx="1984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Multi-threaded processing</a:t>
            </a:r>
            <a:endParaRPr lang="en-US" sz="1200" i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7018827" y="5737993"/>
            <a:ext cx="1745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i="1" dirty="0" smtClean="0"/>
              <a:t>Distributed processing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841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interface -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Burkhard Heisen </a:t>
            </a:r>
            <a:r>
              <a:rPr lang="en-US" dirty="0"/>
              <a:t>(CAS Group)</a:t>
            </a:r>
            <a:endParaRPr lang="en-GB" dirty="0"/>
          </a:p>
        </p:txBody>
      </p:sp>
      <p:pic>
        <p:nvPicPr>
          <p:cNvPr id="6" name="Picture 3" descr="C:\Users\wegerk\Downloads\0000\Screenshot from 2014-11-04 14%3A31%3A5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90" y="1222244"/>
            <a:ext cx="822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4909967" y="2183261"/>
            <a:ext cx="1217081" cy="438109"/>
            <a:chOff x="4909967" y="2183261"/>
            <a:chExt cx="1217081" cy="438109"/>
          </a:xfrm>
        </p:grpSpPr>
        <p:sp>
          <p:nvSpPr>
            <p:cNvPr id="7" name="Freeform 6"/>
            <p:cNvSpPr/>
            <p:nvPr/>
          </p:nvSpPr>
          <p:spPr>
            <a:xfrm>
              <a:off x="5236729" y="2447081"/>
              <a:ext cx="890319" cy="174289"/>
            </a:xfrm>
            <a:custGeom>
              <a:avLst/>
              <a:gdLst>
                <a:gd name="connsiteX0" fmla="*/ 0 w 1347631"/>
                <a:gd name="connsiteY0" fmla="*/ 70791 h 101847"/>
                <a:gd name="connsiteX1" fmla="*/ 371789 w 1347631"/>
                <a:gd name="connsiteY1" fmla="*/ 452 h 101847"/>
                <a:gd name="connsiteX2" fmla="*/ 1075173 w 1347631"/>
                <a:gd name="connsiteY2" fmla="*/ 100936 h 101847"/>
                <a:gd name="connsiteX3" fmla="*/ 1306285 w 1347631"/>
                <a:gd name="connsiteY3" fmla="*/ 50694 h 101847"/>
                <a:gd name="connsiteX4" fmla="*/ 1346479 w 1347631"/>
                <a:gd name="connsiteY4" fmla="*/ 60742 h 10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631" h="101847">
                  <a:moveTo>
                    <a:pt x="0" y="70791"/>
                  </a:moveTo>
                  <a:cubicBezTo>
                    <a:pt x="96297" y="33109"/>
                    <a:pt x="192594" y="-4572"/>
                    <a:pt x="371789" y="452"/>
                  </a:cubicBezTo>
                  <a:cubicBezTo>
                    <a:pt x="550984" y="5476"/>
                    <a:pt x="919424" y="92562"/>
                    <a:pt x="1075173" y="100936"/>
                  </a:cubicBezTo>
                  <a:cubicBezTo>
                    <a:pt x="1230922" y="109310"/>
                    <a:pt x="1261067" y="57393"/>
                    <a:pt x="1306285" y="50694"/>
                  </a:cubicBezTo>
                  <a:cubicBezTo>
                    <a:pt x="1351503" y="43995"/>
                    <a:pt x="1348991" y="52368"/>
                    <a:pt x="1346479" y="60742"/>
                  </a:cubicBezTo>
                </a:path>
              </a:pathLst>
            </a:custGeom>
            <a:noFill/>
            <a:ln>
              <a:solidFill>
                <a:schemeClr val="tx2"/>
              </a:solidFill>
              <a:headEnd type="triangle"/>
            </a:ln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09967" y="2183261"/>
              <a:ext cx="1076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i="1" dirty="0"/>
                <a:t>d</a:t>
              </a:r>
              <a:r>
                <a:rPr lang="en-US" sz="1200" i="1" dirty="0" smtClean="0"/>
                <a:t>rag &amp; drop</a:t>
              </a:r>
              <a:endParaRPr lang="de-DE" sz="1200" i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5242" y="2262703"/>
            <a:ext cx="1339351" cy="58477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1" dirty="0" smtClean="0">
                <a:solidFill>
                  <a:srgbClr val="372167"/>
                </a:solidFill>
              </a:rPr>
              <a:t>Live Navigation</a:t>
            </a:r>
            <a:endParaRPr lang="en-US" sz="1600" b="1" i="1" dirty="0">
              <a:solidFill>
                <a:srgbClr val="37216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8208" y="2395880"/>
            <a:ext cx="1809270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1" dirty="0" smtClean="0">
                <a:solidFill>
                  <a:srgbClr val="372167"/>
                </a:solidFill>
              </a:rPr>
              <a:t>Custom Scene</a:t>
            </a:r>
            <a:endParaRPr lang="en-US" sz="1600" b="1" i="1" dirty="0">
              <a:solidFill>
                <a:srgbClr val="37216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8041" y="2241641"/>
            <a:ext cx="172152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1" dirty="0" smtClean="0">
                <a:solidFill>
                  <a:srgbClr val="372167"/>
                </a:solidFill>
              </a:rPr>
              <a:t>Configuration</a:t>
            </a:r>
            <a:endParaRPr lang="en-US" sz="1600" b="1" i="1" dirty="0">
              <a:solidFill>
                <a:srgbClr val="372167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63131" y="1693188"/>
            <a:ext cx="7250671" cy="4032180"/>
            <a:chOff x="363131" y="1693188"/>
            <a:chExt cx="7250671" cy="4032180"/>
          </a:xfrm>
        </p:grpSpPr>
        <p:sp>
          <p:nvSpPr>
            <p:cNvPr id="11" name="Oval 10"/>
            <p:cNvSpPr/>
            <p:nvPr/>
          </p:nvSpPr>
          <p:spPr>
            <a:xfrm>
              <a:off x="364526" y="1693188"/>
              <a:ext cx="282213" cy="28221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75126" y="1716248"/>
              <a:ext cx="282213" cy="28221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60366" y="1703575"/>
              <a:ext cx="282213" cy="28221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74663" y="5443155"/>
              <a:ext cx="282213" cy="28221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1552174" y="3456920"/>
              <a:ext cx="446838" cy="211649"/>
            </a:xfrm>
            <a:prstGeom prst="leftRightArrow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5784906" y="3456463"/>
              <a:ext cx="446838" cy="211649"/>
            </a:xfrm>
            <a:prstGeom prst="leftRightArrow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-Right Arrow 16"/>
            <p:cNvSpPr/>
            <p:nvPr/>
          </p:nvSpPr>
          <p:spPr>
            <a:xfrm rot="5400000">
              <a:off x="916727" y="4502955"/>
              <a:ext cx="446838" cy="211649"/>
            </a:xfrm>
            <a:prstGeom prst="leftRightArrow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-Right Arrow 17"/>
            <p:cNvSpPr/>
            <p:nvPr/>
          </p:nvSpPr>
          <p:spPr>
            <a:xfrm rot="5400000">
              <a:off x="3679602" y="5243253"/>
              <a:ext cx="446838" cy="211649"/>
            </a:xfrm>
            <a:prstGeom prst="leftRightArrow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-Right Arrow 18"/>
            <p:cNvSpPr/>
            <p:nvPr/>
          </p:nvSpPr>
          <p:spPr>
            <a:xfrm rot="5400000">
              <a:off x="7284559" y="4314771"/>
              <a:ext cx="446838" cy="211649"/>
            </a:xfrm>
            <a:prstGeom prst="leftRightArrow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06383" y="4713080"/>
              <a:ext cx="282213" cy="28221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63131" y="4619621"/>
              <a:ext cx="282213" cy="28221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1160" y="5536161"/>
            <a:ext cx="1013463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1" dirty="0" smtClean="0">
                <a:solidFill>
                  <a:srgbClr val="372167"/>
                </a:solidFill>
              </a:rPr>
              <a:t>Project</a:t>
            </a:r>
            <a:endParaRPr lang="en-US" sz="1600" b="1" i="1" dirty="0">
              <a:solidFill>
                <a:srgbClr val="37216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6354" y="5382848"/>
            <a:ext cx="3052753" cy="6340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1" dirty="0" smtClean="0">
                <a:solidFill>
                  <a:srgbClr val="372167"/>
                </a:solidFill>
              </a:rPr>
              <a:t>Log Messages</a:t>
            </a:r>
          </a:p>
          <a:p>
            <a:pPr algn="ctr">
              <a:buNone/>
            </a:pPr>
            <a:r>
              <a:rPr lang="en-US" sz="1600" b="1" i="1" dirty="0" smtClean="0">
                <a:solidFill>
                  <a:srgbClr val="372167"/>
                </a:solidFill>
              </a:rPr>
              <a:t>Interactive Command </a:t>
            </a:r>
            <a:r>
              <a:rPr lang="en-US" sz="1600" b="1" i="1" dirty="0">
                <a:solidFill>
                  <a:srgbClr val="372167"/>
                </a:solidFill>
              </a:rPr>
              <a:t>L</a:t>
            </a:r>
            <a:r>
              <a:rPr lang="en-US" sz="1600" b="1" i="1" dirty="0" smtClean="0">
                <a:solidFill>
                  <a:srgbClr val="372167"/>
                </a:solidFill>
              </a:rPr>
              <a:t>ine</a:t>
            </a:r>
            <a:endParaRPr lang="en-US" sz="1600" b="1" i="1" dirty="0">
              <a:solidFill>
                <a:srgbClr val="37216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50944" y="5385757"/>
            <a:ext cx="169786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1" dirty="0" smtClean="0">
                <a:solidFill>
                  <a:srgbClr val="372167"/>
                </a:solidFill>
              </a:rPr>
              <a:t>Documentation</a:t>
            </a:r>
          </a:p>
          <a:p>
            <a:pPr algn="ctr">
              <a:buNone/>
            </a:pPr>
            <a:r>
              <a:rPr lang="en-US" sz="1600" b="1" i="1" dirty="0" smtClean="0">
                <a:solidFill>
                  <a:srgbClr val="372167"/>
                </a:solidFill>
              </a:rPr>
              <a:t>Bug Reporting</a:t>
            </a:r>
            <a:endParaRPr lang="en-US" sz="1600" b="1" i="1" dirty="0">
              <a:solidFill>
                <a:srgbClr val="372167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8242" y="2894719"/>
            <a:ext cx="7104694" cy="37959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</a:pPr>
            <a:r>
              <a:rPr lang="en-US" sz="1600" dirty="0"/>
              <a:t>User centric and access-controlled setup (login at startup</a:t>
            </a:r>
            <a:r>
              <a:rPr lang="en-US" sz="1600" dirty="0" smtClean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8242" y="3253640"/>
            <a:ext cx="7104694" cy="37959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</a:pPr>
            <a:r>
              <a:rPr lang="en-US" sz="1600" dirty="0"/>
              <a:t>Dock-able and resizable multi-panel, all-in-one user interface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8242" y="3612561"/>
            <a:ext cx="7104694" cy="37959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</a:pPr>
            <a:r>
              <a:rPr lang="en-US" sz="1600" dirty="0"/>
              <a:t>Live navigation showing all device-servers, plugins, and device instances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8242" y="3971482"/>
            <a:ext cx="7104694" cy="37959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</a:pPr>
            <a:r>
              <a:rPr lang="en-US" sz="1600" dirty="0" smtClean="0"/>
              <a:t>Automatically generated configuration panel, allowing to read/write/execute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078242" y="4689324"/>
            <a:ext cx="7104694" cy="37959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</a:pPr>
            <a:r>
              <a:rPr lang="en-US" sz="1600" dirty="0"/>
              <a:t>Project panel for persisting configurations, macros, </a:t>
            </a:r>
            <a:r>
              <a:rPr lang="en-US" sz="1600" dirty="0" smtClean="0"/>
              <a:t>scenes, </a:t>
            </a:r>
            <a:r>
              <a:rPr lang="en-US" sz="1600" dirty="0"/>
              <a:t>resources, etc.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78242" y="4330403"/>
            <a:ext cx="7104694" cy="37959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</a:pPr>
            <a:r>
              <a:rPr lang="en-US" sz="1600" dirty="0" smtClean="0"/>
              <a:t>PowerPoint like, drag &amp; droppable, tabbed custom scene 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8242" y="5048245"/>
            <a:ext cx="7104694" cy="37959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</a:pPr>
            <a:r>
              <a:rPr lang="en-US" sz="1600" dirty="0"/>
              <a:t>Centralized logging information, notification handling, documentation, etc.</a:t>
            </a:r>
          </a:p>
        </p:txBody>
      </p:sp>
      <p:sp>
        <p:nvSpPr>
          <p:cNvPr id="42" name="Oval 41"/>
          <p:cNvSpPr/>
          <p:nvPr/>
        </p:nvSpPr>
        <p:spPr>
          <a:xfrm>
            <a:off x="617799" y="1399353"/>
            <a:ext cx="434746" cy="282213"/>
          </a:xfrm>
          <a:prstGeom prst="ellipse">
            <a:avLst/>
          </a:pr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Screenshot-Log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251" y="1128829"/>
            <a:ext cx="1517683" cy="16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27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interface – Pipelines and Macros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Burkhard Heisen </a:t>
            </a:r>
            <a:r>
              <a:rPr lang="en-US" dirty="0"/>
              <a:t>(CAS Group)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811886" y="1284111"/>
            <a:ext cx="3951111" cy="2159000"/>
            <a:chOff x="3481586" y="2808635"/>
            <a:chExt cx="4584159" cy="2142541"/>
          </a:xfrm>
        </p:grpSpPr>
        <p:pic>
          <p:nvPicPr>
            <p:cNvPr id="6" name="Picture 2" descr="C:\Users\wegerk\Downloads\0000\Screenshot from 2014-11-04 14%3A22%3A21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81586" y="2808635"/>
              <a:ext cx="4584159" cy="21425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urved Connector 6"/>
            <p:cNvCxnSpPr/>
            <p:nvPr/>
          </p:nvCxnSpPr>
          <p:spPr bwMode="auto">
            <a:xfrm flipV="1">
              <a:off x="4042931" y="3958901"/>
              <a:ext cx="659210" cy="345964"/>
            </a:xfrm>
            <a:prstGeom prst="curvedConnector3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469657" y="4099424"/>
              <a:ext cx="1076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i="1" dirty="0"/>
                <a:t>d</a:t>
              </a:r>
              <a:r>
                <a:rPr lang="en-US" sz="1200" i="1" dirty="0" smtClean="0"/>
                <a:t>rag &amp; drop</a:t>
              </a:r>
              <a:endParaRPr lang="de-DE" sz="1200" i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12087" y="3351419"/>
            <a:ext cx="1565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i="1" dirty="0" smtClean="0"/>
              <a:t>Courtesy of K. </a:t>
            </a:r>
            <a:r>
              <a:rPr lang="en-US" sz="1050" i="1" dirty="0" err="1" smtClean="0"/>
              <a:t>Weger</a:t>
            </a:r>
            <a:endParaRPr lang="en-US" sz="1050" i="1" dirty="0"/>
          </a:p>
        </p:txBody>
      </p:sp>
      <p:pic>
        <p:nvPicPr>
          <p:cNvPr id="12" name="Picture 11" descr="macro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088" y="3612444"/>
            <a:ext cx="3651665" cy="275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997703" y="6203214"/>
            <a:ext cx="17866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i="1" dirty="0" smtClean="0"/>
              <a:t>Courtesy of M. </a:t>
            </a:r>
            <a:r>
              <a:rPr lang="en-US" sz="1050" i="1" dirty="0" err="1" smtClean="0"/>
              <a:t>Teichmann</a:t>
            </a:r>
            <a:endParaRPr lang="en-US" sz="1050" i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-37746" y="1206678"/>
            <a:ext cx="4976636" cy="577832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800" dirty="0" smtClean="0"/>
              <a:t>Pipeline configuration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Whole </a:t>
            </a:r>
            <a:r>
              <a:rPr lang="en-US" sz="1600" dirty="0"/>
              <a:t>devices can be </a:t>
            </a:r>
            <a:r>
              <a:rPr lang="en-US" sz="1600" b="1" dirty="0"/>
              <a:t>dragged</a:t>
            </a:r>
            <a:r>
              <a:rPr lang="en-US" sz="1600" dirty="0"/>
              <a:t> (</a:t>
            </a:r>
            <a:r>
              <a:rPr lang="en-US" sz="1600" dirty="0" smtClean="0"/>
              <a:t>from left </a:t>
            </a:r>
            <a:r>
              <a:rPr lang="en-US" sz="1600" dirty="0"/>
              <a:t>side) as pipeline nodes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Dragging individual parameters from right is still possible (e.g. control parameters)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Devices can be </a:t>
            </a:r>
            <a:r>
              <a:rPr lang="en-US" sz="1600" b="1" dirty="0"/>
              <a:t>grouped</a:t>
            </a:r>
            <a:r>
              <a:rPr lang="en-US" sz="1600" dirty="0"/>
              <a:t> and edited as group (connections and configurations</a:t>
            </a:r>
            <a:r>
              <a:rPr lang="en-US" sz="1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Macro editing</a:t>
            </a:r>
          </a:p>
          <a:p>
            <a:pPr marL="523875" lvl="1" indent="-263525">
              <a:lnSpc>
                <a:spcPct val="120000"/>
              </a:lnSpc>
            </a:pPr>
            <a:r>
              <a:rPr lang="en-US" sz="1600" dirty="0"/>
              <a:t>E</a:t>
            </a:r>
            <a:r>
              <a:rPr lang="en-US" sz="1600" dirty="0" smtClean="0"/>
              <a:t>diting </a:t>
            </a:r>
            <a:r>
              <a:rPr lang="en-US" sz="1600" dirty="0"/>
              <a:t>and execution from within </a:t>
            </a:r>
            <a:r>
              <a:rPr lang="en-US" sz="1600" dirty="0" smtClean="0"/>
              <a:t>GUI or using regular terminal</a:t>
            </a:r>
            <a:endParaRPr lang="en-US" sz="1600" dirty="0"/>
          </a:p>
          <a:p>
            <a:pPr marL="523875" lvl="1" indent="-263525">
              <a:lnSpc>
                <a:spcPct val="120000"/>
              </a:lnSpc>
            </a:pPr>
            <a:r>
              <a:rPr lang="en-US" sz="1600" dirty="0"/>
              <a:t>Macro parameters and functions </a:t>
            </a:r>
            <a:r>
              <a:rPr lang="en-US" sz="1600" b="1" dirty="0"/>
              <a:t>integrate</a:t>
            </a:r>
            <a:r>
              <a:rPr lang="en-US" sz="1600" dirty="0"/>
              <a:t> automatically </a:t>
            </a:r>
            <a:r>
              <a:rPr lang="en-US" sz="1600" b="1" dirty="0"/>
              <a:t>into configuration</a:t>
            </a:r>
            <a:r>
              <a:rPr lang="en-US" sz="1600" dirty="0"/>
              <a:t> panel</a:t>
            </a:r>
          </a:p>
          <a:p>
            <a:pPr marL="523875" lvl="1" indent="-263525">
              <a:lnSpc>
                <a:spcPct val="120000"/>
              </a:lnSpc>
            </a:pPr>
            <a:r>
              <a:rPr lang="en-US" sz="1600" dirty="0"/>
              <a:t>Macro API can be </a:t>
            </a:r>
            <a:r>
              <a:rPr lang="en-US" sz="1600" b="1" dirty="0"/>
              <a:t>interactively executed</a:t>
            </a:r>
            <a:r>
              <a:rPr lang="en-US" sz="1600" dirty="0"/>
              <a:t> in embedded </a:t>
            </a:r>
            <a:r>
              <a:rPr lang="en-US" sz="1600" dirty="0" err="1"/>
              <a:t>IPython</a:t>
            </a:r>
            <a:r>
              <a:rPr lang="en-US" sz="1600" dirty="0"/>
              <a:t> interpreter</a:t>
            </a:r>
          </a:p>
          <a:p>
            <a:pPr marL="523875" lvl="1" indent="-263525">
              <a:lnSpc>
                <a:spcPct val="120000"/>
              </a:lnSpc>
            </a:pPr>
            <a:r>
              <a:rPr lang="en-US" sz="1600" dirty="0" smtClean="0"/>
              <a:t>Macro </a:t>
            </a:r>
            <a:r>
              <a:rPr lang="en-US" sz="1600" dirty="0"/>
              <a:t>writing is something we hope our </a:t>
            </a:r>
            <a:r>
              <a:rPr lang="en-US" sz="1600" b="1" dirty="0"/>
              <a:t>users</a:t>
            </a:r>
            <a:r>
              <a:rPr lang="en-US" sz="1600" dirty="0"/>
              <a:t> </a:t>
            </a:r>
            <a:r>
              <a:rPr lang="en-US" sz="1600" b="1" dirty="0"/>
              <a:t>can</a:t>
            </a:r>
            <a:r>
              <a:rPr lang="en-US" sz="1600" dirty="0"/>
              <a:t> easily </a:t>
            </a:r>
            <a:r>
              <a:rPr lang="en-US" sz="1600" b="1" dirty="0"/>
              <a:t>do</a:t>
            </a:r>
            <a:r>
              <a:rPr lang="en-US" sz="1600" dirty="0"/>
              <a:t> themselves</a:t>
            </a:r>
          </a:p>
          <a:p>
            <a:pPr lvl="1"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166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Karabo in use – Control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1" y="1263121"/>
            <a:ext cx="4553303" cy="268799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800" dirty="0" smtClean="0"/>
              <a:t>Pump probe laser setup (laser group)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Runs burst mode according to XFEL (4.5 MHz intra burst</a:t>
            </a:r>
            <a:r>
              <a:rPr lang="en-US" sz="16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Control of motors, cameras, </a:t>
            </a:r>
            <a:r>
              <a:rPr lang="en-US" sz="1600" dirty="0" err="1" smtClean="0"/>
              <a:t>MicroTCA</a:t>
            </a:r>
            <a:r>
              <a:rPr lang="en-US" sz="1600" dirty="0"/>
              <a:t> </a:t>
            </a:r>
            <a:r>
              <a:rPr lang="en-US" sz="1600" dirty="0" smtClean="0"/>
              <a:t>based ADCs, image processing devices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Controls pulse arrival time in a </a:t>
            </a:r>
            <a:r>
              <a:rPr lang="en-US" sz="1600" dirty="0" smtClean="0"/>
              <a:t>closed </a:t>
            </a:r>
            <a:r>
              <a:rPr lang="en-US" sz="1600" dirty="0"/>
              <a:t>loop (motor position correction depending on ADC signal) 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  <p:pic>
        <p:nvPicPr>
          <p:cNvPr id="6" name="Content Placeholder 5" descr="Screenshot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944" y="1599387"/>
            <a:ext cx="2939853" cy="239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ack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161" y="1053358"/>
            <a:ext cx="898729" cy="296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SC_04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923" y="1106462"/>
            <a:ext cx="1577411" cy="104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5" descr="pnCCD_VaccumGUI_20141104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379" y="4125077"/>
            <a:ext cx="2631642" cy="168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creenshot from 2014-11-04 11_47_5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682" y="5328611"/>
            <a:ext cx="2765775" cy="104188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1647" y="3933140"/>
            <a:ext cx="4553303" cy="26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/>
              <a:t>Vacuum setups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Control of e.g. differential pumping sections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Typically includes </a:t>
            </a:r>
            <a:r>
              <a:rPr lang="en-US" sz="1600" dirty="0"/>
              <a:t>several valves, pumps, and PLC-interlocks for safety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Pressure monitoring and history trend line plotting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3680" y="3874977"/>
            <a:ext cx="1645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i="1" dirty="0" smtClean="0"/>
              <a:t>Courtesy of </a:t>
            </a:r>
            <a:r>
              <a:rPr lang="en-US" sz="1000" i="1" dirty="0"/>
              <a:t>L</a:t>
            </a:r>
            <a:r>
              <a:rPr lang="en-US" sz="1000" i="1" dirty="0" smtClean="0"/>
              <a:t>. </a:t>
            </a:r>
            <a:r>
              <a:rPr lang="en-US" sz="1000" i="1" dirty="0" err="1" smtClean="0"/>
              <a:t>Wissmann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24201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  <p:pic>
        <p:nvPicPr>
          <p:cNvPr id="2233" name="Picture 2232" descr="Screen Shot 2015-04-24 at 09.09.4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823" y="1380750"/>
            <a:ext cx="3656170" cy="4859810"/>
          </a:xfrm>
          <a:prstGeom prst="rect">
            <a:avLst/>
          </a:prstGeom>
        </p:spPr>
      </p:pic>
      <p:sp>
        <p:nvSpPr>
          <p:cNvPr id="2234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5419617" cy="24063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600" dirty="0" smtClean="0"/>
              <a:t>Centralized DAQ &amp; Control Alfresco page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Names and conventions (95%)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Overview about all components (80%)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Collection of exact requirements (10%)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DAQ &amp; Control tasks are integrated into PSPO plans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Execution is component wise, we start now</a:t>
            </a:r>
          </a:p>
          <a:p>
            <a:pPr marL="300037" lvl="1" indent="0">
              <a:lnSpc>
                <a:spcPct val="120000"/>
              </a:lnSpc>
              <a:buNone/>
            </a:pPr>
            <a:endParaRPr lang="en-US" sz="1600" dirty="0" smtClean="0"/>
          </a:p>
        </p:txBody>
      </p:sp>
      <p:pic>
        <p:nvPicPr>
          <p:cNvPr id="2235" name="Picture 2234" descr="Screen Shot 2015-04-24 at 09.3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21" y="3808483"/>
            <a:ext cx="2748794" cy="26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4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7B91-C1AD-4A19-8089-81E1B2B1A91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Burkhard Heisen </a:t>
            </a:r>
            <a:r>
              <a:rPr lang="en-US" dirty="0"/>
              <a:t>(CAS Group)</a:t>
            </a:r>
            <a:endParaRPr lang="en-GB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4809" y="1410740"/>
            <a:ext cx="5421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1800" dirty="0" smtClean="0"/>
              <a:t>Software layer (Karabo) will be ready and usable for control during installation and commissioning</a:t>
            </a:r>
            <a:endParaRPr lang="de-DE" sz="18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3668" y="4376663"/>
            <a:ext cx="5421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1800" dirty="0" smtClean="0"/>
              <a:t>Many Beckhoff crates need to be built, but can only after exact requirements are collected </a:t>
            </a:r>
            <a:endParaRPr lang="de-DE" sz="18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54809" y="5272971"/>
            <a:ext cx="5421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1800" dirty="0" smtClean="0"/>
              <a:t>Project management strategy is fixed and will now be executed</a:t>
            </a:r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4809" y="3480355"/>
            <a:ext cx="5293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1800" dirty="0" smtClean="0"/>
              <a:t>Infrastructure is planned and fits the control and DAQ needs</a:t>
            </a:r>
            <a:endParaRPr lang="de-DE" sz="18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4657" y="2307048"/>
            <a:ext cx="54217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1800" dirty="0" smtClean="0"/>
              <a:t>Beckhoff</a:t>
            </a:r>
            <a:r>
              <a:rPr lang="en-US" sz="1800" dirty="0" smtClean="0"/>
              <a:t> firmware is currently under extensive testing and stabilization and will be ready for installation and commissioning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35642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7B91-C1AD-4A19-8089-81E1B2B1A91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5" name="Picture 4" descr="tgimage_c5_p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3860" y="1414856"/>
            <a:ext cx="3538916" cy="3527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2347" y="5159456"/>
            <a:ext cx="398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Thank you for your kind attention.</a:t>
            </a:r>
            <a:endParaRPr lang="de-DE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Burkhard Heisen (</a:t>
            </a:r>
            <a:r>
              <a:rPr lang="en-US" dirty="0"/>
              <a:t>CAS Group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94967" y="6058230"/>
            <a:ext cx="3989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1" dirty="0" smtClean="0"/>
              <a:t>Contact details: </a:t>
            </a:r>
            <a:r>
              <a:rPr lang="en-US" sz="1600" i="1" dirty="0" err="1" smtClean="0"/>
              <a:t>burkhard.heisen@xfel.eu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05374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39576"/>
            <a:ext cx="7617253" cy="5419118"/>
          </a:xfrm>
        </p:spPr>
        <p:txBody>
          <a:bodyPr/>
          <a:lstStyle/>
          <a:p>
            <a:r>
              <a:rPr lang="en-US" sz="1600" dirty="0" smtClean="0"/>
              <a:t>What will be controlled, monitored and processed</a:t>
            </a:r>
          </a:p>
          <a:p>
            <a:pPr lvl="1"/>
            <a:r>
              <a:rPr lang="en-US" sz="1600" dirty="0" smtClean="0"/>
              <a:t>Beckhoff</a:t>
            </a:r>
          </a:p>
          <a:p>
            <a:pPr lvl="1"/>
            <a:r>
              <a:rPr lang="en-US" sz="1600" dirty="0" smtClean="0"/>
              <a:t>COTS devices (heaters, cameras, power supplies, etc.)</a:t>
            </a:r>
          </a:p>
          <a:p>
            <a:pPr lvl="1"/>
            <a:r>
              <a:rPr lang="en-US" sz="1600" dirty="0" err="1" smtClean="0"/>
              <a:t>MicroTCA</a:t>
            </a:r>
            <a:r>
              <a:rPr lang="en-US" sz="1600" dirty="0" smtClean="0"/>
              <a:t> (digitizers, timing, read out, health management)</a:t>
            </a:r>
          </a:p>
          <a:p>
            <a:pPr lvl="1"/>
            <a:r>
              <a:rPr lang="en-US" sz="1600" dirty="0" smtClean="0"/>
              <a:t>Detectors</a:t>
            </a:r>
          </a:p>
          <a:p>
            <a:pPr lvl="1"/>
            <a:r>
              <a:rPr lang="en-US" sz="1600" dirty="0" smtClean="0"/>
              <a:t>Servers (online computing and health management)</a:t>
            </a:r>
          </a:p>
          <a:p>
            <a:r>
              <a:rPr lang="en-US" sz="1600" dirty="0" smtClean="0"/>
              <a:t>Where is what and how is it connected</a:t>
            </a:r>
          </a:p>
          <a:p>
            <a:pPr lvl="1"/>
            <a:r>
              <a:rPr lang="en-US" sz="1600" dirty="0" smtClean="0"/>
              <a:t>Tunnels, balcony rooms, rack hutches, control hutches, experiment hutches</a:t>
            </a:r>
          </a:p>
          <a:p>
            <a:pPr lvl="1"/>
            <a:r>
              <a:rPr lang="en-US" sz="1600" dirty="0" smtClean="0"/>
              <a:t>Network infrastructure and data flow</a:t>
            </a:r>
          </a:p>
          <a:p>
            <a:r>
              <a:rPr lang="en-US" sz="1600" dirty="0" smtClean="0"/>
              <a:t>How is it technically realized </a:t>
            </a:r>
          </a:p>
          <a:p>
            <a:pPr lvl="1"/>
            <a:r>
              <a:rPr lang="en-US" sz="1600" dirty="0"/>
              <a:t>H</a:t>
            </a:r>
            <a:r>
              <a:rPr lang="en-US" sz="1600" dirty="0" smtClean="0"/>
              <a:t>ardware, firmware, software interaction</a:t>
            </a:r>
          </a:p>
          <a:p>
            <a:pPr lvl="1"/>
            <a:r>
              <a:rPr lang="en-US" sz="1600" dirty="0" smtClean="0"/>
              <a:t>Broker interface, Point2Point interface, Middle-Layer devices/macros</a:t>
            </a:r>
          </a:p>
          <a:p>
            <a:r>
              <a:rPr lang="en-US" sz="1600" dirty="0"/>
              <a:t>U</a:t>
            </a:r>
            <a:r>
              <a:rPr lang="en-US" sz="1600" dirty="0" smtClean="0"/>
              <a:t>ser interfaces</a:t>
            </a:r>
          </a:p>
          <a:p>
            <a:pPr lvl="1"/>
            <a:r>
              <a:rPr lang="en-US" sz="1600" dirty="0" smtClean="0"/>
              <a:t>Interactive graphical and command line interface</a:t>
            </a:r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acro execution  </a:t>
            </a:r>
            <a:endParaRPr lang="en-US" sz="1600" dirty="0"/>
          </a:p>
          <a:p>
            <a:r>
              <a:rPr lang="en-US" sz="1600" dirty="0" smtClean="0"/>
              <a:t>Project Management</a:t>
            </a:r>
          </a:p>
          <a:p>
            <a:pPr lvl="1"/>
            <a:r>
              <a:rPr lang="en-US" sz="1600" dirty="0" smtClean="0"/>
              <a:t>PSPO / CIE / CAS / AE / ITDM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8320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Motors, pumps, valves… and real-time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28" y="1247529"/>
            <a:ext cx="5876399" cy="291879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600" dirty="0">
                <a:cs typeface="Arial"/>
              </a:rPr>
              <a:t>Karabo itself does not </a:t>
            </a:r>
            <a:r>
              <a:rPr lang="en-US" sz="1600" dirty="0" smtClean="0">
                <a:cs typeface="Arial"/>
              </a:rPr>
              <a:t>directly provide real-time </a:t>
            </a:r>
            <a:r>
              <a:rPr lang="en-US" sz="1600" dirty="0">
                <a:cs typeface="Arial"/>
              </a:rPr>
              <a:t>processes/</a:t>
            </a:r>
            <a:r>
              <a:rPr lang="en-US" sz="1600" dirty="0" smtClean="0">
                <a:cs typeface="Arial"/>
              </a:rPr>
              <a:t>communications -&gt; uses Beckhoff layer</a:t>
            </a:r>
            <a:endParaRPr lang="en-US" sz="1600" dirty="0" smtClean="0"/>
          </a:p>
          <a:p>
            <a:pPr>
              <a:lnSpc>
                <a:spcPct val="110000"/>
              </a:lnSpc>
            </a:pPr>
            <a:r>
              <a:rPr lang="en-US" sz="1600" dirty="0" smtClean="0"/>
              <a:t>Beckhoff PLC-firmware blocks are mapped to Karabo devices and can be </a:t>
            </a:r>
            <a:r>
              <a:rPr lang="en-US" sz="1600" b="1" dirty="0" smtClean="0"/>
              <a:t>auto-generated</a:t>
            </a:r>
            <a:r>
              <a:rPr lang="en-US" sz="1600" dirty="0" smtClean="0"/>
              <a:t> from PLC self-description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Integrated devices (now extending to different vendors): 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Turbo-, ion-, and scroll-pumps 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Valves, gauges, temperature sensors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Stepper-, </a:t>
            </a:r>
            <a:r>
              <a:rPr lang="en-US" sz="1600" dirty="0" err="1" smtClean="0"/>
              <a:t>piezo</a:t>
            </a:r>
            <a:r>
              <a:rPr lang="en-US" sz="1600" dirty="0"/>
              <a:t>-</a:t>
            </a:r>
            <a:r>
              <a:rPr lang="en-US" sz="1600" dirty="0" smtClean="0"/>
              <a:t> and servo-motors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57860" y="4222021"/>
            <a:ext cx="5058028" cy="2250259"/>
            <a:chOff x="0" y="3404134"/>
            <a:chExt cx="7632700" cy="3144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9000" y="3404134"/>
              <a:ext cx="3746500" cy="27083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76102" y="4651539"/>
              <a:ext cx="1156598" cy="711200"/>
            </a:xfrm>
            <a:prstGeom prst="rect">
              <a:avLst/>
            </a:prstGeom>
          </p:spPr>
        </p:pic>
        <p:cxnSp>
          <p:nvCxnSpPr>
            <p:cNvPr id="9" name="Elbow Connector 8"/>
            <p:cNvCxnSpPr>
              <a:endCxn id="8" idx="3"/>
            </p:cNvCxnSpPr>
            <p:nvPr/>
          </p:nvCxnSpPr>
          <p:spPr bwMode="auto">
            <a:xfrm flipV="1">
              <a:off x="5480748" y="5007138"/>
              <a:ext cx="995354" cy="280484"/>
            </a:xfrm>
            <a:prstGeom prst="bentConnector3">
              <a:avLst>
                <a:gd name="adj1" fmla="val 31420"/>
              </a:avLst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53240"/>
              <a:ext cx="2654300" cy="995226"/>
            </a:xfrm>
            <a:prstGeom prst="rect">
              <a:avLst/>
            </a:prstGeom>
          </p:spPr>
        </p:pic>
        <p:cxnSp>
          <p:nvCxnSpPr>
            <p:cNvPr id="11" name="Elbow Connector 10"/>
            <p:cNvCxnSpPr>
              <a:stCxn id="10" idx="0"/>
              <a:endCxn id="7" idx="1"/>
            </p:cNvCxnSpPr>
            <p:nvPr/>
          </p:nvCxnSpPr>
          <p:spPr bwMode="auto">
            <a:xfrm rot="5400000" flipH="1" flipV="1">
              <a:off x="1345600" y="4739841"/>
              <a:ext cx="794949" cy="831849"/>
            </a:xfrm>
            <a:prstGeom prst="bentConnector2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08343" y="1354678"/>
            <a:ext cx="2983920" cy="3424340"/>
            <a:chOff x="392216" y="1428582"/>
            <a:chExt cx="3544222" cy="4067343"/>
          </a:xfrm>
        </p:grpSpPr>
        <p:grpSp>
          <p:nvGrpSpPr>
            <p:cNvPr id="13" name="Group 36"/>
            <p:cNvGrpSpPr/>
            <p:nvPr/>
          </p:nvGrpSpPr>
          <p:grpSpPr>
            <a:xfrm>
              <a:off x="1532178" y="2616849"/>
              <a:ext cx="962952" cy="865847"/>
              <a:chOff x="1731696" y="2921225"/>
              <a:chExt cx="962952" cy="865847"/>
            </a:xfrm>
          </p:grpSpPr>
          <p:sp>
            <p:nvSpPr>
              <p:cNvPr id="47" name="5-Point Star 46"/>
              <p:cNvSpPr/>
              <p:nvPr/>
            </p:nvSpPr>
            <p:spPr bwMode="auto">
              <a:xfrm>
                <a:off x="1731696" y="2921225"/>
                <a:ext cx="445062" cy="420786"/>
              </a:xfrm>
              <a:prstGeom prst="star5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11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1909721" y="3002145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lang="en-US" sz="1100" dirty="0" smtClean="0"/>
              </a:p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100" dirty="0" smtClean="0"/>
                  <a:t>Beck</a:t>
                </a:r>
              </a:p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100" dirty="0" smtClean="0"/>
                  <a:t>Com</a:t>
                </a:r>
              </a:p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</a:endParaRPr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537532" y="1430100"/>
              <a:ext cx="900914" cy="830781"/>
              <a:chOff x="5103377" y="2678464"/>
              <a:chExt cx="900914" cy="830781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5664425" y="2678464"/>
                <a:ext cx="339866" cy="339866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11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5103377" y="2724318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100" dirty="0" smtClean="0"/>
                  <a:t>Motor1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</a:endParaRPr>
              </a:p>
            </p:txBody>
          </p:sp>
        </p:grpSp>
        <p:grpSp>
          <p:nvGrpSpPr>
            <p:cNvPr id="15" name="Group 34"/>
            <p:cNvGrpSpPr/>
            <p:nvPr/>
          </p:nvGrpSpPr>
          <p:grpSpPr>
            <a:xfrm>
              <a:off x="1687107" y="1430100"/>
              <a:ext cx="900914" cy="830781"/>
              <a:chOff x="5103377" y="2678464"/>
              <a:chExt cx="900914" cy="830781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5664425" y="2678464"/>
                <a:ext cx="339866" cy="339866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11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5103377" y="2724318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100" dirty="0" smtClean="0"/>
                  <a:t>Motor2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</a:endParaRPr>
              </a:p>
            </p:txBody>
          </p:sp>
        </p:grpSp>
        <p:grpSp>
          <p:nvGrpSpPr>
            <p:cNvPr id="16" name="Group 33"/>
            <p:cNvGrpSpPr/>
            <p:nvPr/>
          </p:nvGrpSpPr>
          <p:grpSpPr>
            <a:xfrm>
              <a:off x="2836682" y="1428582"/>
              <a:ext cx="923840" cy="848316"/>
              <a:chOff x="4036578" y="2031101"/>
              <a:chExt cx="923840" cy="848316"/>
            </a:xfrm>
          </p:grpSpPr>
          <p:sp>
            <p:nvSpPr>
              <p:cNvPr id="41" name="Isosceles Triangle 40"/>
              <p:cNvSpPr/>
              <p:nvPr/>
            </p:nvSpPr>
            <p:spPr bwMode="auto">
              <a:xfrm>
                <a:off x="4556788" y="2031101"/>
                <a:ext cx="403630" cy="347957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11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036578" y="2094489"/>
                <a:ext cx="784927" cy="78492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050" dirty="0" smtClean="0"/>
                  <a:t>Pump1</a:t>
                </a:r>
                <a:endPara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733550" y="4005089"/>
              <a:ext cx="942974" cy="652636"/>
              <a:chOff x="1733550" y="4005089"/>
              <a:chExt cx="942974" cy="652636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362199" y="4005089"/>
                <a:ext cx="314325" cy="31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Rounded Rectangle 39"/>
              <p:cNvSpPr/>
              <p:nvPr/>
            </p:nvSpPr>
            <p:spPr>
              <a:xfrm>
                <a:off x="1733550" y="4152900"/>
                <a:ext cx="771525" cy="5048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>
                  <a:buNone/>
                </a:pPr>
                <a:r>
                  <a:rPr lang="en-US" sz="1100" dirty="0" smtClean="0"/>
                  <a:t>PLC-CPU</a:t>
                </a:r>
                <a:endParaRPr lang="de-DE" sz="11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3400" y="4843289"/>
              <a:ext cx="942974" cy="652636"/>
              <a:chOff x="533400" y="4843289"/>
              <a:chExt cx="942974" cy="652636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162049" y="4843289"/>
                <a:ext cx="314325" cy="31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Rounded Rectangle 37"/>
              <p:cNvSpPr/>
              <p:nvPr/>
            </p:nvSpPr>
            <p:spPr>
              <a:xfrm>
                <a:off x="533400" y="4991100"/>
                <a:ext cx="771525" cy="5048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>
                  <a:buNone/>
                </a:pPr>
                <a:r>
                  <a:rPr lang="en-US" sz="1100" dirty="0" smtClean="0"/>
                  <a:t>Motor1</a:t>
                </a:r>
                <a:endParaRPr lang="de-DE" sz="11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743075" y="4843289"/>
              <a:ext cx="942974" cy="652636"/>
              <a:chOff x="1743075" y="4843289"/>
              <a:chExt cx="942974" cy="652636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371724" y="4843289"/>
                <a:ext cx="314325" cy="31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Rounded Rectangle 35"/>
              <p:cNvSpPr/>
              <p:nvPr/>
            </p:nvSpPr>
            <p:spPr>
              <a:xfrm>
                <a:off x="1743075" y="4991100"/>
                <a:ext cx="771525" cy="5048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>
                  <a:buNone/>
                </a:pPr>
                <a:r>
                  <a:rPr lang="en-US" sz="1100" dirty="0" smtClean="0"/>
                  <a:t>Motor2</a:t>
                </a:r>
                <a:endParaRPr lang="de-DE" sz="11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981325" y="4843289"/>
              <a:ext cx="942974" cy="652636"/>
              <a:chOff x="2981325" y="4843289"/>
              <a:chExt cx="942974" cy="652636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609974" y="4843289"/>
                <a:ext cx="314325" cy="31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Rounded Rectangle 33"/>
              <p:cNvSpPr/>
              <p:nvPr/>
            </p:nvSpPr>
            <p:spPr>
              <a:xfrm>
                <a:off x="2981325" y="4991100"/>
                <a:ext cx="771525" cy="5048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rtlCol="0" anchor="ctr"/>
              <a:lstStyle/>
              <a:p>
                <a:pPr algn="ctr">
                  <a:buNone/>
                </a:pPr>
                <a:r>
                  <a:rPr lang="en-US" sz="1100" dirty="0" smtClean="0"/>
                  <a:t>Pump1</a:t>
                </a:r>
                <a:endParaRPr lang="de-DE" sz="1100" dirty="0"/>
              </a:p>
            </p:txBody>
          </p:sp>
        </p:grpSp>
        <p:sp>
          <p:nvSpPr>
            <p:cNvPr id="21" name="Left-Right Arrow 20"/>
            <p:cNvSpPr/>
            <p:nvPr/>
          </p:nvSpPr>
          <p:spPr>
            <a:xfrm rot="5400000">
              <a:off x="1885949" y="3762380"/>
              <a:ext cx="504826" cy="104775"/>
            </a:xfrm>
            <a:prstGeom prst="leftRight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84952" y="3606829"/>
              <a:ext cx="1698385" cy="310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i="1" dirty="0" smtClean="0"/>
                <a:t>TCP (own protocol)</a:t>
              </a:r>
              <a:endParaRPr lang="de-DE" sz="1100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216" y="2981409"/>
              <a:ext cx="1356205" cy="310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i="1" dirty="0" smtClean="0"/>
                <a:t>Gather/Scatter</a:t>
              </a:r>
              <a:endParaRPr lang="de-DE" sz="1100" i="1" dirty="0"/>
            </a:p>
          </p:txBody>
        </p:sp>
        <p:sp>
          <p:nvSpPr>
            <p:cNvPr id="24" name="Can 23"/>
            <p:cNvSpPr/>
            <p:nvPr/>
          </p:nvSpPr>
          <p:spPr bwMode="auto">
            <a:xfrm>
              <a:off x="3210325" y="2500723"/>
              <a:ext cx="165611" cy="939789"/>
            </a:xfrm>
            <a:prstGeom prst="can">
              <a:avLst>
                <a:gd name="adj" fmla="val 5412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11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5" name="Straight Connector 24"/>
            <p:cNvCxnSpPr>
              <a:stCxn id="46" idx="5"/>
              <a:endCxn id="24" idx="2"/>
            </p:cNvCxnSpPr>
            <p:nvPr/>
          </p:nvCxnSpPr>
          <p:spPr bwMode="auto">
            <a:xfrm>
              <a:off x="1207509" y="2145931"/>
              <a:ext cx="2002816" cy="824687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>
              <a:stCxn id="44" idx="5"/>
            </p:cNvCxnSpPr>
            <p:nvPr/>
          </p:nvCxnSpPr>
          <p:spPr bwMode="auto">
            <a:xfrm>
              <a:off x="2357084" y="2145931"/>
              <a:ext cx="851533" cy="672463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>
              <a:stCxn id="48" idx="6"/>
            </p:cNvCxnSpPr>
            <p:nvPr/>
          </p:nvCxnSpPr>
          <p:spPr bwMode="auto">
            <a:xfrm>
              <a:off x="2495130" y="3090233"/>
              <a:ext cx="702345" cy="62358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Curved Connector 27"/>
            <p:cNvCxnSpPr>
              <a:stCxn id="40" idx="3"/>
              <a:endCxn id="34" idx="3"/>
            </p:cNvCxnSpPr>
            <p:nvPr/>
          </p:nvCxnSpPr>
          <p:spPr bwMode="auto">
            <a:xfrm>
              <a:off x="2505075" y="4405313"/>
              <a:ext cx="1247775" cy="838200"/>
            </a:xfrm>
            <a:prstGeom prst="curvedConnector3">
              <a:avLst>
                <a:gd name="adj1" fmla="val 139750"/>
              </a:avLst>
            </a:prstGeom>
            <a:noFill/>
            <a:ln w="1270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Curved Connector 28"/>
            <p:cNvCxnSpPr>
              <a:stCxn id="38" idx="1"/>
              <a:endCxn id="40" idx="1"/>
            </p:cNvCxnSpPr>
            <p:nvPr/>
          </p:nvCxnSpPr>
          <p:spPr bwMode="auto">
            <a:xfrm rot="10800000" flipH="1">
              <a:off x="533400" y="4405313"/>
              <a:ext cx="1200150" cy="838200"/>
            </a:xfrm>
            <a:prstGeom prst="curvedConnector3">
              <a:avLst>
                <a:gd name="adj1" fmla="val -19048"/>
              </a:avLst>
            </a:prstGeom>
            <a:noFill/>
            <a:ln w="1270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stCxn id="34" idx="1"/>
              <a:endCxn id="36" idx="3"/>
            </p:cNvCxnSpPr>
            <p:nvPr/>
          </p:nvCxnSpPr>
          <p:spPr bwMode="auto">
            <a:xfrm flipH="1">
              <a:off x="2514600" y="5243513"/>
              <a:ext cx="466725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>
              <a:stCxn id="36" idx="1"/>
              <a:endCxn id="38" idx="3"/>
            </p:cNvCxnSpPr>
            <p:nvPr/>
          </p:nvCxnSpPr>
          <p:spPr bwMode="auto">
            <a:xfrm flipH="1">
              <a:off x="1304925" y="5243513"/>
              <a:ext cx="4381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2945801" y="4175837"/>
              <a:ext cx="990637" cy="310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i="1" dirty="0" err="1" smtClean="0"/>
                <a:t>EtherCAT</a:t>
              </a:r>
              <a:endParaRPr lang="de-DE" sz="1100" i="1" dirty="0"/>
            </a:p>
          </p:txBody>
        </p:sp>
      </p:grpSp>
      <p:pic>
        <p:nvPicPr>
          <p:cNvPr id="49" name="Content Placeholder 5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99" b="10899"/>
          <a:stretch>
            <a:fillRect/>
          </a:stretch>
        </p:blipFill>
        <p:spPr bwMode="auto">
          <a:xfrm>
            <a:off x="6439514" y="4832542"/>
            <a:ext cx="1815989" cy="142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157" y="2985953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20" y="3293576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230" y="3601198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388010" y="6180934"/>
            <a:ext cx="1438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i="1" dirty="0" smtClean="0"/>
              <a:t>Courtesy of P. </a:t>
            </a:r>
            <a:r>
              <a:rPr lang="en-US" sz="1000" i="1" dirty="0" err="1" smtClean="0"/>
              <a:t>Geßler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15889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Cameras, power supplies, heaters…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88" y="1397547"/>
            <a:ext cx="6434668" cy="513563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600" dirty="0" smtClean="0"/>
              <a:t>Supported standards </a:t>
            </a:r>
          </a:p>
          <a:p>
            <a:pPr lvl="1">
              <a:lnSpc>
                <a:spcPct val="120000"/>
              </a:lnSpc>
            </a:pPr>
            <a:r>
              <a:rPr lang="en-US" sz="1600" b="1" dirty="0" err="1" smtClean="0"/>
              <a:t>GenICam</a:t>
            </a:r>
            <a:r>
              <a:rPr lang="en-US" sz="1600" dirty="0" smtClean="0"/>
              <a:t> (generic interface for cameras) - industry standard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Lima</a:t>
            </a:r>
            <a:r>
              <a:rPr lang="en-US" sz="1600" dirty="0" smtClean="0"/>
              <a:t> (library for image acquisition) – ESRF project</a:t>
            </a:r>
          </a:p>
          <a:p>
            <a:pPr lvl="1">
              <a:lnSpc>
                <a:spcPct val="120000"/>
              </a:lnSpc>
            </a:pPr>
            <a:r>
              <a:rPr lang="en-US" sz="1600" b="1" dirty="0"/>
              <a:t>SPCI</a:t>
            </a:r>
            <a:r>
              <a:rPr lang="en-US" sz="1600" dirty="0"/>
              <a:t> (Standard Commands for Programmable Instruments</a:t>
            </a:r>
            <a:r>
              <a:rPr lang="en-US" sz="1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Cameras	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Basler (all GigE), Photonic Science (</a:t>
            </a:r>
            <a:r>
              <a:rPr lang="en-US" sz="1600" dirty="0" err="1" smtClean="0"/>
              <a:t>sCMOS</a:t>
            </a:r>
            <a:r>
              <a:rPr lang="en-US" sz="16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IMPERX (Bobcat B4020), </a:t>
            </a:r>
            <a:r>
              <a:rPr lang="en-US" sz="1600" dirty="0" err="1" smtClean="0"/>
              <a:t>Andor</a:t>
            </a:r>
            <a:r>
              <a:rPr lang="en-US" sz="1600" dirty="0" smtClean="0"/>
              <a:t> (Neo)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AVT (all </a:t>
            </a:r>
            <a:r>
              <a:rPr lang="en-US" sz="1600" dirty="0" err="1" smtClean="0"/>
              <a:t>Prosilica</a:t>
            </a:r>
            <a:r>
              <a:rPr lang="en-US" sz="1600" dirty="0" smtClean="0"/>
              <a:t>), Axis (all)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Other devices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FUG, </a:t>
            </a:r>
            <a:r>
              <a:rPr lang="en-US" sz="1600" dirty="0" err="1" smtClean="0"/>
              <a:t>Heinziger</a:t>
            </a:r>
            <a:r>
              <a:rPr lang="en-US" sz="1600" dirty="0" smtClean="0"/>
              <a:t> (power supplies), TEM (beam lock)</a:t>
            </a:r>
          </a:p>
          <a:p>
            <a:pPr lvl="1">
              <a:lnSpc>
                <a:spcPct val="120000"/>
              </a:lnSpc>
            </a:pPr>
            <a:r>
              <a:rPr lang="en-US" sz="1600" dirty="0" err="1" smtClean="0"/>
              <a:t>Amphos</a:t>
            </a:r>
            <a:r>
              <a:rPr lang="en-US" sz="1600" dirty="0" smtClean="0"/>
              <a:t> (laser power stage) </a:t>
            </a:r>
          </a:p>
          <a:p>
            <a:pPr lvl="1">
              <a:lnSpc>
                <a:spcPct val="120000"/>
              </a:lnSpc>
            </a:pPr>
            <a:r>
              <a:rPr lang="en-US" sz="1600" dirty="0" err="1" smtClean="0"/>
              <a:t>EnergyMax</a:t>
            </a:r>
            <a:r>
              <a:rPr lang="en-US" sz="1600" dirty="0" smtClean="0"/>
              <a:t> (laser sensors)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Lakeshore (heater), STS (spectrometer)</a:t>
            </a:r>
          </a:p>
          <a:p>
            <a:pPr lvl="2">
              <a:lnSpc>
                <a:spcPct val="120000"/>
              </a:lnSpc>
            </a:pPr>
            <a:endParaRPr lang="en-US" sz="1600" dirty="0" smtClean="0"/>
          </a:p>
          <a:p>
            <a:pPr lvl="2">
              <a:lnSpc>
                <a:spcPct val="120000"/>
              </a:lnSpc>
            </a:pPr>
            <a:endParaRPr lang="en-US" sz="1600" dirty="0" smtClean="0"/>
          </a:p>
          <a:p>
            <a:pPr lvl="1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76" y="1369470"/>
            <a:ext cx="1851647" cy="185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888" y="3206389"/>
            <a:ext cx="2182694" cy="153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845" y="3104498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856" y="3454453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384" y="3810351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038" y="4501795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994" y="4824273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549" y="5177051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052" y="5504727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79" y="4999377"/>
            <a:ext cx="2723444" cy="135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556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Digitizers, ADCs, Timing interfaces…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3" y="1256807"/>
            <a:ext cx="5253573" cy="239797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800" dirty="0"/>
              <a:t>Digitizers </a:t>
            </a:r>
            <a:r>
              <a:rPr lang="en-US" sz="1800" dirty="0" smtClean="0"/>
              <a:t>(used in XGMs</a:t>
            </a:r>
            <a:r>
              <a:rPr lang="en-US" sz="1800" dirty="0"/>
              <a:t>, PESs</a:t>
            </a:r>
            <a:r>
              <a:rPr lang="en-US" sz="1800" dirty="0" smtClean="0"/>
              <a:t>) 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 smtClean="0"/>
              <a:t>Fast ADCs (analog to digital converters)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Timing interfaces (in progress)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Simulink/</a:t>
            </a:r>
            <a:r>
              <a:rPr lang="en-US" sz="1800" dirty="0" err="1" smtClean="0"/>
              <a:t>Matlab</a:t>
            </a:r>
            <a:r>
              <a:rPr lang="en-US" sz="1800" dirty="0" smtClean="0"/>
              <a:t> based FPGA programming framework with </a:t>
            </a:r>
            <a:r>
              <a:rPr lang="en-US" sz="1800" b="1" dirty="0" smtClean="0"/>
              <a:t>Karabo integration </a:t>
            </a:r>
            <a:endParaRPr lang="en-US" sz="1800" dirty="0" smtClean="0"/>
          </a:p>
        </p:txBody>
      </p: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7308248" y="1530628"/>
            <a:ext cx="1382503" cy="2233364"/>
            <a:chOff x="14218271" y="20978963"/>
            <a:chExt cx="2262187" cy="3548502"/>
          </a:xfrm>
        </p:grpSpPr>
        <p:pic>
          <p:nvPicPr>
            <p:cNvPr id="18" name="Picture 55" descr="SIS8300 photograph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4490" y="20978963"/>
              <a:ext cx="1809750" cy="261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92"/>
            <p:cNvSpPr txBox="1">
              <a:spLocks noChangeArrowheads="1"/>
            </p:cNvSpPr>
            <p:nvPr/>
          </p:nvSpPr>
          <p:spPr bwMode="auto">
            <a:xfrm>
              <a:off x="14218271" y="23598338"/>
              <a:ext cx="2262187" cy="92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Font typeface="Wingdings" charset="0"/>
                <a:buNone/>
              </a:pPr>
              <a:r>
                <a:rPr lang="en-US" sz="1000" i="1" dirty="0"/>
                <a:t>SIS8300 – ADC AMC</a:t>
              </a:r>
            </a:p>
            <a:p>
              <a:pPr algn="ctr" eaLnBrk="1" hangingPunct="1">
                <a:buFont typeface="Wingdings" charset="0"/>
                <a:buNone/>
              </a:pPr>
              <a:r>
                <a:rPr lang="en-US" sz="1000" i="1" dirty="0"/>
                <a:t>(Struck Innovative Systems)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964" y="1138788"/>
            <a:ext cx="1449830" cy="1104879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344019" y="3287031"/>
            <a:ext cx="8607447" cy="3178821"/>
            <a:chOff x="344019" y="3287031"/>
            <a:chExt cx="8607447" cy="3178821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19" y="3287031"/>
              <a:ext cx="3459923" cy="1755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366" y="5228466"/>
              <a:ext cx="2494071" cy="747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6" descr="http://releaselogger.org/wp-content/uploads/2012/05/xilinx-ise-design-suite-v14-1-iso-tbe-linux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101" y="5272251"/>
              <a:ext cx="1269365" cy="824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909366" y="594320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b="1" dirty="0" smtClean="0"/>
                <a:t>Final Design</a:t>
              </a:r>
              <a:endParaRPr lang="en-US" sz="1400" b="1" dirty="0"/>
            </a:p>
          </p:txBody>
        </p:sp>
        <p:sp>
          <p:nvSpPr>
            <p:cNvPr id="46" name="Down Arrow 45"/>
            <p:cNvSpPr/>
            <p:nvPr/>
          </p:nvSpPr>
          <p:spPr bwMode="auto">
            <a:xfrm rot="16200000">
              <a:off x="4034253" y="4378483"/>
              <a:ext cx="382134" cy="462068"/>
            </a:xfrm>
            <a:prstGeom prst="downArrow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7" name="Bent-Up Arrow 46"/>
            <p:cNvSpPr/>
            <p:nvPr/>
          </p:nvSpPr>
          <p:spPr bwMode="auto">
            <a:xfrm rot="5400000">
              <a:off x="981163" y="4889587"/>
              <a:ext cx="734923" cy="1017500"/>
            </a:xfrm>
            <a:prstGeom prst="bentUpArrow">
              <a:avLst>
                <a:gd name="adj1" fmla="val 25000"/>
                <a:gd name="adj2" fmla="val 25984"/>
                <a:gd name="adj3" fmla="val 35292"/>
              </a:avLst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8" name="Flowchart: Internal Storage 8"/>
            <p:cNvSpPr/>
            <p:nvPr/>
          </p:nvSpPr>
          <p:spPr bwMode="auto">
            <a:xfrm>
              <a:off x="7682101" y="4303743"/>
              <a:ext cx="991926" cy="611546"/>
            </a:xfrm>
            <a:prstGeom prst="flowChartInternalStorage">
              <a:avLst/>
            </a:prstGeom>
            <a:noFill/>
            <a:ln w="28575" cap="flat" cmpd="sng" algn="ctr">
              <a:solidFill>
                <a:schemeClr val="accent4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Software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lang="en-US" sz="1200" b="1" dirty="0" smtClean="0"/>
                <a:t>(</a:t>
              </a:r>
              <a:r>
                <a:rPr lang="en-US" sz="1200" b="1" dirty="0" err="1" smtClean="0"/>
                <a:t>Karabo</a:t>
              </a:r>
              <a:r>
                <a:rPr lang="en-US" sz="1200" b="1" dirty="0" smtClean="0"/>
                <a:t>)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Folded Corner 48"/>
            <p:cNvSpPr/>
            <p:nvPr/>
          </p:nvSpPr>
          <p:spPr bwMode="auto">
            <a:xfrm>
              <a:off x="4611263" y="4366368"/>
              <a:ext cx="542847" cy="473992"/>
            </a:xfrm>
            <a:prstGeom prst="foldedCorner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XML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 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FILE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88916" y="4372532"/>
              <a:ext cx="1797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None/>
              </a:pPr>
              <a:r>
                <a:rPr lang="en-US" sz="1200" b="1" dirty="0" smtClean="0"/>
                <a:t>User Registers and Memories Description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88201" y="5464208"/>
              <a:ext cx="1012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None/>
              </a:pPr>
              <a:r>
                <a:rPr lang="en-US" sz="1200" b="1" dirty="0" smtClean="0"/>
                <a:t>with script</a:t>
              </a:r>
            </a:p>
          </p:txBody>
        </p:sp>
        <p:sp>
          <p:nvSpPr>
            <p:cNvPr id="52" name="Down Arrow 51"/>
            <p:cNvSpPr/>
            <p:nvPr/>
          </p:nvSpPr>
          <p:spPr bwMode="auto">
            <a:xfrm rot="16200000">
              <a:off x="7063343" y="4378483"/>
              <a:ext cx="382134" cy="462068"/>
            </a:xfrm>
            <a:prstGeom prst="downArrow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3" name="Folded Corner 52"/>
            <p:cNvSpPr/>
            <p:nvPr/>
          </p:nvSpPr>
          <p:spPr bwMode="auto">
            <a:xfrm>
              <a:off x="5257627" y="5324609"/>
              <a:ext cx="670900" cy="578710"/>
            </a:xfrm>
            <a:prstGeom prst="foldedCorner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rPr>
                <a:t>Source Files</a:t>
              </a:r>
            </a:p>
          </p:txBody>
        </p:sp>
        <p:sp>
          <p:nvSpPr>
            <p:cNvPr id="54" name="Down Arrow 53"/>
            <p:cNvSpPr/>
            <p:nvPr/>
          </p:nvSpPr>
          <p:spPr bwMode="auto">
            <a:xfrm rot="16200000">
              <a:off x="4648721" y="5382931"/>
              <a:ext cx="382134" cy="462068"/>
            </a:xfrm>
            <a:prstGeom prst="downArrow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55" name="Elbow Connector 54"/>
            <p:cNvCxnSpPr>
              <a:endCxn id="56" idx="1"/>
            </p:cNvCxnSpPr>
            <p:nvPr/>
          </p:nvCxnSpPr>
          <p:spPr bwMode="auto">
            <a:xfrm rot="16200000" flipH="1">
              <a:off x="4223228" y="5839563"/>
              <a:ext cx="444645" cy="346268"/>
            </a:xfrm>
            <a:prstGeom prst="bentConnector2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6" name="TextBox 55"/>
            <p:cNvSpPr txBox="1"/>
            <p:nvPr/>
          </p:nvSpPr>
          <p:spPr>
            <a:xfrm>
              <a:off x="4618684" y="6004187"/>
              <a:ext cx="2021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None/>
              </a:pPr>
              <a:r>
                <a:rPr lang="en-US" sz="1200" b="1" dirty="0" smtClean="0"/>
                <a:t>Bus protocol logic generated automatically</a:t>
              </a:r>
            </a:p>
          </p:txBody>
        </p:sp>
        <p:sp>
          <p:nvSpPr>
            <p:cNvPr id="57" name="Down Arrow 56"/>
            <p:cNvSpPr/>
            <p:nvPr/>
          </p:nvSpPr>
          <p:spPr bwMode="auto">
            <a:xfrm rot="16200000">
              <a:off x="6605295" y="4924881"/>
              <a:ext cx="382134" cy="1378163"/>
            </a:xfrm>
            <a:prstGeom prst="downArrow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233469" y="5703199"/>
              <a:ext cx="77893" cy="87176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060911" y="2654044"/>
            <a:ext cx="1938199" cy="1544683"/>
            <a:chOff x="4581134" y="2583489"/>
            <a:chExt cx="1938199" cy="154468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1134" y="2583489"/>
              <a:ext cx="1938199" cy="12921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3" name="TextBox 92"/>
            <p:cNvSpPr txBox="1">
              <a:spLocks noChangeArrowheads="1"/>
            </p:cNvSpPr>
            <p:nvPr/>
          </p:nvSpPr>
          <p:spPr bwMode="auto">
            <a:xfrm>
              <a:off x="4878316" y="3881951"/>
              <a:ext cx="138250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Font typeface="Wingdings" charset="0"/>
                <a:buNone/>
              </a:pPr>
              <a:r>
                <a:rPr lang="en-US" sz="1000" i="1" dirty="0" err="1"/>
                <a:t>M</a:t>
              </a:r>
              <a:r>
                <a:rPr lang="en-US" sz="1000" i="1" dirty="0" err="1" smtClean="0"/>
                <a:t>icroTCA</a:t>
              </a:r>
              <a:r>
                <a:rPr lang="en-US" sz="1000" i="1" dirty="0" smtClean="0"/>
                <a:t> crate</a:t>
              </a:r>
              <a:endParaRPr lang="en-US" sz="1000" i="1" dirty="0"/>
            </a:p>
          </p:txBody>
        </p:sp>
      </p:grpSp>
      <p:sp>
        <p:nvSpPr>
          <p:cNvPr id="67" name="TextBox 92"/>
          <p:cNvSpPr txBox="1">
            <a:spLocks noChangeArrowheads="1"/>
          </p:cNvSpPr>
          <p:nvPr/>
        </p:nvSpPr>
        <p:spPr bwMode="auto">
          <a:xfrm>
            <a:off x="5640318" y="2259172"/>
            <a:ext cx="16269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000" i="1" dirty="0" smtClean="0"/>
              <a:t>ADQ 412</a:t>
            </a:r>
            <a:r>
              <a:rPr lang="en-US" sz="1000" i="1" dirty="0"/>
              <a:t> </a:t>
            </a:r>
            <a:r>
              <a:rPr lang="en-US" sz="1000" i="1" dirty="0" smtClean="0"/>
              <a:t>(SP-Devices)</a:t>
            </a:r>
            <a:endParaRPr lang="en-US" sz="1000" i="1" dirty="0"/>
          </a:p>
        </p:txBody>
      </p:sp>
      <p:pic>
        <p:nvPicPr>
          <p:cNvPr id="69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519" y="1255929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363" y="1648218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798" y="2020234"/>
            <a:ext cx="351915" cy="3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gessler\AppData\Local\Microsoft\Windows\Temporary Internet Files\Content.IE5\3R46BQZL\MC900441310[1]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207" y="2746062"/>
            <a:ext cx="322250" cy="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92"/>
          <p:cNvSpPr txBox="1">
            <a:spLocks noChangeArrowheads="1"/>
          </p:cNvSpPr>
          <p:nvPr/>
        </p:nvSpPr>
        <p:spPr bwMode="auto">
          <a:xfrm>
            <a:off x="7408786" y="6098947"/>
            <a:ext cx="1656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200" i="1" dirty="0" smtClean="0"/>
              <a:t>FPGA compiler/tool</a:t>
            </a:r>
            <a:endParaRPr lang="en-US" sz="1200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246241" y="6169796"/>
            <a:ext cx="1438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i="1" dirty="0" smtClean="0"/>
              <a:t>Courtesy of P. </a:t>
            </a:r>
            <a:r>
              <a:rPr lang="en-US" sz="1000" i="1" dirty="0" err="1" smtClean="0"/>
              <a:t>Geßler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8318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Detectors, control and read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51" y="1292088"/>
            <a:ext cx="5085387" cy="28853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600" dirty="0" smtClean="0"/>
              <a:t>Large Pixel Detector (LPD) prototype testing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Detector control (</a:t>
            </a:r>
            <a:r>
              <a:rPr lang="en-US" sz="1600" dirty="0" smtClean="0">
                <a:solidFill>
                  <a:schemeClr val="accent2"/>
                </a:solidFill>
              </a:rPr>
              <a:t>Python</a:t>
            </a:r>
            <a:r>
              <a:rPr lang="en-US" sz="1600" dirty="0" smtClean="0"/>
              <a:t> based) 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Data acquisition and storage (HDF5) (</a:t>
            </a:r>
            <a:r>
              <a:rPr lang="en-US" sz="1600" dirty="0" smtClean="0">
                <a:solidFill>
                  <a:srgbClr val="FD930A"/>
                </a:solidFill>
              </a:rPr>
              <a:t>C++</a:t>
            </a:r>
            <a:r>
              <a:rPr lang="en-US" sz="16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Online calibration processing, analysis and correction (</a:t>
            </a:r>
            <a:r>
              <a:rPr lang="en-US" sz="1600" dirty="0" smtClean="0">
                <a:solidFill>
                  <a:srgbClr val="FD930A"/>
                </a:solidFill>
              </a:rPr>
              <a:t>Python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FD930A"/>
                </a:solidFill>
              </a:rPr>
              <a:t>CUDA</a:t>
            </a:r>
            <a:r>
              <a:rPr lang="en-US" sz="1600" dirty="0" smtClean="0"/>
              <a:t> based)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Interaction with calibration database (</a:t>
            </a:r>
            <a:r>
              <a:rPr lang="en-US" sz="1600" dirty="0" smtClean="0">
                <a:solidFill>
                  <a:srgbClr val="FD930A"/>
                </a:solidFill>
              </a:rPr>
              <a:t>Oracle</a:t>
            </a:r>
            <a:r>
              <a:rPr lang="en-US" sz="16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Full integrated run control expected in summer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235" y="1188517"/>
            <a:ext cx="3316739" cy="224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941" y="4317234"/>
            <a:ext cx="1497369" cy="1513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192" y="3827417"/>
            <a:ext cx="2003779" cy="1183719"/>
          </a:xfrm>
          <a:prstGeom prst="rect">
            <a:avLst/>
          </a:prstGeom>
        </p:spPr>
      </p:pic>
      <p:sp>
        <p:nvSpPr>
          <p:cNvPr id="10" name="TextBox 92"/>
          <p:cNvSpPr txBox="1">
            <a:spLocks noChangeArrowheads="1"/>
          </p:cNvSpPr>
          <p:nvPr/>
        </p:nvSpPr>
        <p:spPr bwMode="auto">
          <a:xfrm>
            <a:off x="5143604" y="3399350"/>
            <a:ext cx="1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000" i="1" dirty="0" smtClean="0"/>
              <a:t>LPD quadrant prototype</a:t>
            </a:r>
            <a:endParaRPr lang="en-US" sz="1000" i="1" dirty="0"/>
          </a:p>
        </p:txBody>
      </p:sp>
      <p:sp>
        <p:nvSpPr>
          <p:cNvPr id="9" name="TextBox 92"/>
          <p:cNvSpPr txBox="1">
            <a:spLocks noChangeArrowheads="1"/>
          </p:cNvSpPr>
          <p:nvPr/>
        </p:nvSpPr>
        <p:spPr bwMode="auto">
          <a:xfrm>
            <a:off x="5660529" y="5891514"/>
            <a:ext cx="1661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000" i="1" dirty="0" smtClean="0"/>
              <a:t>Visualization of a LPD quadrant in Karabo</a:t>
            </a:r>
            <a:endParaRPr lang="en-US" sz="10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13846" y="3963249"/>
            <a:ext cx="1011778" cy="728480"/>
            <a:chOff x="944880" y="4714240"/>
            <a:chExt cx="1778000" cy="128016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15" name="Picture 6" descr="Thumb_ibm-x3650-m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sp>
        <p:nvSpPr>
          <p:cNvPr id="21" name="Rounded Rectangle 20"/>
          <p:cNvSpPr/>
          <p:nvPr/>
        </p:nvSpPr>
        <p:spPr bwMode="auto">
          <a:xfrm>
            <a:off x="429584" y="4900830"/>
            <a:ext cx="1180407" cy="14299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7271" y="5015498"/>
            <a:ext cx="1035279" cy="607067"/>
            <a:chOff x="1229360" y="4490720"/>
            <a:chExt cx="1559399" cy="9144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229360" y="449072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2328" y="5128672"/>
              <a:ext cx="515338" cy="1768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6260" y="4921199"/>
              <a:ext cx="515338" cy="17688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370" y="5128672"/>
              <a:ext cx="515338" cy="1768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7302" y="4934584"/>
              <a:ext cx="515338" cy="1768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3148" y="4550954"/>
              <a:ext cx="499744" cy="30284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389008" y="4948046"/>
            <a:ext cx="1180407" cy="849893"/>
            <a:chOff x="944880" y="4714240"/>
            <a:chExt cx="1778000" cy="128016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32" name="Picture 6" descr="Thumb_ibm-x3650-m4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10526" y="5649545"/>
            <a:ext cx="1035279" cy="607067"/>
            <a:chOff x="1229360" y="4490720"/>
            <a:chExt cx="1559399" cy="914400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1229360" y="449072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2328" y="5128672"/>
              <a:ext cx="515338" cy="1768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6260" y="4921199"/>
              <a:ext cx="515338" cy="17688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370" y="5128672"/>
              <a:ext cx="515338" cy="17688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7302" y="4934584"/>
              <a:ext cx="515338" cy="17688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3148" y="4550954"/>
              <a:ext cx="499744" cy="302845"/>
            </a:xfrm>
            <a:prstGeom prst="rect">
              <a:avLst/>
            </a:prstGeom>
          </p:spPr>
        </p:pic>
      </p:grpSp>
      <p:pic>
        <p:nvPicPr>
          <p:cNvPr id="45" name="Picture 6" descr="Thumb_ibm-x3650-m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66" y="4937874"/>
            <a:ext cx="607739" cy="2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2520591" y="4772671"/>
            <a:ext cx="1011778" cy="728480"/>
            <a:chOff x="944880" y="4714240"/>
            <a:chExt cx="1778000" cy="1280160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56" name="Picture 6" descr="Thumb_ibm-x3650-m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2540827" y="5602329"/>
            <a:ext cx="1011778" cy="728480"/>
            <a:chOff x="944880" y="4714240"/>
            <a:chExt cx="1778000" cy="1280160"/>
          </a:xfrm>
        </p:grpSpPr>
        <p:sp>
          <p:nvSpPr>
            <p:cNvPr id="63" name="Rounded Rectangle 62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65" name="Picture 6" descr="Thumb_ibm-x3650-m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cxnSp>
        <p:nvCxnSpPr>
          <p:cNvPr id="71" name="Straight Arrow Connector 70"/>
          <p:cNvCxnSpPr>
            <a:stCxn id="23" idx="3"/>
            <a:endCxn id="14" idx="1"/>
          </p:cNvCxnSpPr>
          <p:nvPr/>
        </p:nvCxnSpPr>
        <p:spPr bwMode="auto">
          <a:xfrm flipV="1">
            <a:off x="1552550" y="4321708"/>
            <a:ext cx="1036456" cy="99732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stCxn id="23" idx="3"/>
            <a:endCxn id="55" idx="1"/>
          </p:cNvCxnSpPr>
          <p:nvPr/>
        </p:nvCxnSpPr>
        <p:spPr bwMode="auto">
          <a:xfrm flipV="1">
            <a:off x="1552550" y="5131130"/>
            <a:ext cx="1043201" cy="1879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stCxn id="23" idx="3"/>
            <a:endCxn id="64" idx="1"/>
          </p:cNvCxnSpPr>
          <p:nvPr/>
        </p:nvCxnSpPr>
        <p:spPr bwMode="auto">
          <a:xfrm>
            <a:off x="1552550" y="5319031"/>
            <a:ext cx="1063437" cy="641757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>
            <a:endCxn id="31" idx="1"/>
          </p:cNvCxnSpPr>
          <p:nvPr/>
        </p:nvCxnSpPr>
        <p:spPr bwMode="auto">
          <a:xfrm>
            <a:off x="3468183" y="5157147"/>
            <a:ext cx="1008512" cy="2091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39" idx="3"/>
            <a:endCxn id="55" idx="1"/>
          </p:cNvCxnSpPr>
          <p:nvPr/>
        </p:nvCxnSpPr>
        <p:spPr bwMode="auto">
          <a:xfrm flipV="1">
            <a:off x="1545805" y="5131130"/>
            <a:ext cx="1049946" cy="82194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39" idx="3"/>
            <a:endCxn id="64" idx="1"/>
          </p:cNvCxnSpPr>
          <p:nvPr/>
        </p:nvCxnSpPr>
        <p:spPr bwMode="auto">
          <a:xfrm>
            <a:off x="1545805" y="5953079"/>
            <a:ext cx="1070182" cy="770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>
            <a:stCxn id="14" idx="3"/>
            <a:endCxn id="31" idx="1"/>
          </p:cNvCxnSpPr>
          <p:nvPr/>
        </p:nvCxnSpPr>
        <p:spPr bwMode="auto">
          <a:xfrm>
            <a:off x="3476389" y="4321708"/>
            <a:ext cx="1000306" cy="104454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39" idx="3"/>
            <a:endCxn id="14" idx="1"/>
          </p:cNvCxnSpPr>
          <p:nvPr/>
        </p:nvCxnSpPr>
        <p:spPr bwMode="auto">
          <a:xfrm flipV="1">
            <a:off x="1545805" y="4321708"/>
            <a:ext cx="1043201" cy="163137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>
            <a:stCxn id="64" idx="3"/>
            <a:endCxn id="31" idx="1"/>
          </p:cNvCxnSpPr>
          <p:nvPr/>
        </p:nvCxnSpPr>
        <p:spPr bwMode="auto">
          <a:xfrm flipV="1">
            <a:off x="3503369" y="5366248"/>
            <a:ext cx="973326" cy="59454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5" name="TextBox 84"/>
          <p:cNvSpPr txBox="1"/>
          <p:nvPr/>
        </p:nvSpPr>
        <p:spPr>
          <a:xfrm>
            <a:off x="3577410" y="6236635"/>
            <a:ext cx="1333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i="1" dirty="0" smtClean="0"/>
              <a:t>Courtesy of S. </a:t>
            </a:r>
            <a:r>
              <a:rPr lang="en-US" sz="1000" i="1" dirty="0" err="1" smtClean="0"/>
              <a:t>Hauf</a:t>
            </a:r>
            <a:endParaRPr lang="en-US" sz="1000" i="1" dirty="0"/>
          </a:p>
        </p:txBody>
      </p:sp>
      <p:pic>
        <p:nvPicPr>
          <p:cNvPr id="86" name="Picture 85" descr="LPD-DAQ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596" y="3419950"/>
            <a:ext cx="1492490" cy="177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TextBox 92"/>
          <p:cNvSpPr txBox="1">
            <a:spLocks noChangeArrowheads="1"/>
          </p:cNvSpPr>
          <p:nvPr/>
        </p:nvSpPr>
        <p:spPr bwMode="auto">
          <a:xfrm>
            <a:off x="7503580" y="5163861"/>
            <a:ext cx="1428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000" i="1" dirty="0" smtClean="0"/>
              <a:t>Server setup necessary to harvest the data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45857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computing, data </a:t>
            </a:r>
            <a:r>
              <a:rPr lang="en-US" dirty="0" smtClean="0"/>
              <a:t>a</a:t>
            </a:r>
            <a:r>
              <a:rPr lang="en-US" dirty="0" smtClean="0"/>
              <a:t>nalysis…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5272969" cy="4459287"/>
          </a:xfrm>
        </p:spPr>
        <p:txBody>
          <a:bodyPr/>
          <a:lstStyle/>
          <a:p>
            <a:r>
              <a:rPr lang="en-US" sz="1800" dirty="0"/>
              <a:t>Serial </a:t>
            </a:r>
            <a:r>
              <a:rPr lang="en-US" sz="1800" dirty="0" smtClean="0"/>
              <a:t>femtosecond </a:t>
            </a:r>
            <a:r>
              <a:rPr lang="en-US" sz="1800" dirty="0"/>
              <a:t>crystallography</a:t>
            </a:r>
          </a:p>
          <a:p>
            <a:pPr lvl="1"/>
            <a:r>
              <a:rPr lang="en-US" sz="1800" dirty="0"/>
              <a:t>Aim is to build an </a:t>
            </a:r>
            <a:r>
              <a:rPr lang="en-US" sz="1800" b="1" dirty="0"/>
              <a:t>SFX data processing pipeline</a:t>
            </a:r>
            <a:r>
              <a:rPr lang="en-US" sz="1800" dirty="0"/>
              <a:t> to match the high repetition rate offered at the European XFEL </a:t>
            </a:r>
          </a:p>
          <a:p>
            <a:pPr lvl="1"/>
            <a:r>
              <a:rPr lang="en-US" sz="1800" dirty="0"/>
              <a:t>5000 images/sec</a:t>
            </a:r>
          </a:p>
          <a:p>
            <a:pPr lvl="1"/>
            <a:r>
              <a:rPr lang="en-US" sz="1800" dirty="0" smtClean="0"/>
              <a:t>@ </a:t>
            </a:r>
            <a:r>
              <a:rPr lang="en-US" sz="1800" dirty="0"/>
              <a:t>2.3 sec per image</a:t>
            </a:r>
          </a:p>
          <a:p>
            <a:pPr lvl="1"/>
            <a:r>
              <a:rPr lang="en-US" sz="1800" dirty="0" smtClean="0"/>
              <a:t>30</a:t>
            </a:r>
            <a:r>
              <a:rPr lang="en-US" sz="1800" dirty="0"/>
              <a:t>% hit rate</a:t>
            </a:r>
          </a:p>
          <a:p>
            <a:pPr lvl="1"/>
            <a:r>
              <a:rPr lang="en-US" sz="1800" dirty="0"/>
              <a:t>3500 cores </a:t>
            </a:r>
            <a:r>
              <a:rPr lang="en-US" sz="1800" dirty="0" smtClean="0"/>
              <a:t>needed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9" y="3824112"/>
            <a:ext cx="3603045" cy="2393777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0839" y="5100832"/>
            <a:ext cx="1985163" cy="90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70000" tIns="0"/>
          <a:lstStyle>
            <a:lvl1pPr marL="269875" indent="-269875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1pPr>
            <a:lvl2pPr marL="530225" indent="-231775"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9pPr>
          </a:lstStyle>
          <a:p>
            <a:pPr marL="0" indent="0" hangingPunct="1">
              <a:spcBef>
                <a:spcPts val="438"/>
              </a:spcBef>
              <a:buClr>
                <a:srgbClr val="FD930A"/>
              </a:buClr>
              <a:buSzPct val="80000"/>
              <a:buNone/>
            </a:pPr>
            <a:r>
              <a:rPr lang="en-US" sz="1600" dirty="0">
                <a:cs typeface="ＭＳ Ｐゴシック" charset="0"/>
              </a:rPr>
              <a:t>L</a:t>
            </a:r>
            <a:r>
              <a:rPr lang="en-US" sz="1600" dirty="0" smtClean="0">
                <a:cs typeface="ＭＳ Ｐゴシック" charset="0"/>
              </a:rPr>
              <a:t>inear speed up with number of cores!</a:t>
            </a:r>
          </a:p>
          <a:p>
            <a:pPr hangingPunct="1">
              <a:spcBef>
                <a:spcPts val="438"/>
              </a:spcBef>
              <a:buClr>
                <a:srgbClr val="FD930A"/>
              </a:buClr>
              <a:buSzPct val="80000"/>
              <a:buFont typeface="Wingdings" charset="0"/>
              <a:buChar char=""/>
            </a:pPr>
            <a:endParaRPr lang="en-US" sz="1600" dirty="0"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449" y="6151790"/>
            <a:ext cx="1359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i="1" dirty="0" smtClean="0"/>
              <a:t>Courtesy of C. Yoon</a:t>
            </a:r>
            <a:endParaRPr lang="en-US" sz="1000" i="1" dirty="0"/>
          </a:p>
        </p:txBody>
      </p:sp>
      <p:pic>
        <p:nvPicPr>
          <p:cNvPr id="9" name="Picture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896" y="1143003"/>
            <a:ext cx="3422103" cy="1834444"/>
          </a:xfrm>
          <a:prstGeom prst="rect">
            <a:avLst/>
          </a:prstGeom>
        </p:spPr>
      </p:pic>
      <p:pic>
        <p:nvPicPr>
          <p:cNvPr id="11" name="Picture 10" descr="karabo_gui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022" y="3047999"/>
            <a:ext cx="5402418" cy="33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4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(data)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66084" y="6236635"/>
            <a:ext cx="1333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i="1" dirty="0" smtClean="0"/>
              <a:t>Courtesy of S. </a:t>
            </a:r>
            <a:r>
              <a:rPr lang="en-US" sz="1000" i="1" dirty="0" err="1" smtClean="0"/>
              <a:t>Hauf</a:t>
            </a:r>
            <a:endParaRPr lang="en-US" sz="1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49" y="1056206"/>
            <a:ext cx="8096742" cy="53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5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(network) infrastructure </a:t>
            </a:r>
            <a:r>
              <a:rPr lang="en-US" dirty="0" smtClean="0"/>
              <a:t>(i.e. SASE1)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65F78-A73E-4BA1-9BCC-577F55430C2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Burkhard Heisen (CAS Group)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434" y="1079940"/>
            <a:ext cx="4675456" cy="5320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666" y="1046722"/>
            <a:ext cx="2929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DESY Computer Center / XS1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90666" y="1799934"/>
            <a:ext cx="1621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Balcony Rooms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0666" y="2826637"/>
            <a:ext cx="1359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Rack Rooms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90666" y="3587159"/>
            <a:ext cx="3320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Experiment/Control/Laser Hutches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90666" y="5222280"/>
            <a:ext cx="90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Tunnels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228449" y="1444989"/>
            <a:ext cx="852514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28449" y="2783802"/>
            <a:ext cx="852514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28449" y="3475876"/>
            <a:ext cx="852514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28449" y="4107109"/>
            <a:ext cx="852514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398162" y="6236635"/>
            <a:ext cx="1680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i="1" dirty="0" smtClean="0"/>
              <a:t>Courtesy of </a:t>
            </a:r>
            <a:r>
              <a:rPr lang="en-US" sz="1000" i="1" dirty="0" smtClean="0"/>
              <a:t>C. Youngman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78793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Macintosh PowerPoint</Application>
  <PresentationFormat>On-screen Show (4:3)</PresentationFormat>
  <Paragraphs>257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DESY European XFEL</vt:lpstr>
      <vt:lpstr>Controls during installation and technical commissioning  </vt:lpstr>
      <vt:lpstr>Agenda</vt:lpstr>
      <vt:lpstr>Motors, pumps, valves… and real-time control</vt:lpstr>
      <vt:lpstr>Cameras, power supplies, heaters…</vt:lpstr>
      <vt:lpstr>Digitizers, ADCs, Timing interfaces… </vt:lpstr>
      <vt:lpstr>Detectors, control and read out…</vt:lpstr>
      <vt:lpstr>Online computing, data analysis…</vt:lpstr>
      <vt:lpstr>Logical (data) infrastructure</vt:lpstr>
      <vt:lpstr>Physical (network) infrastructure (i.e. SASE1)</vt:lpstr>
      <vt:lpstr>Technical realization (Karabo)</vt:lpstr>
      <vt:lpstr>Device – As controllable object</vt:lpstr>
      <vt:lpstr>Device – As pipeline module</vt:lpstr>
      <vt:lpstr>Graphical interface - Overview</vt:lpstr>
      <vt:lpstr>Graphical interface – Pipelines and Macros</vt:lpstr>
      <vt:lpstr>Karabo in use – Control systems </vt:lpstr>
      <vt:lpstr>Project Management</vt:lpstr>
      <vt:lpstr>Conclusions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Burkhard Heisen</cp:lastModifiedBy>
  <cp:revision>825</cp:revision>
  <cp:lastPrinted>2012-04-17T06:12:03Z</cp:lastPrinted>
  <dcterms:created xsi:type="dcterms:W3CDTF">2008-08-31T12:56:32Z</dcterms:created>
  <dcterms:modified xsi:type="dcterms:W3CDTF">2015-04-24T08:03:06Z</dcterms:modified>
</cp:coreProperties>
</file>