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06" r:id="rId3"/>
    <p:sldId id="292" r:id="rId4"/>
    <p:sldId id="272" r:id="rId5"/>
    <p:sldId id="296" r:id="rId6"/>
    <p:sldId id="285" r:id="rId7"/>
    <p:sldId id="305" r:id="rId8"/>
    <p:sldId id="308" r:id="rId9"/>
    <p:sldId id="307" r:id="rId10"/>
    <p:sldId id="304" r:id="rId11"/>
    <p:sldId id="309" r:id="rId12"/>
    <p:sldId id="311" r:id="rId13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930A"/>
    <a:srgbClr val="EAEAEA"/>
    <a:srgbClr val="261748"/>
    <a:srgbClr val="E0E0E0"/>
    <a:srgbClr val="FFFFFF"/>
    <a:srgbClr val="251555"/>
    <a:srgbClr val="626262"/>
    <a:srgbClr val="100F2E"/>
    <a:srgbClr val="231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62" autoAdjust="0"/>
    <p:restoredTop sz="92916" autoAdjust="0"/>
  </p:normalViewPr>
  <p:slideViewPr>
    <p:cSldViewPr snapToGrid="0" showGuides="1">
      <p:cViewPr>
        <p:scale>
          <a:sx n="100" d="100"/>
          <a:sy n="100" d="100"/>
        </p:scale>
        <p:origin x="-1926" y="-528"/>
      </p:cViewPr>
      <p:guideLst>
        <p:guide orient="horz" pos="3956"/>
        <p:guide orient="horz" pos="900"/>
        <p:guide orient="horz" pos="2446"/>
        <p:guide orient="horz" pos="4038"/>
        <p:guide pos="5277"/>
        <p:guide pos="1750"/>
        <p:guide pos="4023"/>
        <p:guide pos="5685"/>
        <p:guide pos="255"/>
        <p:guide pos="5318"/>
        <p:guide pos="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>
        <p:scale>
          <a:sx n="100" d="100"/>
          <a:sy n="100" d="100"/>
        </p:scale>
        <p:origin x="-3468" y="-72"/>
      </p:cViewPr>
      <p:guideLst>
        <p:guide orient="horz" pos="3224"/>
        <p:guide pos="22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82031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300"/>
            </a:lvl1pPr>
          </a:lstStyle>
          <a:p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937" y="0"/>
            <a:ext cx="3076363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300"/>
            </a:lvl1pPr>
          </a:lstStyle>
          <a:p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882"/>
            <a:ext cx="3076363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300"/>
            </a:lvl1pPr>
          </a:lstStyle>
          <a:p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937" y="9722882"/>
            <a:ext cx="3076363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300"/>
            </a:lvl1pPr>
          </a:lstStyle>
          <a:p>
            <a:fld id="{70F96095-A911-4B8A-9974-6A40BAAD5501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19311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F08DDF-290B-49BC-9F94-6BC547E80180}" type="slidenum">
              <a:rPr lang="de-DE"/>
              <a:pPr/>
              <a:t>1</a:t>
            </a:fld>
            <a:endParaRPr lang="de-DE" dirty="0"/>
          </a:p>
        </p:txBody>
      </p:sp>
      <p:sp>
        <p:nvSpPr>
          <p:cNvPr id="1064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9048" tIns="49524" rIns="99048" bIns="49524"/>
          <a:lstStyle/>
          <a:p>
            <a:pPr marL="247620" indent="-247620">
              <a:spcBef>
                <a:spcPct val="0"/>
              </a:spcBef>
              <a:spcAft>
                <a:spcPct val="20000"/>
              </a:spcAft>
            </a:pPr>
            <a:r>
              <a:rPr lang="en-GB" b="1" dirty="0"/>
              <a:t>How to edit the title slide</a:t>
            </a:r>
          </a:p>
          <a:p>
            <a:pPr marL="247620" indent="-247620">
              <a:spcBef>
                <a:spcPct val="0"/>
              </a:spcBef>
              <a:spcAft>
                <a:spcPct val="20000"/>
              </a:spcAft>
            </a:pPr>
            <a:endParaRPr lang="en-GB" dirty="0"/>
          </a:p>
          <a:p>
            <a:pPr marL="247620" indent="-24762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dirty="0"/>
              <a:t>Upper area: </a:t>
            </a:r>
            <a:r>
              <a:rPr lang="en-GB" b="1" dirty="0"/>
              <a:t>Title</a:t>
            </a:r>
            <a:r>
              <a:rPr lang="en-GB" dirty="0"/>
              <a:t> of your talk, max. 2 rows of the defined size (55 pt)</a:t>
            </a:r>
          </a:p>
          <a:p>
            <a:pPr marL="247620" indent="-24762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dirty="0"/>
              <a:t>Lower area </a:t>
            </a:r>
            <a:r>
              <a:rPr lang="en-GB" b="1" dirty="0"/>
              <a:t>(subtitle):</a:t>
            </a:r>
            <a:r>
              <a:rPr lang="en-GB" dirty="0"/>
              <a:t> Conference/meeting/workshop, location, date, </a:t>
            </a:r>
            <a:br>
              <a:rPr lang="en-GB" dirty="0"/>
            </a:br>
            <a:r>
              <a:rPr lang="en-GB" dirty="0"/>
              <a:t>your name and affiliation, max. 4 rows of the defined size (32 pt)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2" name="Rectangle 82"/>
          <p:cNvSpPr>
            <a:spLocks noChangeArrowheads="1"/>
          </p:cNvSpPr>
          <p:nvPr userDrawn="1"/>
        </p:nvSpPr>
        <p:spPr bwMode="auto">
          <a:xfrm>
            <a:off x="8442325" y="114300"/>
            <a:ext cx="576264" cy="907200"/>
          </a:xfrm>
          <a:prstGeom prst="rect">
            <a:avLst/>
          </a:prstGeom>
          <a:solidFill>
            <a:schemeClr val="tx1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noProof="0"/>
          </a:p>
        </p:txBody>
      </p:sp>
      <p:sp>
        <p:nvSpPr>
          <p:cNvPr id="10313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4607" y="3411538"/>
            <a:ext cx="8325262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endParaRPr lang="en-GB" noProof="0" dirty="0" smtClean="0"/>
          </a:p>
        </p:txBody>
      </p:sp>
      <p:sp>
        <p:nvSpPr>
          <p:cNvPr id="10325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404813" y="1314450"/>
            <a:ext cx="83312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ctr">
              <a:defRPr sz="5500" b="0">
                <a:solidFill>
                  <a:schemeClr val="tx1"/>
                </a:solidFill>
              </a:defRPr>
            </a:lvl1pPr>
          </a:lstStyle>
          <a:p>
            <a:pPr lvl="0"/>
            <a:endParaRPr lang="en-GB" noProof="0" dirty="0" smtClean="0"/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03253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23911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7326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34" descr="Undulator_final_nurh#50DE97_recht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325" y="114300"/>
            <a:ext cx="582613" cy="91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 noProof="0"/>
          </a:p>
        </p:txBody>
      </p:sp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307975"/>
            <a:ext cx="72834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Slide title: Don’t edit here!</a:t>
            </a:r>
          </a:p>
        </p:txBody>
      </p:sp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404813" y="1347788"/>
            <a:ext cx="7972425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text format – don’t edit!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17" name="Rechteck 16"/>
          <p:cNvSpPr/>
          <p:nvPr/>
        </p:nvSpPr>
        <p:spPr bwMode="auto">
          <a:xfrm>
            <a:off x="8448938" y="784800"/>
            <a:ext cx="576000" cy="247075"/>
          </a:xfrm>
          <a:prstGeom prst="rect">
            <a:avLst/>
          </a:prstGeom>
          <a:noFill/>
          <a:ln>
            <a:noFill/>
          </a:ln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/>
          <a:p>
            <a:pPr lvl="0" algn="ctr" eaLnBrk="0" hangingPunct="0">
              <a:spcBef>
                <a:spcPct val="0"/>
              </a:spcBef>
              <a:buClrTx/>
              <a:buFontTx/>
              <a:buNone/>
            </a:pPr>
            <a:fld id="{7BD41925-BADA-44CD-9D29-92AC82CF061D}" type="slidenum">
              <a:rPr lang="en-GB" sz="1000" b="1" noProof="0" smtClean="0">
                <a:solidFill>
                  <a:schemeClr val="bg1"/>
                </a:solidFill>
                <a:ea typeface="Geneva" pitchFamily="1" charset="-128"/>
              </a:rPr>
              <a:t>‹#›</a:t>
            </a:fld>
            <a:endParaRPr lang="en-GB" sz="1000" b="1" noProof="0" smtClean="0">
              <a:solidFill>
                <a:schemeClr val="bg1"/>
              </a:solidFill>
              <a:ea typeface="Geneva" pitchFamily="1" charset="-128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17475" y="6477000"/>
            <a:ext cx="89027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noProof="0" dirty="0" smtClean="0"/>
              <a:t>4</a:t>
            </a:r>
            <a:r>
              <a:rPr lang="en-GB" baseline="30000" noProof="0" dirty="0" smtClean="0"/>
              <a:t>th</a:t>
            </a:r>
            <a:r>
              <a:rPr lang="en-GB" noProof="0" dirty="0" smtClean="0"/>
              <a:t> XFEL collaboration meeting, DESY, </a:t>
            </a:r>
            <a:r>
              <a:rPr lang="en-GB" noProof="0" dirty="0" smtClean="0"/>
              <a:t>2</a:t>
            </a:r>
            <a:r>
              <a:rPr lang="en-GB" baseline="0" noProof="0" dirty="0" smtClean="0"/>
              <a:t>4.04.2015</a:t>
            </a:r>
            <a:endParaRPr lang="en-GB" baseline="0" noProof="0" dirty="0" smtClean="0"/>
          </a:p>
          <a:p>
            <a:pPr lvl="0"/>
            <a:r>
              <a:rPr lang="en-GB" baseline="0" noProof="0" dirty="0" smtClean="0"/>
              <a:t>S Barbanotti on behalf of K. Jensch</a:t>
            </a:r>
            <a:endParaRPr lang="en-GB" noProof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1" fontAlgn="base" hangingPunct="1">
        <a:spcBef>
          <a:spcPts val="6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tertitel 6"/>
          <p:cNvSpPr>
            <a:spLocks noGrp="1"/>
          </p:cNvSpPr>
          <p:nvPr>
            <p:ph type="subTitle" sz="quarter" idx="1"/>
          </p:nvPr>
        </p:nvSpPr>
        <p:spPr>
          <a:xfrm>
            <a:off x="297617" y="2638687"/>
            <a:ext cx="8325262" cy="2273561"/>
          </a:xfrm>
        </p:spPr>
        <p:txBody>
          <a:bodyPr/>
          <a:lstStyle/>
          <a:p>
            <a:r>
              <a:rPr lang="de-DE" sz="2400" i="1" dirty="0" smtClean="0"/>
              <a:t>S. Barbanotti on behalf </a:t>
            </a:r>
            <a:r>
              <a:rPr lang="en-GB" sz="2400" i="1" dirty="0" smtClean="0"/>
              <a:t>of</a:t>
            </a:r>
            <a:r>
              <a:rPr lang="de-DE" sz="2400" i="1" dirty="0" smtClean="0"/>
              <a:t> K. Jensch</a:t>
            </a:r>
          </a:p>
          <a:p>
            <a:endParaRPr lang="de-DE" sz="2400" dirty="0" smtClean="0"/>
          </a:p>
          <a:p>
            <a:endParaRPr lang="de-DE" sz="2400" dirty="0"/>
          </a:p>
          <a:p>
            <a:r>
              <a:rPr lang="de-DE" sz="2400" dirty="0" smtClean="0"/>
              <a:t>4</a:t>
            </a:r>
            <a:r>
              <a:rPr lang="de-DE" sz="2400" baseline="30000" dirty="0" smtClean="0"/>
              <a:t>th</a:t>
            </a:r>
            <a:r>
              <a:rPr lang="de-DE" sz="2400" dirty="0" smtClean="0"/>
              <a:t> </a:t>
            </a:r>
            <a:r>
              <a:rPr lang="de-DE" sz="2400" dirty="0"/>
              <a:t>XFEL </a:t>
            </a:r>
            <a:r>
              <a:rPr lang="en-GB" sz="2400" dirty="0" smtClean="0"/>
              <a:t>Collaboration</a:t>
            </a:r>
            <a:r>
              <a:rPr lang="de-DE" sz="2400" dirty="0" smtClean="0"/>
              <a:t> Meeting</a:t>
            </a:r>
          </a:p>
          <a:p>
            <a:r>
              <a:rPr lang="de-DE" sz="2400" dirty="0" smtClean="0"/>
              <a:t>DESY </a:t>
            </a:r>
            <a:r>
              <a:rPr lang="de-DE" sz="2400" dirty="0" smtClean="0"/>
              <a:t>– 24</a:t>
            </a:r>
            <a:r>
              <a:rPr lang="de-DE" sz="2400" baseline="30000" dirty="0" smtClean="0"/>
              <a:t>th</a:t>
            </a:r>
            <a:r>
              <a:rPr lang="de-DE" sz="2400" dirty="0" smtClean="0"/>
              <a:t> April </a:t>
            </a:r>
            <a:r>
              <a:rPr lang="de-DE" sz="2400" dirty="0" smtClean="0"/>
              <a:t>2015</a:t>
            </a:r>
            <a:endParaRPr lang="de-DE" sz="2400" dirty="0"/>
          </a:p>
          <a:p>
            <a:endParaRPr lang="en-GB" sz="2400" dirty="0"/>
          </a:p>
        </p:txBody>
      </p:sp>
      <p:sp>
        <p:nvSpPr>
          <p:cNvPr id="6" name="Titel 5"/>
          <p:cNvSpPr>
            <a:spLocks noGrp="1"/>
          </p:cNvSpPr>
          <p:nvPr>
            <p:ph type="ctrTitle" sz="quarter"/>
          </p:nvPr>
        </p:nvSpPr>
        <p:spPr>
          <a:xfrm>
            <a:off x="394180" y="1512437"/>
            <a:ext cx="8331200" cy="1273310"/>
          </a:xfrm>
        </p:spPr>
        <p:txBody>
          <a:bodyPr/>
          <a:lstStyle/>
          <a:p>
            <a:r>
              <a:rPr lang="en-GB" sz="4000" dirty="0" smtClean="0"/>
              <a:t>L1 tunnel installation: cryogenics</a:t>
            </a:r>
            <a:endParaRPr lang="en-GB" sz="4000" dirty="0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784708" y="5411977"/>
            <a:ext cx="3337613" cy="970764"/>
            <a:chOff x="4069757" y="3160565"/>
            <a:chExt cx="3407140" cy="990600"/>
          </a:xfrm>
        </p:grpSpPr>
        <p:pic>
          <p:nvPicPr>
            <p:cNvPr id="8" name="Picture 19" descr="DESY-Logo-cyan-RGB_Hintergrund weis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9757" y="3160565"/>
              <a:ext cx="99060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0" descr="Helmholtz_Log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5040" y="3185965"/>
              <a:ext cx="2201857" cy="890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didn‘t last as expected?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 smtClean="0"/>
              <a:t>Feed and end boxes were not installed on time </a:t>
            </a:r>
          </a:p>
          <a:p>
            <a:pPr lvl="2"/>
            <a:r>
              <a:rPr lang="en-GB" sz="1800" dirty="0" smtClean="0">
                <a:sym typeface="Wingdings" panose="05000000000000000000" pitchFamily="2" charset="2"/>
              </a:rPr>
              <a:t>work flow interrupted and not optimal</a:t>
            </a:r>
          </a:p>
          <a:p>
            <a:endParaRPr lang="en-GB" sz="1800" dirty="0" smtClean="0"/>
          </a:p>
          <a:p>
            <a:r>
              <a:rPr lang="en-GB" sz="1800" dirty="0">
                <a:sym typeface="Wingdings" panose="05000000000000000000" pitchFamily="2" charset="2"/>
              </a:rPr>
              <a:t>Welding sequence not consequently followed (jumping between MC)</a:t>
            </a:r>
          </a:p>
          <a:p>
            <a:pPr lvl="2"/>
            <a:r>
              <a:rPr lang="en-GB" sz="1800" dirty="0">
                <a:sym typeface="Wingdings" panose="05000000000000000000" pitchFamily="2" charset="2"/>
              </a:rPr>
              <a:t>Lot of unnecessary moving of tools and equipment</a:t>
            </a:r>
          </a:p>
          <a:p>
            <a:pPr lvl="2"/>
            <a:r>
              <a:rPr lang="en-GB" sz="1800" dirty="0">
                <a:sym typeface="Wingdings" panose="05000000000000000000" pitchFamily="2" charset="2"/>
              </a:rPr>
              <a:t>Sub-optimal gas distribution</a:t>
            </a:r>
          </a:p>
          <a:p>
            <a:endParaRPr lang="en-GB" sz="1800" dirty="0" smtClean="0"/>
          </a:p>
          <a:p>
            <a:r>
              <a:rPr lang="en-GB" sz="1800" dirty="0" smtClean="0"/>
              <a:t>First real exercise </a:t>
            </a:r>
          </a:p>
          <a:p>
            <a:pPr lvl="2"/>
            <a:r>
              <a:rPr lang="en-GB" sz="1800" dirty="0" smtClean="0">
                <a:sym typeface="Wingdings" panose="05000000000000000000" pitchFamily="2" charset="2"/>
              </a:rPr>
              <a:t>~10-11 repair welds needed  time consuming</a:t>
            </a:r>
          </a:p>
          <a:p>
            <a:pPr lvl="2"/>
            <a:r>
              <a:rPr lang="en-GB" sz="1800" dirty="0" smtClean="0">
                <a:sym typeface="Wingdings" panose="05000000000000000000" pitchFamily="2" charset="2"/>
              </a:rPr>
              <a:t>not all work steps 100% defined</a:t>
            </a:r>
          </a:p>
          <a:p>
            <a:endParaRPr lang="en-GB" sz="1800" dirty="0" smtClean="0">
              <a:sym typeface="Wingdings" panose="05000000000000000000" pitchFamily="2" charset="2"/>
            </a:endParaRPr>
          </a:p>
          <a:p>
            <a:r>
              <a:rPr lang="en-GB" sz="1800" dirty="0" smtClean="0">
                <a:sym typeface="Wingdings" panose="05000000000000000000" pitchFamily="2" charset="2"/>
              </a:rPr>
              <a:t>Coordination of work in the tunnel not yet well organised</a:t>
            </a:r>
          </a:p>
          <a:p>
            <a:pPr lvl="2"/>
            <a:r>
              <a:rPr lang="en-GB" sz="1800" dirty="0" smtClean="0">
                <a:sym typeface="Wingdings" panose="05000000000000000000" pitchFamily="2" charset="2"/>
              </a:rPr>
              <a:t>Lot of interruptions for transport or other works in the tunnel</a:t>
            </a:r>
          </a:p>
          <a:p>
            <a:endParaRPr lang="en-GB" sz="1800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38394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GB" dirty="0" smtClean="0"/>
              <a:t>Why do we expect to be faster in L3?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3" y="1176337"/>
            <a:ext cx="8624887" cy="5214937"/>
          </a:xfrm>
        </p:spPr>
        <p:txBody>
          <a:bodyPr/>
          <a:lstStyle/>
          <a:p>
            <a:r>
              <a:rPr lang="en-GB" sz="1800" dirty="0" smtClean="0"/>
              <a:t>Module and boxes are installed on time</a:t>
            </a:r>
          </a:p>
          <a:p>
            <a:pPr lvl="2"/>
            <a:r>
              <a:rPr lang="en-GB" sz="1800" dirty="0" smtClean="0"/>
              <a:t>MC can be welded and ND tested following the optimal sequence</a:t>
            </a:r>
          </a:p>
          <a:p>
            <a:pPr lvl="2"/>
            <a:endParaRPr lang="en-GB" sz="800" dirty="0" smtClean="0"/>
          </a:p>
          <a:p>
            <a:r>
              <a:rPr lang="en-GB" sz="1800" dirty="0" smtClean="0"/>
              <a:t>No more mayor developments needed</a:t>
            </a:r>
          </a:p>
          <a:p>
            <a:pPr lvl="2"/>
            <a:r>
              <a:rPr lang="en-GB" sz="1800" dirty="0" smtClean="0"/>
              <a:t>minor optimization still ongoing</a:t>
            </a:r>
          </a:p>
          <a:p>
            <a:pPr lvl="2"/>
            <a:endParaRPr lang="en-GB" sz="800" dirty="0" smtClean="0"/>
          </a:p>
          <a:p>
            <a:r>
              <a:rPr lang="en-GB" sz="1800" dirty="0" smtClean="0"/>
              <a:t>Further optimization of the connection sequence under investigation</a:t>
            </a:r>
          </a:p>
          <a:p>
            <a:pPr lvl="2"/>
            <a:r>
              <a:rPr lang="en-GB" sz="1800" dirty="0" smtClean="0"/>
              <a:t>start BLA installation after finishing all welding operations</a:t>
            </a:r>
          </a:p>
          <a:p>
            <a:pPr marL="560388" lvl="2" indent="0">
              <a:buNone/>
            </a:pPr>
            <a:endParaRPr lang="en-GB" sz="1800" dirty="0" smtClean="0"/>
          </a:p>
          <a:p>
            <a:r>
              <a:rPr lang="en-GB" sz="1800" dirty="0" smtClean="0"/>
              <a:t>Welder and NDT teams already trained</a:t>
            </a:r>
          </a:p>
          <a:p>
            <a:pPr lvl="2"/>
            <a:r>
              <a:rPr lang="en-GB" sz="1800" dirty="0" smtClean="0"/>
              <a:t>Total number of repairs already decreased</a:t>
            </a:r>
          </a:p>
          <a:p>
            <a:pPr lvl="2"/>
            <a:endParaRPr lang="en-GB" sz="800" dirty="0" smtClean="0"/>
          </a:p>
          <a:p>
            <a:r>
              <a:rPr lang="en-GB" sz="1800" dirty="0" smtClean="0"/>
              <a:t>Tunnel coordination in development</a:t>
            </a:r>
          </a:p>
          <a:p>
            <a:pPr lvl="2"/>
            <a:r>
              <a:rPr lang="en-GB" sz="1800" dirty="0" smtClean="0"/>
              <a:t>Welding gas bottles already in place</a:t>
            </a:r>
          </a:p>
          <a:p>
            <a:pPr lvl="2"/>
            <a:r>
              <a:rPr lang="en-GB" sz="1800" dirty="0" smtClean="0"/>
              <a:t>Transports on fixed date, less interruptions</a:t>
            </a:r>
          </a:p>
          <a:p>
            <a:endParaRPr lang="en-GB" sz="1800" dirty="0" smtClean="0"/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120627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sz="3600" dirty="0" smtClean="0">
              <a:solidFill>
                <a:srgbClr val="FD930A"/>
              </a:solidFill>
            </a:endParaRPr>
          </a:p>
          <a:p>
            <a:pPr marL="0" indent="0" algn="ctr">
              <a:buNone/>
            </a:pPr>
            <a:r>
              <a:rPr lang="en-GB" sz="2000" b="1" dirty="0" smtClean="0">
                <a:solidFill>
                  <a:srgbClr val="FD930A"/>
                </a:solidFill>
              </a:rPr>
              <a:t>Thank you for your attention!</a:t>
            </a:r>
          </a:p>
          <a:p>
            <a:pPr marL="0" indent="0" algn="ctr">
              <a:buNone/>
            </a:pPr>
            <a:endParaRPr lang="en-GB" sz="2000" dirty="0" smtClean="0">
              <a:solidFill>
                <a:srgbClr val="FD930A"/>
              </a:solidFill>
            </a:endParaRPr>
          </a:p>
          <a:p>
            <a:pPr marL="0" indent="0" algn="ctr">
              <a:buNone/>
            </a:pPr>
            <a:endParaRPr lang="en-GB" sz="20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GB" sz="2000" dirty="0" smtClean="0">
                <a:solidFill>
                  <a:schemeClr val="tx1"/>
                </a:solidFill>
              </a:rPr>
              <a:t>And thanks to all the colleagues who actually did the job: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tx1"/>
                </a:solidFill>
              </a:rPr>
              <a:t>		T. Feldmann 		H. Hintz			</a:t>
            </a:r>
            <a:br>
              <a:rPr lang="en-GB" sz="2000" dirty="0" smtClean="0">
                <a:solidFill>
                  <a:schemeClr val="tx1"/>
                </a:solidFill>
              </a:rPr>
            </a:br>
            <a:r>
              <a:rPr lang="en-GB" sz="2000" dirty="0" smtClean="0">
                <a:solidFill>
                  <a:schemeClr val="tx1"/>
                </a:solidFill>
              </a:rPr>
              <a:t>		C. Langner 		W. Maschmann</a:t>
            </a:r>
            <a:br>
              <a:rPr lang="en-GB" sz="2000" dirty="0" smtClean="0">
                <a:solidFill>
                  <a:schemeClr val="tx1"/>
                </a:solidFill>
              </a:rPr>
            </a:br>
            <a:r>
              <a:rPr lang="en-GB" sz="2000" dirty="0" smtClean="0">
                <a:solidFill>
                  <a:schemeClr val="tx1"/>
                </a:solidFill>
              </a:rPr>
              <a:t>		O. Paschold		T. Toedten</a:t>
            </a:r>
            <a:br>
              <a:rPr lang="en-GB" sz="2000" dirty="0" smtClean="0">
                <a:solidFill>
                  <a:schemeClr val="tx1"/>
                </a:solidFill>
              </a:rPr>
            </a:br>
            <a:r>
              <a:rPr lang="en-GB" sz="2000" dirty="0" smtClean="0">
                <a:solidFill>
                  <a:schemeClr val="tx1"/>
                </a:solidFill>
              </a:rPr>
              <a:t>		J. Wanders</a:t>
            </a:r>
          </a:p>
          <a:p>
            <a:pPr marL="0" indent="0" algn="ctr">
              <a:buNone/>
            </a:pPr>
            <a:endParaRPr lang="en-GB" sz="20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GB" sz="2000" dirty="0" smtClean="0">
                <a:solidFill>
                  <a:schemeClr val="tx1"/>
                </a:solidFill>
              </a:rPr>
              <a:t>and to the colleagues who provided material for this talk.</a:t>
            </a:r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585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Module connection: what does it mean?</a:t>
            </a:r>
          </a:p>
          <a:p>
            <a:endParaRPr lang="en-GB" dirty="0" smtClean="0"/>
          </a:p>
          <a:p>
            <a:r>
              <a:rPr lang="en-GB" dirty="0" smtClean="0"/>
              <a:t>Developments during L1 installation</a:t>
            </a:r>
          </a:p>
          <a:p>
            <a:endParaRPr lang="en-GB" dirty="0" smtClean="0"/>
          </a:p>
          <a:p>
            <a:r>
              <a:rPr lang="en-GB" dirty="0" smtClean="0"/>
              <a:t>Time schedule: </a:t>
            </a:r>
          </a:p>
          <a:p>
            <a:pPr lvl="1"/>
            <a:r>
              <a:rPr lang="en-GB" dirty="0" smtClean="0"/>
              <a:t>what didn‘t last as expected?</a:t>
            </a:r>
          </a:p>
          <a:p>
            <a:pPr lvl="1"/>
            <a:r>
              <a:rPr lang="en-GB" dirty="0" smtClean="0"/>
              <a:t>why do we expect to be faster in L3?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9422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L1 string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 smtClean="0"/>
              <a:t>4 cryomodules + 2 boxes -&gt; 5 module connections</a:t>
            </a:r>
            <a:endParaRPr lang="en-GB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2030113"/>
            <a:ext cx="7972425" cy="1700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chemeClr val="folHlink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26" name="Picture 2" descr="S:\user\groups\mdi\dnoelle\public\20141120_L1KryoVerbindung\images\medium\20141120-MKX_79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567" y="3913603"/>
            <a:ext cx="3830807" cy="255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13603"/>
            <a:ext cx="3737592" cy="2491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191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Module </a:t>
            </a:r>
            <a:r>
              <a:rPr lang="de-DE" dirty="0" err="1" smtClean="0"/>
              <a:t>connections</a:t>
            </a:r>
            <a:r>
              <a:rPr lang="de-DE" dirty="0" smtClean="0"/>
              <a:t> - </a:t>
            </a:r>
            <a:r>
              <a:rPr lang="de-DE" dirty="0" err="1" smtClean="0"/>
              <a:t>cryo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382" y="1347788"/>
            <a:ext cx="8572932" cy="1469840"/>
          </a:xfrm>
        </p:spPr>
        <p:txBody>
          <a:bodyPr/>
          <a:lstStyle/>
          <a:p>
            <a:r>
              <a:rPr lang="en-GB" sz="1800" dirty="0" smtClean="0"/>
              <a:t>One MC (Module/Module- or Module/Box-connection) consists of:</a:t>
            </a:r>
          </a:p>
          <a:p>
            <a:pPr lvl="1"/>
            <a:r>
              <a:rPr lang="en-GB" sz="1800" dirty="0" smtClean="0"/>
              <a:t>8 </a:t>
            </a:r>
            <a:r>
              <a:rPr lang="en-GB" sz="1800" dirty="0" err="1" smtClean="0"/>
              <a:t>cryo</a:t>
            </a:r>
            <a:r>
              <a:rPr lang="en-GB" sz="1800" dirty="0" smtClean="0"/>
              <a:t>-pipe connections 	-&gt; 17 welds</a:t>
            </a:r>
          </a:p>
          <a:p>
            <a:pPr lvl="1"/>
            <a:r>
              <a:rPr lang="en-GB" sz="1800" dirty="0" smtClean="0"/>
              <a:t>2 thermal shield connection  	-&gt; 10 layers MLI for 8K and 30 layer for 80K</a:t>
            </a:r>
          </a:p>
          <a:p>
            <a:pPr lvl="1"/>
            <a:r>
              <a:rPr lang="en-GB" sz="1800" dirty="0" smtClean="0"/>
              <a:t>1 DN1100 sliding bellows</a:t>
            </a:r>
          </a:p>
        </p:txBody>
      </p:sp>
      <p:pic>
        <p:nvPicPr>
          <p:cNvPr id="2050" name="Picture 2" descr="C:\Users\barbanot\Desktop\20150206-MKX_119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" r="10294"/>
          <a:stretch/>
        </p:blipFill>
        <p:spPr bwMode="auto">
          <a:xfrm>
            <a:off x="4589251" y="2782565"/>
            <a:ext cx="4356339" cy="337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barbanot\Desktop\20150206-MKX_119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3" t="12895" r="2451"/>
          <a:stretch/>
        </p:blipFill>
        <p:spPr bwMode="auto">
          <a:xfrm>
            <a:off x="172528" y="3088257"/>
            <a:ext cx="4235570" cy="293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85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Welding technique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8958" y="1359315"/>
            <a:ext cx="8174558" cy="2808656"/>
          </a:xfrm>
        </p:spPr>
        <p:txBody>
          <a:bodyPr/>
          <a:lstStyle/>
          <a:p>
            <a:r>
              <a:rPr lang="en-GB" sz="1800" dirty="0" smtClean="0"/>
              <a:t>All welds </a:t>
            </a:r>
            <a:r>
              <a:rPr lang="en-GB" sz="1800" dirty="0" smtClean="0"/>
              <a:t>are done</a:t>
            </a:r>
            <a:r>
              <a:rPr lang="en-GB" sz="1800" dirty="0" smtClean="0"/>
              <a:t> semi automatically -&gt; orbital welds</a:t>
            </a:r>
          </a:p>
          <a:p>
            <a:pPr lvl="1"/>
            <a:r>
              <a:rPr lang="en-GB" sz="1800" dirty="0" smtClean="0"/>
              <a:t>GRP and 8K-return -&gt; tractor welding head</a:t>
            </a:r>
          </a:p>
          <a:p>
            <a:pPr lvl="2"/>
            <a:r>
              <a:rPr lang="en-GB" sz="1800" dirty="0" smtClean="0"/>
              <a:t> 90% standard parts</a:t>
            </a:r>
          </a:p>
          <a:p>
            <a:pPr lvl="2"/>
            <a:r>
              <a:rPr lang="en-GB" sz="1800" dirty="0" smtClean="0"/>
              <a:t> 10% custom-made parts (in-house development) </a:t>
            </a:r>
          </a:p>
          <a:p>
            <a:pPr lvl="2"/>
            <a:r>
              <a:rPr lang="en-GB" sz="1800" dirty="0" smtClean="0"/>
              <a:t> Welding with filler material (</a:t>
            </a:r>
            <a:r>
              <a:rPr lang="en-GB" sz="1800" dirty="0" smtClean="0">
                <a:solidFill>
                  <a:schemeClr val="accent3"/>
                </a:solidFill>
              </a:rPr>
              <a:t>automatic welding filler supply) </a:t>
            </a:r>
            <a:endParaRPr lang="en-GB" sz="1800" dirty="0" smtClean="0"/>
          </a:p>
          <a:p>
            <a:pPr lvl="1"/>
            <a:r>
              <a:rPr lang="en-GB" sz="1800" dirty="0" smtClean="0"/>
              <a:t>Other pipes -&gt; closed welding head</a:t>
            </a:r>
          </a:p>
          <a:p>
            <a:pPr lvl="2"/>
            <a:r>
              <a:rPr lang="en-GB" sz="1800" dirty="0" smtClean="0"/>
              <a:t>100% standard parts</a:t>
            </a:r>
          </a:p>
          <a:p>
            <a:pPr lvl="2"/>
            <a:r>
              <a:rPr lang="en-GB" sz="1800" dirty="0" smtClean="0"/>
              <a:t> welding without filler material</a:t>
            </a:r>
            <a:endParaRPr lang="en-GB" sz="1800" dirty="0" smtClean="0"/>
          </a:p>
        </p:txBody>
      </p:sp>
      <p:pic>
        <p:nvPicPr>
          <p:cNvPr id="4" name="Picture 2" descr="Model 15 Weld He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027" y="4292119"/>
            <a:ext cx="204787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D:\Schweißen u. Trennen\ARC Machines\Bilder 2005_02_08\DSCN236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0" r="15805"/>
          <a:stretch/>
        </p:blipFill>
        <p:spPr bwMode="auto">
          <a:xfrm>
            <a:off x="5773474" y="3252597"/>
            <a:ext cx="2934586" cy="300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Model 9E Series Single Clamp, Off-Set Electrode Fusion Weld Head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01" b="16103"/>
          <a:stretch/>
        </p:blipFill>
        <p:spPr bwMode="auto">
          <a:xfrm>
            <a:off x="419531" y="4639228"/>
            <a:ext cx="2698595" cy="1605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55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Welding sequence</a:t>
            </a:r>
            <a:endParaRPr lang="en-GB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 bwMode="auto">
          <a:xfrm>
            <a:off x="351647" y="1347788"/>
            <a:ext cx="6633487" cy="1476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98450" indent="-298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r>
              <a:rPr lang="en-GB" sz="1800" kern="0" dirty="0" smtClean="0"/>
              <a:t>Part 1: Welding of the GRP, 2 phase and the 8 K return pipe</a:t>
            </a:r>
          </a:p>
          <a:p>
            <a:r>
              <a:rPr lang="en-GB" sz="1800" kern="0" dirty="0" smtClean="0"/>
              <a:t>Part 2: Welding of all other pipes</a:t>
            </a:r>
          </a:p>
          <a:p>
            <a:r>
              <a:rPr lang="en-GB" sz="1800" kern="0" dirty="0" smtClean="0"/>
              <a:t>In-between: assembly of the Beam Line Absorber</a:t>
            </a:r>
          </a:p>
          <a:p>
            <a:endParaRPr lang="en-GB" sz="1800" kern="0" dirty="0" smtClean="0"/>
          </a:p>
        </p:txBody>
      </p:sp>
      <p:grpSp>
        <p:nvGrpSpPr>
          <p:cNvPr id="19" name="Group 18"/>
          <p:cNvGrpSpPr/>
          <p:nvPr/>
        </p:nvGrpSpPr>
        <p:grpSpPr>
          <a:xfrm>
            <a:off x="437622" y="3087952"/>
            <a:ext cx="4794107" cy="3301926"/>
            <a:chOff x="3500096" y="1851635"/>
            <a:chExt cx="5524501" cy="3795888"/>
          </a:xfrm>
        </p:grpSpPr>
        <p:pic>
          <p:nvPicPr>
            <p:cNvPr id="14" name="Picture 2" descr="L:\PPP_presentations_posters_papers\2014_12 - TTC@KEK\screen shots\Module connection_0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096" y="1851635"/>
              <a:ext cx="5524501" cy="3677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feld 3"/>
            <p:cNvSpPr txBox="1"/>
            <p:nvPr/>
          </p:nvSpPr>
          <p:spPr>
            <a:xfrm>
              <a:off x="3599168" y="1956115"/>
              <a:ext cx="597023" cy="3184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en-GB" sz="1200" dirty="0" smtClean="0">
                  <a:solidFill>
                    <a:schemeClr val="accent3"/>
                  </a:solidFill>
                </a:rPr>
                <a:t>GRP</a:t>
              </a:r>
              <a:endParaRPr lang="en-GB" sz="1200" dirty="0" smtClean="0">
                <a:solidFill>
                  <a:schemeClr val="accent3"/>
                </a:solidFill>
              </a:endParaRPr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4750711" y="5329085"/>
              <a:ext cx="1864219" cy="3184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en-GB" sz="1200" dirty="0" smtClean="0">
                  <a:solidFill>
                    <a:schemeClr val="accent3"/>
                  </a:solidFill>
                </a:rPr>
                <a:t>8K-return (back side)</a:t>
              </a:r>
              <a:endParaRPr lang="en-GB" sz="1200" dirty="0" smtClean="0">
                <a:solidFill>
                  <a:schemeClr val="accent3"/>
                </a:solidFill>
              </a:endParaRPr>
            </a:p>
          </p:txBody>
        </p:sp>
        <p:cxnSp>
          <p:nvCxnSpPr>
            <p:cNvPr id="10" name="Gerade Verbindung mit Pfeil 9"/>
            <p:cNvCxnSpPr>
              <a:stCxn id="9" idx="0"/>
            </p:cNvCxnSpPr>
            <p:nvPr/>
          </p:nvCxnSpPr>
          <p:spPr bwMode="auto">
            <a:xfrm flipV="1">
              <a:off x="5682821" y="4447778"/>
              <a:ext cx="130389" cy="881307"/>
            </a:xfrm>
            <a:prstGeom prst="straightConnector1">
              <a:avLst/>
            </a:prstGeom>
            <a:noFill/>
            <a:ln w="12700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7" name="Gerade Verbindung mit Pfeil 6"/>
            <p:cNvCxnSpPr>
              <a:stCxn id="4" idx="2"/>
            </p:cNvCxnSpPr>
            <p:nvPr/>
          </p:nvCxnSpPr>
          <p:spPr bwMode="auto">
            <a:xfrm>
              <a:off x="3897680" y="2274553"/>
              <a:ext cx="1924090" cy="1088498"/>
            </a:xfrm>
            <a:prstGeom prst="straightConnector1">
              <a:avLst/>
            </a:prstGeom>
            <a:noFill/>
            <a:ln w="12700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16" name="Textfeld 15"/>
            <p:cNvSpPr txBox="1"/>
            <p:nvPr/>
          </p:nvSpPr>
          <p:spPr>
            <a:xfrm>
              <a:off x="5686806" y="1956115"/>
              <a:ext cx="1300816" cy="3184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en-GB" sz="1200" dirty="0" smtClean="0">
                  <a:solidFill>
                    <a:schemeClr val="accent3"/>
                  </a:solidFill>
                </a:rPr>
                <a:t>2phase T-part</a:t>
              </a:r>
              <a:endParaRPr lang="en-GB" sz="1200" dirty="0" smtClean="0">
                <a:solidFill>
                  <a:schemeClr val="accent3"/>
                </a:solidFill>
              </a:endParaRPr>
            </a:p>
          </p:txBody>
        </p:sp>
        <p:cxnSp>
          <p:nvCxnSpPr>
            <p:cNvPr id="17" name="Gerade Verbindung mit Pfeil 16"/>
            <p:cNvCxnSpPr>
              <a:stCxn id="16" idx="2"/>
            </p:cNvCxnSpPr>
            <p:nvPr/>
          </p:nvCxnSpPr>
          <p:spPr bwMode="auto">
            <a:xfrm flipH="1">
              <a:off x="5821769" y="2274553"/>
              <a:ext cx="515445" cy="1855424"/>
            </a:xfrm>
            <a:prstGeom prst="straightConnector1">
              <a:avLst/>
            </a:prstGeom>
            <a:noFill/>
            <a:ln w="12700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</p:grpSp>
      <p:pic>
        <p:nvPicPr>
          <p:cNvPr id="27" name="Picture 2" descr="C:\Users\jensch\Desktop\Modul-Verbindung\Verbindung03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1" t="6029" r="31744"/>
          <a:stretch/>
        </p:blipFill>
        <p:spPr bwMode="auto">
          <a:xfrm>
            <a:off x="5662712" y="2979850"/>
            <a:ext cx="2934586" cy="339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6985135" y="1585759"/>
            <a:ext cx="1952405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68288" indent="-268288" algn="r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GB" sz="1200" dirty="0" smtClean="0">
                <a:solidFill>
                  <a:schemeClr val="accent3"/>
                </a:solidFill>
              </a:rPr>
              <a:t>Warm up / cool down</a:t>
            </a:r>
          </a:p>
          <a:p>
            <a:pPr marL="268288" indent="-268288" algn="r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GB" sz="1200" dirty="0" smtClean="0">
                <a:solidFill>
                  <a:schemeClr val="accent3"/>
                </a:solidFill>
              </a:rPr>
              <a:t>2.2 K forward</a:t>
            </a:r>
          </a:p>
          <a:p>
            <a:pPr marL="268288" indent="-268288" algn="r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GB" sz="1200" dirty="0" smtClean="0">
                <a:solidFill>
                  <a:schemeClr val="accent3"/>
                </a:solidFill>
              </a:rPr>
              <a:t>5 K forward</a:t>
            </a:r>
          </a:p>
          <a:p>
            <a:pPr marL="268288" indent="-268288" algn="r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GB" sz="1200" dirty="0" smtClean="0">
                <a:solidFill>
                  <a:schemeClr val="accent3"/>
                </a:solidFill>
              </a:rPr>
              <a:t>70 K forward</a:t>
            </a:r>
          </a:p>
          <a:p>
            <a:pPr marL="268288" indent="-268288" algn="r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GB" sz="1200" dirty="0" smtClean="0">
                <a:solidFill>
                  <a:schemeClr val="accent3"/>
                </a:solidFill>
              </a:rPr>
              <a:t>80 K return</a:t>
            </a:r>
            <a:endParaRPr lang="en-GB" sz="1200" dirty="0">
              <a:solidFill>
                <a:schemeClr val="accent3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 bwMode="auto">
          <a:xfrm flipH="1">
            <a:off x="7378995" y="2909198"/>
            <a:ext cx="582342" cy="769667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2063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Non-destructive tests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 smtClean="0"/>
              <a:t>In agreement with the notified body (TÜV Nord), the following NDTs </a:t>
            </a:r>
            <a:br>
              <a:rPr lang="en-GB" sz="1800" dirty="0" smtClean="0"/>
            </a:br>
            <a:r>
              <a:rPr lang="en-GB" sz="1800" dirty="0" smtClean="0"/>
              <a:t>have to be performed on 100% of the welds:</a:t>
            </a:r>
          </a:p>
          <a:p>
            <a:endParaRPr lang="en-GB" sz="1800" dirty="0" smtClean="0"/>
          </a:p>
          <a:p>
            <a:pPr lvl="1"/>
            <a:r>
              <a:rPr lang="en-GB" sz="1800" dirty="0" smtClean="0"/>
              <a:t>- visual test (VT)</a:t>
            </a:r>
          </a:p>
          <a:p>
            <a:pPr lvl="1"/>
            <a:endParaRPr lang="en-GB" sz="1800" dirty="0" smtClean="0"/>
          </a:p>
          <a:p>
            <a:pPr lvl="1"/>
            <a:r>
              <a:rPr lang="en-GB" sz="1800" dirty="0" smtClean="0"/>
              <a:t>- radiographic test (RT)</a:t>
            </a:r>
          </a:p>
          <a:p>
            <a:pPr lvl="1"/>
            <a:endParaRPr lang="en-GB" sz="1800" dirty="0" smtClean="0"/>
          </a:p>
          <a:p>
            <a:pPr lvl="1"/>
            <a:r>
              <a:rPr lang="en-GB" sz="1800" dirty="0" smtClean="0"/>
              <a:t>- leak test (LT)</a:t>
            </a:r>
          </a:p>
          <a:p>
            <a:pPr marL="0" indent="0">
              <a:buNone/>
            </a:pPr>
            <a:endParaRPr lang="en-GB" sz="18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107" y="3987978"/>
            <a:ext cx="2866243" cy="2272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L:\Tunnel installation\Welding_and_NDT\LT\Bilder_Lecksuche\Bilder KW 5\P108040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3" t="2250" r="16586"/>
          <a:stretch/>
        </p:blipFill>
        <p:spPr bwMode="auto">
          <a:xfrm>
            <a:off x="5332031" y="2064139"/>
            <a:ext cx="3165275" cy="319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jensch\Desktop\For TTC Meeting\Halbschale_d7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644" y="3353718"/>
            <a:ext cx="1021002" cy="99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124" y="4456121"/>
            <a:ext cx="1179771" cy="1221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1142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Final installation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038" y="1345887"/>
            <a:ext cx="7972425" cy="4932362"/>
          </a:xfrm>
        </p:spPr>
        <p:txBody>
          <a:bodyPr/>
          <a:lstStyle/>
          <a:p>
            <a:r>
              <a:rPr lang="en-GB" sz="1800" dirty="0" smtClean="0"/>
              <a:t>Check list before closing the DN1100 bellows:</a:t>
            </a:r>
          </a:p>
          <a:p>
            <a:endParaRPr lang="en-GB" sz="1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2050510"/>
              </p:ext>
            </p:extLst>
          </p:nvPr>
        </p:nvGraphicFramePr>
        <p:xfrm>
          <a:off x="139081" y="1816561"/>
          <a:ext cx="5698421" cy="3687839"/>
        </p:xfrm>
        <a:graphic>
          <a:graphicData uri="http://schemas.openxmlformats.org/drawingml/2006/table">
            <a:tbl>
              <a:tblPr/>
              <a:tblGrid>
                <a:gridCol w="2380352"/>
                <a:gridCol w="781430"/>
                <a:gridCol w="480880"/>
                <a:gridCol w="685253"/>
                <a:gridCol w="1017991"/>
                <a:gridCol w="352515"/>
              </a:tblGrid>
              <a:tr h="255422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Connection </a:t>
                      </a:r>
                      <a:r>
                        <a:rPr lang="de-DE" sz="14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Vacuum</a:t>
                      </a:r>
                      <a:endParaRPr lang="de-DE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53" marR="6453" marT="6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53" marR="6453" marT="6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53" marR="6453" marT="6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53" marR="6453" marT="6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53" marR="6453" marT="6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53" marR="6453" marT="6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372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Installation </a:t>
                      </a:r>
                      <a:r>
                        <a:rPr lang="de-DE" sz="1400" b="0" i="0" u="none" strike="noStrike" noProof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</a:t>
                      </a:r>
                      <a:r>
                        <a:rPr lang="de-DE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BLA / </a:t>
                      </a:r>
                      <a:r>
                        <a:rPr lang="de-DE" sz="1400" b="0" i="0" u="none" strike="noStrike" noProof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vacuum</a:t>
                      </a:r>
                      <a:r>
                        <a:rPr lang="de-DE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1400" b="0" i="0" u="none" strike="noStrike" noProof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bellows</a:t>
                      </a:r>
                      <a:endParaRPr lang="de-DE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53" marR="58073" marT="6453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53" marR="6453" marT="64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53" marR="6453" marT="64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53" marR="6453" marT="6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53" marR="6453" marT="645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53" marR="6453" marT="64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372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Installation </a:t>
                      </a:r>
                      <a:r>
                        <a:rPr lang="de-DE" sz="14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</a:t>
                      </a:r>
                      <a:r>
                        <a:rPr lang="de-DE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BLA </a:t>
                      </a:r>
                      <a:r>
                        <a:rPr lang="de-DE" sz="1400" b="0" i="0" u="none" strike="noStrike" noProof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support</a:t>
                      </a:r>
                      <a:endParaRPr lang="de-DE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53" marR="58073" marT="6453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53" marR="6453" marT="64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53" marR="6453" marT="64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53" marR="6453" marT="6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53" marR="6453" marT="645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53" marR="6453" marT="64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359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Final </a:t>
                      </a:r>
                      <a:r>
                        <a:rPr lang="de-DE" sz="14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steps</a:t>
                      </a:r>
                      <a:endParaRPr lang="de-DE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53" marR="6453" marT="6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53" marR="6453" marT="64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53" marR="6453" marT="6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53" marR="6453" marT="64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53" marR="6453" marT="64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53" marR="6453" marT="645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372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Installation BLA thermische Anbindung</a:t>
                      </a:r>
                    </a:p>
                  </a:txBody>
                  <a:tcPr marL="6453" marR="58073" marT="64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53" marR="6453" marT="64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372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Bälge auf Beschädigungen kontrollieren</a:t>
                      </a:r>
                    </a:p>
                  </a:txBody>
                  <a:tcPr marL="6453" marR="58073" marT="64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53" marR="6453" marT="64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372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Balge mit Kupferfolie ummanteln, Balghülsen montieren</a:t>
                      </a:r>
                    </a:p>
                  </a:txBody>
                  <a:tcPr marL="6453" marR="58073" marT="64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53" marR="6453" marT="64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372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Ph-Leitung isolieren</a:t>
                      </a:r>
                    </a:p>
                  </a:txBody>
                  <a:tcPr marL="6453" marR="58073" marT="64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53" marR="6453" marT="64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489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Halterung HOM-</a:t>
                      </a:r>
                      <a:r>
                        <a:rPr lang="de-DE" sz="14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Adsorber</a:t>
                      </a:r>
                      <a:r>
                        <a:rPr lang="de-DE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kontrollieren</a:t>
                      </a:r>
                      <a:endParaRPr lang="de-DE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53" marR="58073" marT="64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53" marR="6453" marT="64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372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Trockenbeutel und Feuchtigkeitssensoren entfernen</a:t>
                      </a:r>
                    </a:p>
                  </a:txBody>
                  <a:tcPr marL="6453" marR="58073" marT="64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53" marR="6453" marT="64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372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Schutzfolie MVS von den Strahlrohrkomponenten entfernen</a:t>
                      </a:r>
                    </a:p>
                  </a:txBody>
                  <a:tcPr marL="6453" marR="58073" marT="64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53" marR="6453" marT="64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372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Thermische </a:t>
                      </a:r>
                      <a:r>
                        <a:rPr lang="de-DE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Schilde </a:t>
                      </a:r>
                      <a:r>
                        <a:rPr lang="de-DE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installieren (Aufgebogene 4K-Schilder zurückbiegen)</a:t>
                      </a:r>
                    </a:p>
                  </a:txBody>
                  <a:tcPr marL="6453" marR="58073" marT="64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53" marR="6453" marT="64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372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MLI installieren</a:t>
                      </a:r>
                    </a:p>
                  </a:txBody>
                  <a:tcPr marL="6453" marR="58073" marT="64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53" marR="6453" marT="64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372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Beam </a:t>
                      </a:r>
                      <a:r>
                        <a:rPr lang="de-DE" sz="14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vacuum</a:t>
                      </a:r>
                      <a:r>
                        <a:rPr lang="de-DE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14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valves</a:t>
                      </a:r>
                      <a:r>
                        <a:rPr lang="de-DE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öffnen</a:t>
                      </a:r>
                      <a:endParaRPr lang="de-DE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53" marR="58073" marT="64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53" marR="6453" marT="64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372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Staub entfernen , Schmutz entfernen , Welle des Tuningsystems prüfen</a:t>
                      </a:r>
                    </a:p>
                  </a:txBody>
                  <a:tcPr marL="6453" marR="58073" marT="64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53" marR="6453" marT="64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372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Schiebemüffe</a:t>
                      </a:r>
                      <a:r>
                        <a:rPr lang="de-DE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Schließen</a:t>
                      </a:r>
                      <a:endParaRPr lang="de-DE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53" marR="58073" marT="64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53" marR="6453" marT="64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Picture 3" descr="C:\Users\jensch\Desktop\Modul-Verbindung\Verbindung0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353" y="1145862"/>
            <a:ext cx="2572247" cy="17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L:\Tunnel installation\SchildmontageMCs\8K-Schildmontage\Foto 5.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85753" y="2887017"/>
            <a:ext cx="2141118" cy="1605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L:\Tunnel installation\Bilder\XFEL Tunnel\Oktober_2014\2014_10_24\P11804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69" y="4627912"/>
            <a:ext cx="2626681" cy="175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657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Development work during L1 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813" y="1192519"/>
            <a:ext cx="8415337" cy="5199661"/>
          </a:xfrm>
        </p:spPr>
        <p:txBody>
          <a:bodyPr/>
          <a:lstStyle/>
          <a:p>
            <a:r>
              <a:rPr lang="en-GB" sz="1800" dirty="0" smtClean="0"/>
              <a:t>Welding</a:t>
            </a:r>
          </a:p>
          <a:p>
            <a:pPr lvl="1"/>
            <a:r>
              <a:rPr lang="en-GB" sz="1800" dirty="0" smtClean="0"/>
              <a:t>Finalization of welding procedures (L1 first real string to be welded in final conditions), i.e. add a weld at 70 K pipe because of space problems</a:t>
            </a:r>
          </a:p>
          <a:p>
            <a:pPr lvl="1"/>
            <a:r>
              <a:rPr lang="en-GB" sz="1800" dirty="0" smtClean="0"/>
              <a:t>Welders need to make practice on the real thing</a:t>
            </a:r>
          </a:p>
          <a:p>
            <a:r>
              <a:rPr lang="en-GB" sz="1800" dirty="0" smtClean="0"/>
              <a:t>Radiographic test</a:t>
            </a:r>
          </a:p>
          <a:p>
            <a:pPr lvl="1"/>
            <a:r>
              <a:rPr lang="en-GB" sz="1800" dirty="0" smtClean="0"/>
              <a:t>Foreseen with X-ray (due to pipe thickness)</a:t>
            </a:r>
          </a:p>
          <a:p>
            <a:pPr lvl="1"/>
            <a:r>
              <a:rPr lang="en-GB" sz="1800" dirty="0" smtClean="0"/>
              <a:t>After first essays with BIS </a:t>
            </a:r>
            <a:r>
              <a:rPr lang="en-GB" sz="1800" dirty="0" smtClean="0">
                <a:sym typeface="Wingdings" panose="05000000000000000000" pitchFamily="2" charset="2"/>
              </a:rPr>
              <a:t> </a:t>
            </a:r>
            <a:r>
              <a:rPr lang="en-GB" sz="1800" dirty="0" smtClean="0"/>
              <a:t>not enough space for the X-ray tube</a:t>
            </a:r>
          </a:p>
          <a:p>
            <a:pPr lvl="2"/>
            <a:r>
              <a:rPr lang="en-GB" sz="1800" dirty="0" smtClean="0">
                <a:sym typeface="Wingdings" panose="05000000000000000000" pitchFamily="2" charset="2"/>
              </a:rPr>
              <a:t>Change to gamma-ray source (Selenium)</a:t>
            </a:r>
          </a:p>
          <a:p>
            <a:pPr lvl="2"/>
            <a:r>
              <a:rPr lang="en-GB" sz="1800" dirty="0">
                <a:sym typeface="Wingdings" panose="05000000000000000000" pitchFamily="2" charset="2"/>
              </a:rPr>
              <a:t>New test procedure and tooling developed</a:t>
            </a:r>
          </a:p>
          <a:p>
            <a:pPr lvl="2"/>
            <a:r>
              <a:rPr lang="en-GB" sz="1800" dirty="0" smtClean="0">
                <a:sym typeface="Wingdings" panose="05000000000000000000" pitchFamily="2" charset="2"/>
              </a:rPr>
              <a:t>Special agreement between BIS - TÜV – DESY needed</a:t>
            </a:r>
          </a:p>
          <a:p>
            <a:r>
              <a:rPr lang="en-GB" sz="1800" dirty="0" smtClean="0"/>
              <a:t>Assembly of thermal shields</a:t>
            </a:r>
          </a:p>
          <a:p>
            <a:pPr lvl="1"/>
            <a:r>
              <a:rPr lang="en-GB" sz="1800" dirty="0" smtClean="0"/>
              <a:t>First time with final configuration </a:t>
            </a:r>
            <a:r>
              <a:rPr lang="en-GB" sz="1800" dirty="0" smtClean="0">
                <a:sym typeface="Wingdings" panose="05000000000000000000" pitchFamily="2" charset="2"/>
              </a:rPr>
              <a:t> many adjustments needed</a:t>
            </a:r>
            <a:endParaRPr lang="en-GB" sz="1800" dirty="0" smtClean="0"/>
          </a:p>
          <a:p>
            <a:r>
              <a:rPr lang="en-GB" sz="1800" dirty="0" smtClean="0"/>
              <a:t>Interaction with other teams</a:t>
            </a:r>
          </a:p>
          <a:p>
            <a:pPr lvl="1"/>
            <a:r>
              <a:rPr lang="en-GB" sz="1800" dirty="0" smtClean="0"/>
              <a:t>For installation of BLA</a:t>
            </a:r>
          </a:p>
          <a:p>
            <a:pPr lvl="1"/>
            <a:r>
              <a:rPr lang="en-GB" sz="1800" dirty="0" smtClean="0"/>
              <a:t>For transport in the tunnel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221336080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-european-xfel-gmbh_presentation">
  <a:themeElements>
    <a:clrScheme name="XFEL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000000"/>
      </a:accent3>
      <a:accent4>
        <a:srgbClr val="626262"/>
      </a:accent4>
      <a:accent5>
        <a:srgbClr val="ACABB1"/>
      </a:accent5>
      <a:accent6>
        <a:srgbClr val="E0E0E0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268288" marR="0" indent="-268288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Char char="n"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accent3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noFill/>
        <a:ln w="12700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 marL="268288" indent="-268288">
          <a:spcBef>
            <a:spcPts val="600"/>
          </a:spcBef>
          <a:buClr>
            <a:schemeClr val="accent2"/>
          </a:buClr>
          <a:buSzPct val="80000"/>
          <a:defRPr sz="2000" smtClean="0">
            <a:solidFill>
              <a:schemeClr val="accent3"/>
            </a:solidFill>
          </a:defRPr>
        </a:defPPr>
      </a:lstStyle>
    </a:tx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template-european-xfel-gmbh_presentation_test03</Template>
  <TotalTime>0</TotalTime>
  <Words>631</Words>
  <Application>Microsoft Office PowerPoint</Application>
  <PresentationFormat>On-screen Show (4:3)</PresentationFormat>
  <Paragraphs>141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template-european-xfel-gmbh_presentation</vt:lpstr>
      <vt:lpstr>L1 tunnel installation: cryogenics</vt:lpstr>
      <vt:lpstr>Summary</vt:lpstr>
      <vt:lpstr>L1 string</vt:lpstr>
      <vt:lpstr>Module connections - cryo</vt:lpstr>
      <vt:lpstr>Welding technique</vt:lpstr>
      <vt:lpstr>Welding sequence</vt:lpstr>
      <vt:lpstr>Non-destructive tests</vt:lpstr>
      <vt:lpstr>Final installation</vt:lpstr>
      <vt:lpstr>Development work during L1 work</vt:lpstr>
      <vt:lpstr>What didn‘t last as expected?</vt:lpstr>
      <vt:lpstr>Why do we expect to be faster in L3?</vt:lpstr>
      <vt:lpstr>PowerPoint Presentation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Poppe, Frank</dc:creator>
  <cp:lastModifiedBy>Barbanotti, Serena</cp:lastModifiedBy>
  <cp:revision>330</cp:revision>
  <cp:lastPrinted>2014-12-03T00:15:25Z</cp:lastPrinted>
  <dcterms:created xsi:type="dcterms:W3CDTF">2012-08-22T09:26:39Z</dcterms:created>
  <dcterms:modified xsi:type="dcterms:W3CDTF">2015-04-20T14:33:27Z</dcterms:modified>
</cp:coreProperties>
</file>