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9" r:id="rId3"/>
    <p:sldId id="268" r:id="rId4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20000"/>
      </a:spcBef>
      <a:spcAft>
        <a:spcPct val="0"/>
      </a:spcAft>
      <a:buClr>
        <a:srgbClr val="F8B323"/>
      </a:buClr>
      <a:buFont typeface="Wingdings" charset="2"/>
      <a:buChar char="n"/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rgbClr val="F8B323"/>
      </a:buClr>
      <a:buFont typeface="Wingdings" charset="2"/>
      <a:buChar char="n"/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rgbClr val="F8B323"/>
      </a:buClr>
      <a:buFont typeface="Wingdings" charset="2"/>
      <a:buChar char="n"/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rgbClr val="F8B323"/>
      </a:buClr>
      <a:buFont typeface="Wingdings" charset="2"/>
      <a:buChar char="n"/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rgbClr val="F8B323"/>
      </a:buClr>
      <a:buFont typeface="Wingdings" charset="2"/>
      <a:buChar char="n"/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E0E0"/>
    <a:srgbClr val="FD930A"/>
    <a:srgbClr val="261748"/>
    <a:srgbClr val="251555"/>
    <a:srgbClr val="626262"/>
    <a:srgbClr val="100F2E"/>
    <a:srgbClr val="2314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6323" autoAdjust="0"/>
  </p:normalViewPr>
  <p:slideViewPr>
    <p:cSldViewPr snapToGrid="0">
      <p:cViewPr varScale="1">
        <p:scale>
          <a:sx n="63" d="100"/>
          <a:sy n="63" d="100"/>
        </p:scale>
        <p:origin x="-1362" y="-108"/>
      </p:cViewPr>
      <p:guideLst>
        <p:guide orient="horz" pos="3956"/>
        <p:guide orient="horz" pos="881"/>
        <p:guide orient="horz" pos="2446"/>
        <p:guide orient="horz" pos="4038"/>
        <p:guide pos="5277"/>
        <p:guide pos="1750"/>
        <p:guide pos="4023"/>
        <p:guide pos="5685"/>
        <p:guide pos="255"/>
        <p:guide pos="5318"/>
        <p:guide pos="73"/>
      </p:guideLst>
    </p:cSldViewPr>
  </p:slideViewPr>
  <p:outlineViewPr>
    <p:cViewPr>
      <p:scale>
        <a:sx n="33" d="100"/>
        <a:sy n="33" d="100"/>
      </p:scale>
      <p:origin x="0" y="6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2088" y="888"/>
      </p:cViewPr>
      <p:guideLst>
        <p:guide orient="horz" pos="2880"/>
        <p:guide pos="2154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72836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>
                <a:ea typeface="ＭＳ Ｐゴシック" pitchFamily="18" charset="-128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>
                <a:ea typeface="ＭＳ Ｐゴシック" pitchFamily="18" charset="-128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>
                <a:ea typeface="ＭＳ Ｐゴシック" pitchFamily="18" charset="-128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 smtClean="0"/>
            </a:lvl1pPr>
          </a:lstStyle>
          <a:p>
            <a:pPr>
              <a:defRPr/>
            </a:pPr>
            <a:fld id="{5D9249F9-4FE2-476B-9E52-26101C9CEEA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24431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8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4D719587-26C8-4EEE-9375-1AF5E195B202}" type="slidenum">
              <a:rPr lang="de-DE" sz="1200"/>
              <a:pPr/>
              <a:t>1</a:t>
            </a:fld>
            <a:endParaRPr lang="de-DE" sz="1200"/>
          </a:p>
        </p:txBody>
      </p:sp>
      <p:sp>
        <p:nvSpPr>
          <p:cNvPr id="11267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</a:pPr>
            <a:r>
              <a:rPr lang="en-GB" sz="1100" b="1" smtClean="0">
                <a:ea typeface="ＭＳ Ｐゴシック" charset="-128"/>
              </a:rPr>
              <a:t>How to edit the title slide</a:t>
            </a:r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</a:pPr>
            <a:endParaRPr lang="en-GB" sz="1100" smtClean="0">
              <a:ea typeface="ＭＳ Ｐゴシック" charset="-128"/>
            </a:endParaRPr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 smtClean="0">
                <a:ea typeface="ＭＳ Ｐゴシック" charset="-128"/>
              </a:rPr>
              <a:t>  Upper area: </a:t>
            </a:r>
            <a:r>
              <a:rPr lang="en-GB" sz="1100" b="1" smtClean="0">
                <a:ea typeface="ＭＳ Ｐゴシック" charset="-128"/>
              </a:rPr>
              <a:t>Title</a:t>
            </a:r>
            <a:r>
              <a:rPr lang="en-GB" sz="1100" smtClean="0">
                <a:ea typeface="ＭＳ Ｐゴシック" charset="-128"/>
              </a:rPr>
              <a:t> of your talk, max. 2 rows of the defined size (55 pt)</a:t>
            </a:r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 smtClean="0">
                <a:ea typeface="ＭＳ Ｐゴシック" charset="-128"/>
              </a:rPr>
              <a:t>  Lower area </a:t>
            </a:r>
            <a:r>
              <a:rPr lang="en-GB" sz="1100" b="1" smtClean="0">
                <a:ea typeface="ＭＳ Ｐゴシック" charset="-128"/>
              </a:rPr>
              <a:t>(subtitle):</a:t>
            </a:r>
            <a:r>
              <a:rPr lang="en-GB" sz="1100" smtClean="0">
                <a:ea typeface="ＭＳ Ｐゴシック" charset="-128"/>
              </a:rPr>
              <a:t> Conference/meeting/workshop, location, date, </a:t>
            </a:r>
            <a:br>
              <a:rPr lang="en-GB" sz="1100" smtClean="0">
                <a:ea typeface="ＭＳ Ｐゴシック" charset="-128"/>
              </a:rPr>
            </a:br>
            <a:r>
              <a:rPr lang="en-GB" sz="1100" smtClean="0">
                <a:ea typeface="ＭＳ Ｐゴシック" charset="-128"/>
              </a:rPr>
              <a:t>  your name and affiliation, </a:t>
            </a:r>
            <a:br>
              <a:rPr lang="en-GB" sz="1100" smtClean="0">
                <a:ea typeface="ＭＳ Ｐゴシック" charset="-128"/>
              </a:rPr>
            </a:br>
            <a:r>
              <a:rPr lang="en-GB" sz="1100" smtClean="0">
                <a:ea typeface="ＭＳ Ｐゴシック" charset="-128"/>
              </a:rPr>
              <a:t>  max. 4 rows of the defined size (32 pt)</a:t>
            </a:r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 smtClean="0">
                <a:ea typeface="ＭＳ Ｐゴシック" charset="-128"/>
              </a:rPr>
              <a:t> Change the </a:t>
            </a:r>
            <a:r>
              <a:rPr lang="en-GB" sz="1100" b="1" smtClean="0">
                <a:ea typeface="ＭＳ Ｐゴシック" charset="-128"/>
              </a:rPr>
              <a:t>partner logos</a:t>
            </a:r>
            <a:r>
              <a:rPr lang="en-GB" sz="1100" smtClean="0">
                <a:ea typeface="ＭＳ Ｐゴシック" charset="-128"/>
              </a:rPr>
              <a:t> or add others in the last row.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F46E3AB6-989D-4DD6-A471-67ACF010000B}" type="slidenum">
              <a:rPr lang="de-DE" sz="1200"/>
              <a:pPr/>
              <a:t>2</a:t>
            </a:fld>
            <a:endParaRPr lang="de-DE" sz="120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b="1" smtClean="0">
                <a:ea typeface="ＭＳ Ｐゴシック" charset="-128"/>
              </a:rPr>
              <a:t>   </a:t>
            </a:r>
            <a:r>
              <a:rPr lang="en-GB" sz="1100" b="1" smtClean="0">
                <a:ea typeface="ＭＳ Ｐゴシック" charset="-128"/>
              </a:rPr>
              <a:t>Before you start</a:t>
            </a:r>
            <a:r>
              <a:rPr lang="en-GB" sz="1100" smtClean="0">
                <a:ea typeface="ＭＳ Ｐゴシック" charset="-128"/>
              </a:rPr>
              <a:t> editing the slides of your talk change to the </a:t>
            </a:r>
            <a:r>
              <a:rPr lang="en-GB" sz="1100" b="1" smtClean="0">
                <a:ea typeface="ＭＳ Ｐゴシック" charset="-128"/>
              </a:rPr>
              <a:t>Master Slide view</a:t>
            </a:r>
            <a:r>
              <a:rPr lang="en-GB" sz="1100" smtClean="0">
                <a:ea typeface="ＭＳ Ｐゴシック" charset="-128"/>
              </a:rPr>
              <a:t>:   </a:t>
            </a:r>
            <a:br>
              <a:rPr lang="en-GB" sz="1100" smtClean="0">
                <a:ea typeface="ＭＳ Ｐゴシック" charset="-128"/>
              </a:rPr>
            </a:br>
            <a:r>
              <a:rPr lang="en-GB" sz="1100" smtClean="0">
                <a:ea typeface="ＭＳ Ｐゴシック" charset="-128"/>
              </a:rPr>
              <a:t>   Menu button “View”,</a:t>
            </a:r>
            <a:r>
              <a:rPr lang="en-GB" sz="1100" smtClean="0">
                <a:ea typeface="ＭＳ Ｐゴシック" charset="-128"/>
                <a:sym typeface="Wingdings" charset="2"/>
              </a:rPr>
              <a:t> Master, Slide Master:</a:t>
            </a:r>
            <a:br>
              <a:rPr lang="en-GB" sz="1100" smtClean="0">
                <a:ea typeface="ＭＳ Ｐゴシック" charset="-128"/>
                <a:sym typeface="Wingdings" charset="2"/>
              </a:rPr>
            </a:br>
            <a:endParaRPr lang="en-GB" sz="1100" smtClean="0">
              <a:ea typeface="ＭＳ Ｐゴシック" charset="-128"/>
              <a:sym typeface="Wingdings" charset="2"/>
            </a:endParaRPr>
          </a:p>
          <a:p>
            <a:pPr marL="228600" indent="-228600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100" smtClean="0">
                <a:ea typeface="ＭＳ Ｐゴシック" charset="-128"/>
                <a:sym typeface="Wingdings" charset="2"/>
              </a:rPr>
              <a:t>   </a:t>
            </a:r>
            <a:r>
              <a:rPr lang="en-GB" sz="1100" b="1" smtClean="0">
                <a:ea typeface="ＭＳ Ｐゴシック" charset="-128"/>
                <a:sym typeface="Wingdings" charset="2"/>
              </a:rPr>
              <a:t>Edit the following 2 items in the 1st slide:</a:t>
            </a:r>
            <a:r>
              <a:rPr lang="en-GB" sz="1100" smtClean="0">
                <a:ea typeface="ＭＳ Ｐゴシック" charset="-128"/>
                <a:sym typeface="Wingdings" charset="2"/>
              </a:rPr>
              <a:t/>
            </a:r>
            <a:br>
              <a:rPr lang="en-GB" sz="1100" smtClean="0">
                <a:ea typeface="ＭＳ Ｐゴシック" charset="-128"/>
                <a:sym typeface="Wingdings" charset="2"/>
              </a:rPr>
            </a:br>
            <a:r>
              <a:rPr lang="en-GB" sz="1100" smtClean="0">
                <a:ea typeface="ＭＳ Ｐゴシック" charset="-128"/>
                <a:sym typeface="Wingdings" charset="2"/>
              </a:rPr>
              <a:t>   1)  1st row in the violet header: </a:t>
            </a:r>
            <a:br>
              <a:rPr lang="en-GB" sz="1100" smtClean="0">
                <a:ea typeface="ＭＳ Ｐゴシック" charset="-128"/>
                <a:sym typeface="Wingdings" charset="2"/>
              </a:rPr>
            </a:br>
            <a:r>
              <a:rPr lang="en-GB" sz="1100" smtClean="0">
                <a:ea typeface="ＭＳ Ｐゴシック" charset="-128"/>
                <a:sym typeface="Wingdings" charset="2"/>
              </a:rPr>
              <a:t>       Delete the existent text and write the title of your talk into this text field</a:t>
            </a:r>
            <a:br>
              <a:rPr lang="en-GB" sz="1100" smtClean="0">
                <a:ea typeface="ＭＳ Ｐゴシック" charset="-128"/>
                <a:sym typeface="Wingdings" charset="2"/>
              </a:rPr>
            </a:br>
            <a:r>
              <a:rPr lang="en-GB" sz="1100" smtClean="0">
                <a:ea typeface="ＭＳ Ｐゴシック" charset="-128"/>
                <a:sym typeface="Wingdings" charset="2"/>
              </a:rPr>
              <a:t>   2)  The 2 rows in the footer area: Delete the text and write the information </a:t>
            </a:r>
            <a:br>
              <a:rPr lang="en-GB" sz="1100" smtClean="0">
                <a:ea typeface="ＭＳ Ｐゴシック" charset="-128"/>
                <a:sym typeface="Wingdings" charset="2"/>
              </a:rPr>
            </a:br>
            <a:r>
              <a:rPr lang="en-GB" sz="1100" smtClean="0">
                <a:ea typeface="ＭＳ Ｐゴシック" charset="-128"/>
                <a:sym typeface="Wingdings" charset="2"/>
              </a:rPr>
              <a:t>       regarding your talk (same as on the Title Slide) into this text field.  </a:t>
            </a:r>
            <a:br>
              <a:rPr lang="en-GB" sz="1100" smtClean="0">
                <a:ea typeface="ＭＳ Ｐゴシック" charset="-128"/>
                <a:sym typeface="Wingdings" charset="2"/>
              </a:rPr>
            </a:br>
            <a:endParaRPr lang="en-GB" sz="1100" smtClean="0">
              <a:ea typeface="ＭＳ Ｐゴシック" charset="-128"/>
              <a:sym typeface="Wingdings" charset="2"/>
            </a:endParaRPr>
          </a:p>
          <a:p>
            <a:pPr marL="228600" indent="-228600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100" smtClean="0">
                <a:ea typeface="ＭＳ Ｐゴシック" charset="-128"/>
                <a:sym typeface="Wingdings" charset="2"/>
              </a:rPr>
              <a:t>   If you want to use more </a:t>
            </a:r>
            <a:r>
              <a:rPr lang="en-GB" sz="1100" b="1" smtClean="0">
                <a:ea typeface="ＭＳ Ｐゴシック" charset="-128"/>
                <a:sym typeface="Wingdings" charset="2"/>
              </a:rPr>
              <a:t>partner logos</a:t>
            </a:r>
            <a:r>
              <a:rPr lang="en-GB" sz="1100" smtClean="0">
                <a:ea typeface="ＭＳ Ｐゴシック" charset="-128"/>
                <a:sym typeface="Wingdings" charset="2"/>
              </a:rPr>
              <a:t> position them left </a:t>
            </a:r>
            <a:br>
              <a:rPr lang="en-GB" sz="1100" smtClean="0">
                <a:ea typeface="ＭＳ Ｐゴシック" charset="-128"/>
                <a:sym typeface="Wingdings" charset="2"/>
              </a:rPr>
            </a:br>
            <a:r>
              <a:rPr lang="en-GB" sz="1100" smtClean="0">
                <a:ea typeface="ＭＳ Ｐゴシック" charset="-128"/>
                <a:sym typeface="Wingdings" charset="2"/>
              </a:rPr>
              <a:t>   beside the DESY logo in the footer area </a:t>
            </a:r>
            <a:br>
              <a:rPr lang="en-GB" sz="1100" smtClean="0">
                <a:ea typeface="ＭＳ Ｐゴシック" charset="-128"/>
                <a:sym typeface="Wingdings" charset="2"/>
              </a:rPr>
            </a:br>
            <a:r>
              <a:rPr lang="en-GB" sz="1100" smtClean="0">
                <a:ea typeface="ＭＳ Ｐゴシック" charset="-128"/>
                <a:sym typeface="Wingdings" charset="2"/>
              </a:rPr>
              <a:t>   </a:t>
            </a:r>
            <a:r>
              <a:rPr lang="en-GB" sz="1100" b="1" smtClean="0">
                <a:ea typeface="ＭＳ Ｐゴシック" charset="-128"/>
                <a:sym typeface="Wingdings" charset="2"/>
              </a:rPr>
              <a:t>Close Master View</a:t>
            </a:r>
            <a:endParaRPr lang="en-GB" sz="1100" b="1" smtClean="0">
              <a:ea typeface="ＭＳ Ｐゴシック" charset="-128"/>
            </a:endParaRPr>
          </a:p>
          <a:p>
            <a:pPr marL="228600" indent="-228600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endParaRPr lang="en-US" sz="1100" smtClean="0">
              <a:ea typeface="ＭＳ Ｐゴシック" charset="-128"/>
              <a:sym typeface="Wingdings" charset="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3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buFont typeface="Wingdings" pitchFamily="2" charset="2"/>
              <a:buChar char="n"/>
              <a:defRPr/>
            </a:pPr>
            <a:endParaRPr lang="en-US">
              <a:ea typeface="ＭＳ Ｐゴシック" pitchFamily="18" charset="-128"/>
            </a:endParaRPr>
          </a:p>
        </p:txBody>
      </p:sp>
      <p:sp>
        <p:nvSpPr>
          <p:cNvPr id="5" name="Rectangle 82"/>
          <p:cNvSpPr>
            <a:spLocks noChangeArrowheads="1"/>
          </p:cNvSpPr>
          <p:nvPr userDrawn="1"/>
        </p:nvSpPr>
        <p:spPr bwMode="auto">
          <a:xfrm>
            <a:off x="8448675" y="119063"/>
            <a:ext cx="569913" cy="903287"/>
          </a:xfrm>
          <a:prstGeom prst="rect">
            <a:avLst/>
          </a:prstGeom>
          <a:solidFill>
            <a:schemeClr val="hlink"/>
          </a:solidFill>
          <a:ln w="9525">
            <a:solidFill>
              <a:srgbClr val="261748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n"/>
              <a:defRPr/>
            </a:pPr>
            <a:endParaRPr lang="en-US">
              <a:ea typeface="ＭＳ Ｐゴシック" pitchFamily="18" charset="-128"/>
            </a:endParaRPr>
          </a:p>
        </p:txBody>
      </p:sp>
      <p:pic>
        <p:nvPicPr>
          <p:cNvPr id="6" name="Picture 83" descr="logo-XFEL_rgb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Line 85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buFont typeface="Wingdings" pitchFamily="2" charset="2"/>
              <a:buChar char="n"/>
              <a:defRPr/>
            </a:pPr>
            <a:endParaRPr lang="en-US">
              <a:ea typeface="ＭＳ Ｐゴシック" pitchFamily="18" charset="-128"/>
            </a:endParaRPr>
          </a:p>
        </p:txBody>
      </p:sp>
      <p:pic>
        <p:nvPicPr>
          <p:cNvPr id="8" name="Picture 87" descr="Undulator_final_nurh#50DE97_links4-1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114300"/>
            <a:ext cx="7281863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4" name="Rectangle 8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42975" y="3411538"/>
            <a:ext cx="7258050" cy="2868612"/>
          </a:xfrm>
          <a:ln w="28575"/>
        </p:spPr>
        <p:txBody>
          <a:bodyPr lIns="91440" tIns="45720" bIns="0"/>
          <a:lstStyle>
            <a:lvl1pPr marL="0" indent="0" algn="ctr">
              <a:buFont typeface="Wingdings" pitchFamily="2" charset="2"/>
              <a:buNone/>
              <a:defRPr sz="3200">
                <a:solidFill>
                  <a:schemeClr val="hlink"/>
                </a:solidFill>
              </a:defRPr>
            </a:lvl1pPr>
          </a:lstStyle>
          <a:p>
            <a:r>
              <a:rPr lang="en-GB"/>
              <a:t>Subtitle format (max. 4 lines)</a:t>
            </a:r>
          </a:p>
          <a:p>
            <a:r>
              <a:rPr lang="en-GB"/>
              <a:t>(conference, location, name of the speaker, date)</a:t>
            </a:r>
          </a:p>
          <a:p>
            <a:r>
              <a:rPr lang="en-GB"/>
              <a:t>You are in the slide master view: Don’t edit here!</a:t>
            </a:r>
          </a:p>
        </p:txBody>
      </p:sp>
      <p:sp>
        <p:nvSpPr>
          <p:cNvPr id="10326" name="Rectangle 86"/>
          <p:cNvSpPr>
            <a:spLocks noGrp="1" noChangeArrowheads="1"/>
          </p:cNvSpPr>
          <p:nvPr>
            <p:ph type="ctrTitle" sz="quarter"/>
          </p:nvPr>
        </p:nvSpPr>
        <p:spPr>
          <a:xfrm>
            <a:off x="939800" y="1314450"/>
            <a:ext cx="7251700" cy="1844675"/>
          </a:xfrm>
        </p:spPr>
        <p:txBody>
          <a:bodyPr lIns="91440" bIns="45720" anchor="ctr"/>
          <a:lstStyle>
            <a:lvl1pPr algn="ctr">
              <a:defRPr sz="5500" b="0">
                <a:solidFill>
                  <a:schemeClr val="hlink"/>
                </a:solidFill>
              </a:defRPr>
            </a:lvl1pPr>
          </a:lstStyle>
          <a:p>
            <a:r>
              <a:rPr lang="en-GB"/>
              <a:t>Title format (max. 2 lines), don’t edit here</a:t>
            </a:r>
          </a:p>
        </p:txBody>
      </p:sp>
    </p:spTree>
    <p:extLst>
      <p:ext uri="{BB962C8B-B14F-4D97-AF65-F5344CB8AC3E}">
        <p14:creationId xmlns:p14="http://schemas.microsoft.com/office/powerpoint/2010/main" val="99187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C0C1E5-BA91-4E92-AF22-F84A8F985E1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6230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13488" y="541338"/>
            <a:ext cx="2063750" cy="52657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475" y="541338"/>
            <a:ext cx="6043613" cy="52657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5D2A2B-0F61-4F71-899B-10071432604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073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F17373-7C45-4563-BAB1-D7F59A214E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458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DEA8CA-A295-4F14-AF18-6D459BD33FD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754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475" y="1347788"/>
            <a:ext cx="2774950" cy="4459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4825" y="1347788"/>
            <a:ext cx="2774950" cy="4459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94EE0-54D9-4078-8F7C-37BE9429E55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9691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9C327F-B07E-476E-9609-C0054CF6FE3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0120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9F6AD2-4984-4578-9C9D-9060AB4CC08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799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EA722D-3E0C-4D84-98FC-0E720C5F1DE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0965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EA3CDD-1459-43FF-9B57-F4EC8B13F33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6845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CB353-FED9-4C4F-A7F1-BFB7CCE69D4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4495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34" descr="Undulator_final_nurh#50DE97_rechts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117475"/>
            <a:ext cx="5778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50" name="Rectangle 1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42325" y="114300"/>
            <a:ext cx="576263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000" tIns="45720" rIns="54000" bIns="1800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buClrTx/>
              <a:buFontTx/>
              <a:buNone/>
              <a:defRPr sz="1000" b="1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6F0860D-1C4C-436F-A9DF-8C6E81561F9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144" name="Line 120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buFont typeface="Wingdings" pitchFamily="2" charset="2"/>
              <a:buChar char="n"/>
              <a:defRPr/>
            </a:pPr>
            <a:endParaRPr lang="en-US">
              <a:ea typeface="ＭＳ Ｐゴシック" pitchFamily="18" charset="-128"/>
            </a:endParaRPr>
          </a:p>
        </p:txBody>
      </p:sp>
      <p:sp>
        <p:nvSpPr>
          <p:cNvPr id="1146" name="Rectangle 122"/>
          <p:cNvSpPr>
            <a:spLocks noChangeArrowheads="1"/>
          </p:cNvSpPr>
          <p:nvPr userDrawn="1"/>
        </p:nvSpPr>
        <p:spPr bwMode="auto">
          <a:xfrm>
            <a:off x="1093788" y="114300"/>
            <a:ext cx="7283450" cy="9159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  <a:defRPr/>
            </a:pPr>
            <a:endParaRPr lang="en-GB" sz="2400">
              <a:ea typeface="ＭＳ Ｐゴシック" pitchFamily="18" charset="-128"/>
            </a:endParaRPr>
          </a:p>
        </p:txBody>
      </p:sp>
      <p:sp>
        <p:nvSpPr>
          <p:cNvPr id="1147" name="Text Box 123"/>
          <p:cNvSpPr txBox="1">
            <a:spLocks noChangeArrowheads="1"/>
          </p:cNvSpPr>
          <p:nvPr userDrawn="1"/>
        </p:nvSpPr>
        <p:spPr bwMode="auto">
          <a:xfrm>
            <a:off x="1093788" y="114300"/>
            <a:ext cx="6629400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9200" tIns="0" rIns="46800" bIns="0" anchor="b"/>
          <a:lstStyle/>
          <a:p>
            <a:pPr eaLnBrk="0" hangingPunct="0">
              <a:lnSpc>
                <a:spcPct val="110000"/>
              </a:lnSpc>
              <a:spcBef>
                <a:spcPct val="50000"/>
              </a:spcBef>
              <a:buClrTx/>
              <a:buFontTx/>
              <a:buNone/>
              <a:defRPr/>
            </a:pPr>
            <a:r>
              <a:rPr lang="en-GB" sz="1000" dirty="0" smtClean="0">
                <a:solidFill>
                  <a:schemeClr val="bg1"/>
                </a:solidFill>
                <a:ea typeface="ＭＳ Ｐゴシック" pitchFamily="18" charset="-128"/>
              </a:rPr>
              <a:t>XFEL</a:t>
            </a:r>
            <a:r>
              <a:rPr lang="en-GB" sz="1000" baseline="0" dirty="0" smtClean="0">
                <a:solidFill>
                  <a:schemeClr val="bg1"/>
                </a:solidFill>
                <a:ea typeface="ＭＳ Ｐゴシック" pitchFamily="18" charset="-128"/>
              </a:rPr>
              <a:t> Collaboration Meeting 2015</a:t>
            </a:r>
            <a:endParaRPr lang="en-GB" sz="1000" dirty="0" smtClean="0">
              <a:solidFill>
                <a:schemeClr val="bg1"/>
              </a:solidFill>
              <a:ea typeface="ＭＳ Ｐゴシック" pitchFamily="18" charset="-128"/>
            </a:endParaRPr>
          </a:p>
        </p:txBody>
      </p:sp>
      <p:pic>
        <p:nvPicPr>
          <p:cNvPr id="1031" name="Picture 127" descr="logo-XFEL_rgb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541338"/>
            <a:ext cx="7283450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Slide title: Don’t edit here!</a:t>
            </a:r>
          </a:p>
        </p:txBody>
      </p:sp>
      <p:sp>
        <p:nvSpPr>
          <p:cNvPr id="1033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117475" y="1347788"/>
            <a:ext cx="5702300" cy="445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7000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text format – don’t edit!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159" name="Text Box 135"/>
          <p:cNvSpPr txBox="1">
            <a:spLocks noChangeArrowheads="1"/>
          </p:cNvSpPr>
          <p:nvPr userDrawn="1"/>
        </p:nvSpPr>
        <p:spPr bwMode="auto">
          <a:xfrm>
            <a:off x="88075" y="6537325"/>
            <a:ext cx="800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GB" sz="1000" dirty="0" smtClean="0">
                <a:solidFill>
                  <a:srgbClr val="000000"/>
                </a:solidFill>
                <a:latin typeface="Helvetica" charset="0"/>
              </a:rPr>
              <a:t>WP-08, </a:t>
            </a:r>
            <a:r>
              <a:rPr lang="en-GB" sz="1000" dirty="0" err="1" smtClean="0">
                <a:solidFill>
                  <a:srgbClr val="000000"/>
                </a:solidFill>
                <a:latin typeface="Helvetica" charset="0"/>
              </a:rPr>
              <a:t>L.Lilje</a:t>
            </a:r>
            <a:r>
              <a:rPr lang="en-GB" sz="1000" dirty="0">
                <a:solidFill>
                  <a:srgbClr val="000000"/>
                </a:solidFill>
                <a:latin typeface="Helvetica" charset="0"/>
              </a:rPr>
              <a:t>		 </a:t>
            </a:r>
            <a:r>
              <a:rPr lang="en-GB" sz="1000" dirty="0" smtClean="0">
                <a:solidFill>
                  <a:srgbClr val="000000"/>
                </a:solidFill>
                <a:latin typeface="Helvetica" charset="0"/>
              </a:rPr>
              <a:t>XFEL Collaboration Meeting 2015</a:t>
            </a:r>
            <a:endParaRPr lang="en-GB" sz="1800" dirty="0">
              <a:solidFill>
                <a:srgbClr val="000000"/>
              </a:solidFill>
              <a:latin typeface="Helvetica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</a:defRPr>
      </a:lvl9pPr>
    </p:titleStyle>
    <p:bodyStyle>
      <a:lvl1pPr marL="298450" indent="-2984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charset="2"/>
        <a:buChar char="n"/>
        <a:defRPr sz="2400">
          <a:solidFill>
            <a:schemeClr val="tx2"/>
          </a:solidFill>
          <a:latin typeface="+mn-lt"/>
          <a:ea typeface="+mn-ea"/>
          <a:cs typeface="ＭＳ Ｐゴシック" charset="-128"/>
        </a:defRPr>
      </a:lvl1pPr>
      <a:lvl2pPr marL="558800" indent="-2587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400">
          <a:solidFill>
            <a:schemeClr val="tx2"/>
          </a:solidFill>
          <a:latin typeface="+mn-lt"/>
          <a:ea typeface="+mn-ea"/>
        </a:defRPr>
      </a:lvl2pPr>
      <a:lvl3pPr marL="817563" indent="-257175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2"/>
        <a:buChar char=""/>
        <a:defRPr sz="2400">
          <a:solidFill>
            <a:schemeClr val="tx2"/>
          </a:solidFill>
          <a:latin typeface="+mn-lt"/>
          <a:ea typeface="+mn-ea"/>
        </a:defRPr>
      </a:lvl3pPr>
      <a:lvl4pPr marL="1077913" indent="-2587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charset="2"/>
        <a:buChar char="§"/>
        <a:defRPr sz="2400">
          <a:solidFill>
            <a:srgbClr val="100F2E"/>
          </a:solidFill>
          <a:latin typeface="+mn-lt"/>
          <a:ea typeface="+mn-ea"/>
        </a:defRPr>
      </a:lvl4pPr>
      <a:lvl5pPr marL="1312863" indent="-223838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5pPr>
      <a:lvl6pPr marL="17700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6pPr>
      <a:lvl7pPr marL="22272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7pPr>
      <a:lvl8pPr marL="26844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8pPr>
      <a:lvl9pPr marL="31416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81063" y="5043488"/>
            <a:ext cx="7283450" cy="1233487"/>
          </a:xfrm>
          <a:ln w="9525"/>
        </p:spPr>
        <p:txBody>
          <a:bodyPr/>
          <a:lstStyle/>
          <a:p>
            <a:pPr eaLnBrk="1" hangingPunct="1">
              <a:buFont typeface="Wingdings" charset="2"/>
              <a:buNone/>
            </a:pPr>
            <a:r>
              <a:rPr lang="en-GB" dirty="0" smtClean="0"/>
              <a:t>presented by</a:t>
            </a:r>
          </a:p>
          <a:p>
            <a:pPr eaLnBrk="1" hangingPunct="1"/>
            <a:r>
              <a:rPr lang="en-GB" dirty="0" smtClean="0"/>
              <a:t>Lutz </a:t>
            </a:r>
            <a:r>
              <a:rPr lang="en-GB" dirty="0"/>
              <a:t>Lilje</a:t>
            </a:r>
          </a:p>
          <a:p>
            <a:pPr eaLnBrk="1" hangingPunct="1">
              <a:buFont typeface="Wingdings" charset="2"/>
              <a:buNone/>
            </a:pPr>
            <a:endParaRPr lang="en-GB" dirty="0" smtClean="0"/>
          </a:p>
        </p:txBody>
      </p:sp>
      <p:sp>
        <p:nvSpPr>
          <p:cNvPr id="3075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570898" y="1765300"/>
            <a:ext cx="7918450" cy="2906713"/>
          </a:xfrm>
          <a:noFill/>
        </p:spPr>
        <p:txBody>
          <a:bodyPr/>
          <a:lstStyle/>
          <a:p>
            <a:pPr eaLnBrk="1" hangingPunct="1"/>
            <a:r>
              <a:rPr lang="en-US" sz="3600" b="1" dirty="0" smtClean="0"/>
              <a:t>WP-08</a:t>
            </a:r>
            <a:br>
              <a:rPr lang="en-US" sz="3600" b="1" dirty="0" smtClean="0"/>
            </a:br>
            <a:r>
              <a:rPr lang="en-US" sz="3600" b="1" dirty="0" smtClean="0"/>
              <a:t>Cold Vacuum Installation</a:t>
            </a:r>
            <a:r>
              <a:rPr lang="en-US" sz="4900" b="1" dirty="0" smtClean="0"/>
              <a:t> </a:t>
            </a:r>
            <a:br>
              <a:rPr lang="en-US" sz="4900" b="1" dirty="0" smtClean="0"/>
            </a:br>
            <a:endParaRPr lang="en-GB" sz="3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6F024603-50EC-45A7-88E9-780BAF159FCE}" type="slidenum">
              <a:rPr lang="en-GB" sz="1000">
                <a:solidFill>
                  <a:schemeClr val="bg1"/>
                </a:solidFill>
              </a:rPr>
              <a:pPr/>
              <a:t>2</a:t>
            </a:fld>
            <a:endParaRPr lang="en-GB" sz="1000">
              <a:solidFill>
                <a:schemeClr val="bg1"/>
              </a:solidFill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1093788" y="323850"/>
            <a:ext cx="6952932" cy="499110"/>
          </a:xfrm>
        </p:spPr>
        <p:txBody>
          <a:bodyPr/>
          <a:lstStyle/>
          <a:p>
            <a:pPr eaLnBrk="1" hangingPunct="1"/>
            <a:r>
              <a:rPr lang="en-US" sz="2000" dirty="0" smtClean="0">
                <a:latin typeface="+mn-lt"/>
              </a:rPr>
              <a:t>Installation of Components: </a:t>
            </a:r>
            <a:r>
              <a:rPr lang="en-US" sz="2000" dirty="0" smtClean="0"/>
              <a:t>Beam and Coupler Vacuum</a:t>
            </a:r>
            <a:endParaRPr lang="en-GB" sz="2000" dirty="0" smtClean="0">
              <a:latin typeface="+mn-lt"/>
            </a:endParaRPr>
          </a:p>
        </p:txBody>
      </p:sp>
      <p:sp>
        <p:nvSpPr>
          <p:cNvPr id="4100" name="Rectangle 15"/>
          <p:cNvSpPr>
            <a:spLocks noGrp="1" noChangeAspect="1" noChangeArrowheads="1"/>
          </p:cNvSpPr>
          <p:nvPr>
            <p:ph type="body" idx="1"/>
          </p:nvPr>
        </p:nvSpPr>
        <p:spPr>
          <a:xfrm>
            <a:off x="112713" y="1099458"/>
            <a:ext cx="8778875" cy="5399314"/>
          </a:xfrm>
        </p:spPr>
        <p:txBody>
          <a:bodyPr>
            <a:normAutofit fontScale="85000" lnSpcReduction="20000"/>
          </a:bodyPr>
          <a:lstStyle/>
          <a:p>
            <a:pPr lvl="1"/>
            <a:r>
              <a:rPr lang="en-US" sz="2000" dirty="0" smtClean="0"/>
              <a:t>BLA installation</a:t>
            </a:r>
          </a:p>
          <a:p>
            <a:pPr lvl="2"/>
            <a:r>
              <a:rPr lang="en-US" sz="2000" dirty="0" smtClean="0"/>
              <a:t>Clean room works very nicely</a:t>
            </a:r>
          </a:p>
          <a:p>
            <a:pPr lvl="2"/>
            <a:r>
              <a:rPr lang="en-US" sz="2000" dirty="0" smtClean="0"/>
              <a:t>Pump down times too long</a:t>
            </a:r>
          </a:p>
          <a:p>
            <a:pPr lvl="1"/>
            <a:r>
              <a:rPr lang="en-US" sz="2000" dirty="0" smtClean="0"/>
              <a:t>Installation sequence</a:t>
            </a:r>
          </a:p>
          <a:p>
            <a:pPr lvl="2"/>
            <a:r>
              <a:rPr lang="en-US" sz="2000" dirty="0" smtClean="0"/>
              <a:t>Being worked </a:t>
            </a:r>
            <a:r>
              <a:rPr lang="en-US" sz="2000" dirty="0" smtClean="0"/>
              <a:t>on</a:t>
            </a:r>
            <a:endParaRPr lang="en-US" sz="2000" dirty="0" smtClean="0"/>
          </a:p>
          <a:p>
            <a:pPr lvl="3"/>
            <a:endParaRPr lang="en-US" sz="2000" dirty="0" smtClean="0"/>
          </a:p>
          <a:p>
            <a:pPr lvl="1"/>
            <a:r>
              <a:rPr lang="en-US" sz="2000" dirty="0" smtClean="0"/>
              <a:t>Special components installation</a:t>
            </a:r>
          </a:p>
          <a:p>
            <a:pPr lvl="2"/>
            <a:r>
              <a:rPr lang="en-US" sz="2000" dirty="0" smtClean="0"/>
              <a:t>Beam pipe for </a:t>
            </a:r>
          </a:p>
          <a:p>
            <a:pPr lvl="3"/>
            <a:r>
              <a:rPr lang="en-US" sz="2000" dirty="0" smtClean="0"/>
              <a:t>feed</a:t>
            </a:r>
            <a:r>
              <a:rPr lang="en-US" sz="2000" baseline="0" dirty="0" smtClean="0"/>
              <a:t> and end caps are available</a:t>
            </a:r>
          </a:p>
          <a:p>
            <a:pPr lvl="4"/>
            <a:r>
              <a:rPr lang="en-US" sz="2000" baseline="0" dirty="0" smtClean="0"/>
              <a:t>Bellows, rupture disks and warm gate valve available now</a:t>
            </a:r>
          </a:p>
          <a:p>
            <a:pPr lvl="4"/>
            <a:r>
              <a:rPr lang="en-US" sz="2000" baseline="0" dirty="0" smtClean="0"/>
              <a:t>Need installation in L1</a:t>
            </a:r>
          </a:p>
          <a:p>
            <a:pPr lvl="4"/>
            <a:r>
              <a:rPr lang="en-US" sz="2000" baseline="0" dirty="0" smtClean="0"/>
              <a:t>Will test on L3 </a:t>
            </a:r>
            <a:r>
              <a:rPr lang="en-US" sz="2000" baseline="0" dirty="0" smtClean="0"/>
              <a:t>first</a:t>
            </a:r>
          </a:p>
          <a:p>
            <a:pPr lvl="3"/>
            <a:r>
              <a:rPr lang="en-US" sz="2000" dirty="0" smtClean="0"/>
              <a:t>EC2 </a:t>
            </a:r>
            <a:r>
              <a:rPr lang="en-US" sz="2000" dirty="0" err="1" smtClean="0"/>
              <a:t>beampipe</a:t>
            </a:r>
            <a:r>
              <a:rPr lang="en-US" sz="2000" dirty="0" smtClean="0"/>
              <a:t> damaged (transport?)</a:t>
            </a:r>
          </a:p>
          <a:p>
            <a:pPr lvl="4"/>
            <a:r>
              <a:rPr lang="en-US" sz="2000" baseline="0" dirty="0" smtClean="0"/>
              <a:t>Needs</a:t>
            </a:r>
            <a:r>
              <a:rPr lang="en-US" sz="2000" dirty="0" smtClean="0"/>
              <a:t> additional leak check</a:t>
            </a:r>
            <a:endParaRPr lang="en-US" sz="2000" baseline="0" dirty="0" smtClean="0"/>
          </a:p>
          <a:p>
            <a:pPr lvl="3"/>
            <a:r>
              <a:rPr lang="en-US" sz="2000" baseline="0" dirty="0" smtClean="0"/>
              <a:t>String connection boxes just in time</a:t>
            </a:r>
          </a:p>
          <a:p>
            <a:pPr lvl="1"/>
            <a:endParaRPr lang="en-US" sz="2000" baseline="0" dirty="0" smtClean="0"/>
          </a:p>
          <a:p>
            <a:pPr lvl="1"/>
            <a:r>
              <a:rPr lang="en-US" sz="2000" baseline="0" dirty="0" smtClean="0"/>
              <a:t>Electronics </a:t>
            </a:r>
            <a:r>
              <a:rPr lang="en-US" sz="2000" baseline="0" dirty="0" smtClean="0"/>
              <a:t>part of warm vacuum WP</a:t>
            </a:r>
          </a:p>
          <a:p>
            <a:pPr lvl="2"/>
            <a:r>
              <a:rPr lang="en-US" sz="2000" dirty="0" smtClean="0"/>
              <a:t>Preliminary installation for L1</a:t>
            </a:r>
          </a:p>
          <a:p>
            <a:pPr lvl="2"/>
            <a:r>
              <a:rPr lang="en-US" sz="2000" baseline="0" dirty="0" smtClean="0"/>
              <a:t>Final rack in BC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000" baseline="0" dirty="0" smtClean="0"/>
              <a:t> </a:t>
            </a:r>
            <a:r>
              <a:rPr lang="en-US" sz="2000" dirty="0" smtClean="0"/>
              <a:t>Installation </a:t>
            </a:r>
            <a:r>
              <a:rPr lang="en-US" sz="2000" baseline="0" dirty="0" smtClean="0"/>
              <a:t>of Components: Isolation Vacuum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4" y="1347788"/>
            <a:ext cx="8310245" cy="4459287"/>
          </a:xfrm>
        </p:spPr>
        <p:txBody>
          <a:bodyPr/>
          <a:lstStyle/>
          <a:p>
            <a:pPr lvl="1"/>
            <a:r>
              <a:rPr lang="en-US" sz="2000" baseline="0" dirty="0" smtClean="0"/>
              <a:t>Support with pumps and leak test for </a:t>
            </a:r>
            <a:r>
              <a:rPr lang="en-US" sz="2000" baseline="0" dirty="0" err="1" smtClean="0"/>
              <a:t>cryo</a:t>
            </a:r>
            <a:r>
              <a:rPr lang="en-US" sz="2000" baseline="0" dirty="0" smtClean="0"/>
              <a:t> installation when needed</a:t>
            </a:r>
          </a:p>
          <a:p>
            <a:pPr lvl="1"/>
            <a:r>
              <a:rPr lang="en-US" sz="2000" baseline="0" dirty="0" smtClean="0"/>
              <a:t>Pump carts available</a:t>
            </a:r>
          </a:p>
          <a:p>
            <a:pPr lvl="2"/>
            <a:r>
              <a:rPr lang="en-US" sz="2000" baseline="0" dirty="0" smtClean="0"/>
              <a:t>Need network eventually</a:t>
            </a:r>
          </a:p>
          <a:p>
            <a:pPr lvl="1"/>
            <a:r>
              <a:rPr lang="en-US" sz="2000" dirty="0" smtClean="0"/>
              <a:t>Final  </a:t>
            </a:r>
            <a:r>
              <a:rPr lang="en-US" sz="2000" dirty="0" smtClean="0"/>
              <a:t>piping </a:t>
            </a:r>
            <a:r>
              <a:rPr lang="en-US" sz="2000" dirty="0" smtClean="0"/>
              <a:t>modules to pump stations will </a:t>
            </a:r>
            <a:r>
              <a:rPr lang="en-US" sz="2000" dirty="0" smtClean="0"/>
              <a:t>be decided during L3 installation</a:t>
            </a:r>
            <a:endParaRPr lang="en-US" sz="2000" baseline="0" dirty="0" smtClean="0"/>
          </a:p>
          <a:p>
            <a:pPr lvl="1"/>
            <a:r>
              <a:rPr lang="en-US" sz="2000" baseline="0" dirty="0" smtClean="0"/>
              <a:t>L1 leaks</a:t>
            </a:r>
          </a:p>
          <a:p>
            <a:pPr lvl="2"/>
            <a:r>
              <a:rPr lang="en-US" sz="2000" baseline="0" dirty="0" err="1" smtClean="0"/>
              <a:t>Beampipe</a:t>
            </a:r>
            <a:r>
              <a:rPr lang="en-US" sz="2000" baseline="0" dirty="0" smtClean="0"/>
              <a:t> end cap</a:t>
            </a:r>
          </a:p>
          <a:p>
            <a:pPr lvl="2"/>
            <a:r>
              <a:rPr lang="en-US" sz="2000" baseline="0" dirty="0" smtClean="0"/>
              <a:t>Module connection </a:t>
            </a:r>
          </a:p>
          <a:p>
            <a:pPr lvl="1"/>
            <a:r>
              <a:rPr lang="en-US" sz="2000" dirty="0" smtClean="0"/>
              <a:t>Access to module connection is needed until leak test is done</a:t>
            </a:r>
          </a:p>
          <a:p>
            <a:pPr lvl="2"/>
            <a:r>
              <a:rPr lang="en-US" sz="2000" baseline="0" dirty="0" smtClean="0"/>
              <a:t>Situation</a:t>
            </a:r>
            <a:r>
              <a:rPr lang="en-US" sz="2000" dirty="0" smtClean="0"/>
              <a:t> in L1 is not acceptable</a:t>
            </a:r>
          </a:p>
          <a:p>
            <a:pPr lvl="3"/>
            <a:r>
              <a:rPr lang="en-US" sz="2000" baseline="0" dirty="0" smtClean="0"/>
              <a:t>This delays work significantly.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F17373-7C45-4563-BAB1-D7F59A214E86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8471401"/>
      </p:ext>
    </p:extLst>
  </p:cSld>
  <p:clrMapOvr>
    <a:masterClrMapping/>
  </p:clrMapOvr>
</p:sld>
</file>

<file path=ppt/theme/theme1.xml><?xml version="1.0" encoding="utf-8"?>
<a:theme xmlns:a="http://schemas.openxmlformats.org/drawingml/2006/main" name="DESY European XFEL">
  <a:themeElements>
    <a:clrScheme name="DESY European XFEL 1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DESY European XF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8" charset="-128"/>
          </a:defRPr>
        </a:defPPr>
      </a:lstStyle>
    </a:ln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216</Words>
  <Application>Microsoft Office PowerPoint</Application>
  <PresentationFormat>On-screen Show (4:3)</PresentationFormat>
  <Paragraphs>46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DESY European XFEL</vt:lpstr>
      <vt:lpstr>WP-08 Cold Vacuum Installation  </vt:lpstr>
      <vt:lpstr>Installation of Components: Beam and Coupler Vacuum</vt:lpstr>
      <vt:lpstr> Installation of Components: Isolation Vacuum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WP-X   XFEL Project Progress Report (2-2009)</dc:title>
  <dc:creator>Wichmann, Riko</dc:creator>
  <cp:lastModifiedBy>Lutz Lilje</cp:lastModifiedBy>
  <cp:revision>53</cp:revision>
  <dcterms:modified xsi:type="dcterms:W3CDTF">2015-04-24T08:01:16Z</dcterms:modified>
</cp:coreProperties>
</file>