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62" r:id="rId4"/>
    <p:sldId id="264" r:id="rId5"/>
    <p:sldId id="266" r:id="rId6"/>
    <p:sldId id="271" r:id="rId7"/>
    <p:sldId id="267" r:id="rId8"/>
    <p:sldId id="268" r:id="rId9"/>
    <p:sldId id="269" r:id="rId10"/>
    <p:sldId id="270" r:id="rId11"/>
    <p:sldId id="272" r:id="rId12"/>
    <p:sldId id="274" r:id="rId13"/>
    <p:sldId id="275" r:id="rId14"/>
    <p:sldId id="276" r:id="rId15"/>
    <p:sldId id="273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9" autoAdjust="0"/>
    <p:restoredTop sz="83939" autoAdjust="0"/>
  </p:normalViewPr>
  <p:slideViewPr>
    <p:cSldViewPr snapToGrid="0" showGuides="1">
      <p:cViewPr varScale="1">
        <p:scale>
          <a:sx n="112" d="100"/>
          <a:sy n="112" d="100"/>
        </p:scale>
        <p:origin x="-1584" y="-72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FFE52-8346-418B-ADA4-B3DCB4D07B36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AB883B-6F6D-4BFF-A385-1057C99920FD}">
      <dgm:prSet phldrT="[Text]"/>
      <dgm:spPr/>
      <dgm:t>
        <a:bodyPr/>
        <a:lstStyle/>
        <a:p>
          <a:r>
            <a:rPr lang="en-GB" dirty="0" smtClean="0"/>
            <a:t>Biology</a:t>
          </a:r>
          <a:endParaRPr lang="en-US" dirty="0"/>
        </a:p>
      </dgm:t>
    </dgm:pt>
    <dgm:pt modelId="{9EF82CAE-5794-4129-9CE3-20FA45BE1B53}" type="parTrans" cxnId="{74923EFE-9207-4281-8FA8-5819E84633F5}">
      <dgm:prSet/>
      <dgm:spPr/>
      <dgm:t>
        <a:bodyPr/>
        <a:lstStyle/>
        <a:p>
          <a:endParaRPr lang="en-US"/>
        </a:p>
      </dgm:t>
    </dgm:pt>
    <dgm:pt modelId="{4EF510AF-2404-4BA2-86FF-94ED35078A19}" type="sibTrans" cxnId="{74923EFE-9207-4281-8FA8-5819E84633F5}">
      <dgm:prSet/>
      <dgm:spPr/>
      <dgm:t>
        <a:bodyPr/>
        <a:lstStyle/>
        <a:p>
          <a:endParaRPr lang="en-US"/>
        </a:p>
      </dgm:t>
    </dgm:pt>
    <dgm:pt modelId="{D2C1C413-079D-4CA1-9F32-207FDB70072D}">
      <dgm:prSet phldrT="[Text]"/>
      <dgm:spPr/>
      <dgm:t>
        <a:bodyPr/>
        <a:lstStyle/>
        <a:p>
          <a:r>
            <a:rPr lang="en-GB" dirty="0" smtClean="0"/>
            <a:t>Biology labs with XBI UC</a:t>
          </a:r>
          <a:endParaRPr lang="en-US" dirty="0"/>
        </a:p>
      </dgm:t>
    </dgm:pt>
    <dgm:pt modelId="{BD73EB64-29BB-45AA-9310-A74CD58E4D46}" type="parTrans" cxnId="{C78305A4-996D-4393-A2EF-798651C09E67}">
      <dgm:prSet/>
      <dgm:spPr/>
      <dgm:t>
        <a:bodyPr/>
        <a:lstStyle/>
        <a:p>
          <a:endParaRPr lang="en-US"/>
        </a:p>
      </dgm:t>
    </dgm:pt>
    <dgm:pt modelId="{35035E83-ED59-4FF4-B79C-10D2590D63CE}" type="sibTrans" cxnId="{C78305A4-996D-4393-A2EF-798651C09E67}">
      <dgm:prSet/>
      <dgm:spPr/>
      <dgm:t>
        <a:bodyPr/>
        <a:lstStyle/>
        <a:p>
          <a:endParaRPr lang="en-US"/>
        </a:p>
      </dgm:t>
    </dgm:pt>
    <dgm:pt modelId="{E332F582-5705-4B77-9559-FFC706908D73}">
      <dgm:prSet phldrT="[Text]"/>
      <dgm:spPr/>
      <dgm:t>
        <a:bodyPr/>
        <a:lstStyle/>
        <a:p>
          <a:r>
            <a:rPr lang="en-GB" dirty="0" smtClean="0"/>
            <a:t>Liquids &amp; Gases</a:t>
          </a:r>
          <a:endParaRPr lang="en-US" dirty="0"/>
        </a:p>
      </dgm:t>
    </dgm:pt>
    <dgm:pt modelId="{1AD3DD11-F866-4643-B7BC-884CCB969356}" type="parTrans" cxnId="{316E9FC8-78C2-4DF4-9629-73DFFC373679}">
      <dgm:prSet/>
      <dgm:spPr/>
      <dgm:t>
        <a:bodyPr/>
        <a:lstStyle/>
        <a:p>
          <a:endParaRPr lang="en-US"/>
        </a:p>
      </dgm:t>
    </dgm:pt>
    <dgm:pt modelId="{D8509F20-C736-4981-92C3-9CAACD205C8F}" type="sibTrans" cxnId="{316E9FC8-78C2-4DF4-9629-73DFFC373679}">
      <dgm:prSet/>
      <dgm:spPr/>
      <dgm:t>
        <a:bodyPr/>
        <a:lstStyle/>
        <a:p>
          <a:endParaRPr lang="en-US"/>
        </a:p>
      </dgm:t>
    </dgm:pt>
    <dgm:pt modelId="{7134DE9B-1CA2-4168-81F9-61434D87DF28}">
      <dgm:prSet phldrT="[Text]"/>
      <dgm:spPr/>
      <dgm:t>
        <a:bodyPr/>
        <a:lstStyle/>
        <a:p>
          <a:r>
            <a:rPr lang="en-GB" dirty="0" smtClean="0"/>
            <a:t>Fixed Targets</a:t>
          </a:r>
          <a:endParaRPr lang="en-US" dirty="0"/>
        </a:p>
      </dgm:t>
    </dgm:pt>
    <dgm:pt modelId="{E9B246A3-4F1F-4EAF-B893-621FA7C5F76F}" type="parTrans" cxnId="{57BBF8E2-100F-4CD0-8A78-2C0839F50156}">
      <dgm:prSet/>
      <dgm:spPr/>
      <dgm:t>
        <a:bodyPr/>
        <a:lstStyle/>
        <a:p>
          <a:endParaRPr lang="en-US"/>
        </a:p>
      </dgm:t>
    </dgm:pt>
    <dgm:pt modelId="{9A0237D4-C1CD-4C40-9115-CE00434C440C}" type="sibTrans" cxnId="{57BBF8E2-100F-4CD0-8A78-2C0839F50156}">
      <dgm:prSet/>
      <dgm:spPr/>
      <dgm:t>
        <a:bodyPr/>
        <a:lstStyle/>
        <a:p>
          <a:endParaRPr lang="en-US"/>
        </a:p>
      </dgm:t>
    </dgm:pt>
    <dgm:pt modelId="{77427F70-D560-4602-B095-3DA1E02934DD}">
      <dgm:prSet phldrT="[Text]"/>
      <dgm:spPr/>
      <dgm:t>
        <a:bodyPr/>
        <a:lstStyle/>
        <a:p>
          <a:r>
            <a:rPr lang="en-GB" dirty="0" smtClean="0"/>
            <a:t>Fast sample scanner</a:t>
          </a:r>
          <a:endParaRPr lang="en-US" dirty="0"/>
        </a:p>
      </dgm:t>
    </dgm:pt>
    <dgm:pt modelId="{41E9AD35-E32A-4E1B-BEC9-DF697D190FA9}" type="parTrans" cxnId="{45B98074-8A38-4859-9779-FB30DB65CD1A}">
      <dgm:prSet/>
      <dgm:spPr/>
      <dgm:t>
        <a:bodyPr/>
        <a:lstStyle/>
        <a:p>
          <a:endParaRPr lang="en-US"/>
        </a:p>
      </dgm:t>
    </dgm:pt>
    <dgm:pt modelId="{248CA6E9-0AA7-4EC0-BD21-D1D9C1C7B428}" type="sibTrans" cxnId="{45B98074-8A38-4859-9779-FB30DB65CD1A}">
      <dgm:prSet/>
      <dgm:spPr/>
      <dgm:t>
        <a:bodyPr/>
        <a:lstStyle/>
        <a:p>
          <a:endParaRPr lang="en-US"/>
        </a:p>
      </dgm:t>
    </dgm:pt>
    <dgm:pt modelId="{111E2360-1298-4CA8-8C3B-5172B0D4E678}">
      <dgm:prSet phldrT="[Text]"/>
      <dgm:spPr/>
      <dgm:t>
        <a:bodyPr/>
        <a:lstStyle/>
        <a:p>
          <a:r>
            <a:rPr lang="en-GB" dirty="0" smtClean="0"/>
            <a:t>Magnets &amp; Cryogenics</a:t>
          </a:r>
          <a:endParaRPr lang="en-US" dirty="0"/>
        </a:p>
      </dgm:t>
    </dgm:pt>
    <dgm:pt modelId="{848414D5-6590-4D2C-A5DF-46CB23923935}" type="parTrans" cxnId="{877900CF-0FFB-4AC4-97E8-D56EF937427C}">
      <dgm:prSet/>
      <dgm:spPr/>
      <dgm:t>
        <a:bodyPr/>
        <a:lstStyle/>
        <a:p>
          <a:endParaRPr lang="en-US"/>
        </a:p>
      </dgm:t>
    </dgm:pt>
    <dgm:pt modelId="{5C3F9743-605A-4D29-A08E-9447096C3E0A}" type="sibTrans" cxnId="{877900CF-0FFB-4AC4-97E8-D56EF937427C}">
      <dgm:prSet/>
      <dgm:spPr/>
      <dgm:t>
        <a:bodyPr/>
        <a:lstStyle/>
        <a:p>
          <a:endParaRPr lang="en-US"/>
        </a:p>
      </dgm:t>
    </dgm:pt>
    <dgm:pt modelId="{3C672B13-3E83-4573-BC9F-018FB488B5C7}">
      <dgm:prSet phldrT="[Text]"/>
      <dgm:spPr/>
      <dgm:t>
        <a:bodyPr/>
        <a:lstStyle/>
        <a:p>
          <a:r>
            <a:rPr lang="en-GB" dirty="0" smtClean="0"/>
            <a:t>Compact pulsed magnet</a:t>
          </a:r>
          <a:endParaRPr lang="en-US" dirty="0"/>
        </a:p>
      </dgm:t>
    </dgm:pt>
    <dgm:pt modelId="{EAAF4AAA-09B2-436C-B9B1-22FFDAF3A382}" type="parTrans" cxnId="{C5247862-027C-4000-BE51-0B7C20AF31DE}">
      <dgm:prSet/>
      <dgm:spPr/>
      <dgm:t>
        <a:bodyPr/>
        <a:lstStyle/>
        <a:p>
          <a:endParaRPr lang="en-US"/>
        </a:p>
      </dgm:t>
    </dgm:pt>
    <dgm:pt modelId="{9104DF07-0D62-4CB5-AAD8-684F1F06A82D}" type="sibTrans" cxnId="{C5247862-027C-4000-BE51-0B7C20AF31DE}">
      <dgm:prSet/>
      <dgm:spPr/>
      <dgm:t>
        <a:bodyPr/>
        <a:lstStyle/>
        <a:p>
          <a:endParaRPr lang="en-US"/>
        </a:p>
      </dgm:t>
    </dgm:pt>
    <dgm:pt modelId="{59F841A8-1E90-4711-90D7-B1653746D3CB}">
      <dgm:prSet phldrT="[Text]"/>
      <dgm:spPr/>
      <dgm:t>
        <a:bodyPr/>
        <a:lstStyle/>
        <a:p>
          <a:r>
            <a:rPr lang="en-GB" dirty="0" smtClean="0"/>
            <a:t>Liquid jets</a:t>
          </a:r>
          <a:endParaRPr lang="en-US" dirty="0"/>
        </a:p>
      </dgm:t>
    </dgm:pt>
    <dgm:pt modelId="{0BD9BF62-B998-4E92-8BEA-0713D5E14951}" type="parTrans" cxnId="{39348F31-E102-46BA-B302-0EE899FC7371}">
      <dgm:prSet/>
      <dgm:spPr/>
      <dgm:t>
        <a:bodyPr/>
        <a:lstStyle/>
        <a:p>
          <a:endParaRPr lang="en-US"/>
        </a:p>
      </dgm:t>
    </dgm:pt>
    <dgm:pt modelId="{374C2A39-7310-402D-930B-06751B4BE082}" type="sibTrans" cxnId="{39348F31-E102-46BA-B302-0EE899FC7371}">
      <dgm:prSet/>
      <dgm:spPr/>
      <dgm:t>
        <a:bodyPr/>
        <a:lstStyle/>
        <a:p>
          <a:endParaRPr lang="en-US"/>
        </a:p>
      </dgm:t>
    </dgm:pt>
    <dgm:pt modelId="{267C8EC5-6A5D-4C86-B66B-47A7B2B6FDF6}">
      <dgm:prSet phldrT="[Text]"/>
      <dgm:spPr/>
      <dgm:t>
        <a:bodyPr/>
        <a:lstStyle/>
        <a:p>
          <a:r>
            <a:rPr lang="en-GB" dirty="0" smtClean="0"/>
            <a:t>COMO UC</a:t>
          </a:r>
          <a:endParaRPr lang="en-US" dirty="0"/>
        </a:p>
      </dgm:t>
    </dgm:pt>
    <dgm:pt modelId="{819A9030-B37E-422B-B1D1-0AC27C8C8517}" type="parTrans" cxnId="{AB385C53-D097-4CA8-B354-F088A7B448AD}">
      <dgm:prSet/>
      <dgm:spPr/>
      <dgm:t>
        <a:bodyPr/>
        <a:lstStyle/>
        <a:p>
          <a:endParaRPr lang="en-US"/>
        </a:p>
      </dgm:t>
    </dgm:pt>
    <dgm:pt modelId="{D06AB10E-4B9F-4E41-95D9-01A9D90EA6D3}" type="sibTrans" cxnId="{AB385C53-D097-4CA8-B354-F088A7B448AD}">
      <dgm:prSet/>
      <dgm:spPr/>
      <dgm:t>
        <a:bodyPr/>
        <a:lstStyle/>
        <a:p>
          <a:endParaRPr lang="en-US"/>
        </a:p>
      </dgm:t>
    </dgm:pt>
    <dgm:pt modelId="{4707B616-2305-4AB4-B573-A9EB5761D70E}">
      <dgm:prSet phldrT="[Text]"/>
      <dgm:spPr/>
      <dgm:t>
        <a:bodyPr/>
        <a:lstStyle/>
        <a:p>
          <a:r>
            <a:rPr lang="en-GB" dirty="0" smtClean="0"/>
            <a:t>HIBEF UC</a:t>
          </a:r>
          <a:endParaRPr lang="en-US" dirty="0"/>
        </a:p>
      </dgm:t>
    </dgm:pt>
    <dgm:pt modelId="{3EBDAFD5-AD2F-4870-B051-A679F912ED64}" type="parTrans" cxnId="{C4547AC5-7FBE-445F-90CF-DAE3A1AE2A6D}">
      <dgm:prSet/>
      <dgm:spPr/>
      <dgm:t>
        <a:bodyPr/>
        <a:lstStyle/>
        <a:p>
          <a:endParaRPr lang="en-US"/>
        </a:p>
      </dgm:t>
    </dgm:pt>
    <dgm:pt modelId="{6CFCAE21-63C4-4CD4-84C5-97FB33F711C0}" type="sibTrans" cxnId="{C4547AC5-7FBE-445F-90CF-DAE3A1AE2A6D}">
      <dgm:prSet/>
      <dgm:spPr/>
      <dgm:t>
        <a:bodyPr/>
        <a:lstStyle/>
        <a:p>
          <a:endParaRPr lang="en-US"/>
        </a:p>
      </dgm:t>
    </dgm:pt>
    <dgm:pt modelId="{D3A166CE-C69F-4A1E-BE3A-1DAD68466328}">
      <dgm:prSet phldrT="[Text]"/>
      <dgm:spPr/>
      <dgm:t>
        <a:bodyPr/>
        <a:lstStyle/>
        <a:p>
          <a:endParaRPr lang="en-US" dirty="0"/>
        </a:p>
      </dgm:t>
    </dgm:pt>
    <dgm:pt modelId="{B2A84047-9B35-4261-AE1A-1A857C6E5B7F}" type="parTrans" cxnId="{DF90F270-BF9F-4742-9AFF-AFDE46755009}">
      <dgm:prSet/>
      <dgm:spPr/>
      <dgm:t>
        <a:bodyPr/>
        <a:lstStyle/>
        <a:p>
          <a:endParaRPr lang="en-US"/>
        </a:p>
      </dgm:t>
    </dgm:pt>
    <dgm:pt modelId="{3F7FEA70-08D6-42D2-BA07-E4758A9CA0CF}" type="sibTrans" cxnId="{DF90F270-BF9F-4742-9AFF-AFDE46755009}">
      <dgm:prSet/>
      <dgm:spPr/>
      <dgm:t>
        <a:bodyPr/>
        <a:lstStyle/>
        <a:p>
          <a:endParaRPr lang="en-US"/>
        </a:p>
      </dgm:t>
    </dgm:pt>
    <dgm:pt modelId="{F01D62E1-F6CA-42E8-8ECD-9AB3B924F8ED}">
      <dgm:prSet phldrT="[Text]"/>
      <dgm:spPr/>
      <dgm:t>
        <a:bodyPr/>
        <a:lstStyle/>
        <a:p>
          <a:r>
            <a:rPr lang="en-GB" dirty="0" smtClean="0"/>
            <a:t>Cryogenics</a:t>
          </a:r>
          <a:endParaRPr lang="en-US" dirty="0"/>
        </a:p>
      </dgm:t>
    </dgm:pt>
    <dgm:pt modelId="{1C354A1B-BFCF-4407-9AF0-AD22715D36E9}" type="parTrans" cxnId="{2008AD67-3417-406E-8F0D-C4072BB31DF7}">
      <dgm:prSet/>
      <dgm:spPr/>
      <dgm:t>
        <a:bodyPr/>
        <a:lstStyle/>
        <a:p>
          <a:endParaRPr lang="en-US"/>
        </a:p>
      </dgm:t>
    </dgm:pt>
    <dgm:pt modelId="{15CC4A61-EAEA-417D-9B73-8F76DA22B30D}" type="sibTrans" cxnId="{2008AD67-3417-406E-8F0D-C4072BB31DF7}">
      <dgm:prSet/>
      <dgm:spPr/>
      <dgm:t>
        <a:bodyPr/>
        <a:lstStyle/>
        <a:p>
          <a:endParaRPr lang="en-US"/>
        </a:p>
      </dgm:t>
    </dgm:pt>
    <dgm:pt modelId="{7EAD9425-58AE-43C0-90B2-9E5EB180C8F2}">
      <dgm:prSet phldrT="[Text]"/>
      <dgm:spPr/>
      <dgm:t>
        <a:bodyPr/>
        <a:lstStyle/>
        <a:p>
          <a:r>
            <a:rPr lang="en-GB" dirty="0" smtClean="0"/>
            <a:t>Temperature control</a:t>
          </a:r>
          <a:endParaRPr lang="en-US" dirty="0"/>
        </a:p>
      </dgm:t>
    </dgm:pt>
    <dgm:pt modelId="{A48F0376-685F-4155-84B5-4403E0217399}" type="parTrans" cxnId="{D56E9028-73C7-4A69-BE28-8CA97EF98DFC}">
      <dgm:prSet/>
      <dgm:spPr/>
      <dgm:t>
        <a:bodyPr/>
        <a:lstStyle/>
        <a:p>
          <a:endParaRPr lang="en-US"/>
        </a:p>
      </dgm:t>
    </dgm:pt>
    <dgm:pt modelId="{8ADA3760-8491-4890-921D-CB25B8B26238}" type="sibTrans" cxnId="{D56E9028-73C7-4A69-BE28-8CA97EF98DFC}">
      <dgm:prSet/>
      <dgm:spPr/>
      <dgm:t>
        <a:bodyPr/>
        <a:lstStyle/>
        <a:p>
          <a:endParaRPr lang="en-US"/>
        </a:p>
      </dgm:t>
    </dgm:pt>
    <dgm:pt modelId="{96F9C3B6-778A-4949-AA53-B35B2C10D9C4}">
      <dgm:prSet phldrT="[Text]"/>
      <dgm:spPr/>
      <dgm:t>
        <a:bodyPr/>
        <a:lstStyle/>
        <a:p>
          <a:r>
            <a:rPr lang="en-GB" dirty="0" smtClean="0"/>
            <a:t>Load-lock sample exchange</a:t>
          </a:r>
          <a:endParaRPr lang="en-US" dirty="0"/>
        </a:p>
      </dgm:t>
    </dgm:pt>
    <dgm:pt modelId="{D6C94232-D64A-47F8-8E7F-6923136CA1B7}" type="parTrans" cxnId="{06422C37-76D0-471B-A908-148341565E05}">
      <dgm:prSet/>
      <dgm:spPr/>
      <dgm:t>
        <a:bodyPr/>
        <a:lstStyle/>
        <a:p>
          <a:endParaRPr lang="en-US"/>
        </a:p>
      </dgm:t>
    </dgm:pt>
    <dgm:pt modelId="{47BCE11B-9113-42FE-A866-0F465C9A4540}" type="sibTrans" cxnId="{06422C37-76D0-471B-A908-148341565E05}">
      <dgm:prSet/>
      <dgm:spPr/>
      <dgm:t>
        <a:bodyPr/>
        <a:lstStyle/>
        <a:p>
          <a:endParaRPr lang="en-US"/>
        </a:p>
      </dgm:t>
    </dgm:pt>
    <dgm:pt modelId="{61A7BD96-0B17-490A-BC90-5D1C7F64D59A}">
      <dgm:prSet phldrT="[Text]"/>
      <dgm:spPr/>
      <dgm:t>
        <a:bodyPr/>
        <a:lstStyle/>
        <a:p>
          <a:r>
            <a:rPr lang="en-GB" dirty="0" smtClean="0"/>
            <a:t>Aerodynamic lens in-kind contribution</a:t>
          </a:r>
          <a:endParaRPr lang="en-US" dirty="0"/>
        </a:p>
      </dgm:t>
    </dgm:pt>
    <dgm:pt modelId="{E23370DE-D30F-4E36-9803-C867CA5A87DA}" type="parTrans" cxnId="{6168DDD4-6B34-48CD-A004-B2927EDF409E}">
      <dgm:prSet/>
      <dgm:spPr/>
      <dgm:t>
        <a:bodyPr/>
        <a:lstStyle/>
        <a:p>
          <a:endParaRPr lang="en-US"/>
        </a:p>
      </dgm:t>
    </dgm:pt>
    <dgm:pt modelId="{BE8BB728-EF17-407B-B993-8B5E5ED474AD}" type="sibTrans" cxnId="{6168DDD4-6B34-48CD-A004-B2927EDF409E}">
      <dgm:prSet/>
      <dgm:spPr/>
      <dgm:t>
        <a:bodyPr/>
        <a:lstStyle/>
        <a:p>
          <a:endParaRPr lang="en-US"/>
        </a:p>
      </dgm:t>
    </dgm:pt>
    <dgm:pt modelId="{8CED448B-2F31-4DBD-96B3-A985046743EC}">
      <dgm:prSet phldrT="[Text]"/>
      <dgm:spPr/>
      <dgm:t>
        <a:bodyPr/>
        <a:lstStyle/>
        <a:p>
          <a:r>
            <a:rPr lang="en-GB" dirty="0" smtClean="0"/>
            <a:t>Biological sample preparation</a:t>
          </a:r>
          <a:endParaRPr lang="en-US" dirty="0"/>
        </a:p>
      </dgm:t>
    </dgm:pt>
    <dgm:pt modelId="{0DB00080-99E7-4F73-B49E-F6A1183CFE84}" type="parTrans" cxnId="{E2DCC26D-FD25-4F75-84DD-22B3929C6D25}">
      <dgm:prSet/>
      <dgm:spPr/>
      <dgm:t>
        <a:bodyPr/>
        <a:lstStyle/>
        <a:p>
          <a:endParaRPr lang="en-US"/>
        </a:p>
      </dgm:t>
    </dgm:pt>
    <dgm:pt modelId="{02ACB544-E375-4646-8A3B-0BF0E626A6B1}" type="sibTrans" cxnId="{E2DCC26D-FD25-4F75-84DD-22B3929C6D25}">
      <dgm:prSet/>
      <dgm:spPr/>
      <dgm:t>
        <a:bodyPr/>
        <a:lstStyle/>
        <a:p>
          <a:endParaRPr lang="en-US"/>
        </a:p>
      </dgm:t>
    </dgm:pt>
    <dgm:pt modelId="{2586828B-3068-43D7-B9BF-355CA5066314}">
      <dgm:prSet phldrT="[Text]"/>
      <dgm:spPr/>
      <dgm:t>
        <a:bodyPr/>
        <a:lstStyle/>
        <a:p>
          <a:r>
            <a:rPr lang="en-GB" dirty="0" smtClean="0"/>
            <a:t>Mass spectrometry</a:t>
          </a:r>
          <a:endParaRPr lang="en-US" dirty="0"/>
        </a:p>
      </dgm:t>
    </dgm:pt>
    <dgm:pt modelId="{5E5D2FA2-32E2-4DE9-9D5C-43341C7D6D0C}" type="parTrans" cxnId="{DA3ADB6B-5A9D-427B-88DE-7EAE5E39C224}">
      <dgm:prSet/>
      <dgm:spPr/>
      <dgm:t>
        <a:bodyPr/>
        <a:lstStyle/>
        <a:p>
          <a:endParaRPr lang="en-US"/>
        </a:p>
      </dgm:t>
    </dgm:pt>
    <dgm:pt modelId="{D8C602DA-95EF-406D-AE54-2B9DECCADABA}" type="sibTrans" cxnId="{DA3ADB6B-5A9D-427B-88DE-7EAE5E39C224}">
      <dgm:prSet/>
      <dgm:spPr/>
      <dgm:t>
        <a:bodyPr/>
        <a:lstStyle/>
        <a:p>
          <a:endParaRPr lang="en-US"/>
        </a:p>
      </dgm:t>
    </dgm:pt>
    <dgm:pt modelId="{3591AA90-8C32-4206-90D7-CA076F7BF405}" type="pres">
      <dgm:prSet presAssocID="{9EBFFE52-8346-418B-ADA4-B3DCB4D07B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069AE-93B3-4A82-ADCD-914AB1129739}" type="pres">
      <dgm:prSet presAssocID="{57AB883B-6F6D-4BFF-A385-1057C99920FD}" presName="composite" presStyleCnt="0"/>
      <dgm:spPr/>
      <dgm:t>
        <a:bodyPr/>
        <a:lstStyle/>
        <a:p>
          <a:endParaRPr lang="en-US"/>
        </a:p>
      </dgm:t>
    </dgm:pt>
    <dgm:pt modelId="{0957F7ED-02BA-4CBE-9529-DA3D30E7913A}" type="pres">
      <dgm:prSet presAssocID="{57AB883B-6F6D-4BFF-A385-1057C99920F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C8051-910C-478D-B0E7-14CC963E8486}" type="pres">
      <dgm:prSet presAssocID="{57AB883B-6F6D-4BFF-A385-1057C99920F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AE845-F733-4AB8-B9E2-475A59412148}" type="pres">
      <dgm:prSet presAssocID="{4EF510AF-2404-4BA2-86FF-94ED35078A19}" presName="space" presStyleCnt="0"/>
      <dgm:spPr/>
      <dgm:t>
        <a:bodyPr/>
        <a:lstStyle/>
        <a:p>
          <a:endParaRPr lang="en-US"/>
        </a:p>
      </dgm:t>
    </dgm:pt>
    <dgm:pt modelId="{BCE831E6-9568-4EDE-978E-FB2355351B98}" type="pres">
      <dgm:prSet presAssocID="{E332F582-5705-4B77-9559-FFC706908D73}" presName="composite" presStyleCnt="0"/>
      <dgm:spPr/>
      <dgm:t>
        <a:bodyPr/>
        <a:lstStyle/>
        <a:p>
          <a:endParaRPr lang="en-US"/>
        </a:p>
      </dgm:t>
    </dgm:pt>
    <dgm:pt modelId="{A5A172FD-EB0B-4601-B8F7-E6B04C79B4BC}" type="pres">
      <dgm:prSet presAssocID="{E332F582-5705-4B77-9559-FFC706908D7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4868B-CA81-4061-B8DA-9C442A417ADE}" type="pres">
      <dgm:prSet presAssocID="{E332F582-5705-4B77-9559-FFC706908D7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4802B-097B-4D06-9F67-9296BA26A8FE}" type="pres">
      <dgm:prSet presAssocID="{D8509F20-C736-4981-92C3-9CAACD205C8F}" presName="space" presStyleCnt="0"/>
      <dgm:spPr/>
      <dgm:t>
        <a:bodyPr/>
        <a:lstStyle/>
        <a:p>
          <a:endParaRPr lang="en-US"/>
        </a:p>
      </dgm:t>
    </dgm:pt>
    <dgm:pt modelId="{01169182-724B-43AD-83AB-65E571692FE7}" type="pres">
      <dgm:prSet presAssocID="{7134DE9B-1CA2-4168-81F9-61434D87DF28}" presName="composite" presStyleCnt="0"/>
      <dgm:spPr/>
      <dgm:t>
        <a:bodyPr/>
        <a:lstStyle/>
        <a:p>
          <a:endParaRPr lang="en-US"/>
        </a:p>
      </dgm:t>
    </dgm:pt>
    <dgm:pt modelId="{B2D29191-F526-4C7B-86C7-56699E117015}" type="pres">
      <dgm:prSet presAssocID="{7134DE9B-1CA2-4168-81F9-61434D87DF2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9DD5F-5F49-446C-B505-B441123EB2B2}" type="pres">
      <dgm:prSet presAssocID="{7134DE9B-1CA2-4168-81F9-61434D87DF2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35A2B-4E6D-42CD-8CB3-6F734FE02670}" type="pres">
      <dgm:prSet presAssocID="{9A0237D4-C1CD-4C40-9115-CE00434C440C}" presName="space" presStyleCnt="0"/>
      <dgm:spPr/>
      <dgm:t>
        <a:bodyPr/>
        <a:lstStyle/>
        <a:p>
          <a:endParaRPr lang="en-US"/>
        </a:p>
      </dgm:t>
    </dgm:pt>
    <dgm:pt modelId="{FDDA8717-38C2-42CC-AAE7-3844B6E75761}" type="pres">
      <dgm:prSet presAssocID="{111E2360-1298-4CA8-8C3B-5172B0D4E678}" presName="composite" presStyleCnt="0"/>
      <dgm:spPr/>
      <dgm:t>
        <a:bodyPr/>
        <a:lstStyle/>
        <a:p>
          <a:endParaRPr lang="en-US"/>
        </a:p>
      </dgm:t>
    </dgm:pt>
    <dgm:pt modelId="{11716113-2942-410D-A76F-BA7D51CE3591}" type="pres">
      <dgm:prSet presAssocID="{111E2360-1298-4CA8-8C3B-5172B0D4E67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BED9C-194E-4022-8511-6D93DD3D3D6A}" type="pres">
      <dgm:prSet presAssocID="{111E2360-1298-4CA8-8C3B-5172B0D4E678}" presName="desTx" presStyleLbl="alignAccFollowNode1" presStyleIdx="3" presStyleCnt="4" custLinFactNeighborY="1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B1A6E4-0E3B-4D47-9242-B7E972956284}" type="presOf" srcId="{57AB883B-6F6D-4BFF-A385-1057C99920FD}" destId="{0957F7ED-02BA-4CBE-9529-DA3D30E7913A}" srcOrd="0" destOrd="0" presId="urn:microsoft.com/office/officeart/2005/8/layout/hList1"/>
    <dgm:cxn modelId="{FD221747-0CAB-4EC9-8600-D0D3D95B24D0}" type="presOf" srcId="{E332F582-5705-4B77-9559-FFC706908D73}" destId="{A5A172FD-EB0B-4601-B8F7-E6B04C79B4BC}" srcOrd="0" destOrd="0" presId="urn:microsoft.com/office/officeart/2005/8/layout/hList1"/>
    <dgm:cxn modelId="{F1001AAC-FCE1-41E0-AF49-4FEA0667ED13}" type="presOf" srcId="{4707B616-2305-4AB4-B573-A9EB5761D70E}" destId="{F46BED9C-194E-4022-8511-6D93DD3D3D6A}" srcOrd="0" destOrd="3" presId="urn:microsoft.com/office/officeart/2005/8/layout/hList1"/>
    <dgm:cxn modelId="{74923EFE-9207-4281-8FA8-5819E84633F5}" srcId="{9EBFFE52-8346-418B-ADA4-B3DCB4D07B36}" destId="{57AB883B-6F6D-4BFF-A385-1057C99920FD}" srcOrd="0" destOrd="0" parTransId="{9EF82CAE-5794-4129-9CE3-20FA45BE1B53}" sibTransId="{4EF510AF-2404-4BA2-86FF-94ED35078A19}"/>
    <dgm:cxn modelId="{39348F31-E102-46BA-B302-0EE899FC7371}" srcId="{E332F582-5705-4B77-9559-FFC706908D73}" destId="{59F841A8-1E90-4711-90D7-B1653746D3CB}" srcOrd="0" destOrd="0" parTransId="{0BD9BF62-B998-4E92-8BEA-0713D5E14951}" sibTransId="{374C2A39-7310-402D-930B-06751B4BE082}"/>
    <dgm:cxn modelId="{A5B49DB8-D92F-47BE-8252-9BD18B567FB3}" type="presOf" srcId="{111E2360-1298-4CA8-8C3B-5172B0D4E678}" destId="{11716113-2942-410D-A76F-BA7D51CE3591}" srcOrd="0" destOrd="0" presId="urn:microsoft.com/office/officeart/2005/8/layout/hList1"/>
    <dgm:cxn modelId="{540233B2-DEED-4F16-816B-512DE8CA10CC}" type="presOf" srcId="{F01D62E1-F6CA-42E8-8ECD-9AB3B924F8ED}" destId="{F46BED9C-194E-4022-8511-6D93DD3D3D6A}" srcOrd="0" destOrd="1" presId="urn:microsoft.com/office/officeart/2005/8/layout/hList1"/>
    <dgm:cxn modelId="{06422C37-76D0-471B-A908-148341565E05}" srcId="{7134DE9B-1CA2-4168-81F9-61434D87DF28}" destId="{96F9C3B6-778A-4949-AA53-B35B2C10D9C4}" srcOrd="1" destOrd="0" parTransId="{D6C94232-D64A-47F8-8E7F-6923136CA1B7}" sibTransId="{47BCE11B-9113-42FE-A866-0F465C9A4540}"/>
    <dgm:cxn modelId="{73262C8B-69ED-4DAC-B9DB-94DEBAE6C872}" type="presOf" srcId="{9EBFFE52-8346-418B-ADA4-B3DCB4D07B36}" destId="{3591AA90-8C32-4206-90D7-CA076F7BF405}" srcOrd="0" destOrd="0" presId="urn:microsoft.com/office/officeart/2005/8/layout/hList1"/>
    <dgm:cxn modelId="{F1F02BE1-FA40-4D2B-8BAA-14BF55BD3EC8}" type="presOf" srcId="{96F9C3B6-778A-4949-AA53-B35B2C10D9C4}" destId="{CCC9DD5F-5F49-446C-B505-B441123EB2B2}" srcOrd="0" destOrd="1" presId="urn:microsoft.com/office/officeart/2005/8/layout/hList1"/>
    <dgm:cxn modelId="{F5A1C1B0-B3F5-4B68-AEAC-F49006FD217C}" type="presOf" srcId="{59F841A8-1E90-4711-90D7-B1653746D3CB}" destId="{BA24868B-CA81-4061-B8DA-9C442A417ADE}" srcOrd="0" destOrd="0" presId="urn:microsoft.com/office/officeart/2005/8/layout/hList1"/>
    <dgm:cxn modelId="{877900CF-0FFB-4AC4-97E8-D56EF937427C}" srcId="{9EBFFE52-8346-418B-ADA4-B3DCB4D07B36}" destId="{111E2360-1298-4CA8-8C3B-5172B0D4E678}" srcOrd="3" destOrd="0" parTransId="{848414D5-6590-4D2C-A5DF-46CB23923935}" sibTransId="{5C3F9743-605A-4D29-A08E-9447096C3E0A}"/>
    <dgm:cxn modelId="{C4547AC5-7FBE-445F-90CF-DAE3A1AE2A6D}" srcId="{111E2360-1298-4CA8-8C3B-5172B0D4E678}" destId="{4707B616-2305-4AB4-B573-A9EB5761D70E}" srcOrd="3" destOrd="0" parTransId="{3EBDAFD5-AD2F-4870-B051-A679F912ED64}" sibTransId="{6CFCAE21-63C4-4CD4-84C5-97FB33F711C0}"/>
    <dgm:cxn modelId="{5B488CE0-3CB5-48E2-9D52-85B0F2849ECB}" type="presOf" srcId="{8CED448B-2F31-4DBD-96B3-A985046743EC}" destId="{523C8051-910C-478D-B0E7-14CC963E8486}" srcOrd="0" destOrd="1" presId="urn:microsoft.com/office/officeart/2005/8/layout/hList1"/>
    <dgm:cxn modelId="{45B98074-8A38-4859-9779-FB30DB65CD1A}" srcId="{7134DE9B-1CA2-4168-81F9-61434D87DF28}" destId="{77427F70-D560-4602-B095-3DA1E02934DD}" srcOrd="0" destOrd="0" parTransId="{41E9AD35-E32A-4E1B-BEC9-DF697D190FA9}" sibTransId="{248CA6E9-0AA7-4EC0-BD21-D1D9C1C7B428}"/>
    <dgm:cxn modelId="{57BBF8E2-100F-4CD0-8A78-2C0839F50156}" srcId="{9EBFFE52-8346-418B-ADA4-B3DCB4D07B36}" destId="{7134DE9B-1CA2-4168-81F9-61434D87DF28}" srcOrd="2" destOrd="0" parTransId="{E9B246A3-4F1F-4EAF-B893-621FA7C5F76F}" sibTransId="{9A0237D4-C1CD-4C40-9115-CE00434C440C}"/>
    <dgm:cxn modelId="{DF90F270-BF9F-4742-9AFF-AFDE46755009}" srcId="{111E2360-1298-4CA8-8C3B-5172B0D4E678}" destId="{D3A166CE-C69F-4A1E-BE3A-1DAD68466328}" srcOrd="4" destOrd="0" parTransId="{B2A84047-9B35-4261-AE1A-1A857C6E5B7F}" sibTransId="{3F7FEA70-08D6-42D2-BA07-E4758A9CA0CF}"/>
    <dgm:cxn modelId="{D56E9028-73C7-4A69-BE28-8CA97EF98DFC}" srcId="{111E2360-1298-4CA8-8C3B-5172B0D4E678}" destId="{7EAD9425-58AE-43C0-90B2-9E5EB180C8F2}" srcOrd="2" destOrd="0" parTransId="{A48F0376-685F-4155-84B5-4403E0217399}" sibTransId="{8ADA3760-8491-4890-921D-CB25B8B26238}"/>
    <dgm:cxn modelId="{C78305A4-996D-4393-A2EF-798651C09E67}" srcId="{57AB883B-6F6D-4BFF-A385-1057C99920FD}" destId="{D2C1C413-079D-4CA1-9F32-207FDB70072D}" srcOrd="0" destOrd="0" parTransId="{BD73EB64-29BB-45AA-9310-A74CD58E4D46}" sibTransId="{35035E83-ED59-4FF4-B79C-10D2590D63CE}"/>
    <dgm:cxn modelId="{6168DDD4-6B34-48CD-A004-B2927EDF409E}" srcId="{E332F582-5705-4B77-9559-FFC706908D73}" destId="{61A7BD96-0B17-490A-BC90-5D1C7F64D59A}" srcOrd="1" destOrd="0" parTransId="{E23370DE-D30F-4E36-9803-C867CA5A87DA}" sibTransId="{BE8BB728-EF17-407B-B993-8B5E5ED474AD}"/>
    <dgm:cxn modelId="{031DCD2E-4A2B-4D09-9711-BE09F21913E9}" type="presOf" srcId="{2586828B-3068-43D7-B9BF-355CA5066314}" destId="{523C8051-910C-478D-B0E7-14CC963E8486}" srcOrd="0" destOrd="2" presId="urn:microsoft.com/office/officeart/2005/8/layout/hList1"/>
    <dgm:cxn modelId="{C5247862-027C-4000-BE51-0B7C20AF31DE}" srcId="{111E2360-1298-4CA8-8C3B-5172B0D4E678}" destId="{3C672B13-3E83-4573-BC9F-018FB488B5C7}" srcOrd="0" destOrd="0" parTransId="{EAAF4AAA-09B2-436C-B9B1-22FFDAF3A382}" sibTransId="{9104DF07-0D62-4CB5-AAD8-684F1F06A82D}"/>
    <dgm:cxn modelId="{DA3ADB6B-5A9D-427B-88DE-7EAE5E39C224}" srcId="{57AB883B-6F6D-4BFF-A385-1057C99920FD}" destId="{2586828B-3068-43D7-B9BF-355CA5066314}" srcOrd="2" destOrd="0" parTransId="{5E5D2FA2-32E2-4DE9-9D5C-43341C7D6D0C}" sibTransId="{D8C602DA-95EF-406D-AE54-2B9DECCADABA}"/>
    <dgm:cxn modelId="{F5531442-CB9F-4482-BC1C-A5EA48F044BA}" type="presOf" srcId="{77427F70-D560-4602-B095-3DA1E02934DD}" destId="{CCC9DD5F-5F49-446C-B505-B441123EB2B2}" srcOrd="0" destOrd="0" presId="urn:microsoft.com/office/officeart/2005/8/layout/hList1"/>
    <dgm:cxn modelId="{2008AD67-3417-406E-8F0D-C4072BB31DF7}" srcId="{111E2360-1298-4CA8-8C3B-5172B0D4E678}" destId="{F01D62E1-F6CA-42E8-8ECD-9AB3B924F8ED}" srcOrd="1" destOrd="0" parTransId="{1C354A1B-BFCF-4407-9AF0-AD22715D36E9}" sibTransId="{15CC4A61-EAEA-417D-9B73-8F76DA22B30D}"/>
    <dgm:cxn modelId="{0EFE7577-F61D-474F-9C49-9F0A5C93FBA4}" type="presOf" srcId="{267C8EC5-6A5D-4C86-B66B-47A7B2B6FDF6}" destId="{BA24868B-CA81-4061-B8DA-9C442A417ADE}" srcOrd="0" destOrd="2" presId="urn:microsoft.com/office/officeart/2005/8/layout/hList1"/>
    <dgm:cxn modelId="{316E9FC8-78C2-4DF4-9629-73DFFC373679}" srcId="{9EBFFE52-8346-418B-ADA4-B3DCB4D07B36}" destId="{E332F582-5705-4B77-9559-FFC706908D73}" srcOrd="1" destOrd="0" parTransId="{1AD3DD11-F866-4643-B7BC-884CCB969356}" sibTransId="{D8509F20-C736-4981-92C3-9CAACD205C8F}"/>
    <dgm:cxn modelId="{F84ED425-0B9A-47A7-9A94-9E5910BDD4FC}" type="presOf" srcId="{61A7BD96-0B17-490A-BC90-5D1C7F64D59A}" destId="{BA24868B-CA81-4061-B8DA-9C442A417ADE}" srcOrd="0" destOrd="1" presId="urn:microsoft.com/office/officeart/2005/8/layout/hList1"/>
    <dgm:cxn modelId="{55665954-A74B-448E-864F-DB814DE879CB}" type="presOf" srcId="{D2C1C413-079D-4CA1-9F32-207FDB70072D}" destId="{523C8051-910C-478D-B0E7-14CC963E8486}" srcOrd="0" destOrd="0" presId="urn:microsoft.com/office/officeart/2005/8/layout/hList1"/>
    <dgm:cxn modelId="{A7856B01-1E33-4F00-B003-137E1728C08F}" type="presOf" srcId="{3C672B13-3E83-4573-BC9F-018FB488B5C7}" destId="{F46BED9C-194E-4022-8511-6D93DD3D3D6A}" srcOrd="0" destOrd="0" presId="urn:microsoft.com/office/officeart/2005/8/layout/hList1"/>
    <dgm:cxn modelId="{4A37B13F-1EA0-456C-BD58-DB5DFA27D687}" type="presOf" srcId="{D3A166CE-C69F-4A1E-BE3A-1DAD68466328}" destId="{F46BED9C-194E-4022-8511-6D93DD3D3D6A}" srcOrd="0" destOrd="4" presId="urn:microsoft.com/office/officeart/2005/8/layout/hList1"/>
    <dgm:cxn modelId="{A6C3AA06-0343-4B0D-998B-A6A030DF8C52}" type="presOf" srcId="{7134DE9B-1CA2-4168-81F9-61434D87DF28}" destId="{B2D29191-F526-4C7B-86C7-56699E117015}" srcOrd="0" destOrd="0" presId="urn:microsoft.com/office/officeart/2005/8/layout/hList1"/>
    <dgm:cxn modelId="{AB385C53-D097-4CA8-B354-F088A7B448AD}" srcId="{E332F582-5705-4B77-9559-FFC706908D73}" destId="{267C8EC5-6A5D-4C86-B66B-47A7B2B6FDF6}" srcOrd="2" destOrd="0" parTransId="{819A9030-B37E-422B-B1D1-0AC27C8C8517}" sibTransId="{D06AB10E-4B9F-4E41-95D9-01A9D90EA6D3}"/>
    <dgm:cxn modelId="{E2DCC26D-FD25-4F75-84DD-22B3929C6D25}" srcId="{57AB883B-6F6D-4BFF-A385-1057C99920FD}" destId="{8CED448B-2F31-4DBD-96B3-A985046743EC}" srcOrd="1" destOrd="0" parTransId="{0DB00080-99E7-4F73-B49E-F6A1183CFE84}" sibTransId="{02ACB544-E375-4646-8A3B-0BF0E626A6B1}"/>
    <dgm:cxn modelId="{B382EE09-96CD-46D0-A4EF-57C6A7365776}" type="presOf" srcId="{7EAD9425-58AE-43C0-90B2-9E5EB180C8F2}" destId="{F46BED9C-194E-4022-8511-6D93DD3D3D6A}" srcOrd="0" destOrd="2" presId="urn:microsoft.com/office/officeart/2005/8/layout/hList1"/>
    <dgm:cxn modelId="{1FA5ED76-6188-4ABC-8642-1A1870664BDC}" type="presParOf" srcId="{3591AA90-8C32-4206-90D7-CA076F7BF405}" destId="{EFD069AE-93B3-4A82-ADCD-914AB1129739}" srcOrd="0" destOrd="0" presId="urn:microsoft.com/office/officeart/2005/8/layout/hList1"/>
    <dgm:cxn modelId="{7693CEB4-06B5-4364-920A-C10226DD4BF5}" type="presParOf" srcId="{EFD069AE-93B3-4A82-ADCD-914AB1129739}" destId="{0957F7ED-02BA-4CBE-9529-DA3D30E7913A}" srcOrd="0" destOrd="0" presId="urn:microsoft.com/office/officeart/2005/8/layout/hList1"/>
    <dgm:cxn modelId="{0F70AB0F-1AB4-4432-BCCF-A704374C6B9F}" type="presParOf" srcId="{EFD069AE-93B3-4A82-ADCD-914AB1129739}" destId="{523C8051-910C-478D-B0E7-14CC963E8486}" srcOrd="1" destOrd="0" presId="urn:microsoft.com/office/officeart/2005/8/layout/hList1"/>
    <dgm:cxn modelId="{CACD4A40-1BF1-4B45-B486-67F39B15645E}" type="presParOf" srcId="{3591AA90-8C32-4206-90D7-CA076F7BF405}" destId="{0A9AE845-F733-4AB8-B9E2-475A59412148}" srcOrd="1" destOrd="0" presId="urn:microsoft.com/office/officeart/2005/8/layout/hList1"/>
    <dgm:cxn modelId="{BF774889-1590-4AEE-A405-E96CCA3B3F04}" type="presParOf" srcId="{3591AA90-8C32-4206-90D7-CA076F7BF405}" destId="{BCE831E6-9568-4EDE-978E-FB2355351B98}" srcOrd="2" destOrd="0" presId="urn:microsoft.com/office/officeart/2005/8/layout/hList1"/>
    <dgm:cxn modelId="{3F28C70C-64B3-4A67-8EE5-0C99C1CF61B7}" type="presParOf" srcId="{BCE831E6-9568-4EDE-978E-FB2355351B98}" destId="{A5A172FD-EB0B-4601-B8F7-E6B04C79B4BC}" srcOrd="0" destOrd="0" presId="urn:microsoft.com/office/officeart/2005/8/layout/hList1"/>
    <dgm:cxn modelId="{B273DE95-33DB-4520-8183-D8683F8D1357}" type="presParOf" srcId="{BCE831E6-9568-4EDE-978E-FB2355351B98}" destId="{BA24868B-CA81-4061-B8DA-9C442A417ADE}" srcOrd="1" destOrd="0" presId="urn:microsoft.com/office/officeart/2005/8/layout/hList1"/>
    <dgm:cxn modelId="{6BFC614F-AEC8-4909-8965-58F207B1CBB5}" type="presParOf" srcId="{3591AA90-8C32-4206-90D7-CA076F7BF405}" destId="{F3C4802B-097B-4D06-9F67-9296BA26A8FE}" srcOrd="3" destOrd="0" presId="urn:microsoft.com/office/officeart/2005/8/layout/hList1"/>
    <dgm:cxn modelId="{F4EF2E92-CD82-437A-BBFD-8D5C7494EF03}" type="presParOf" srcId="{3591AA90-8C32-4206-90D7-CA076F7BF405}" destId="{01169182-724B-43AD-83AB-65E571692FE7}" srcOrd="4" destOrd="0" presId="urn:microsoft.com/office/officeart/2005/8/layout/hList1"/>
    <dgm:cxn modelId="{82276BCB-508C-4FFC-85DC-945F193248AC}" type="presParOf" srcId="{01169182-724B-43AD-83AB-65E571692FE7}" destId="{B2D29191-F526-4C7B-86C7-56699E117015}" srcOrd="0" destOrd="0" presId="urn:microsoft.com/office/officeart/2005/8/layout/hList1"/>
    <dgm:cxn modelId="{D1C18724-07B6-446F-9E63-1D2EDD97A421}" type="presParOf" srcId="{01169182-724B-43AD-83AB-65E571692FE7}" destId="{CCC9DD5F-5F49-446C-B505-B441123EB2B2}" srcOrd="1" destOrd="0" presId="urn:microsoft.com/office/officeart/2005/8/layout/hList1"/>
    <dgm:cxn modelId="{0F9CAD3E-AF39-4022-84F4-10AD08F5E83B}" type="presParOf" srcId="{3591AA90-8C32-4206-90D7-CA076F7BF405}" destId="{78335A2B-4E6D-42CD-8CB3-6F734FE02670}" srcOrd="5" destOrd="0" presId="urn:microsoft.com/office/officeart/2005/8/layout/hList1"/>
    <dgm:cxn modelId="{BD22DA1C-72F1-45FA-8BE5-D0933F3B2574}" type="presParOf" srcId="{3591AA90-8C32-4206-90D7-CA076F7BF405}" destId="{FDDA8717-38C2-42CC-AAE7-3844B6E75761}" srcOrd="6" destOrd="0" presId="urn:microsoft.com/office/officeart/2005/8/layout/hList1"/>
    <dgm:cxn modelId="{FD24CD02-4CAF-4DEF-B549-5A330F176FAB}" type="presParOf" srcId="{FDDA8717-38C2-42CC-AAE7-3844B6E75761}" destId="{11716113-2942-410D-A76F-BA7D51CE3591}" srcOrd="0" destOrd="0" presId="urn:microsoft.com/office/officeart/2005/8/layout/hList1"/>
    <dgm:cxn modelId="{6DB88853-5FC4-480B-91D4-F3474B6EB8A4}" type="presParOf" srcId="{FDDA8717-38C2-42CC-AAE7-3844B6E75761}" destId="{F46BED9C-194E-4022-8511-6D93DD3D3D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7F7ED-02BA-4CBE-9529-DA3D30E7913A}">
      <dsp:nvSpPr>
        <dsp:cNvPr id="0" name=""/>
        <dsp:cNvSpPr/>
      </dsp:nvSpPr>
      <dsp:spPr>
        <a:xfrm>
          <a:off x="3237" y="338471"/>
          <a:ext cx="1946634" cy="655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Biology</a:t>
          </a:r>
          <a:endParaRPr lang="en-US" sz="1900" kern="1200" dirty="0"/>
        </a:p>
      </dsp:txBody>
      <dsp:txXfrm>
        <a:off x="3237" y="338471"/>
        <a:ext cx="1946634" cy="655694"/>
      </dsp:txXfrm>
    </dsp:sp>
    <dsp:sp modelId="{523C8051-910C-478D-B0E7-14CC963E8486}">
      <dsp:nvSpPr>
        <dsp:cNvPr id="0" name=""/>
        <dsp:cNvSpPr/>
      </dsp:nvSpPr>
      <dsp:spPr>
        <a:xfrm>
          <a:off x="3237" y="994165"/>
          <a:ext cx="1946634" cy="24773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Biology labs with XBI UC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Biological sample preparation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Mass spectrometry</a:t>
          </a:r>
          <a:endParaRPr lang="en-US" sz="1900" kern="1200" dirty="0"/>
        </a:p>
      </dsp:txBody>
      <dsp:txXfrm>
        <a:off x="3237" y="994165"/>
        <a:ext cx="1946634" cy="2477362"/>
      </dsp:txXfrm>
    </dsp:sp>
    <dsp:sp modelId="{A5A172FD-EB0B-4601-B8F7-E6B04C79B4BC}">
      <dsp:nvSpPr>
        <dsp:cNvPr id="0" name=""/>
        <dsp:cNvSpPr/>
      </dsp:nvSpPr>
      <dsp:spPr>
        <a:xfrm>
          <a:off x="2222400" y="338471"/>
          <a:ext cx="1946634" cy="655694"/>
        </a:xfrm>
        <a:prstGeom prst="rect">
          <a:avLst/>
        </a:prstGeom>
        <a:gradFill rotWithShape="0">
          <a:gsLst>
            <a:gs pos="0">
              <a:schemeClr val="accent2">
                <a:hueOff val="-676509"/>
                <a:satOff val="-32793"/>
                <a:lumOff val="-17191"/>
                <a:alphaOff val="0"/>
                <a:shade val="51000"/>
                <a:satMod val="130000"/>
              </a:schemeClr>
            </a:gs>
            <a:gs pos="80000">
              <a:schemeClr val="accent2">
                <a:hueOff val="-676509"/>
                <a:satOff val="-32793"/>
                <a:lumOff val="-17191"/>
                <a:alphaOff val="0"/>
                <a:shade val="93000"/>
                <a:satMod val="130000"/>
              </a:schemeClr>
            </a:gs>
            <a:gs pos="100000">
              <a:schemeClr val="accent2">
                <a:hueOff val="-676509"/>
                <a:satOff val="-32793"/>
                <a:lumOff val="-171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676509"/>
              <a:satOff val="-32793"/>
              <a:lumOff val="-171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Liquids &amp; Gases</a:t>
          </a:r>
          <a:endParaRPr lang="en-US" sz="1900" kern="1200" dirty="0"/>
        </a:p>
      </dsp:txBody>
      <dsp:txXfrm>
        <a:off x="2222400" y="338471"/>
        <a:ext cx="1946634" cy="655694"/>
      </dsp:txXfrm>
    </dsp:sp>
    <dsp:sp modelId="{BA24868B-CA81-4061-B8DA-9C442A417ADE}">
      <dsp:nvSpPr>
        <dsp:cNvPr id="0" name=""/>
        <dsp:cNvSpPr/>
      </dsp:nvSpPr>
      <dsp:spPr>
        <a:xfrm>
          <a:off x="2222400" y="994165"/>
          <a:ext cx="1946634" cy="2477362"/>
        </a:xfrm>
        <a:prstGeom prst="rect">
          <a:avLst/>
        </a:prstGeom>
        <a:solidFill>
          <a:schemeClr val="accent2">
            <a:tint val="40000"/>
            <a:alpha val="90000"/>
            <a:hueOff val="-392081"/>
            <a:satOff val="-32315"/>
            <a:lumOff val="-333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392081"/>
              <a:satOff val="-32315"/>
              <a:lumOff val="-33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Liquid jets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Aerodynamic lens in-kind contribution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COMO UC</a:t>
          </a:r>
          <a:endParaRPr lang="en-US" sz="1900" kern="1200" dirty="0"/>
        </a:p>
      </dsp:txBody>
      <dsp:txXfrm>
        <a:off x="2222400" y="994165"/>
        <a:ext cx="1946634" cy="2477362"/>
      </dsp:txXfrm>
    </dsp:sp>
    <dsp:sp modelId="{B2D29191-F526-4C7B-86C7-56699E117015}">
      <dsp:nvSpPr>
        <dsp:cNvPr id="0" name=""/>
        <dsp:cNvSpPr/>
      </dsp:nvSpPr>
      <dsp:spPr>
        <a:xfrm>
          <a:off x="4441564" y="338471"/>
          <a:ext cx="1946634" cy="655694"/>
        </a:xfrm>
        <a:prstGeom prst="rect">
          <a:avLst/>
        </a:prstGeom>
        <a:gradFill rotWithShape="0">
          <a:gsLst>
            <a:gs pos="0">
              <a:schemeClr val="accent2">
                <a:hueOff val="-1353019"/>
                <a:satOff val="-65587"/>
                <a:lumOff val="-34381"/>
                <a:alphaOff val="0"/>
                <a:shade val="51000"/>
                <a:satMod val="130000"/>
              </a:schemeClr>
            </a:gs>
            <a:gs pos="80000">
              <a:schemeClr val="accent2">
                <a:hueOff val="-1353019"/>
                <a:satOff val="-65587"/>
                <a:lumOff val="-34381"/>
                <a:alphaOff val="0"/>
                <a:shade val="93000"/>
                <a:satMod val="130000"/>
              </a:schemeClr>
            </a:gs>
            <a:gs pos="100000">
              <a:schemeClr val="accent2">
                <a:hueOff val="-1353019"/>
                <a:satOff val="-65587"/>
                <a:lumOff val="-3438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353019"/>
              <a:satOff val="-65587"/>
              <a:lumOff val="-343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Fixed Targets</a:t>
          </a:r>
          <a:endParaRPr lang="en-US" sz="1900" kern="1200" dirty="0"/>
        </a:p>
      </dsp:txBody>
      <dsp:txXfrm>
        <a:off x="4441564" y="338471"/>
        <a:ext cx="1946634" cy="655694"/>
      </dsp:txXfrm>
    </dsp:sp>
    <dsp:sp modelId="{CCC9DD5F-5F49-446C-B505-B441123EB2B2}">
      <dsp:nvSpPr>
        <dsp:cNvPr id="0" name=""/>
        <dsp:cNvSpPr/>
      </dsp:nvSpPr>
      <dsp:spPr>
        <a:xfrm>
          <a:off x="4441564" y="994165"/>
          <a:ext cx="1946634" cy="2477362"/>
        </a:xfrm>
        <a:prstGeom prst="rect">
          <a:avLst/>
        </a:prstGeom>
        <a:solidFill>
          <a:schemeClr val="accent2">
            <a:tint val="40000"/>
            <a:alpha val="90000"/>
            <a:hueOff val="-784161"/>
            <a:satOff val="-64629"/>
            <a:lumOff val="-666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784161"/>
              <a:satOff val="-64629"/>
              <a:lumOff val="-66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Fast sample scanner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Load-lock sample exchange</a:t>
          </a:r>
          <a:endParaRPr lang="en-US" sz="1900" kern="1200" dirty="0"/>
        </a:p>
      </dsp:txBody>
      <dsp:txXfrm>
        <a:off x="4441564" y="994165"/>
        <a:ext cx="1946634" cy="2477362"/>
      </dsp:txXfrm>
    </dsp:sp>
    <dsp:sp modelId="{11716113-2942-410D-A76F-BA7D51CE3591}">
      <dsp:nvSpPr>
        <dsp:cNvPr id="0" name=""/>
        <dsp:cNvSpPr/>
      </dsp:nvSpPr>
      <dsp:spPr>
        <a:xfrm>
          <a:off x="6660727" y="338471"/>
          <a:ext cx="1946634" cy="655694"/>
        </a:xfrm>
        <a:prstGeom prst="rect">
          <a:avLst/>
        </a:prstGeom>
        <a:gradFill rotWithShape="0">
          <a:gsLst>
            <a:gs pos="0">
              <a:schemeClr val="accent2">
                <a:hueOff val="-2029528"/>
                <a:satOff val="-98380"/>
                <a:lumOff val="-51572"/>
                <a:alphaOff val="0"/>
                <a:shade val="51000"/>
                <a:satMod val="130000"/>
              </a:schemeClr>
            </a:gs>
            <a:gs pos="80000">
              <a:schemeClr val="accent2">
                <a:hueOff val="-2029528"/>
                <a:satOff val="-98380"/>
                <a:lumOff val="-51572"/>
                <a:alphaOff val="0"/>
                <a:shade val="93000"/>
                <a:satMod val="130000"/>
              </a:schemeClr>
            </a:gs>
            <a:gs pos="100000">
              <a:schemeClr val="accent2">
                <a:hueOff val="-2029528"/>
                <a:satOff val="-98380"/>
                <a:lumOff val="-5157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029528"/>
              <a:satOff val="-98380"/>
              <a:lumOff val="-515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Magnets &amp; Cryogenics</a:t>
          </a:r>
          <a:endParaRPr lang="en-US" sz="1900" kern="1200" dirty="0"/>
        </a:p>
      </dsp:txBody>
      <dsp:txXfrm>
        <a:off x="6660727" y="338471"/>
        <a:ext cx="1946634" cy="655694"/>
      </dsp:txXfrm>
    </dsp:sp>
    <dsp:sp modelId="{F46BED9C-194E-4022-8511-6D93DD3D3D6A}">
      <dsp:nvSpPr>
        <dsp:cNvPr id="0" name=""/>
        <dsp:cNvSpPr/>
      </dsp:nvSpPr>
      <dsp:spPr>
        <a:xfrm>
          <a:off x="6660727" y="1020772"/>
          <a:ext cx="1946634" cy="2477362"/>
        </a:xfrm>
        <a:prstGeom prst="rect">
          <a:avLst/>
        </a:prstGeom>
        <a:solidFill>
          <a:schemeClr val="accent2">
            <a:tint val="40000"/>
            <a:alpha val="90000"/>
            <a:hueOff val="-1176242"/>
            <a:satOff val="-96944"/>
            <a:lumOff val="-999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76242"/>
              <a:satOff val="-96944"/>
              <a:lumOff val="-99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Compact pulsed magnet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Cryogenics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Temperature control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HIBEF UC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6660727" y="1020772"/>
        <a:ext cx="1946634" cy="2477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Sample Environment</a:t>
            </a:r>
            <a:r>
              <a:rPr lang="en-GB" sz="1000" baseline="0" noProof="0" dirty="0" smtClean="0">
                <a:solidFill>
                  <a:schemeClr val="bg1"/>
                </a:solidFill>
              </a:rPr>
              <a:t> </a:t>
            </a:r>
            <a:r>
              <a:rPr lang="en-GB" sz="1000" noProof="0" dirty="0" smtClean="0">
                <a:solidFill>
                  <a:schemeClr val="bg1"/>
                </a:solidFill>
              </a:rPr>
              <a:t>Integration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24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 April 2015, 4</a:t>
            </a:r>
            <a:r>
              <a:rPr lang="en-GB" baseline="30000" noProof="0" dirty="0" smtClean="0"/>
              <a:t>th</a:t>
            </a:r>
            <a:r>
              <a:rPr lang="en-GB" noProof="0" dirty="0" smtClean="0"/>
              <a:t> Collaboration</a:t>
            </a:r>
            <a:r>
              <a:rPr lang="en-GB" baseline="0" noProof="0" dirty="0" smtClean="0"/>
              <a:t> meeting of the European XFEL</a:t>
            </a:r>
            <a:endParaRPr lang="en-GB" noProof="0" dirty="0" smtClean="0"/>
          </a:p>
          <a:p>
            <a:pPr lvl="0"/>
            <a:r>
              <a:rPr lang="en-GB" noProof="0" dirty="0" smtClean="0"/>
              <a:t>Joachim Schulz,</a:t>
            </a:r>
            <a:r>
              <a:rPr lang="en-GB" baseline="0" noProof="0" dirty="0" smtClean="0"/>
              <a:t> Group Leader Sample Environment (WP-79)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jpeg"/><Relationship Id="rId7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13.jpeg"/><Relationship Id="rId4" Type="http://schemas.openxmlformats.org/officeDocument/2006/relationships/image" Target="../media/image2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Joachim Schulz</a:t>
            </a:r>
          </a:p>
          <a:p>
            <a:r>
              <a:rPr lang="en-GB" dirty="0" smtClean="0"/>
              <a:t>WP-79</a:t>
            </a:r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Sample Environment Integration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3"/>
          <p:cNvSpPr txBox="1"/>
          <p:nvPr/>
        </p:nvSpPr>
        <p:spPr>
          <a:xfrm>
            <a:off x="5961063" y="4208989"/>
            <a:ext cx="3022071" cy="2056343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    Methods</a:t>
            </a:r>
            <a:endParaRPr lang="en-GB" sz="2400" b="1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Liquid jets</a:t>
            </a: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Aerosols of neutral and charged particles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Fixed targets (solid sample scanner)</a:t>
            </a:r>
            <a:endParaRPr lang="en-GB" sz="2000" dirty="0" smtClean="0"/>
          </a:p>
        </p:txBody>
      </p:sp>
      <p:sp>
        <p:nvSpPr>
          <p:cNvPr id="6" name="Textfeld 13"/>
          <p:cNvSpPr txBox="1"/>
          <p:nvPr/>
        </p:nvSpPr>
        <p:spPr>
          <a:xfrm>
            <a:off x="215902" y="4208989"/>
            <a:ext cx="3408890" cy="2056343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Safety aspects</a:t>
            </a:r>
            <a:endParaRPr lang="en-GB" sz="2400" b="1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Genetically modified organisms</a:t>
            </a: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Contamination protection</a:t>
            </a:r>
          </a:p>
          <a:p>
            <a:pPr marL="800100" lvl="1" indent="-342900"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/>
              <a:t>Samples</a:t>
            </a:r>
          </a:p>
          <a:p>
            <a:pPr marL="800100" lvl="1" indent="-342900"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000" dirty="0" smtClean="0"/>
              <a:t>Outside world</a:t>
            </a:r>
            <a:endParaRPr lang="en-GB" sz="2000" dirty="0" smtClean="0"/>
          </a:p>
        </p:txBody>
      </p:sp>
      <p:sp>
        <p:nvSpPr>
          <p:cNvPr id="4" name="Textfeld 13"/>
          <p:cNvSpPr txBox="1"/>
          <p:nvPr/>
        </p:nvSpPr>
        <p:spPr>
          <a:xfrm>
            <a:off x="215902" y="1271057"/>
            <a:ext cx="3213099" cy="180022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Instruments</a:t>
            </a:r>
            <a:endParaRPr lang="en-GB" sz="2400" b="1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SPB/SFX is specialized for this research </a:t>
            </a: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MID/FXE for imaging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SCS for soft X-rays</a:t>
            </a:r>
            <a:endParaRPr lang="en-GB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Bringing biology into X-rays</a:t>
            </a:r>
            <a:endParaRPr lang="en-US" dirty="0"/>
          </a:p>
        </p:txBody>
      </p:sp>
      <p:sp>
        <p:nvSpPr>
          <p:cNvPr id="3" name="Textfeld 10"/>
          <p:cNvSpPr txBox="1"/>
          <p:nvPr/>
        </p:nvSpPr>
        <p:spPr>
          <a:xfrm>
            <a:off x="3098801" y="2493431"/>
            <a:ext cx="3175000" cy="2047876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Typical samples</a:t>
            </a:r>
            <a:endParaRPr lang="en-GB" sz="2400" b="1" dirty="0" smtClean="0"/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dirty="0" smtClean="0"/>
              <a:t>Micro to nano sized protein crystals </a:t>
            </a:r>
            <a:endParaRPr lang="en-GB" sz="2000" dirty="0" smtClean="0"/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dirty="0" smtClean="0"/>
              <a:t>Single living cells, viruses, organelles</a:t>
            </a:r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dirty="0" smtClean="0"/>
              <a:t>Proteins and complexes</a:t>
            </a:r>
            <a:endParaRPr lang="en-GB" sz="2000" dirty="0" smtClean="0"/>
          </a:p>
        </p:txBody>
      </p:sp>
      <p:sp>
        <p:nvSpPr>
          <p:cNvPr id="5" name="Textfeld 13"/>
          <p:cNvSpPr txBox="1"/>
          <p:nvPr/>
        </p:nvSpPr>
        <p:spPr>
          <a:xfrm>
            <a:off x="6002867" y="1271057"/>
            <a:ext cx="2980267" cy="180022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Biology users</a:t>
            </a:r>
            <a:endParaRPr lang="en-GB" sz="2400" b="1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Need preparation laboratories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Sample delivery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Data analysis</a:t>
            </a: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72216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sample delivery scheme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4085423"/>
            <a:ext cx="7120467" cy="23827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41583" y="1137697"/>
            <a:ext cx="2668587" cy="2643739"/>
            <a:chOff x="6341585" y="3716866"/>
            <a:chExt cx="2668587" cy="2643739"/>
          </a:xfrm>
        </p:grpSpPr>
        <p:sp>
          <p:nvSpPr>
            <p:cNvPr id="11" name="Textfeld 12"/>
            <p:cNvSpPr txBox="1"/>
            <p:nvPr/>
          </p:nvSpPr>
          <p:spPr>
            <a:xfrm>
              <a:off x="6341585" y="3716866"/>
              <a:ext cx="2668587" cy="2643739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accent3"/>
                </a:buClr>
                <a:buSzPct val="90000"/>
                <a:buNone/>
              </a:pPr>
              <a:r>
                <a:rPr lang="en-GB" sz="2400" b="1" dirty="0" smtClean="0">
                  <a:solidFill>
                    <a:schemeClr val="bg1"/>
                  </a:solidFill>
                </a:rPr>
                <a:t>Sample injection</a:t>
              </a:r>
              <a:endParaRPr lang="en-GB" sz="20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r>
                <a:rPr lang="en-GB" sz="2000" dirty="0" smtClean="0">
                  <a:solidFill>
                    <a:schemeClr val="bg1"/>
                  </a:solidFill>
                </a:rPr>
                <a:t>Liquid Jet</a:t>
              </a:r>
              <a:endParaRPr lang="en-GB" sz="20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158" y="4218092"/>
              <a:ext cx="2377440" cy="170688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464082" y="1299633"/>
            <a:ext cx="2613818" cy="2319867"/>
            <a:chOff x="3359680" y="3911599"/>
            <a:chExt cx="2613818" cy="2319867"/>
          </a:xfrm>
        </p:grpSpPr>
        <p:sp>
          <p:nvSpPr>
            <p:cNvPr id="9" name="Textfeld 12"/>
            <p:cNvSpPr txBox="1"/>
            <p:nvPr/>
          </p:nvSpPr>
          <p:spPr>
            <a:xfrm>
              <a:off x="3359680" y="3911599"/>
              <a:ext cx="2613818" cy="2319867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accent3"/>
                </a:buClr>
                <a:buSzPct val="90000"/>
                <a:buNone/>
              </a:pPr>
              <a:r>
                <a:rPr lang="en-GB" sz="2400" b="1" dirty="0" smtClean="0">
                  <a:solidFill>
                    <a:schemeClr val="bg1"/>
                  </a:solidFill>
                </a:rPr>
                <a:t>Delivery syste</a:t>
              </a:r>
              <a:r>
                <a:rPr lang="en-GB" sz="2400" b="1" dirty="0">
                  <a:solidFill>
                    <a:schemeClr val="bg1"/>
                  </a:solidFill>
                </a:rPr>
                <a:t>m</a:t>
              </a:r>
              <a:endParaRPr lang="en-GB" sz="2400" b="1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r>
                <a:rPr lang="en-GB" sz="2000" dirty="0" smtClean="0">
                  <a:solidFill>
                    <a:schemeClr val="bg1"/>
                  </a:solidFill>
                </a:rPr>
                <a:t>HPLC pumps</a:t>
              </a:r>
              <a:endParaRPr lang="en-GB" sz="20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7389" y="4410965"/>
              <a:ext cx="2438400" cy="131673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1600" y="1100667"/>
            <a:ext cx="3098800" cy="2717800"/>
            <a:chOff x="101600" y="3716867"/>
            <a:chExt cx="3098800" cy="2717800"/>
          </a:xfrm>
        </p:grpSpPr>
        <p:sp>
          <p:nvSpPr>
            <p:cNvPr id="7" name="Textfeld 12"/>
            <p:cNvSpPr txBox="1"/>
            <p:nvPr/>
          </p:nvSpPr>
          <p:spPr>
            <a:xfrm>
              <a:off x="101600" y="3716867"/>
              <a:ext cx="3098800" cy="2717800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accent3"/>
                </a:buClr>
                <a:buSzPct val="90000"/>
                <a:buNone/>
              </a:pPr>
              <a:r>
                <a:rPr lang="en-GB" sz="2400" b="1" dirty="0" smtClean="0">
                  <a:solidFill>
                    <a:schemeClr val="bg1"/>
                  </a:solidFill>
                </a:rPr>
                <a:t>Laboratories</a:t>
              </a:r>
              <a:endParaRPr lang="en-GB" sz="24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C:\Dropbox\Kristina\XFEL\Aktuelle Pläne\XBI Philipp\dbddeich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51" y="4193032"/>
              <a:ext cx="2890097" cy="2167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ight Arrow 12"/>
          <p:cNvSpPr/>
          <p:nvPr/>
        </p:nvSpPr>
        <p:spPr bwMode="auto">
          <a:xfrm>
            <a:off x="3200400" y="1900767"/>
            <a:ext cx="263682" cy="11176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077901" y="1898567"/>
            <a:ext cx="263682" cy="11176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6" name="Straight Arrow Connector 15"/>
          <p:cNvCxnSpPr>
            <a:stCxn id="11" idx="2"/>
          </p:cNvCxnSpPr>
          <p:nvPr/>
        </p:nvCxnSpPr>
        <p:spPr bwMode="auto">
          <a:xfrm flipH="1">
            <a:off x="5156200" y="3781436"/>
            <a:ext cx="2519677" cy="1332431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1" idx="2"/>
          </p:cNvCxnSpPr>
          <p:nvPr/>
        </p:nvCxnSpPr>
        <p:spPr bwMode="auto">
          <a:xfrm flipH="1">
            <a:off x="6487156" y="3781436"/>
            <a:ext cx="1188721" cy="1332431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955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XBI and SPB biology laboratories</a:t>
            </a:r>
            <a:endParaRPr lang="en-US" dirty="0"/>
          </a:p>
        </p:txBody>
      </p:sp>
      <p:pic>
        <p:nvPicPr>
          <p:cNvPr id="3" name="Picture 2" descr="C:\Dropbox\Kristina\XFEL\Aktuelle Pläne\XBI Philipp\aigfba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9" y="1188364"/>
            <a:ext cx="6317737" cy="47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13"/>
          <p:cNvSpPr txBox="1"/>
          <p:nvPr/>
        </p:nvSpPr>
        <p:spPr>
          <a:xfrm>
            <a:off x="6629400" y="2984228"/>
            <a:ext cx="2395538" cy="1988351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Equipped for</a:t>
            </a:r>
            <a:endParaRPr lang="en-GB" sz="2400" b="1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Cell expression </a:t>
            </a: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Crystallization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Sample preparation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Quality control</a:t>
            </a:r>
            <a:endParaRPr lang="en-GB" sz="2000" dirty="0" smtClean="0"/>
          </a:p>
        </p:txBody>
      </p:sp>
      <p:sp>
        <p:nvSpPr>
          <p:cNvPr id="5" name="Textfeld 13"/>
          <p:cNvSpPr txBox="1"/>
          <p:nvPr/>
        </p:nvSpPr>
        <p:spPr>
          <a:xfrm>
            <a:off x="6629400" y="1127382"/>
            <a:ext cx="2395538" cy="1800225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XBI user consortium</a:t>
            </a:r>
            <a:endParaRPr lang="en-GB" sz="2400" b="1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Laboratory </a:t>
            </a: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User support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Computation </a:t>
            </a:r>
            <a:endParaRPr lang="en-GB" sz="2000" dirty="0" smtClean="0"/>
          </a:p>
        </p:txBody>
      </p:sp>
      <p:sp>
        <p:nvSpPr>
          <p:cNvPr id="12" name="Textfeld 13"/>
          <p:cNvSpPr txBox="1"/>
          <p:nvPr/>
        </p:nvSpPr>
        <p:spPr>
          <a:xfrm>
            <a:off x="118533" y="1188364"/>
            <a:ext cx="2616200" cy="144476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SPB/SFX </a:t>
            </a:r>
            <a:endParaRPr lang="en-GB" sz="2400" b="1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Preparation room </a:t>
            </a: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Sample lift</a:t>
            </a:r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Preparation hutch </a:t>
            </a:r>
            <a:endParaRPr lang="en-GB" sz="2000" dirty="0" smtClean="0"/>
          </a:p>
        </p:txBody>
      </p:sp>
      <p:sp>
        <p:nvSpPr>
          <p:cNvPr id="13" name="Textfeld 10"/>
          <p:cNvSpPr txBox="1"/>
          <p:nvPr/>
        </p:nvSpPr>
        <p:spPr>
          <a:xfrm>
            <a:off x="3208867" y="4054603"/>
            <a:ext cx="3345392" cy="232079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WP-79</a:t>
            </a:r>
            <a:endParaRPr lang="en-GB" sz="2400" b="1" dirty="0" smtClean="0"/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dirty="0" smtClean="0"/>
              <a:t>Operates laboratories for SPB/SFX</a:t>
            </a:r>
            <a:endParaRPr lang="en-GB" sz="2000" dirty="0" smtClean="0"/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dirty="0" smtClean="0"/>
              <a:t>Coordinates XBI UC</a:t>
            </a:r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dirty="0" smtClean="0"/>
              <a:t>Takes responsibility in</a:t>
            </a:r>
          </a:p>
          <a:p>
            <a:pPr marL="723900" lvl="1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dirty="0" smtClean="0"/>
              <a:t>Laboratory safety</a:t>
            </a:r>
          </a:p>
          <a:p>
            <a:pPr marL="723900" lvl="1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dirty="0" smtClean="0"/>
              <a:t>User support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64252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Delivery of biological samples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52346" y="2831402"/>
            <a:ext cx="2613818" cy="2319867"/>
            <a:chOff x="3359680" y="3911599"/>
            <a:chExt cx="2613818" cy="2319867"/>
          </a:xfrm>
        </p:grpSpPr>
        <p:sp>
          <p:nvSpPr>
            <p:cNvPr id="5" name="Textfeld 12"/>
            <p:cNvSpPr txBox="1"/>
            <p:nvPr/>
          </p:nvSpPr>
          <p:spPr>
            <a:xfrm>
              <a:off x="3359680" y="3911599"/>
              <a:ext cx="2613818" cy="2319867"/>
            </a:xfrm>
            <a:prstGeom prst="rect">
              <a:avLst/>
            </a:prstGeom>
            <a:solidFill>
              <a:schemeClr val="tx1"/>
            </a:solidFill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accent3"/>
                </a:buClr>
                <a:buSzPct val="90000"/>
                <a:buNone/>
              </a:pPr>
              <a:r>
                <a:rPr lang="en-GB" sz="2400" b="1" dirty="0" smtClean="0">
                  <a:solidFill>
                    <a:schemeClr val="bg1"/>
                  </a:solidFill>
                </a:rPr>
                <a:t>Delivery syste</a:t>
              </a:r>
              <a:r>
                <a:rPr lang="en-GB" sz="2400" b="1" dirty="0">
                  <a:solidFill>
                    <a:schemeClr val="bg1"/>
                  </a:solidFill>
                </a:rPr>
                <a:t>m</a:t>
              </a:r>
              <a:endParaRPr lang="en-GB" sz="2400" b="1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endParaRPr lang="en-GB" sz="20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0"/>
                </a:spcBef>
                <a:buClr>
                  <a:schemeClr val="tx1"/>
                </a:buClr>
                <a:buSzPct val="100000"/>
                <a:buNone/>
              </a:pPr>
              <a:r>
                <a:rPr lang="en-GB" sz="2000" dirty="0" smtClean="0">
                  <a:solidFill>
                    <a:schemeClr val="bg1"/>
                  </a:solidFill>
                </a:rPr>
                <a:t>HPLC pumps</a:t>
              </a:r>
              <a:endParaRPr lang="en-GB" sz="20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7389" y="4410965"/>
              <a:ext cx="2438400" cy="1316736"/>
            </a:xfrm>
            <a:prstGeom prst="rect">
              <a:avLst/>
            </a:prstGeom>
          </p:spPr>
        </p:pic>
      </p:grpSp>
      <p:sp>
        <p:nvSpPr>
          <p:cNvPr id="7" name="Textfeld 13"/>
          <p:cNvSpPr txBox="1"/>
          <p:nvPr/>
        </p:nvSpPr>
        <p:spPr>
          <a:xfrm>
            <a:off x="2052347" y="1397000"/>
            <a:ext cx="2613818" cy="1434068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Integration</a:t>
            </a:r>
            <a:endParaRPr lang="en-GB" sz="2400" b="1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With </a:t>
            </a:r>
            <a:r>
              <a:rPr lang="en-GB" sz="2000" dirty="0" err="1" smtClean="0"/>
              <a:t>Karabo</a:t>
            </a:r>
            <a:r>
              <a:rPr lang="en-GB" sz="2000" dirty="0" smtClean="0"/>
              <a:t> for</a:t>
            </a:r>
          </a:p>
          <a:p>
            <a:pPr marL="800100" lvl="1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Control</a:t>
            </a:r>
          </a:p>
          <a:p>
            <a:pPr marL="800100" lvl="1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/>
              <a:t>S</a:t>
            </a:r>
            <a:r>
              <a:rPr lang="en-GB" sz="2000" dirty="0" smtClean="0"/>
              <a:t>afety</a:t>
            </a:r>
            <a:endParaRPr lang="en-GB" sz="2000" dirty="0" smtClean="0"/>
          </a:p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endParaRPr lang="en-GB" sz="20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3323" y="2919607"/>
            <a:ext cx="1735341" cy="2143459"/>
            <a:chOff x="152726" y="1124674"/>
            <a:chExt cx="1735341" cy="2143459"/>
          </a:xfrm>
        </p:grpSpPr>
        <p:sp>
          <p:nvSpPr>
            <p:cNvPr id="10" name="Textfeld 10"/>
            <p:cNvSpPr txBox="1"/>
            <p:nvPr/>
          </p:nvSpPr>
          <p:spPr>
            <a:xfrm>
              <a:off x="152726" y="1124674"/>
              <a:ext cx="1735341" cy="2143459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0"/>
                </a:spcBef>
                <a:buClr>
                  <a:schemeClr val="accent3"/>
                </a:buClr>
                <a:buSzPct val="90000"/>
                <a:buNone/>
              </a:pPr>
              <a:r>
                <a:rPr lang="en-GB" sz="2400" b="1" dirty="0" smtClean="0"/>
                <a:t>Sample</a:t>
              </a:r>
              <a:endParaRPr lang="en-GB" sz="2400" b="1" dirty="0" smtClean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63" y="1648798"/>
              <a:ext cx="1519601" cy="1519601"/>
            </a:xfrm>
            <a:prstGeom prst="rect">
              <a:avLst/>
            </a:prstGeom>
          </p:spPr>
        </p:pic>
      </p:grpSp>
      <p:sp>
        <p:nvSpPr>
          <p:cNvPr id="12" name="Right Arrow 11"/>
          <p:cNvSpPr/>
          <p:nvPr/>
        </p:nvSpPr>
        <p:spPr bwMode="auto">
          <a:xfrm>
            <a:off x="1788664" y="3529904"/>
            <a:ext cx="263682" cy="1117600"/>
          </a:xfrm>
          <a:prstGeom prst="righ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Textfeld 13"/>
          <p:cNvSpPr txBox="1"/>
          <p:nvPr/>
        </p:nvSpPr>
        <p:spPr>
          <a:xfrm>
            <a:off x="2052346" y="5160794"/>
            <a:ext cx="2613819" cy="969074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en-GB" sz="2000" dirty="0" smtClean="0"/>
              <a:t>Standardizes tubing</a:t>
            </a:r>
            <a:r>
              <a:rPr lang="en-GB" sz="2000" dirty="0"/>
              <a:t> </a:t>
            </a:r>
            <a:r>
              <a:rPr lang="en-GB" sz="2000" dirty="0" smtClean="0"/>
              <a:t>to sample</a:t>
            </a:r>
            <a:r>
              <a:rPr lang="en-GB" sz="2000" dirty="0" smtClean="0"/>
              <a:t> </a:t>
            </a:r>
            <a:r>
              <a:rPr lang="en-GB" sz="2000" dirty="0" smtClean="0"/>
              <a:t>systems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666164" y="3192237"/>
            <a:ext cx="3777948" cy="1593798"/>
            <a:chOff x="4666164" y="3192237"/>
            <a:chExt cx="3777948" cy="15937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288" y="3192237"/>
              <a:ext cx="2388171" cy="15937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8" name="Straight Arrow Connector 17"/>
            <p:cNvCxnSpPr>
              <a:stCxn id="5" idx="3"/>
              <a:endCxn id="15" idx="1"/>
            </p:cNvCxnSpPr>
            <p:nvPr/>
          </p:nvCxnSpPr>
          <p:spPr bwMode="auto">
            <a:xfrm flipV="1">
              <a:off x="4666164" y="3989136"/>
              <a:ext cx="425124" cy="220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7573361" y="3635193"/>
              <a:ext cx="8707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2000" dirty="0" smtClean="0">
                  <a:solidFill>
                    <a:schemeClr val="accent3"/>
                  </a:solidFill>
                </a:rPr>
                <a:t>Liquid</a:t>
              </a:r>
              <a:br>
                <a:rPr lang="en-GB" sz="2000" dirty="0" smtClean="0">
                  <a:solidFill>
                    <a:schemeClr val="accent3"/>
                  </a:solidFill>
                </a:rPr>
              </a:br>
              <a:r>
                <a:rPr lang="en-GB" sz="2000" dirty="0" smtClean="0">
                  <a:solidFill>
                    <a:schemeClr val="accent3"/>
                  </a:solidFill>
                </a:rPr>
                <a:t>jets</a:t>
              </a:r>
              <a:endParaRPr lang="en-US" sz="20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66164" y="1218470"/>
            <a:ext cx="3962294" cy="2772866"/>
            <a:chOff x="4666164" y="1218470"/>
            <a:chExt cx="3962294" cy="277286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286" y="1218470"/>
              <a:ext cx="2388171" cy="17911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0" name="Straight Arrow Connector 19"/>
            <p:cNvCxnSpPr>
              <a:stCxn id="5" idx="3"/>
              <a:endCxn id="14" idx="1"/>
            </p:cNvCxnSpPr>
            <p:nvPr/>
          </p:nvCxnSpPr>
          <p:spPr bwMode="auto">
            <a:xfrm flipV="1">
              <a:off x="4666164" y="2114034"/>
              <a:ext cx="425122" cy="1877302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>
              <a:off x="7573361" y="1760091"/>
              <a:ext cx="10550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2000" dirty="0" smtClean="0">
                  <a:solidFill>
                    <a:schemeClr val="accent3"/>
                  </a:solidFill>
                </a:rPr>
                <a:t>Aerosol</a:t>
              </a:r>
              <a:br>
                <a:rPr lang="en-GB" sz="2000" dirty="0" smtClean="0">
                  <a:solidFill>
                    <a:schemeClr val="accent3"/>
                  </a:solidFill>
                </a:rPr>
              </a:br>
              <a:r>
                <a:rPr lang="en-GB" sz="2000" dirty="0" smtClean="0">
                  <a:solidFill>
                    <a:schemeClr val="accent3"/>
                  </a:solidFill>
                </a:rPr>
                <a:t>injector</a:t>
              </a:r>
              <a:endParaRPr lang="en-US" sz="2000" dirty="0" smtClean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66164" y="3991336"/>
            <a:ext cx="4516933" cy="2263845"/>
            <a:chOff x="4666164" y="3991336"/>
            <a:chExt cx="4516933" cy="2263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288" y="4908659"/>
              <a:ext cx="2388171" cy="1346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2" name="Straight Arrow Connector 21"/>
            <p:cNvCxnSpPr>
              <a:stCxn id="5" idx="3"/>
              <a:endCxn id="16" idx="1"/>
            </p:cNvCxnSpPr>
            <p:nvPr/>
          </p:nvCxnSpPr>
          <p:spPr bwMode="auto">
            <a:xfrm>
              <a:off x="4666164" y="3991336"/>
              <a:ext cx="425124" cy="1590584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7573361" y="5227977"/>
              <a:ext cx="16097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2000" dirty="0" smtClean="0"/>
                <a:t>Electrospray</a:t>
              </a:r>
              <a:br>
                <a:rPr lang="en-GB" sz="2000" dirty="0" smtClean="0"/>
              </a:br>
              <a:r>
                <a:rPr lang="en-GB" sz="2000" dirty="0" smtClean="0"/>
                <a:t>ionization</a:t>
              </a:r>
              <a:endParaRPr lang="en-US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8722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SPB/SFX sample environment integration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6" y="1139023"/>
            <a:ext cx="7120467" cy="2382790"/>
          </a:xfrm>
          <a:prstGeom prst="rect">
            <a:avLst/>
          </a:prstGeom>
        </p:spPr>
      </p:pic>
      <p:sp>
        <p:nvSpPr>
          <p:cNvPr id="4" name="Textfeld 13"/>
          <p:cNvSpPr txBox="1"/>
          <p:nvPr/>
        </p:nvSpPr>
        <p:spPr>
          <a:xfrm>
            <a:off x="143932" y="3929588"/>
            <a:ext cx="2971802" cy="1421344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Upstream focus</a:t>
            </a:r>
            <a:endParaRPr lang="en-GB" sz="2400" b="1" dirty="0" smtClean="0"/>
          </a:p>
          <a:p>
            <a:pPr>
              <a:spcBef>
                <a:spcPts val="0"/>
              </a:spcBef>
              <a:buClr>
                <a:schemeClr val="accent2"/>
              </a:buClr>
              <a:buSzPct val="100000"/>
              <a:buNone/>
            </a:pPr>
            <a:r>
              <a:rPr lang="en-GB" sz="2000" dirty="0" smtClean="0"/>
              <a:t>Versatile setup for</a:t>
            </a:r>
            <a:br>
              <a:rPr lang="en-GB" sz="2000" dirty="0" smtClean="0"/>
            </a:br>
            <a:r>
              <a:rPr lang="en-GB" sz="2000" b="1" dirty="0" smtClean="0"/>
              <a:t>single particle imaging</a:t>
            </a:r>
            <a:r>
              <a:rPr lang="en-GB" sz="2000" dirty="0" smtClean="0"/>
              <a:t> and crystallography</a:t>
            </a:r>
            <a:endParaRPr lang="en-GB" sz="2000" dirty="0" smtClean="0"/>
          </a:p>
        </p:txBody>
      </p:sp>
      <p:sp>
        <p:nvSpPr>
          <p:cNvPr id="5" name="Textfeld 13"/>
          <p:cNvSpPr txBox="1"/>
          <p:nvPr/>
        </p:nvSpPr>
        <p:spPr>
          <a:xfrm>
            <a:off x="6019797" y="3929588"/>
            <a:ext cx="2963336" cy="179387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Downstream focus</a:t>
            </a:r>
          </a:p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000" dirty="0" smtClean="0"/>
              <a:t>Reuses the beam for high throughput</a:t>
            </a:r>
            <a:br>
              <a:rPr lang="en-GB" sz="2000" dirty="0" smtClean="0"/>
            </a:br>
            <a:r>
              <a:rPr lang="en-GB" sz="2000" b="1" dirty="0" smtClean="0"/>
              <a:t>serial </a:t>
            </a:r>
            <a:r>
              <a:rPr lang="en-GB" sz="2000" b="1" dirty="0"/>
              <a:t>femtosecond crystallography</a:t>
            </a:r>
            <a:r>
              <a:rPr lang="en-GB" sz="2000" dirty="0"/>
              <a:t> </a:t>
            </a:r>
            <a:r>
              <a:rPr lang="en-GB" sz="2000" dirty="0" smtClean="0"/>
              <a:t>(SFX) </a:t>
            </a:r>
            <a:endParaRPr lang="en-GB" sz="2000" dirty="0" smtClean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 bwMode="auto">
          <a:xfrm flipV="1">
            <a:off x="1629833" y="2243667"/>
            <a:ext cx="3289300" cy="1685921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5" idx="0"/>
          </p:cNvCxnSpPr>
          <p:nvPr/>
        </p:nvCxnSpPr>
        <p:spPr bwMode="auto">
          <a:xfrm flipH="1" flipV="1">
            <a:off x="6392333" y="2243667"/>
            <a:ext cx="1109132" cy="1685921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feld 10"/>
          <p:cNvSpPr txBox="1"/>
          <p:nvPr/>
        </p:nvSpPr>
        <p:spPr>
          <a:xfrm>
            <a:off x="3115733" y="3930646"/>
            <a:ext cx="2904063" cy="203835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  <a:buClr>
                <a:schemeClr val="accent3"/>
              </a:buClr>
              <a:buSzPct val="90000"/>
              <a:buNone/>
            </a:pPr>
            <a:r>
              <a:rPr lang="en-GB" sz="2400" b="1" dirty="0" smtClean="0"/>
              <a:t>WP-79</a:t>
            </a:r>
            <a:endParaRPr lang="en-GB" sz="2400" b="1" dirty="0" smtClean="0"/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dirty="0" smtClean="0"/>
              <a:t>Coordinates both sample environments</a:t>
            </a:r>
            <a:endParaRPr lang="en-GB" sz="2000" dirty="0" smtClean="0"/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dirty="0" smtClean="0"/>
              <a:t>Interfaces between SPB/SFX and XBI</a:t>
            </a:r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000" dirty="0" smtClean="0"/>
              <a:t>Gives user support</a:t>
            </a:r>
          </a:p>
          <a:p>
            <a:pPr marL="266700" indent="-26670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5488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WP-79: Sample Environment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203221"/>
            <a:ext cx="7586133" cy="5047915"/>
          </a:xfrm>
          <a:prstGeom prst="rect">
            <a:avLst/>
          </a:prstGeom>
        </p:spPr>
      </p:pic>
      <p:pic>
        <p:nvPicPr>
          <p:cNvPr id="5" name="Picture 4" descr="C:\Dropbox\Kristina\XFEL\Aktuelle Pläne\XBI Philipp\aigfba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9" y="4487332"/>
            <a:ext cx="2250137" cy="16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" y="2845754"/>
            <a:ext cx="2074214" cy="1489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22" y="4672765"/>
            <a:ext cx="2438400" cy="1316736"/>
          </a:xfrm>
          <a:prstGeom prst="rect">
            <a:avLst/>
          </a:prstGeom>
        </p:spPr>
      </p:pic>
      <p:pic>
        <p:nvPicPr>
          <p:cNvPr id="8" name="Picture 2" descr="H:\public\SCS_Talk\Stage_V11-1_c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2" y="1203221"/>
            <a:ext cx="2357309" cy="14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21" y="5023147"/>
            <a:ext cx="2388171" cy="13465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41" y="1114810"/>
            <a:ext cx="1756957" cy="173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61" y="3078805"/>
            <a:ext cx="1848910" cy="129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356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WP-79 Sample </a:t>
            </a:r>
            <a:r>
              <a:rPr lang="en-GB" dirty="0" smtClean="0"/>
              <a:t>Environment for </a:t>
            </a:r>
            <a:r>
              <a:rPr lang="en-GB" dirty="0"/>
              <a:t>S</a:t>
            </a:r>
            <a:r>
              <a:rPr lang="en-GB" dirty="0" smtClean="0"/>
              <a:t>ix Instruments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8146611"/>
              </p:ext>
            </p:extLst>
          </p:nvPr>
        </p:nvGraphicFramePr>
        <p:xfrm>
          <a:off x="209550" y="1333501"/>
          <a:ext cx="86106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0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WP-79 </a:t>
            </a:r>
            <a:r>
              <a:rPr lang="en-GB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 state of the art sample environment</a:t>
            </a:r>
          </a:p>
          <a:p>
            <a:pPr lvl="1"/>
            <a:r>
              <a:rPr lang="en-GB" dirty="0" smtClean="0"/>
              <a:t>Biological samples for SPB/SFX and others</a:t>
            </a:r>
          </a:p>
          <a:p>
            <a:pPr lvl="1"/>
            <a:r>
              <a:rPr lang="en-GB" dirty="0" smtClean="0"/>
              <a:t>Fast sample scanner for SCS, MID, SPB, HED</a:t>
            </a:r>
          </a:p>
          <a:p>
            <a:pPr lvl="1"/>
            <a:r>
              <a:rPr lang="en-GB" dirty="0" smtClean="0"/>
              <a:t>Aerosol injector (via in-kind contribution)</a:t>
            </a:r>
          </a:p>
          <a:p>
            <a:pPr lvl="1"/>
            <a:r>
              <a:rPr lang="en-GB" dirty="0" smtClean="0"/>
              <a:t>Compact pulsed magnets for MID, SCS, HED</a:t>
            </a:r>
          </a:p>
          <a:p>
            <a:r>
              <a:rPr lang="en-GB" dirty="0" smtClean="0"/>
              <a:t>Assist users bringing samples into the instruments</a:t>
            </a:r>
          </a:p>
          <a:p>
            <a:pPr lvl="1"/>
            <a:r>
              <a:rPr lang="en-GB" dirty="0" smtClean="0"/>
              <a:t>Provide user laboratories</a:t>
            </a:r>
          </a:p>
          <a:p>
            <a:pPr lvl="1"/>
            <a:r>
              <a:rPr lang="en-GB" dirty="0" smtClean="0"/>
              <a:t>Integrate sample environments into the instruments</a:t>
            </a:r>
          </a:p>
          <a:p>
            <a:pPr lvl="2"/>
            <a:r>
              <a:rPr lang="en-GB" dirty="0"/>
              <a:t>Special user equipment</a:t>
            </a:r>
          </a:p>
          <a:p>
            <a:pPr lvl="2"/>
            <a:r>
              <a:rPr lang="en-GB" dirty="0" smtClean="0"/>
              <a:t>Pool of equipment in Sample Environment Group</a:t>
            </a:r>
          </a:p>
          <a:p>
            <a:pPr lvl="1"/>
            <a:endParaRPr lang="en-GB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1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Plans for day-one sample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Prototypes will be designed in close collaboration with instruments</a:t>
            </a:r>
          </a:p>
          <a:p>
            <a:pPr lvl="1"/>
            <a:r>
              <a:rPr lang="en-GB" dirty="0" smtClean="0"/>
              <a:t>SCS: Fast sample scanner</a:t>
            </a:r>
          </a:p>
          <a:p>
            <a:pPr lvl="1"/>
            <a:r>
              <a:rPr lang="en-GB" dirty="0"/>
              <a:t>SCS: Constant field magnet</a:t>
            </a:r>
          </a:p>
          <a:p>
            <a:pPr lvl="1"/>
            <a:r>
              <a:rPr lang="en-GB" dirty="0"/>
              <a:t>MID and SCS: Compact pulsed magnets</a:t>
            </a:r>
          </a:p>
          <a:p>
            <a:pPr lvl="1"/>
            <a:r>
              <a:rPr lang="en-GB" dirty="0" smtClean="0"/>
              <a:t>SPB/SFX: Biological sample preparation and delivery</a:t>
            </a:r>
          </a:p>
          <a:p>
            <a:r>
              <a:rPr lang="en-GB" dirty="0" smtClean="0"/>
              <a:t>Participation in safety concepts for</a:t>
            </a:r>
          </a:p>
          <a:p>
            <a:pPr lvl="1"/>
            <a:r>
              <a:rPr lang="en-GB" dirty="0" smtClean="0"/>
              <a:t>Magnets (together with HIBEF UC)</a:t>
            </a:r>
          </a:p>
          <a:p>
            <a:pPr lvl="1"/>
            <a:r>
              <a:rPr lang="en-GB" dirty="0" smtClean="0"/>
              <a:t>Biological samples (XBI UC)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53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public\SCS_Talk\Transfersystem_komplett-6_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52" y="1247125"/>
            <a:ext cx="5169148" cy="290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 targets: Fast sample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1328738"/>
            <a:ext cx="7972425" cy="4932362"/>
          </a:xfrm>
        </p:spPr>
        <p:txBody>
          <a:bodyPr/>
          <a:lstStyle/>
          <a:p>
            <a:r>
              <a:rPr lang="en-GB" dirty="0" smtClean="0"/>
              <a:t>Design in close cooperation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the SCS team</a:t>
            </a:r>
          </a:p>
          <a:p>
            <a:r>
              <a:rPr lang="en-GB" dirty="0" smtClean="0"/>
              <a:t>Electronics</a:t>
            </a:r>
          </a:p>
          <a:p>
            <a:pPr lvl="1"/>
            <a:r>
              <a:rPr lang="en-GB" dirty="0" smtClean="0"/>
              <a:t>Uses </a:t>
            </a:r>
            <a:r>
              <a:rPr lang="en-GB" dirty="0" err="1" smtClean="0"/>
              <a:t>Beckhoff</a:t>
            </a:r>
            <a:r>
              <a:rPr lang="en-GB" dirty="0" smtClean="0"/>
              <a:t> PLCs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wherever possible</a:t>
            </a:r>
            <a:endParaRPr lang="en-GB" dirty="0" smtClean="0"/>
          </a:p>
          <a:p>
            <a:pPr lvl="1"/>
            <a:r>
              <a:rPr lang="en-GB" dirty="0" smtClean="0"/>
              <a:t>Coordinated with</a:t>
            </a:r>
            <a:br>
              <a:rPr lang="en-GB" dirty="0" smtClean="0"/>
            </a:br>
            <a:r>
              <a:rPr lang="en-GB" dirty="0" smtClean="0"/>
              <a:t>WPs 90 and 91</a:t>
            </a:r>
          </a:p>
          <a:p>
            <a:r>
              <a:rPr lang="en-GB" dirty="0" smtClean="0"/>
              <a:t>Setup and testing in Sample Environment laboratory</a:t>
            </a:r>
          </a:p>
          <a:p>
            <a:r>
              <a:rPr lang="en-GB" dirty="0" smtClean="0"/>
              <a:t>Contact points with instrument and machine:</a:t>
            </a:r>
          </a:p>
          <a:p>
            <a:pPr lvl="1"/>
            <a:r>
              <a:rPr lang="en-GB" dirty="0" smtClean="0"/>
              <a:t>Vacuum interlock with sample chamber</a:t>
            </a:r>
          </a:p>
          <a:p>
            <a:pPr lvl="1"/>
            <a:r>
              <a:rPr lang="en-GB" dirty="0" smtClean="0"/>
              <a:t>Synchronization with X-rays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43034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sample scanner: Proceeding from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Prototype for SCS will be day-one instrumentation</a:t>
            </a:r>
          </a:p>
          <a:p>
            <a:pPr lvl="1"/>
            <a:r>
              <a:rPr lang="en-GB" dirty="0" smtClean="0"/>
              <a:t>Target area 50x50mm², µm precision, 10</a:t>
            </a:r>
            <a:r>
              <a:rPr lang="en-GB" baseline="30000" dirty="0" smtClean="0"/>
              <a:t>-9</a:t>
            </a:r>
            <a:r>
              <a:rPr lang="en-GB" dirty="0" smtClean="0"/>
              <a:t> mbar</a:t>
            </a:r>
          </a:p>
          <a:p>
            <a:pPr lvl="1"/>
            <a:r>
              <a:rPr lang="en-GB" dirty="0" smtClean="0"/>
              <a:t>Available: 1Q 2017</a:t>
            </a:r>
          </a:p>
          <a:p>
            <a:r>
              <a:rPr lang="en-GB" dirty="0" smtClean="0"/>
              <a:t>Modifications for MID and SPB/SFX</a:t>
            </a:r>
          </a:p>
          <a:p>
            <a:pPr lvl="1"/>
            <a:r>
              <a:rPr lang="en-GB" dirty="0" smtClean="0"/>
              <a:t>Larger area 100x100mm², reduced vacuum demands</a:t>
            </a:r>
          </a:p>
          <a:p>
            <a:pPr lvl="1"/>
            <a:r>
              <a:rPr lang="en-GB" dirty="0" smtClean="0"/>
              <a:t>Available: 3Q 2017</a:t>
            </a:r>
          </a:p>
          <a:p>
            <a:r>
              <a:rPr lang="en-GB" dirty="0" smtClean="0"/>
              <a:t>Additional requirements for HED</a:t>
            </a:r>
          </a:p>
          <a:p>
            <a:pPr lvl="1"/>
            <a:r>
              <a:rPr lang="en-GB" dirty="0" smtClean="0"/>
              <a:t>Electromagnetic pulse protection </a:t>
            </a:r>
          </a:p>
          <a:p>
            <a:pPr lvl="1"/>
            <a:r>
              <a:rPr lang="en-GB" dirty="0" smtClean="0"/>
              <a:t>Debris shielding</a:t>
            </a:r>
          </a:p>
          <a:p>
            <a:pPr lvl="1"/>
            <a:r>
              <a:rPr lang="en-GB" dirty="0" smtClean="0"/>
              <a:t>Coordination with HIBEF user consortium</a:t>
            </a:r>
          </a:p>
        </p:txBody>
      </p:sp>
    </p:spTree>
    <p:extLst>
      <p:ext uri="{BB962C8B-B14F-4D97-AF65-F5344CB8AC3E}">
        <p14:creationId xmlns:p14="http://schemas.microsoft.com/office/powerpoint/2010/main" val="321351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Deliverables – magnetic environments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290778" y="3151789"/>
            <a:ext cx="7799903" cy="1428371"/>
            <a:chOff x="290778" y="3151789"/>
            <a:chExt cx="7799903" cy="14283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994" y="3571587"/>
              <a:ext cx="1438031" cy="1008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3235569" y="3551899"/>
              <a:ext cx="48551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marL="355600" indent="-355600" eaLnBrk="1" hangingPunct="1"/>
              <a:r>
                <a:rPr lang="en-US" sz="2000" dirty="0" smtClean="0"/>
                <a:t>Day-1 instrument for SCS and MID</a:t>
              </a:r>
            </a:p>
            <a:p>
              <a:pPr marL="355600" indent="-355600" eaLnBrk="1" hangingPunct="1"/>
              <a:r>
                <a:rPr lang="en-US" sz="2000" dirty="0" smtClean="0"/>
                <a:t>4Q 2015 – prototype built and tested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90778" y="3151789"/>
              <a:ext cx="24844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2000" dirty="0" smtClean="0"/>
                <a:t>DC electromagnet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0778" y="1144654"/>
            <a:ext cx="8098842" cy="1846660"/>
            <a:chOff x="290778" y="1144654"/>
            <a:chExt cx="8098842" cy="184666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08" y="1572511"/>
              <a:ext cx="1335683" cy="1315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290778" y="1144654"/>
              <a:ext cx="25723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2000" dirty="0" smtClean="0"/>
                <a:t>Miniature pulsed coil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235569" y="1544764"/>
              <a:ext cx="515405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marL="355600" indent="-355600" eaLnBrk="1" hangingPunct="1"/>
              <a:r>
                <a:rPr lang="en-US" sz="2000" dirty="0" smtClean="0"/>
                <a:t>3Q 2017 instrument for SCS and MID</a:t>
              </a:r>
            </a:p>
            <a:p>
              <a:pPr marL="355600" indent="-355600" eaLnBrk="1" hangingPunct="1"/>
              <a:r>
                <a:rPr lang="en-US" sz="2000" dirty="0" smtClean="0"/>
                <a:t>1Q 2016 – 1st prototype built</a:t>
              </a:r>
            </a:p>
            <a:p>
              <a:pPr marL="355600" indent="-355600" eaLnBrk="1" hangingPunct="1"/>
              <a:r>
                <a:rPr lang="en-US" sz="2000" dirty="0" smtClean="0"/>
                <a:t>From 1Q 2016 – DAQ &amp; Control needed (Draft definition 10.2014)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0778" y="4630242"/>
            <a:ext cx="7984540" cy="1785105"/>
            <a:chOff x="290778" y="4630242"/>
            <a:chExt cx="7984540" cy="1785105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90778" y="4630242"/>
              <a:ext cx="28546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2000" dirty="0" smtClean="0"/>
                <a:t>HIBEF 60T pulsed coil</a:t>
              </a: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08" y="5074750"/>
              <a:ext cx="1350451" cy="1016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235569" y="5030352"/>
              <a:ext cx="5039749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marL="355600" indent="-355600" eaLnBrk="1" hangingPunct="1"/>
              <a:r>
                <a:rPr lang="en-US" sz="2000" dirty="0" smtClean="0"/>
                <a:t>HIBEF contribution for HED – lead time 18 months</a:t>
              </a:r>
            </a:p>
            <a:p>
              <a:pPr marL="355600" indent="-355600" eaLnBrk="1" hangingPunct="1"/>
              <a:r>
                <a:rPr lang="en-US" sz="2000" dirty="0" smtClean="0"/>
                <a:t>WP79 responsible for XFEL integration – ongoing 2015-17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724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4" r="24274"/>
          <a:stretch/>
        </p:blipFill>
        <p:spPr>
          <a:xfrm>
            <a:off x="5660420" y="1272008"/>
            <a:ext cx="3348113" cy="32322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Magnetism</a:t>
            </a:r>
            <a:r>
              <a:rPr lang="de-DE" dirty="0" smtClean="0"/>
              <a:t>: </a:t>
            </a:r>
            <a:r>
              <a:rPr lang="de-DE" dirty="0" err="1" smtClean="0"/>
              <a:t>miniature</a:t>
            </a:r>
            <a:r>
              <a:rPr lang="de-DE" dirty="0" smtClean="0"/>
              <a:t> </a:t>
            </a:r>
            <a:r>
              <a:rPr lang="de-DE" dirty="0" err="1" smtClean="0"/>
              <a:t>coils</a:t>
            </a:r>
            <a:r>
              <a:rPr lang="de-DE" dirty="0" smtClean="0"/>
              <a:t> for </a:t>
            </a:r>
            <a:r>
              <a:rPr lang="de-DE" dirty="0" err="1" smtClean="0"/>
              <a:t>pulsed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endParaRPr lang="de-DE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1370" y="1464040"/>
            <a:ext cx="5821161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marL="355600" indent="-355600" eaLnBrk="1" hangingPunct="1"/>
            <a:r>
              <a:rPr lang="en-US" sz="2000" dirty="0" smtClean="0"/>
              <a:t>Agreed concept and specifications with MID and SCS</a:t>
            </a:r>
          </a:p>
          <a:p>
            <a:pPr marL="355600" indent="-355600" eaLnBrk="1" hangingPunct="1"/>
            <a:r>
              <a:rPr lang="en-US" sz="2000" dirty="0" smtClean="0"/>
              <a:t>Design support by </a:t>
            </a:r>
            <a:r>
              <a:rPr lang="en-US" sz="2000" dirty="0" smtClean="0"/>
              <a:t>ESRF</a:t>
            </a:r>
            <a:endParaRPr lang="en-US" sz="2000" dirty="0" smtClean="0"/>
          </a:p>
          <a:p>
            <a:pPr marL="355600" indent="-355600" eaLnBrk="1" hangingPunct="1"/>
            <a:r>
              <a:rPr lang="en-US" sz="2000" dirty="0" smtClean="0"/>
              <a:t>2015 – prototype being built at </a:t>
            </a:r>
            <a:r>
              <a:rPr lang="en-US" sz="2000" dirty="0" smtClean="0"/>
              <a:t>Hera-</a:t>
            </a:r>
            <a:r>
              <a:rPr lang="en-US" sz="2000" dirty="0" err="1" smtClean="0"/>
              <a:t>Süd</a:t>
            </a:r>
            <a:r>
              <a:rPr lang="en-US" sz="2000" dirty="0" smtClean="0"/>
              <a:t>:</a:t>
            </a:r>
            <a:endParaRPr lang="en-US" sz="2000" dirty="0" smtClean="0"/>
          </a:p>
          <a:p>
            <a:pPr marL="1098550" lvl="1" indent="-355600" eaLnBrk="1" hangingPunct="1"/>
            <a:r>
              <a:rPr lang="en-US" sz="2000" dirty="0" smtClean="0"/>
              <a:t>Inserts on chamber top-flange,               15-20T split-pair coil, L-He cryostat,</a:t>
            </a:r>
          </a:p>
          <a:p>
            <a:pPr marL="1098550" lvl="1" indent="-355600" eaLnBrk="1" hangingPunct="1"/>
            <a:r>
              <a:rPr lang="en-US" sz="2000" dirty="0" smtClean="0"/>
              <a:t>Will be tested for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conditions</a:t>
            </a:r>
          </a:p>
          <a:p>
            <a:pPr marL="355600" indent="-355600" eaLnBrk="1" hangingPunct="1"/>
            <a:r>
              <a:rPr lang="en-US" sz="2000" dirty="0" smtClean="0"/>
              <a:t>DAQ &amp; Control</a:t>
            </a:r>
          </a:p>
          <a:p>
            <a:pPr marL="1098550" lvl="1" indent="-355600" eaLnBrk="1" hangingPunct="1"/>
            <a:r>
              <a:rPr lang="en-US" sz="2000" dirty="0" smtClean="0"/>
              <a:t>Testing in LabVIEW by WP79</a:t>
            </a:r>
          </a:p>
          <a:p>
            <a:pPr marL="1098550" lvl="1" indent="-355600" eaLnBrk="1" hangingPunct="1"/>
            <a:r>
              <a:rPr lang="en-US" sz="2000" dirty="0" smtClean="0"/>
              <a:t>Later in </a:t>
            </a:r>
            <a:r>
              <a:rPr lang="en-US" sz="2000" dirty="0" err="1" smtClean="0"/>
              <a:t>Beckhoff</a:t>
            </a:r>
            <a:r>
              <a:rPr lang="en-US" sz="2000" dirty="0" smtClean="0"/>
              <a:t>/</a:t>
            </a:r>
            <a:r>
              <a:rPr lang="en-US" sz="2000" dirty="0" err="1" smtClean="0"/>
              <a:t>Karabo</a:t>
            </a:r>
            <a:r>
              <a:rPr lang="en-US" sz="2000" dirty="0" smtClean="0"/>
              <a:t> </a:t>
            </a:r>
            <a:r>
              <a:rPr lang="en-US" sz="2000" dirty="0" smtClean="0"/>
              <a:t>by </a:t>
            </a:r>
            <a:r>
              <a:rPr lang="en-US" sz="2000" dirty="0" err="1" smtClean="0"/>
              <a:t>DAQ&amp;Control</a:t>
            </a:r>
            <a:endParaRPr lang="en-US" sz="2000" dirty="0" smtClean="0"/>
          </a:p>
          <a:p>
            <a:pPr marL="355600" indent="-355600" eaLnBrk="1" hangingPunct="1"/>
            <a:r>
              <a:rPr lang="en-US" sz="2000" dirty="0" smtClean="0"/>
              <a:t>Aim for one instrument that can be adapted to fit SCS or MID chambers</a:t>
            </a:r>
          </a:p>
        </p:txBody>
      </p:sp>
    </p:spTree>
    <p:extLst>
      <p:ext uri="{BB962C8B-B14F-4D97-AF65-F5344CB8AC3E}">
        <p14:creationId xmlns:p14="http://schemas.microsoft.com/office/powerpoint/2010/main" val="34812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Magnetism</a:t>
            </a:r>
            <a:r>
              <a:rPr lang="de-DE" dirty="0" smtClean="0"/>
              <a:t>: </a:t>
            </a:r>
            <a:r>
              <a:rPr lang="de-DE" dirty="0" smtClean="0"/>
              <a:t>HIBEF 60 T </a:t>
            </a:r>
            <a:r>
              <a:rPr lang="de-DE" dirty="0" err="1" smtClean="0"/>
              <a:t>pulsed</a:t>
            </a:r>
            <a:r>
              <a:rPr lang="de-DE" dirty="0" smtClean="0"/>
              <a:t> </a:t>
            </a:r>
            <a:r>
              <a:rPr lang="de-DE" dirty="0" err="1" smtClean="0"/>
              <a:t>coil</a:t>
            </a:r>
            <a:r>
              <a:rPr lang="de-DE" dirty="0" smtClean="0"/>
              <a:t> for HED</a:t>
            </a:r>
            <a:endParaRPr lang="de-DE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1770543"/>
            <a:ext cx="620606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marL="355600" indent="-355600" eaLnBrk="1" hangingPunct="1"/>
            <a:r>
              <a:rPr lang="en-US" sz="2000" dirty="0" smtClean="0"/>
              <a:t>HIBEF program (High Intensity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for Extreme Fields) </a:t>
            </a:r>
          </a:p>
          <a:p>
            <a:pPr marL="355600" indent="-355600" eaLnBrk="1" hangingPunct="1"/>
            <a:r>
              <a:rPr lang="en-US" sz="2000" dirty="0" smtClean="0"/>
              <a:t>HLD (HZDR) will deliver 1MJ </a:t>
            </a:r>
            <a:r>
              <a:rPr lang="en-US" sz="2000" dirty="0" err="1" smtClean="0"/>
              <a:t>pulser</a:t>
            </a:r>
            <a:r>
              <a:rPr lang="en-US" sz="2000" dirty="0" smtClean="0"/>
              <a:t> and 60T coil to the HED instrument</a:t>
            </a:r>
          </a:p>
          <a:p>
            <a:pPr marL="355600" indent="-355600" eaLnBrk="1" hangingPunct="1"/>
            <a:r>
              <a:rPr lang="en-US" sz="2000" dirty="0" smtClean="0"/>
              <a:t>WP79 role: Interface for pulse magnet issues and integration</a:t>
            </a:r>
          </a:p>
          <a:p>
            <a:pPr marL="355600" indent="-355600" eaLnBrk="1" hangingPunct="1"/>
            <a:r>
              <a:rPr lang="en-US" sz="2000" dirty="0" smtClean="0"/>
              <a:t>Workflow items together with HLD:</a:t>
            </a:r>
          </a:p>
          <a:p>
            <a:pPr marL="1098550" lvl="1" indent="-355600" eaLnBrk="1" hangingPunct="1"/>
            <a:r>
              <a:rPr lang="en-US" sz="2000" dirty="0" smtClean="0"/>
              <a:t>Safety assessment for </a:t>
            </a:r>
            <a:r>
              <a:rPr lang="en-US" sz="2000" dirty="0" err="1" smtClean="0"/>
              <a:t>pulser</a:t>
            </a:r>
            <a:r>
              <a:rPr lang="en-US" sz="2000" dirty="0" smtClean="0"/>
              <a:t>/coil needed for HED hutch planning</a:t>
            </a:r>
          </a:p>
          <a:p>
            <a:pPr marL="1098550" lvl="1" indent="-355600" eaLnBrk="1" hangingPunct="1"/>
            <a:r>
              <a:rPr lang="en-US" sz="2000" dirty="0" smtClean="0"/>
              <a:t>Technical infrastructure – cable routing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69" y="4042633"/>
            <a:ext cx="2963759" cy="223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8409" y="1911259"/>
            <a:ext cx="2415680" cy="11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92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673</Words>
  <Application>Microsoft Office PowerPoint</Application>
  <PresentationFormat>On-screen Show (4:3)</PresentationFormat>
  <Paragraphs>179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template-european-xfel-gmbh_presentation</vt:lpstr>
      <vt:lpstr>Sample Environment Integration</vt:lpstr>
      <vt:lpstr>WP-79 Sample Environment for Six Instruments</vt:lpstr>
      <vt:lpstr>WP-79 mission</vt:lpstr>
      <vt:lpstr>Plans for day-one sample delivery</vt:lpstr>
      <vt:lpstr>Fixed targets: Fast sample scanner</vt:lpstr>
      <vt:lpstr>Fast sample scanner: Proceeding from prototype</vt:lpstr>
      <vt:lpstr>Deliverables – magnetic environments</vt:lpstr>
      <vt:lpstr>Magnetism: miniature coils for pulsed fields</vt:lpstr>
      <vt:lpstr>Magnetism: HIBEF 60 T pulsed coil for HED</vt:lpstr>
      <vt:lpstr>Bringing biology into X-rays</vt:lpstr>
      <vt:lpstr>Integrated sample delivery scheme</vt:lpstr>
      <vt:lpstr>XBI and SPB biology laboratories</vt:lpstr>
      <vt:lpstr>Delivery of biological samples</vt:lpstr>
      <vt:lpstr>SPB/SFX sample environment integration</vt:lpstr>
      <vt:lpstr>WP-79: Sample Environment Group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schulz</cp:lastModifiedBy>
  <cp:revision>45</cp:revision>
  <cp:lastPrinted>2008-09-01T15:04:16Z</cp:lastPrinted>
  <dcterms:created xsi:type="dcterms:W3CDTF">2012-08-22T09:26:39Z</dcterms:created>
  <dcterms:modified xsi:type="dcterms:W3CDTF">2015-04-23T17:02:13Z</dcterms:modified>
</cp:coreProperties>
</file>