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9" r:id="rId3"/>
    <p:sldId id="273" r:id="rId4"/>
    <p:sldId id="285" r:id="rId5"/>
    <p:sldId id="284" r:id="rId6"/>
    <p:sldId id="287" r:id="rId7"/>
    <p:sldId id="278" r:id="rId8"/>
    <p:sldId id="282" r:id="rId9"/>
    <p:sldId id="288" r:id="rId10"/>
    <p:sldId id="289" r:id="rId11"/>
    <p:sldId id="276" r:id="rId12"/>
    <p:sldId id="264" r:id="rId13"/>
    <p:sldId id="275" r:id="rId14"/>
    <p:sldId id="281" r:id="rId15"/>
    <p:sldId id="290" r:id="rId16"/>
    <p:sldId id="262" r:id="rId17"/>
    <p:sldId id="263" r:id="rId18"/>
    <p:sldId id="268" r:id="rId19"/>
    <p:sldId id="291" r:id="rId20"/>
    <p:sldId id="283" r:id="rId21"/>
    <p:sldId id="296" r:id="rId22"/>
    <p:sldId id="297" r:id="rId23"/>
    <p:sldId id="302" r:id="rId24"/>
    <p:sldId id="298" r:id="rId25"/>
    <p:sldId id="299" r:id="rId26"/>
    <p:sldId id="300" r:id="rId27"/>
    <p:sldId id="303" r:id="rId2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99CCFF"/>
    <a:srgbClr val="FFFF99"/>
    <a:srgbClr val="E0E0E0"/>
    <a:srgbClr val="FD930A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59" autoAdjust="0"/>
    <p:restoredTop sz="95752" autoAdjust="0"/>
  </p:normalViewPr>
  <p:slideViewPr>
    <p:cSldViewPr snapToGrid="0">
      <p:cViewPr varScale="1">
        <p:scale>
          <a:sx n="83" d="100"/>
          <a:sy n="83" d="100"/>
        </p:scale>
        <p:origin x="-523" y="-67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494" y="468"/>
      </p:cViewPr>
      <p:guideLst>
        <p:guide orient="horz" pos="2880"/>
        <p:guide pos="215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116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B04A07D-9699-431F-86F1-82DD61C7118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667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F00C20B6-6976-4CCC-87A5-4EEAF1D930A7}" type="slidenum">
              <a:rPr lang="de-DE" altLang="de-DE" sz="1200" smtClean="0"/>
              <a:pPr/>
              <a:t>1</a:t>
            </a:fld>
            <a:endParaRPr lang="de-DE" altLang="de-DE" sz="1200" smtClean="0"/>
          </a:p>
        </p:txBody>
      </p:sp>
      <p:sp>
        <p:nvSpPr>
          <p:cNvPr id="717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altLang="de-DE" sz="1100" b="1" smtClean="0">
                <a:ea typeface="ＭＳ Ｐゴシック" pitchFamily="112" charset="-128"/>
              </a:rPr>
              <a:t>How to edit the title slide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endParaRPr lang="en-GB" altLang="de-DE" sz="1100" smtClean="0">
              <a:ea typeface="ＭＳ Ｐゴシック" pitchFamily="112" charset="-128"/>
            </a:endParaRP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altLang="de-DE" sz="1100" smtClean="0">
                <a:ea typeface="ＭＳ Ｐゴシック" pitchFamily="112" charset="-128"/>
              </a:rPr>
              <a:t>  Upper area: </a:t>
            </a:r>
            <a:r>
              <a:rPr lang="en-GB" altLang="de-DE" sz="1100" b="1" smtClean="0">
                <a:ea typeface="ＭＳ Ｐゴシック" pitchFamily="112" charset="-128"/>
              </a:rPr>
              <a:t>Title</a:t>
            </a:r>
            <a:r>
              <a:rPr lang="en-GB" altLang="de-DE" sz="1100" smtClean="0">
                <a:ea typeface="ＭＳ Ｐゴシック" pitchFamily="112" charset="-128"/>
              </a:rPr>
              <a:t> of your talk, max. 2 rows of the defined size (55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altLang="de-DE" sz="1100" smtClean="0">
                <a:ea typeface="ＭＳ Ｐゴシック" pitchFamily="112" charset="-128"/>
              </a:rPr>
              <a:t>  Lower area </a:t>
            </a:r>
            <a:r>
              <a:rPr lang="en-GB" altLang="de-DE" sz="1100" b="1" smtClean="0">
                <a:ea typeface="ＭＳ Ｐゴシック" pitchFamily="112" charset="-128"/>
              </a:rPr>
              <a:t>(subtitle):</a:t>
            </a:r>
            <a:r>
              <a:rPr lang="en-GB" altLang="de-DE" sz="1100" smtClean="0">
                <a:ea typeface="ＭＳ Ｐゴシック" pitchFamily="112" charset="-128"/>
              </a:rPr>
              <a:t> Conference/meeting/workshop, location, date, </a:t>
            </a:r>
            <a:br>
              <a:rPr lang="en-GB" altLang="de-DE" sz="1100" smtClean="0">
                <a:ea typeface="ＭＳ Ｐゴシック" pitchFamily="112" charset="-128"/>
              </a:rPr>
            </a:br>
            <a:r>
              <a:rPr lang="en-GB" altLang="de-DE" sz="1100" smtClean="0">
                <a:ea typeface="ＭＳ Ｐゴシック" pitchFamily="112" charset="-128"/>
              </a:rPr>
              <a:t>  your name and affiliation, </a:t>
            </a:r>
            <a:br>
              <a:rPr lang="en-GB" altLang="de-DE" sz="1100" smtClean="0">
                <a:ea typeface="ＭＳ Ｐゴシック" pitchFamily="112" charset="-128"/>
              </a:rPr>
            </a:br>
            <a:r>
              <a:rPr lang="en-GB" altLang="de-DE" sz="1100" smtClean="0">
                <a:ea typeface="ＭＳ Ｐゴシック" pitchFamily="112" charset="-128"/>
              </a:rPr>
              <a:t>  max. 4 rows of the defined size (32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altLang="de-DE" sz="1100" smtClean="0">
                <a:ea typeface="ＭＳ Ｐゴシック" pitchFamily="112" charset="-128"/>
              </a:rPr>
              <a:t> Change the </a:t>
            </a:r>
            <a:r>
              <a:rPr lang="en-GB" altLang="de-DE" sz="1100" b="1" smtClean="0">
                <a:ea typeface="ＭＳ Ｐゴシック" pitchFamily="112" charset="-128"/>
              </a:rPr>
              <a:t>partner logos</a:t>
            </a:r>
            <a:r>
              <a:rPr lang="en-GB" altLang="de-DE" sz="1100" smtClean="0">
                <a:ea typeface="ＭＳ Ｐゴシック" pitchFamily="112" charset="-128"/>
              </a:rPr>
              <a:t> or add others in the last row.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319589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9EF2D-74DA-466E-94C0-27FEDBE1EE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881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74863-8CF3-49A4-B0E6-190F302F6D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626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958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5C15A-A2D6-4148-8EC5-56EA88254B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79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68045-B1AC-44D2-8B63-E7E816E959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127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271B5-7D0F-4EB2-A539-C84FF935CA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82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5CFB5-297F-44B2-A94E-630920370A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496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EDB84-5FEB-4FDA-A2DC-3C1F0AF204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402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FE4A3-818E-486D-90BA-7E4870D122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31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8A3ED-6902-488B-9A48-368C9128B8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7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2137C-0349-4CAA-9712-0632517AED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395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pPr>
              <a:defRPr/>
            </a:pPr>
            <a:fld id="{9C65EE80-1B3F-4A01-ABB7-CD4D274382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28" name="Picture 37" descr="Helmholtz_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pic>
        <p:nvPicPr>
          <p:cNvPr id="1030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de-DE" sz="2400"/>
          </a:p>
        </p:txBody>
      </p:sp>
      <p:sp>
        <p:nvSpPr>
          <p:cNvPr id="1033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GB" sz="1000" dirty="0" smtClean="0">
                <a:solidFill>
                  <a:schemeClr val="bg1"/>
                </a:solidFill>
              </a:rPr>
              <a:t>Installation</a:t>
            </a:r>
            <a:r>
              <a:rPr lang="en-GB" sz="1000" baseline="0" dirty="0" smtClean="0">
                <a:solidFill>
                  <a:schemeClr val="bg1"/>
                </a:solidFill>
              </a:rPr>
              <a:t> of warm </a:t>
            </a:r>
            <a:r>
              <a:rPr lang="en-GB" sz="1000" baseline="0" dirty="0" err="1" smtClean="0">
                <a:solidFill>
                  <a:schemeClr val="bg1"/>
                </a:solidFill>
              </a:rPr>
              <a:t>Beamlines</a:t>
            </a:r>
            <a:endParaRPr lang="en-GB" sz="1000" dirty="0" smtClean="0">
              <a:solidFill>
                <a:schemeClr val="bg1"/>
              </a:solidFill>
            </a:endParaRPr>
          </a:p>
        </p:txBody>
      </p:sp>
      <p:pic>
        <p:nvPicPr>
          <p:cNvPr id="2" name="Picture 127" descr="logo-XFEL_rgb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dirty="0" smtClean="0"/>
              <a:t>Slide title: Don’t edit here!</a:t>
            </a:r>
          </a:p>
        </p:txBody>
      </p:sp>
      <p:sp>
        <p:nvSpPr>
          <p:cNvPr id="1035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 format – don’t edit!</a:t>
            </a:r>
          </a:p>
          <a:p>
            <a:pPr lvl="1"/>
            <a:r>
              <a:rPr lang="en-GB" altLang="de-DE" smtClean="0"/>
              <a:t>second level</a:t>
            </a:r>
          </a:p>
          <a:p>
            <a:pPr lvl="2"/>
            <a:r>
              <a:rPr lang="en-GB" altLang="de-DE" smtClean="0"/>
              <a:t>third level</a:t>
            </a:r>
          </a:p>
          <a:p>
            <a:pPr lvl="3"/>
            <a:r>
              <a:rPr lang="en-GB" altLang="de-DE" smtClean="0"/>
              <a:t>fourth level</a:t>
            </a:r>
          </a:p>
          <a:p>
            <a:pPr lvl="4"/>
            <a:r>
              <a:rPr lang="en-GB" altLang="de-DE" smtClean="0"/>
              <a:t>fifth level</a:t>
            </a:r>
          </a:p>
        </p:txBody>
      </p:sp>
      <p:sp>
        <p:nvSpPr>
          <p:cNvPr id="1036" name="Textfeld 2"/>
          <p:cNvSpPr txBox="1">
            <a:spLocks noChangeArrowheads="1"/>
          </p:cNvSpPr>
          <p:nvPr userDrawn="1"/>
        </p:nvSpPr>
        <p:spPr bwMode="auto">
          <a:xfrm>
            <a:off x="117475" y="6477000"/>
            <a:ext cx="5700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de-DE" dirty="0" smtClean="0"/>
              <a:t>Hamburg, 23. April 2015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DE" dirty="0" smtClean="0"/>
              <a:t>Markus Hüning, TC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8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  <a:cs typeface="+mn-cs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  <a:cs typeface="+mn-cs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  <a:cs typeface="+mn-cs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0275" y="3298825"/>
            <a:ext cx="7283450" cy="1814513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Markus Hüning</a:t>
            </a:r>
            <a:endParaRPr lang="en-GB" altLang="de-DE" dirty="0" smtClean="0"/>
          </a:p>
        </p:txBody>
      </p:sp>
      <p:sp>
        <p:nvSpPr>
          <p:cNvPr id="3075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939800" y="1319213"/>
            <a:ext cx="7251700" cy="1844675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Installation Status</a:t>
            </a:r>
            <a:endParaRPr lang="en-GB" altLang="de-DE" dirty="0" smtClean="0"/>
          </a:p>
        </p:txBody>
      </p:sp>
      <p:pic>
        <p:nvPicPr>
          <p:cNvPr id="3076" name="Picture 19" descr="DESY-Logo-cyan-RGB_Hintergrund wei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0" descr="Helmholtz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Crossings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Welding</a:t>
            </a:r>
            <a:r>
              <a:rPr lang="de-DE" dirty="0" smtClean="0"/>
              <a:t> and Transport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063EF-6B92-4FFD-9234-F38DC85D2013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98" y="1140584"/>
            <a:ext cx="8237965" cy="526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3425" y="4593873"/>
            <a:ext cx="459613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800" dirty="0" smtClean="0"/>
              <a:t>Last String</a:t>
            </a:r>
            <a:r>
              <a:rPr lang="de-DE" sz="1800" dirty="0" smtClean="0"/>
              <a:t>, </a:t>
            </a:r>
            <a:r>
              <a:rPr lang="de-DE" sz="1800" dirty="0" err="1" smtClean="0"/>
              <a:t>that</a:t>
            </a:r>
            <a:r>
              <a:rPr lang="de-DE" sz="1800" dirty="0" smtClean="0"/>
              <a:t> </a:t>
            </a:r>
            <a:r>
              <a:rPr lang="de-DE" sz="1800" dirty="0" err="1" smtClean="0"/>
              <a:t>can</a:t>
            </a:r>
            <a:r>
              <a:rPr lang="de-DE" sz="1800" dirty="0" smtClean="0"/>
              <a:t> </a:t>
            </a:r>
            <a:r>
              <a:rPr lang="de-DE" sz="1800" dirty="0" err="1" smtClean="0"/>
              <a:t>be</a:t>
            </a:r>
            <a:r>
              <a:rPr lang="de-DE" sz="1800" dirty="0" smtClean="0"/>
              <a:t> </a:t>
            </a:r>
            <a:r>
              <a:rPr lang="de-DE" sz="1800" dirty="0" err="1" smtClean="0"/>
              <a:t>operated</a:t>
            </a:r>
            <a:r>
              <a:rPr lang="de-DE" sz="1800" dirty="0" smtClean="0"/>
              <a:t> </a:t>
            </a:r>
            <a:r>
              <a:rPr lang="de-DE" sz="1800" dirty="0" err="1" smtClean="0"/>
              <a:t>up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now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968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Sub-Distribution for L3 </a:t>
            </a:r>
            <a:r>
              <a:rPr lang="de-DE" dirty="0" err="1" smtClean="0"/>
              <a:t>awaiting</a:t>
            </a:r>
            <a:r>
              <a:rPr lang="de-DE" dirty="0" smtClean="0"/>
              <a:t> </a:t>
            </a:r>
            <a:r>
              <a:rPr lang="de-DE" dirty="0"/>
              <a:t>I</a:t>
            </a:r>
            <a:r>
              <a:rPr lang="de-DE" dirty="0" smtClean="0"/>
              <a:t>nstallation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" y="1676665"/>
            <a:ext cx="5702300" cy="38015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25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Cabling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48" y="1155761"/>
            <a:ext cx="3355848" cy="50380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92480" y="1265492"/>
            <a:ext cx="5120767" cy="4459287"/>
          </a:xfrm>
        </p:spPr>
        <p:txBody>
          <a:bodyPr/>
          <a:lstStyle/>
          <a:p>
            <a:r>
              <a:rPr lang="de-DE" dirty="0" smtClean="0"/>
              <a:t>Magnet </a:t>
            </a:r>
            <a:r>
              <a:rPr lang="de-DE" dirty="0" err="1" smtClean="0"/>
              <a:t>cables</a:t>
            </a:r>
            <a:r>
              <a:rPr lang="de-DE" dirty="0" smtClean="0"/>
              <a:t> </a:t>
            </a:r>
            <a:r>
              <a:rPr lang="de-DE" dirty="0" err="1" smtClean="0"/>
              <a:t>pulled</a:t>
            </a:r>
            <a:r>
              <a:rPr lang="de-DE" dirty="0" smtClean="0"/>
              <a:t> </a:t>
            </a:r>
            <a:r>
              <a:rPr lang="de-DE" dirty="0" err="1" smtClean="0"/>
              <a:t>whenever</a:t>
            </a:r>
            <a:r>
              <a:rPr lang="de-DE" dirty="0" smtClean="0"/>
              <a:t> </a:t>
            </a:r>
            <a:r>
              <a:rPr lang="de-DE" dirty="0" err="1" smtClean="0"/>
              <a:t>injector</a:t>
            </a:r>
            <a:r>
              <a:rPr lang="de-DE" dirty="0" smtClean="0"/>
              <a:t> </a:t>
            </a:r>
            <a:r>
              <a:rPr lang="de-DE" dirty="0" err="1" smtClean="0"/>
              <a:t>schedule</a:t>
            </a:r>
            <a:r>
              <a:rPr lang="de-DE" dirty="0" smtClean="0"/>
              <a:t> and L1 </a:t>
            </a:r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 smtClean="0"/>
              <a:t>allows</a:t>
            </a:r>
            <a:endParaRPr lang="de-DE" dirty="0" smtClean="0"/>
          </a:p>
          <a:p>
            <a:r>
              <a:rPr lang="de-DE" dirty="0" smtClean="0"/>
              <a:t>RF </a:t>
            </a:r>
            <a:r>
              <a:rPr lang="de-DE" dirty="0" err="1" smtClean="0"/>
              <a:t>reference</a:t>
            </a:r>
            <a:r>
              <a:rPr lang="de-DE" dirty="0" smtClean="0"/>
              <a:t> </a:t>
            </a:r>
            <a:r>
              <a:rPr lang="de-DE" dirty="0" err="1" smtClean="0"/>
              <a:t>lines</a:t>
            </a:r>
            <a:r>
              <a:rPr lang="de-DE" dirty="0" smtClean="0"/>
              <a:t> for L3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8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String Connection Boxes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20" y="1152144"/>
            <a:ext cx="4818417" cy="3213447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27888" y="1201484"/>
            <a:ext cx="4215512" cy="4459287"/>
          </a:xfrm>
        </p:spPr>
        <p:txBody>
          <a:bodyPr/>
          <a:lstStyle/>
          <a:p>
            <a:r>
              <a:rPr lang="de-DE" dirty="0" err="1" smtClean="0"/>
              <a:t>Statics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suspension</a:t>
            </a:r>
            <a:r>
              <a:rPr lang="de-DE" dirty="0" smtClean="0"/>
              <a:t> </a:t>
            </a:r>
            <a:r>
              <a:rPr lang="de-DE" dirty="0" err="1" smtClean="0"/>
              <a:t>frames</a:t>
            </a:r>
            <a:r>
              <a:rPr lang="de-DE" dirty="0" smtClean="0"/>
              <a:t> </a:t>
            </a:r>
            <a:r>
              <a:rPr lang="de-DE" dirty="0" err="1" smtClean="0"/>
              <a:t>finally</a:t>
            </a:r>
            <a:r>
              <a:rPr lang="de-DE" dirty="0" smtClean="0"/>
              <a:t> OK</a:t>
            </a:r>
          </a:p>
          <a:p>
            <a:r>
              <a:rPr lang="de-DE" dirty="0" smtClean="0"/>
              <a:t>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manufacturing</a:t>
            </a:r>
            <a:r>
              <a:rPr lang="de-DE" dirty="0" smtClean="0"/>
              <a:t> </a:t>
            </a:r>
            <a:r>
              <a:rPr lang="de-DE" dirty="0" err="1" smtClean="0"/>
              <a:t>error</a:t>
            </a:r>
            <a:r>
              <a:rPr lang="de-DE" dirty="0" smtClean="0"/>
              <a:t> </a:t>
            </a:r>
            <a:r>
              <a:rPr lang="de-DE" dirty="0" err="1" smtClean="0"/>
              <a:t>frames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straightened</a:t>
            </a:r>
            <a:endParaRPr lang="de-DE" dirty="0" smtClean="0"/>
          </a:p>
          <a:p>
            <a:r>
              <a:rPr lang="de-DE" dirty="0" err="1" smtClean="0"/>
              <a:t>Acceptance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SCB </a:t>
            </a:r>
            <a:r>
              <a:rPr lang="de-DE" dirty="0" err="1" smtClean="0"/>
              <a:t>starting</a:t>
            </a:r>
            <a:r>
              <a:rPr lang="de-DE" dirty="0" smtClean="0"/>
              <a:t> </a:t>
            </a:r>
            <a:r>
              <a:rPr lang="de-DE" dirty="0" err="1" smtClean="0"/>
              <a:t>next</a:t>
            </a:r>
            <a:r>
              <a:rPr lang="de-DE" dirty="0" smtClean="0"/>
              <a:t> </a:t>
            </a:r>
            <a:r>
              <a:rPr lang="de-DE" dirty="0" err="1" smtClean="0"/>
              <a:t>week</a:t>
            </a:r>
            <a:r>
              <a:rPr lang="de-DE" dirty="0" smtClean="0"/>
              <a:t>, </a:t>
            </a:r>
            <a:r>
              <a:rPr lang="de-DE" dirty="0" err="1" smtClean="0"/>
              <a:t>then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bi-</a:t>
            </a:r>
            <a:r>
              <a:rPr lang="de-DE" dirty="0" err="1" smtClean="0"/>
              <a:t>weekly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62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5B0A03-7FD4-488C-A6AB-DBF5D6C36893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Injector</a:t>
            </a:r>
            <a:r>
              <a:rPr lang="de-DE" dirty="0" smtClean="0"/>
              <a:t> Installation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" y="1139952"/>
            <a:ext cx="6593967" cy="4395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56" y="1139952"/>
            <a:ext cx="3028569" cy="45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Injector</a:t>
            </a:r>
            <a:r>
              <a:rPr lang="de-DE" dirty="0" smtClean="0"/>
              <a:t> Installation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Currently</a:t>
            </a:r>
            <a:r>
              <a:rPr lang="de-DE" dirty="0" smtClean="0"/>
              <a:t> Gun in Operation</a:t>
            </a:r>
          </a:p>
          <a:p>
            <a:pPr lvl="1"/>
            <a:r>
              <a:rPr lang="de-DE" dirty="0" smtClean="0"/>
              <a:t>First Beam!</a:t>
            </a:r>
          </a:p>
          <a:p>
            <a:r>
              <a:rPr lang="de-DE" dirty="0" err="1" smtClean="0"/>
              <a:t>Starting</a:t>
            </a:r>
            <a:r>
              <a:rPr lang="de-DE" dirty="0" smtClean="0"/>
              <a:t> May 11</a:t>
            </a:r>
            <a:r>
              <a:rPr lang="de-DE" baseline="30000" dirty="0" smtClean="0"/>
              <a:t>th</a:t>
            </a:r>
            <a:r>
              <a:rPr lang="de-DE" dirty="0" smtClean="0"/>
              <a:t> </a:t>
            </a:r>
            <a:r>
              <a:rPr lang="de-DE" dirty="0" err="1" smtClean="0"/>
              <a:t>shutdown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install</a:t>
            </a:r>
            <a:r>
              <a:rPr lang="de-DE" dirty="0" smtClean="0"/>
              <a:t> </a:t>
            </a:r>
            <a:r>
              <a:rPr lang="de-DE" dirty="0" err="1" smtClean="0"/>
              <a:t>module</a:t>
            </a:r>
            <a:r>
              <a:rPr lang="de-DE" dirty="0" smtClean="0"/>
              <a:t> A1 and finish warm </a:t>
            </a:r>
            <a:r>
              <a:rPr lang="de-DE" dirty="0" err="1" smtClean="0"/>
              <a:t>section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injector</a:t>
            </a:r>
            <a:endParaRPr lang="de-DE" dirty="0" smtClean="0"/>
          </a:p>
          <a:p>
            <a:r>
              <a:rPr lang="de-DE" dirty="0" smtClean="0"/>
              <a:t>Short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period</a:t>
            </a:r>
            <a:r>
              <a:rPr lang="de-DE" dirty="0" smtClean="0"/>
              <a:t> </a:t>
            </a:r>
            <a:r>
              <a:rPr lang="de-DE" dirty="0" err="1" smtClean="0"/>
              <a:t>starting</a:t>
            </a:r>
            <a:r>
              <a:rPr lang="de-DE" dirty="0" smtClean="0"/>
              <a:t> June 30</a:t>
            </a:r>
            <a:r>
              <a:rPr lang="de-DE" baseline="30000" dirty="0" smtClean="0"/>
              <a:t>th</a:t>
            </a:r>
          </a:p>
          <a:p>
            <a:r>
              <a:rPr lang="de-DE" dirty="0" smtClean="0"/>
              <a:t>As </a:t>
            </a:r>
            <a:r>
              <a:rPr lang="de-DE" dirty="0" err="1" smtClean="0"/>
              <a:t>soon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AH1 (3.9 GHz </a:t>
            </a:r>
            <a:r>
              <a:rPr lang="de-DE" dirty="0" err="1" smtClean="0"/>
              <a:t>module</a:t>
            </a:r>
            <a:r>
              <a:rPr lang="de-DE" dirty="0" smtClean="0"/>
              <a:t>)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ready</a:t>
            </a:r>
            <a:r>
              <a:rPr lang="de-DE" dirty="0" smtClean="0"/>
              <a:t> </a:t>
            </a:r>
            <a:r>
              <a:rPr lang="de-DE" dirty="0" err="1" smtClean="0"/>
              <a:t>interrupt</a:t>
            </a:r>
            <a:r>
              <a:rPr lang="de-DE" dirty="0" smtClean="0"/>
              <a:t> for </a:t>
            </a:r>
            <a:r>
              <a:rPr lang="de-DE" dirty="0" err="1" smtClean="0"/>
              <a:t>completion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injector</a:t>
            </a:r>
            <a:r>
              <a:rPr lang="de-DE" dirty="0" smtClean="0"/>
              <a:t> linac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5B0A03-7FD4-488C-A6AB-DBF5D6C36893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BC1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1145286"/>
            <a:ext cx="7050024" cy="5287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1145286"/>
            <a:ext cx="7050024" cy="528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0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86" y="1228354"/>
            <a:ext cx="7237460" cy="482497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Girder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53" y="1206432"/>
            <a:ext cx="3068205" cy="4600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1125432"/>
            <a:ext cx="4100400" cy="2733600"/>
          </a:xfrm>
          <a:prstGeom prst="rect">
            <a:avLst/>
          </a:prstGeom>
        </p:spPr>
      </p:pic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1" y="2223926"/>
            <a:ext cx="2456626" cy="3683097"/>
          </a:xfrm>
        </p:spPr>
      </p:pic>
    </p:spTree>
    <p:extLst>
      <p:ext uri="{BB962C8B-B14F-4D97-AF65-F5344CB8AC3E}">
        <p14:creationId xmlns:p14="http://schemas.microsoft.com/office/powerpoint/2010/main" val="46355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Bunch</a:t>
            </a:r>
            <a:r>
              <a:rPr lang="de-DE" dirty="0" smtClean="0"/>
              <a:t> </a:t>
            </a:r>
            <a:r>
              <a:rPr lang="de-DE" dirty="0" err="1" smtClean="0"/>
              <a:t>Compressors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21 </a:t>
            </a:r>
            <a:r>
              <a:rPr lang="de-DE" dirty="0" err="1" smtClean="0"/>
              <a:t>girders</a:t>
            </a:r>
            <a:r>
              <a:rPr lang="de-DE" dirty="0" smtClean="0"/>
              <a:t> in BC1 and BC2</a:t>
            </a:r>
          </a:p>
          <a:p>
            <a:pPr lvl="1"/>
            <a:r>
              <a:rPr lang="de-DE" dirty="0" smtClean="0"/>
              <a:t>7 </a:t>
            </a:r>
            <a:r>
              <a:rPr lang="de-DE" dirty="0" err="1" smtClean="0"/>
              <a:t>finished</a:t>
            </a:r>
            <a:r>
              <a:rPr lang="de-DE" dirty="0" smtClean="0"/>
              <a:t> so </a:t>
            </a:r>
            <a:r>
              <a:rPr lang="de-DE" dirty="0" err="1" smtClean="0"/>
              <a:t>far</a:t>
            </a:r>
            <a:endParaRPr lang="de-DE" dirty="0" smtClean="0"/>
          </a:p>
          <a:p>
            <a:r>
              <a:rPr lang="de-DE" dirty="0" smtClean="0"/>
              <a:t>50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columns</a:t>
            </a:r>
            <a:endParaRPr lang="de-DE" dirty="0" smtClean="0"/>
          </a:p>
          <a:p>
            <a:r>
              <a:rPr lang="de-DE" dirty="0" smtClean="0"/>
              <a:t>24 </a:t>
            </a:r>
            <a:r>
              <a:rPr lang="de-DE" dirty="0" err="1" smtClean="0"/>
              <a:t>racks</a:t>
            </a:r>
            <a:r>
              <a:rPr lang="de-DE" dirty="0" smtClean="0"/>
              <a:t> and 2 </a:t>
            </a:r>
            <a:r>
              <a:rPr lang="de-DE" dirty="0" err="1" smtClean="0"/>
              <a:t>modulators</a:t>
            </a:r>
            <a:r>
              <a:rPr lang="de-DE" dirty="0" smtClean="0"/>
              <a:t>/</a:t>
            </a:r>
            <a:r>
              <a:rPr lang="de-DE" dirty="0" err="1" smtClean="0"/>
              <a:t>klystrons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5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Linac Section Installation</a:t>
            </a:r>
            <a:endParaRPr lang="en-US" dirty="0"/>
          </a:p>
        </p:txBody>
      </p:sp>
      <p:pic>
        <p:nvPicPr>
          <p:cNvPr id="3" name="Picture 21" descr="X:\XFEL\Bilder\2015 03 12 1. Modulstring\Wasserzeichen\IMG_0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1" y="1086420"/>
            <a:ext cx="892639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1" y="3501008"/>
            <a:ext cx="8926393" cy="292155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7" y="5229200"/>
            <a:ext cx="2002289" cy="110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850" y="3551474"/>
            <a:ext cx="1912638" cy="110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Footer Placeholder 15"/>
          <p:cNvSpPr txBox="1">
            <a:spLocks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defRPr/>
            </a:pPr>
            <a:r>
              <a:rPr lang="en-US" dirty="0" smtClean="0"/>
              <a:t>XFEL ACB – April 22,  2015  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dirty="0" smtClean="0"/>
              <a:t>Hans Weise, DESY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8"/>
            <a:ext cx="576263" cy="911225"/>
          </a:xfrm>
          <a:prstGeom prst="rect">
            <a:avLst/>
          </a:prstGeom>
        </p:spPr>
        <p:txBody>
          <a:bodyPr lIns="91430" tIns="45715" rIns="91430" bIns="45715"/>
          <a:lstStyle/>
          <a:p>
            <a:pPr>
              <a:defRPr/>
            </a:pPr>
            <a:fld id="{C2885F61-4FB8-45B3-871A-65166728818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8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XTD2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0" y="1472184"/>
            <a:ext cx="6411087" cy="42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3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XTD2 Installation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347788"/>
            <a:ext cx="6073014" cy="4459287"/>
          </a:xfrm>
        </p:spPr>
        <p:txBody>
          <a:bodyPr/>
          <a:lstStyle/>
          <a:p>
            <a:r>
              <a:rPr lang="de-DE" dirty="0" smtClean="0"/>
              <a:t>Undulator Supports and </a:t>
            </a:r>
            <a:r>
              <a:rPr lang="de-DE" dirty="0" err="1" smtClean="0"/>
              <a:t>Iinfrastructure</a:t>
            </a:r>
            <a:r>
              <a:rPr lang="de-DE" dirty="0" smtClean="0"/>
              <a:t> </a:t>
            </a:r>
            <a:r>
              <a:rPr lang="de-DE" dirty="0" err="1" smtClean="0"/>
              <a:t>ready</a:t>
            </a:r>
            <a:endParaRPr lang="de-DE" dirty="0" smtClean="0"/>
          </a:p>
          <a:p>
            <a:r>
              <a:rPr lang="de-DE" dirty="0" smtClean="0"/>
              <a:t>Photon </a:t>
            </a:r>
            <a:r>
              <a:rPr lang="de-DE" dirty="0" err="1" smtClean="0"/>
              <a:t>Beamlines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advanced</a:t>
            </a:r>
            <a:r>
              <a:rPr lang="de-DE" dirty="0" smtClean="0"/>
              <a:t> (</a:t>
            </a:r>
            <a:r>
              <a:rPr lang="de-DE" dirty="0" err="1" smtClean="0"/>
              <a:t>see</a:t>
            </a:r>
            <a:r>
              <a:rPr lang="de-DE" dirty="0" smtClean="0"/>
              <a:t> A. Schwarz)</a:t>
            </a:r>
          </a:p>
          <a:p>
            <a:r>
              <a:rPr lang="de-DE" dirty="0" err="1" smtClean="0"/>
              <a:t>Electron</a:t>
            </a:r>
            <a:r>
              <a:rPr lang="de-DE" dirty="0" smtClean="0"/>
              <a:t> </a:t>
            </a:r>
            <a:r>
              <a:rPr lang="de-DE" dirty="0" err="1" smtClean="0"/>
              <a:t>Beamline</a:t>
            </a:r>
            <a:r>
              <a:rPr lang="de-DE" dirty="0" smtClean="0"/>
              <a:t> </a:t>
            </a:r>
            <a:r>
              <a:rPr lang="de-DE" dirty="0" err="1" smtClean="0"/>
              <a:t>supports</a:t>
            </a:r>
            <a:r>
              <a:rPr lang="de-DE" dirty="0" smtClean="0"/>
              <a:t> </a:t>
            </a:r>
            <a:r>
              <a:rPr lang="de-DE" dirty="0" err="1" smtClean="0"/>
              <a:t>ready</a:t>
            </a:r>
            <a:endParaRPr lang="de-DE" dirty="0"/>
          </a:p>
          <a:p>
            <a:r>
              <a:rPr lang="de-DE" dirty="0" smtClean="0"/>
              <a:t>Waiting for Support </a:t>
            </a:r>
            <a:r>
              <a:rPr lang="de-DE" dirty="0" err="1" smtClean="0"/>
              <a:t>Beams</a:t>
            </a:r>
            <a:r>
              <a:rPr lang="de-DE" dirty="0" smtClean="0"/>
              <a:t> for Undulator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Chamber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Beam Line Suspension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4" b="19913"/>
          <a:stretch/>
        </p:blipFill>
        <p:spPr>
          <a:xfrm>
            <a:off x="117729" y="1141073"/>
            <a:ext cx="8907399" cy="52231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19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End </a:t>
            </a:r>
            <a:r>
              <a:rPr lang="de-DE" dirty="0" err="1" smtClean="0"/>
              <a:t>of</a:t>
            </a:r>
            <a:r>
              <a:rPr lang="de-DE" dirty="0" smtClean="0"/>
              <a:t> L3, CL, TL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70 </a:t>
            </a:r>
            <a:r>
              <a:rPr lang="de-DE" dirty="0" err="1" smtClean="0"/>
              <a:t>magnet</a:t>
            </a:r>
            <a:r>
              <a:rPr lang="de-DE" dirty="0" smtClean="0"/>
              <a:t> </a:t>
            </a:r>
            <a:r>
              <a:rPr lang="de-DE" dirty="0" err="1" smtClean="0"/>
              <a:t>suspension</a:t>
            </a:r>
            <a:r>
              <a:rPr lang="de-DE" dirty="0" smtClean="0"/>
              <a:t> </a:t>
            </a:r>
            <a:r>
              <a:rPr lang="de-DE" dirty="0" err="1" smtClean="0"/>
              <a:t>frames</a:t>
            </a:r>
            <a:r>
              <a:rPr lang="de-DE" dirty="0" smtClean="0"/>
              <a:t>, 66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manufactured</a:t>
            </a:r>
            <a:r>
              <a:rPr lang="de-DE" dirty="0" smtClean="0"/>
              <a:t>, 4 in </a:t>
            </a:r>
            <a:r>
              <a:rPr lang="de-DE" dirty="0" err="1" smtClean="0"/>
              <a:t>house</a:t>
            </a:r>
            <a:endParaRPr lang="de-DE" dirty="0" smtClean="0"/>
          </a:p>
          <a:p>
            <a:pPr lvl="1"/>
            <a:r>
              <a:rPr lang="de-DE" dirty="0" err="1" smtClean="0"/>
              <a:t>Very</a:t>
            </a:r>
            <a:r>
              <a:rPr lang="de-DE" dirty="0" smtClean="0"/>
              <a:t> massive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vibrations</a:t>
            </a:r>
            <a:endParaRPr lang="de-DE" dirty="0" smtClean="0"/>
          </a:p>
          <a:p>
            <a:r>
              <a:rPr lang="de-DE" dirty="0" smtClean="0"/>
              <a:t>~400 m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 +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suspension</a:t>
            </a:r>
            <a:endParaRPr lang="de-DE" dirty="0" smtClean="0"/>
          </a:p>
          <a:p>
            <a:r>
              <a:rPr lang="de-DE" dirty="0" smtClean="0"/>
              <a:t>At </a:t>
            </a:r>
            <a:r>
              <a:rPr lang="de-DE" dirty="0" err="1" smtClean="0"/>
              <a:t>the</a:t>
            </a:r>
            <a:r>
              <a:rPr lang="de-DE" dirty="0" smtClean="0"/>
              <a:t> end </a:t>
            </a:r>
            <a:r>
              <a:rPr lang="de-DE" dirty="0" err="1" smtClean="0"/>
              <a:t>of</a:t>
            </a:r>
            <a:r>
              <a:rPr lang="de-DE" dirty="0" smtClean="0"/>
              <a:t> XTL 3 </a:t>
            </a:r>
            <a:r>
              <a:rPr lang="de-DE" dirty="0" err="1" smtClean="0"/>
              <a:t>beamlines</a:t>
            </a:r>
            <a:r>
              <a:rPr lang="de-DE" dirty="0" smtClean="0"/>
              <a:t> </a:t>
            </a:r>
            <a:r>
              <a:rPr lang="de-DE" dirty="0" err="1" smtClean="0"/>
              <a:t>above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besides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96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„Base“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Suspension 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58" y="1164601"/>
            <a:ext cx="7621127" cy="50807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79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Welded</a:t>
            </a:r>
            <a:r>
              <a:rPr lang="de-DE" dirty="0" smtClean="0"/>
              <a:t> </a:t>
            </a:r>
            <a:r>
              <a:rPr lang="de-DE" dirty="0" err="1" smtClean="0"/>
              <a:t>Fixtures</a:t>
            </a:r>
            <a:r>
              <a:rPr lang="de-DE" dirty="0" smtClean="0"/>
              <a:t> for Suspension Frames 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52" y="1228609"/>
            <a:ext cx="7566263" cy="50441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68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Frames </a:t>
            </a:r>
            <a:r>
              <a:rPr lang="de-DE" dirty="0" err="1" smtClean="0"/>
              <a:t>already</a:t>
            </a:r>
            <a:r>
              <a:rPr lang="de-DE" dirty="0" smtClean="0"/>
              <a:t> in </a:t>
            </a:r>
            <a:r>
              <a:rPr lang="de-DE" dirty="0" err="1" smtClean="0"/>
              <a:t>house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78" y="1142506"/>
            <a:ext cx="3356353" cy="50320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103" y="1271015"/>
            <a:ext cx="3130358" cy="469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34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General </a:t>
            </a:r>
            <a:r>
              <a:rPr lang="de-DE" dirty="0" err="1" smtClean="0"/>
              <a:t>Remarks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347788"/>
            <a:ext cx="7499478" cy="4459287"/>
          </a:xfrm>
        </p:spPr>
        <p:txBody>
          <a:bodyPr/>
          <a:lstStyle/>
          <a:p>
            <a:r>
              <a:rPr lang="de-DE" dirty="0" smtClean="0"/>
              <a:t>Like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cold</a:t>
            </a:r>
            <a:r>
              <a:rPr lang="de-DE" dirty="0" smtClean="0"/>
              <a:t> linac so </a:t>
            </a:r>
            <a:r>
              <a:rPr lang="de-DE" dirty="0" err="1" smtClean="0"/>
              <a:t>far</a:t>
            </a:r>
            <a:r>
              <a:rPr lang="de-DE" dirty="0" smtClean="0"/>
              <a:t> </a:t>
            </a:r>
            <a:r>
              <a:rPr lang="de-DE" dirty="0" err="1" smtClean="0"/>
              <a:t>everything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driven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availability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endParaRPr lang="de-DE" dirty="0" smtClean="0"/>
          </a:p>
          <a:p>
            <a:pPr lvl="1"/>
            <a:r>
              <a:rPr lang="de-DE" dirty="0" smtClean="0"/>
              <a:t>Installation </a:t>
            </a:r>
            <a:r>
              <a:rPr lang="de-DE" dirty="0" err="1" smtClean="0"/>
              <a:t>schedules</a:t>
            </a:r>
            <a:r>
              <a:rPr lang="de-DE" dirty="0" smtClean="0"/>
              <a:t> </a:t>
            </a:r>
            <a:r>
              <a:rPr lang="de-DE" dirty="0" err="1" smtClean="0"/>
              <a:t>kept</a:t>
            </a:r>
            <a:r>
              <a:rPr lang="de-DE" dirty="0" smtClean="0"/>
              <a:t> </a:t>
            </a:r>
            <a:r>
              <a:rPr lang="de-DE" dirty="0" err="1" smtClean="0"/>
              <a:t>shifting</a:t>
            </a:r>
            <a:endParaRPr lang="de-DE" dirty="0" smtClean="0"/>
          </a:p>
          <a:p>
            <a:pPr lvl="1"/>
            <a:r>
              <a:rPr lang="de-DE" dirty="0" err="1" smtClean="0"/>
              <a:t>Variety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reasons</a:t>
            </a:r>
            <a:r>
              <a:rPr lang="de-DE" dirty="0" smtClean="0"/>
              <a:t>,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WPs </a:t>
            </a:r>
            <a:r>
              <a:rPr lang="de-DE" dirty="0" err="1" smtClean="0"/>
              <a:t>some</a:t>
            </a:r>
            <a:r>
              <a:rPr lang="de-DE" dirty="0" smtClean="0"/>
              <a:t> outside</a:t>
            </a:r>
          </a:p>
          <a:p>
            <a:r>
              <a:rPr lang="de-DE" dirty="0" smtClean="0"/>
              <a:t>This </a:t>
            </a:r>
            <a:r>
              <a:rPr lang="de-DE" dirty="0" err="1" smtClean="0"/>
              <a:t>resulted</a:t>
            </a:r>
            <a:r>
              <a:rPr lang="de-DE" dirty="0" smtClean="0"/>
              <a:t> in a </a:t>
            </a:r>
            <a:r>
              <a:rPr lang="de-DE" dirty="0" err="1" smtClean="0"/>
              <a:t>period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little</a:t>
            </a:r>
            <a:r>
              <a:rPr lang="de-DE" dirty="0" smtClean="0"/>
              <a:t> </a:t>
            </a:r>
            <a:r>
              <a:rPr lang="de-DE" dirty="0" err="1" smtClean="0"/>
              <a:t>activity</a:t>
            </a:r>
            <a:r>
              <a:rPr lang="de-DE" dirty="0" smtClean="0"/>
              <a:t> in </a:t>
            </a:r>
            <a:r>
              <a:rPr lang="de-DE" dirty="0" smtClean="0"/>
              <a:t>XTL (and XTD2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lesser</a:t>
            </a:r>
            <a:r>
              <a:rPr lang="de-DE" dirty="0" smtClean="0"/>
              <a:t> </a:t>
            </a:r>
            <a:r>
              <a:rPr lang="de-DE" dirty="0" err="1" smtClean="0"/>
              <a:t>extend</a:t>
            </a:r>
            <a:r>
              <a:rPr lang="de-DE" dirty="0" smtClean="0"/>
              <a:t>)</a:t>
            </a:r>
            <a:endParaRPr lang="de-DE" dirty="0" smtClean="0"/>
          </a:p>
          <a:p>
            <a:pPr lvl="1"/>
            <a:r>
              <a:rPr lang="de-DE" dirty="0" smtClean="0"/>
              <a:t>This </a:t>
            </a:r>
            <a:r>
              <a:rPr lang="de-DE" b="1" dirty="0" smtClean="0"/>
              <a:t>must </a:t>
            </a:r>
            <a:r>
              <a:rPr lang="de-DE" b="1" dirty="0" err="1" smtClean="0"/>
              <a:t>come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an end</a:t>
            </a:r>
            <a:r>
              <a:rPr lang="de-DE" dirty="0" smtClean="0"/>
              <a:t>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keep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schedule</a:t>
            </a:r>
            <a:r>
              <a:rPr lang="de-DE" dirty="0" smtClean="0"/>
              <a:t> </a:t>
            </a:r>
            <a:r>
              <a:rPr lang="de-DE" smtClean="0"/>
              <a:t>goal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29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L1 in Operation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3" y="1356625"/>
            <a:ext cx="5702300" cy="3801533"/>
          </a:xfrm>
        </p:spPr>
      </p:pic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9" t="31263" r="27281" b="34369"/>
          <a:stretch/>
        </p:blipFill>
        <p:spPr bwMode="auto">
          <a:xfrm>
            <a:off x="1929385" y="1825904"/>
            <a:ext cx="5257800" cy="3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2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r="34390"/>
          <a:stretch/>
        </p:blipFill>
        <p:spPr>
          <a:xfrm>
            <a:off x="5129784" y="1124744"/>
            <a:ext cx="3557016" cy="5134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Cabling of the L1 Linac Section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1" y="1124744"/>
            <a:ext cx="3215723" cy="241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82" y="3789040"/>
            <a:ext cx="3562167" cy="26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592" y="2204864"/>
            <a:ext cx="2500313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8"/>
            <a:ext cx="576263" cy="911225"/>
          </a:xfrm>
          <a:prstGeom prst="rect">
            <a:avLst/>
          </a:prstGeom>
        </p:spPr>
        <p:txBody>
          <a:bodyPr lIns="91430" tIns="45715" rIns="91430" bIns="45715"/>
          <a:lstStyle/>
          <a:p>
            <a:pPr>
              <a:defRPr/>
            </a:pPr>
            <a:fld id="{C2885F61-4FB8-45B3-871A-65166728818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8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L1 in Operation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4" y="1347788"/>
            <a:ext cx="6109589" cy="4459287"/>
          </a:xfrm>
        </p:spPr>
        <p:txBody>
          <a:bodyPr/>
          <a:lstStyle/>
          <a:p>
            <a:r>
              <a:rPr lang="de-DE" dirty="0" err="1" smtClean="0"/>
              <a:t>Since</a:t>
            </a:r>
            <a:r>
              <a:rPr lang="de-DE" dirty="0" smtClean="0"/>
              <a:t> </a:t>
            </a:r>
            <a:r>
              <a:rPr lang="de-DE" dirty="0" err="1" smtClean="0"/>
              <a:t>Monday</a:t>
            </a:r>
            <a:r>
              <a:rPr lang="de-DE" dirty="0" smtClean="0"/>
              <a:t>, April 20</a:t>
            </a:r>
            <a:r>
              <a:rPr lang="de-DE" baseline="30000" dirty="0" smtClean="0"/>
              <a:t>th </a:t>
            </a:r>
            <a:r>
              <a:rPr lang="de-DE" dirty="0" smtClean="0"/>
              <a:t>L1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officially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operated</a:t>
            </a:r>
            <a:endParaRPr lang="de-DE" dirty="0" smtClean="0"/>
          </a:p>
          <a:p>
            <a:r>
              <a:rPr lang="de-DE" dirty="0" smtClean="0"/>
              <a:t>New </a:t>
            </a:r>
            <a:r>
              <a:rPr lang="de-DE" dirty="0" err="1" smtClean="0"/>
              <a:t>access</a:t>
            </a:r>
            <a:r>
              <a:rPr lang="de-DE" dirty="0" smtClean="0"/>
              <a:t> </a:t>
            </a:r>
            <a:r>
              <a:rPr lang="de-DE" dirty="0" err="1" smtClean="0"/>
              <a:t>rules</a:t>
            </a:r>
            <a:r>
              <a:rPr lang="de-DE" dirty="0" smtClean="0"/>
              <a:t> </a:t>
            </a:r>
            <a:r>
              <a:rPr lang="de-DE" dirty="0" err="1" smtClean="0"/>
              <a:t>had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implemented</a:t>
            </a:r>
            <a:r>
              <a:rPr lang="de-DE" dirty="0" smtClean="0"/>
              <a:t> (XTL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 </a:t>
            </a:r>
            <a:r>
              <a:rPr lang="de-DE" dirty="0" err="1" smtClean="0"/>
              <a:t>accelerator</a:t>
            </a:r>
            <a:r>
              <a:rPr lang="de-DE" dirty="0" smtClean="0"/>
              <a:t>)</a:t>
            </a:r>
          </a:p>
          <a:p>
            <a:r>
              <a:rPr lang="de-DE" dirty="0" err="1" smtClean="0"/>
              <a:t>Finalize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electronis</a:t>
            </a:r>
            <a:endParaRPr lang="de-DE" dirty="0" smtClean="0"/>
          </a:p>
          <a:p>
            <a:r>
              <a:rPr lang="de-DE" dirty="0" smtClean="0"/>
              <a:t>Need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share</a:t>
            </a:r>
            <a:r>
              <a:rPr lang="de-DE" dirty="0" smtClean="0"/>
              <a:t> time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 and </a:t>
            </a:r>
            <a:r>
              <a:rPr lang="de-DE" dirty="0" err="1" smtClean="0"/>
              <a:t>commissioning</a:t>
            </a:r>
            <a:endParaRPr lang="de-DE" dirty="0" smtClean="0"/>
          </a:p>
          <a:p>
            <a:pPr lvl="1"/>
            <a:r>
              <a:rPr lang="de-DE" dirty="0" smtClean="0"/>
              <a:t>This </a:t>
            </a:r>
            <a:r>
              <a:rPr lang="de-DE" dirty="0" err="1" smtClean="0"/>
              <a:t>week</a:t>
            </a:r>
            <a:r>
              <a:rPr lang="de-DE" dirty="0" smtClean="0"/>
              <a:t>: </a:t>
            </a:r>
            <a:r>
              <a:rPr lang="de-DE" dirty="0" err="1" smtClean="0"/>
              <a:t>cabling</a:t>
            </a:r>
            <a:r>
              <a:rPr lang="de-DE" dirty="0" smtClean="0"/>
              <a:t>; </a:t>
            </a:r>
            <a:r>
              <a:rPr lang="de-DE" dirty="0" err="1" smtClean="0"/>
              <a:t>next</a:t>
            </a:r>
            <a:r>
              <a:rPr lang="de-DE" dirty="0" smtClean="0"/>
              <a:t> </a:t>
            </a:r>
            <a:r>
              <a:rPr lang="de-DE" dirty="0" err="1" smtClean="0"/>
              <a:t>week</a:t>
            </a:r>
            <a:r>
              <a:rPr lang="de-DE" dirty="0" smtClean="0"/>
              <a:t>: RF </a:t>
            </a:r>
            <a:r>
              <a:rPr lang="de-DE" dirty="0" err="1" smtClean="0"/>
              <a:t>operation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63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:\user\groups\mdi\dnoelle\public\20141027_XTL_XTIN_AMTF\images\medium\20141027-MKX_68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t="15412"/>
          <a:stretch/>
        </p:blipFill>
        <p:spPr bwMode="auto">
          <a:xfrm>
            <a:off x="919926" y="1187570"/>
            <a:ext cx="7551797" cy="525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Schritt 5: Betrieb der Module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063EF-6B92-4FFD-9234-F38DC85D2013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5" name="Freeform 4"/>
          <p:cNvSpPr/>
          <p:nvPr/>
        </p:nvSpPr>
        <p:spPr bwMode="auto">
          <a:xfrm>
            <a:off x="2705099" y="2609850"/>
            <a:ext cx="1190625" cy="1533526"/>
          </a:xfrm>
          <a:custGeom>
            <a:avLst/>
            <a:gdLst>
              <a:gd name="connsiteX0" fmla="*/ 409575 w 895350"/>
              <a:gd name="connsiteY0" fmla="*/ 0 h 1181100"/>
              <a:gd name="connsiteX1" fmla="*/ 895350 w 895350"/>
              <a:gd name="connsiteY1" fmla="*/ 57150 h 1181100"/>
              <a:gd name="connsiteX2" fmla="*/ 866775 w 895350"/>
              <a:gd name="connsiteY2" fmla="*/ 495300 h 1181100"/>
              <a:gd name="connsiteX3" fmla="*/ 209550 w 895350"/>
              <a:gd name="connsiteY3" fmla="*/ 457200 h 1181100"/>
              <a:gd name="connsiteX4" fmla="*/ 161925 w 895350"/>
              <a:gd name="connsiteY4" fmla="*/ 1181100 h 1181100"/>
              <a:gd name="connsiteX5" fmla="*/ 0 w 895350"/>
              <a:gd name="connsiteY5" fmla="*/ 1123950 h 1181100"/>
              <a:gd name="connsiteX0" fmla="*/ 479042 w 964817"/>
              <a:gd name="connsiteY0" fmla="*/ 0 h 1181100"/>
              <a:gd name="connsiteX1" fmla="*/ 964817 w 964817"/>
              <a:gd name="connsiteY1" fmla="*/ 57150 h 1181100"/>
              <a:gd name="connsiteX2" fmla="*/ 936242 w 964817"/>
              <a:gd name="connsiteY2" fmla="*/ 495300 h 1181100"/>
              <a:gd name="connsiteX3" fmla="*/ 279017 w 964817"/>
              <a:gd name="connsiteY3" fmla="*/ 457200 h 1181100"/>
              <a:gd name="connsiteX4" fmla="*/ 231392 w 964817"/>
              <a:gd name="connsiteY4" fmla="*/ 1181100 h 1181100"/>
              <a:gd name="connsiteX5" fmla="*/ 0 w 964817"/>
              <a:gd name="connsiteY5" fmla="*/ 1079380 h 1181100"/>
              <a:gd name="connsiteX0" fmla="*/ 479042 w 964817"/>
              <a:gd name="connsiteY0" fmla="*/ 0 h 1195957"/>
              <a:gd name="connsiteX1" fmla="*/ 964817 w 964817"/>
              <a:gd name="connsiteY1" fmla="*/ 57150 h 1195957"/>
              <a:gd name="connsiteX2" fmla="*/ 936242 w 964817"/>
              <a:gd name="connsiteY2" fmla="*/ 495300 h 1195957"/>
              <a:gd name="connsiteX3" fmla="*/ 279017 w 964817"/>
              <a:gd name="connsiteY3" fmla="*/ 457200 h 1195957"/>
              <a:gd name="connsiteX4" fmla="*/ 269985 w 964817"/>
              <a:gd name="connsiteY4" fmla="*/ 1195957 h 1195957"/>
              <a:gd name="connsiteX5" fmla="*/ 0 w 964817"/>
              <a:gd name="connsiteY5" fmla="*/ 1079380 h 119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4817" h="1195957">
                <a:moveTo>
                  <a:pt x="479042" y="0"/>
                </a:moveTo>
                <a:lnTo>
                  <a:pt x="964817" y="57150"/>
                </a:lnTo>
                <a:lnTo>
                  <a:pt x="936242" y="495300"/>
                </a:lnTo>
                <a:lnTo>
                  <a:pt x="279017" y="457200"/>
                </a:lnTo>
                <a:lnTo>
                  <a:pt x="269985" y="1195957"/>
                </a:lnTo>
                <a:lnTo>
                  <a:pt x="0" y="1079380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90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Constricted Room</a:t>
            </a:r>
            <a:endParaRPr lang="en-US" dirty="0"/>
          </a:p>
        </p:txBody>
      </p:sp>
      <p:pic>
        <p:nvPicPr>
          <p:cNvPr id="25602" name="Picture 2" descr="S:\user\groups\mdi\dnoelle\public\20141127_L1_Connection_ModuleTransport\images\medium\20141126-MK3_53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0" y="1080000"/>
            <a:ext cx="7956000" cy="5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8"/>
            <a:ext cx="576263" cy="911225"/>
          </a:xfrm>
          <a:prstGeom prst="rect">
            <a:avLst/>
          </a:prstGeom>
        </p:spPr>
        <p:txBody>
          <a:bodyPr lIns="91430" tIns="45715" rIns="91430" bIns="45715"/>
          <a:lstStyle/>
          <a:p>
            <a:pPr>
              <a:defRPr/>
            </a:pPr>
            <a:fld id="{C2885F61-4FB8-45B3-871A-65166728818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2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L3 Installation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26" y="1225306"/>
            <a:ext cx="7456678" cy="49711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07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Installation </a:t>
            </a:r>
            <a:r>
              <a:rPr lang="de-DE" dirty="0" err="1" smtClean="0"/>
              <a:t>Sequence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9" y="1107347"/>
            <a:ext cx="8615493" cy="520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59266" y="2334399"/>
            <a:ext cx="5987706" cy="3368383"/>
            <a:chOff x="3791823" y="2374084"/>
            <a:chExt cx="3842160" cy="2348918"/>
          </a:xfrm>
        </p:grpSpPr>
        <p:cxnSp>
          <p:nvCxnSpPr>
            <p:cNvPr id="6" name="Straight Connector 5"/>
            <p:cNvCxnSpPr/>
            <p:nvPr/>
          </p:nvCxnSpPr>
          <p:spPr bwMode="auto">
            <a:xfrm flipH="1" flipV="1">
              <a:off x="3791823" y="2374084"/>
              <a:ext cx="3842160" cy="2348918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4160939" y="3658972"/>
              <a:ext cx="1911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de-DE" sz="1800" dirty="0" smtClean="0">
                  <a:solidFill>
                    <a:srgbClr val="00B050"/>
                  </a:solidFill>
                </a:rPr>
                <a:t>1 Woche / Modul</a:t>
              </a:r>
              <a:endParaRPr lang="de-DE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89570" y="2334399"/>
            <a:ext cx="4238209" cy="3368383"/>
            <a:chOff x="4966283" y="2374084"/>
            <a:chExt cx="2719552" cy="2348918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 flipV="1">
              <a:off x="4966283" y="2374084"/>
              <a:ext cx="2667699" cy="2348918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5235484" y="2374084"/>
              <a:ext cx="2450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de-DE" sz="1800" dirty="0" smtClean="0">
                  <a:solidFill>
                    <a:srgbClr val="FF0000"/>
                  </a:solidFill>
                </a:rPr>
                <a:t>8 Wochen / </a:t>
              </a:r>
              <a:r>
                <a:rPr lang="de-DE" sz="1800" dirty="0" err="1" smtClean="0">
                  <a:solidFill>
                    <a:srgbClr val="FF0000"/>
                  </a:solidFill>
                </a:rPr>
                <a:t>Kryostring</a:t>
              </a:r>
              <a:endParaRPr lang="de-DE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91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458</Words>
  <Application>Microsoft Office PowerPoint</Application>
  <PresentationFormat>On-screen Show (4:3)</PresentationFormat>
  <Paragraphs>96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DESY European XFEL</vt:lpstr>
      <vt:lpstr>Installation Status</vt:lpstr>
      <vt:lpstr>Linac Section Installation</vt:lpstr>
      <vt:lpstr>L1 in Operation</vt:lpstr>
      <vt:lpstr>Cabling of the L1 Linac Section</vt:lpstr>
      <vt:lpstr>L1 in Operation</vt:lpstr>
      <vt:lpstr>Schritt 5: Betrieb der Module</vt:lpstr>
      <vt:lpstr>Constricted Room</vt:lpstr>
      <vt:lpstr>L3 Installation</vt:lpstr>
      <vt:lpstr>Installation Sequence</vt:lpstr>
      <vt:lpstr>Less Crossings between Welding and Transport</vt:lpstr>
      <vt:lpstr>Sub-Distribution for L3 awaiting Installation</vt:lpstr>
      <vt:lpstr>Cabling work</vt:lpstr>
      <vt:lpstr>String Connection Boxes</vt:lpstr>
      <vt:lpstr>Injector Installation</vt:lpstr>
      <vt:lpstr>Injector Installation</vt:lpstr>
      <vt:lpstr>BC1</vt:lpstr>
      <vt:lpstr>PowerPoint Presentation</vt:lpstr>
      <vt:lpstr>Girder Production</vt:lpstr>
      <vt:lpstr>Bunch Compressors</vt:lpstr>
      <vt:lpstr>XTD2</vt:lpstr>
      <vt:lpstr>XTD2 Installation</vt:lpstr>
      <vt:lpstr>Beam Line Suspension</vt:lpstr>
      <vt:lpstr>End of L3, CL, TL</vt:lpstr>
      <vt:lpstr>„Base“ of Vacuum Suspension </vt:lpstr>
      <vt:lpstr>Welded Fixtures for Suspension Frames </vt:lpstr>
      <vt:lpstr>Frames already in house</vt:lpstr>
      <vt:lpstr>General Remarks</vt:lpstr>
    </vt:vector>
  </TitlesOfParts>
  <Company>xxx 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xxx xxx</dc:creator>
  <cp:lastModifiedBy>mhuening</cp:lastModifiedBy>
  <cp:revision>230</cp:revision>
  <cp:lastPrinted>2008-09-01T15:04:16Z</cp:lastPrinted>
  <dcterms:created xsi:type="dcterms:W3CDTF">2008-08-31T12:56:32Z</dcterms:created>
  <dcterms:modified xsi:type="dcterms:W3CDTF">2015-04-23T07:39:37Z</dcterms:modified>
</cp:coreProperties>
</file>