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</p:sldMasterIdLst>
  <p:notesMasterIdLst>
    <p:notesMasterId r:id="rId16"/>
  </p:notesMasterIdLst>
  <p:sldIdLst>
    <p:sldId id="256" r:id="rId3"/>
    <p:sldId id="288" r:id="rId4"/>
    <p:sldId id="291" r:id="rId5"/>
    <p:sldId id="260" r:id="rId6"/>
    <p:sldId id="267" r:id="rId7"/>
    <p:sldId id="268" r:id="rId8"/>
    <p:sldId id="269" r:id="rId9"/>
    <p:sldId id="270" r:id="rId10"/>
    <p:sldId id="272" r:id="rId11"/>
    <p:sldId id="273" r:id="rId12"/>
    <p:sldId id="290" r:id="rId13"/>
    <p:sldId id="289" r:id="rId14"/>
    <p:sldId id="281" r:id="rId15"/>
  </p:sldIdLst>
  <p:sldSz cx="13004800" cy="9753600"/>
  <p:notesSz cx="6858000" cy="9144000"/>
  <p:defaultTextStyle>
    <a:lvl1pPr algn="ctr" defTabSz="584200">
      <a:defRPr sz="3600">
        <a:latin typeface="Helvetica Light"/>
        <a:ea typeface="Helvetica Light"/>
        <a:cs typeface="Helvetica Light"/>
        <a:sym typeface="Helvetica Light"/>
      </a:defRPr>
    </a:lvl1pPr>
    <a:lvl2pPr indent="228600" algn="ctr" defTabSz="584200">
      <a:defRPr sz="3600">
        <a:latin typeface="Helvetica Light"/>
        <a:ea typeface="Helvetica Light"/>
        <a:cs typeface="Helvetica Light"/>
        <a:sym typeface="Helvetica Light"/>
      </a:defRPr>
    </a:lvl2pPr>
    <a:lvl3pPr indent="457200" algn="ctr" defTabSz="584200">
      <a:defRPr sz="3600">
        <a:latin typeface="Helvetica Light"/>
        <a:ea typeface="Helvetica Light"/>
        <a:cs typeface="Helvetica Light"/>
        <a:sym typeface="Helvetica Light"/>
      </a:defRPr>
    </a:lvl3pPr>
    <a:lvl4pPr indent="685800" algn="ctr" defTabSz="584200">
      <a:defRPr sz="3600">
        <a:latin typeface="Helvetica Light"/>
        <a:ea typeface="Helvetica Light"/>
        <a:cs typeface="Helvetica Light"/>
        <a:sym typeface="Helvetica Light"/>
      </a:defRPr>
    </a:lvl4pPr>
    <a:lvl5pPr indent="914400" algn="ctr" defTabSz="584200">
      <a:defRPr sz="3600">
        <a:latin typeface="Helvetica Light"/>
        <a:ea typeface="Helvetica Light"/>
        <a:cs typeface="Helvetica Light"/>
        <a:sym typeface="Helvetica Light"/>
      </a:defRPr>
    </a:lvl5pPr>
    <a:lvl6pPr indent="1143000" algn="ctr" defTabSz="584200">
      <a:defRPr sz="3600">
        <a:latin typeface="Helvetica Light"/>
        <a:ea typeface="Helvetica Light"/>
        <a:cs typeface="Helvetica Light"/>
        <a:sym typeface="Helvetica Light"/>
      </a:defRPr>
    </a:lvl6pPr>
    <a:lvl7pPr indent="1371600" algn="ctr" defTabSz="584200">
      <a:defRPr sz="3600">
        <a:latin typeface="Helvetica Light"/>
        <a:ea typeface="Helvetica Light"/>
        <a:cs typeface="Helvetica Light"/>
        <a:sym typeface="Helvetica Light"/>
      </a:defRPr>
    </a:lvl7pPr>
    <a:lvl8pPr indent="1600200" algn="ctr" defTabSz="584200">
      <a:defRPr sz="3600">
        <a:latin typeface="Helvetica Light"/>
        <a:ea typeface="Helvetica Light"/>
        <a:cs typeface="Helvetica Light"/>
        <a:sym typeface="Helvetica Light"/>
      </a:defRPr>
    </a:lvl8pPr>
    <a:lvl9pPr indent="1828800" algn="ctr" defTabSz="584200">
      <a:defRPr sz="3600">
        <a:latin typeface="Helvetica Light"/>
        <a:ea typeface="Helvetica Light"/>
        <a:cs typeface="Helvetica Light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20" y="-7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82962994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sldNum" sz="quarter"/>
          </p:nvPr>
        </p:nvSpPr>
        <p:spPr>
          <a:xfrm>
            <a:off x="3883852" y="8685331"/>
            <a:ext cx="2972547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7366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5069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32772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90475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81A33FCD-B406-464E-BBD4-6A1A0FD61869}" type="slidenum">
              <a:rPr lang="de-DE" sz="1200">
                <a:solidFill>
                  <a:srgbClr val="000000"/>
                </a:solidFill>
                <a:latin typeface="Times New Roman" pitchFamily="18" charset="0"/>
              </a:rPr>
              <a:pPr eaLnBrk="1"/>
              <a:t>3</a:t>
            </a:fld>
            <a:endParaRPr lang="de-DE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640" y="4342996"/>
            <a:ext cx="5486721" cy="411472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sldNum" sz="quarter"/>
          </p:nvPr>
        </p:nvSpPr>
        <p:spPr>
          <a:xfrm>
            <a:off x="3883852" y="8685331"/>
            <a:ext cx="2972547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7366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5069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32772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90475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81A33FCD-B406-464E-BBD4-6A1A0FD61869}" type="slidenum">
              <a:rPr lang="de-DE" sz="1200">
                <a:solidFill>
                  <a:srgbClr val="000000"/>
                </a:solidFill>
                <a:latin typeface="Times New Roman" pitchFamily="18" charset="0"/>
              </a:rPr>
              <a:pPr eaLnBrk="1"/>
              <a:t>12</a:t>
            </a:fld>
            <a:endParaRPr lang="de-DE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640" y="4342996"/>
            <a:ext cx="5486721" cy="411472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00" y="38100"/>
            <a:ext cx="13030200" cy="135499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849189"/>
            <a:ext cx="10464800" cy="2905622"/>
          </a:xfrm>
          <a:prstGeom prst="rect">
            <a:avLst/>
          </a:prstGeom>
        </p:spPr>
        <p:txBody>
          <a:bodyPr/>
          <a:lstStyle>
            <a:lvl1pPr algn="ctr">
              <a:defRPr sz="8500" b="0">
                <a:solidFill>
                  <a:srgbClr val="241B44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500">
                <a:solidFill>
                  <a:srgbClr val="241B44"/>
                </a:solidFill>
              </a:rP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310996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SzTx/>
              <a:buNone/>
              <a:defRPr sz="3500"/>
            </a:lvl1pPr>
            <a:lvl2pPr marL="0" indent="228600" algn="ctr">
              <a:spcBef>
                <a:spcPts val="0"/>
              </a:spcBef>
              <a:buSzTx/>
              <a:buNone/>
              <a:defRPr sz="3500"/>
            </a:lvl2pPr>
            <a:lvl3pPr marL="0" indent="457200" algn="ctr">
              <a:spcBef>
                <a:spcPts val="0"/>
              </a:spcBef>
              <a:buSzTx/>
              <a:buNone/>
              <a:defRPr sz="3500"/>
            </a:lvl3pPr>
            <a:lvl4pPr marL="0" indent="685800" algn="ctr">
              <a:spcBef>
                <a:spcPts val="0"/>
              </a:spcBef>
              <a:buSzTx/>
              <a:buNone/>
              <a:defRPr sz="3500"/>
            </a:lvl4pPr>
            <a:lvl5pPr marL="0" indent="914400" algn="ctr">
              <a:spcBef>
                <a:spcPts val="0"/>
              </a:spcBef>
              <a:buSzTx/>
              <a:buNone/>
              <a:defRPr sz="35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241B4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241B4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241B4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241B4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241B44"/>
                </a:solidFill>
              </a:rPr>
              <a:t>Body Level Five</a:t>
            </a:r>
          </a:p>
        </p:txBody>
      </p:sp>
      <p:sp>
        <p:nvSpPr>
          <p:cNvPr id="13" name="Shape 13"/>
          <p:cNvSpPr/>
          <p:nvPr/>
        </p:nvSpPr>
        <p:spPr>
          <a:xfrm>
            <a:off x="101600" y="9283700"/>
            <a:ext cx="12801601" cy="0"/>
          </a:xfrm>
          <a:prstGeom prst="line">
            <a:avLst/>
          </a:prstGeom>
          <a:ln w="25400">
            <a:solidFill>
              <a:srgbClr val="241B44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 marL="673100" indent="-228600">
              <a:spcBef>
                <a:spcPts val="1200"/>
              </a:spcBef>
              <a:buSzPct val="25000"/>
              <a:buBlip>
                <a:blip r:embed="rId2"/>
              </a:buBlip>
            </a:lvl2pPr>
            <a:lvl3pPr>
              <a:spcBef>
                <a:spcPts val="1000"/>
              </a:spcBef>
              <a:buClr>
                <a:srgbClr val="FD920B"/>
              </a:buClr>
              <a:buSzPct val="75000"/>
              <a:buChar char="➡"/>
            </a:lvl3pPr>
            <a:lvl4pPr>
              <a:spcBef>
                <a:spcPts val="1000"/>
              </a:spcBef>
              <a:buSzPct val="75000"/>
              <a:buChar char="•"/>
            </a:lvl4pPr>
            <a:lvl5pPr>
              <a:spcBef>
                <a:spcPts val="1000"/>
              </a:spcBef>
              <a:buSzPct val="75000"/>
              <a:buChar char="•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241B4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241B4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241B4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241B4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241B44"/>
                </a:solidFill>
              </a:rP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600" b="1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600" b="1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2348518" y="958850"/>
            <a:ext cx="461665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3088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64823" y="9211733"/>
            <a:ext cx="12663875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018" tIns="65010" rIns="130018" bIns="65010"/>
          <a:lstStyle/>
          <a:p>
            <a:pPr algn="l" defTabSz="1300189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de-DE" sz="1300" kern="1200">
              <a:solidFill>
                <a:srgbClr val="261748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12015897" y="169338"/>
            <a:ext cx="810543" cy="1284675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lIns="130018" tIns="65010" rIns="130018" bIns="65010" anchor="ctr"/>
          <a:lstStyle/>
          <a:p>
            <a:pPr algn="l" defTabSz="1300189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1300" kern="1200">
              <a:solidFill>
                <a:srgbClr val="261748"/>
              </a:solidFill>
              <a:latin typeface="Arial"/>
              <a:ea typeface="ＭＳ Ｐゴシック"/>
              <a:cs typeface="+mn-cs"/>
            </a:endParaRPr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82" y="162565"/>
            <a:ext cx="1295964" cy="129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64823" y="9211733"/>
            <a:ext cx="12663875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018" tIns="65010" rIns="130018" bIns="65010"/>
          <a:lstStyle/>
          <a:p>
            <a:pPr algn="l" defTabSz="1300189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de-DE" sz="1300" kern="1200">
              <a:solidFill>
                <a:srgbClr val="261748"/>
              </a:solidFill>
              <a:latin typeface="Arial"/>
              <a:ea typeface="ＭＳ Ｐゴシック"/>
              <a:cs typeface="+mn-cs"/>
            </a:endParaRPr>
          </a:p>
        </p:txBody>
      </p:sp>
      <p:pic>
        <p:nvPicPr>
          <p:cNvPr id="8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70" y="162560"/>
            <a:ext cx="10356427" cy="130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41120" y="4851965"/>
            <a:ext cx="10322560" cy="4079804"/>
          </a:xfrm>
          <a:ln w="28575"/>
        </p:spPr>
        <p:txBody>
          <a:bodyPr lIns="130018" tIns="65010" bIns="0"/>
          <a:lstStyle>
            <a:lvl1pPr marL="0" indent="0" algn="ctr">
              <a:buFont typeface="Wingdings" pitchFamily="2" charset="2"/>
              <a:buNone/>
              <a:defRPr sz="4600">
                <a:solidFill>
                  <a:schemeClr val="hlink"/>
                </a:solidFill>
              </a:defRPr>
            </a:lvl1pPr>
          </a:lstStyle>
          <a:p>
            <a:r>
              <a:rPr lang="en-GB"/>
              <a:t>Subtitle format (max. 4 lines)</a:t>
            </a:r>
          </a:p>
          <a:p>
            <a:r>
              <a:rPr lang="en-GB"/>
              <a:t>(conference, location, name of the speaker, date)</a:t>
            </a:r>
          </a:p>
          <a:p>
            <a:r>
              <a:rPr lang="en-GB"/>
              <a:t>You are in the slide master view: Don’t edit here!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1336604" y="1869448"/>
            <a:ext cx="10313529" cy="2623538"/>
          </a:xfrm>
        </p:spPr>
        <p:txBody>
          <a:bodyPr lIns="130018" bIns="65010" anchor="ctr"/>
          <a:lstStyle>
            <a:lvl1pPr algn="ctr">
              <a:defRPr sz="7800" b="0">
                <a:solidFill>
                  <a:schemeClr val="hlink"/>
                </a:solidFill>
              </a:defRPr>
            </a:lvl1pPr>
          </a:lstStyle>
          <a:p>
            <a:r>
              <a:rPr lang="en-GB"/>
              <a:t>Title format (max. 2 lines), don’t edit here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D185D1D1-4572-401D-9E17-4F4F51FE52A6}" type="slidenum">
              <a:rPr lang="en-GB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034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7075" y="9252373"/>
            <a:ext cx="8109938" cy="37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11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  Collaboration Meeting of the European XFEL, April 7 -9, 2014</a:t>
            </a:r>
          </a:p>
          <a:p>
            <a:pPr fontAlgn="base">
              <a:spcAft>
                <a:spcPct val="0"/>
              </a:spcAft>
              <a:defRPr/>
            </a:pPr>
            <a:r>
              <a:rPr lang="en-US" dirty="0" err="1" smtClean="0"/>
              <a:t>Detlef</a:t>
            </a:r>
            <a:r>
              <a:rPr lang="en-US" dirty="0" smtClean="0"/>
              <a:t> </a:t>
            </a:r>
            <a:r>
              <a:rPr lang="en-US" dirty="0" err="1" smtClean="0"/>
              <a:t>Reschke</a:t>
            </a:r>
            <a:r>
              <a:rPr lang="en-US" dirty="0" smtClean="0"/>
              <a:t>, DESY</a:t>
            </a:r>
            <a:endParaRPr lang="en-GB" dirty="0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156" y="9270851"/>
            <a:ext cx="887765" cy="39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31225" y="9259157"/>
            <a:ext cx="546382" cy="40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567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A7E50-FE26-4A97-A046-D06D06690435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7075" y="9252373"/>
            <a:ext cx="8109938" cy="37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11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smtClean="0"/>
              <a:t>Joint XFEL &amp; DESY MAC, November 2012   Detlef Reschke,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33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7994D-941F-4FDC-92D0-406317A4F8EA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pl-PL"/>
              <a:t>Joint XFEL &amp; DESY MAC, November 2012   Detlef Reschke, DESY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264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12700" y="50800"/>
            <a:ext cx="13030200" cy="135499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2006600"/>
            <a:ext cx="11099800" cy="6905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buBlip>
                <a:blip r:embed="rId7"/>
              </a:buBlip>
            </a:lvl1pPr>
            <a:lvl2pPr marL="673100" indent="-228600">
              <a:spcBef>
                <a:spcPts val="1200"/>
              </a:spcBef>
              <a:buSzPct val="25000"/>
              <a:buBlip>
                <a:blip r:embed="rId7"/>
              </a:buBlip>
            </a:lvl2pPr>
            <a:lvl3pPr>
              <a:spcBef>
                <a:spcPts val="1000"/>
              </a:spcBef>
              <a:buClr>
                <a:srgbClr val="FD920B"/>
              </a:buClr>
              <a:buSzPct val="75000"/>
              <a:buChar char="➡"/>
            </a:lvl3pPr>
            <a:lvl4pPr>
              <a:spcBef>
                <a:spcPts val="1000"/>
              </a:spcBef>
              <a:buSzPct val="75000"/>
              <a:buChar char="•"/>
            </a:lvl4pPr>
            <a:lvl5pPr>
              <a:spcBef>
                <a:spcPts val="1000"/>
              </a:spcBef>
              <a:buSzPct val="75000"/>
              <a:buChar char="•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241B4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241B4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241B4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241B4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241B44"/>
                </a:solidFill>
              </a:rPr>
              <a:t>Body Level Five</a:t>
            </a:r>
          </a:p>
        </p:txBody>
      </p:sp>
      <p:sp>
        <p:nvSpPr>
          <p:cNvPr id="4" name="Shape 4"/>
          <p:cNvSpPr/>
          <p:nvPr/>
        </p:nvSpPr>
        <p:spPr>
          <a:xfrm>
            <a:off x="101600" y="9182100"/>
            <a:ext cx="12801601" cy="0"/>
          </a:xfrm>
          <a:prstGeom prst="line">
            <a:avLst/>
          </a:prstGeom>
          <a:ln w="25400">
            <a:solidFill>
              <a:srgbClr val="241B44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2395098" y="9588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‹Nr.›</a:t>
            </a:fld>
            <a:endParaRPr/>
          </a:p>
        </p:txBody>
      </p:sp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519832" y="558800"/>
            <a:ext cx="10443568" cy="790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600" b="1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7" name="Shape 7"/>
          <p:cNvSpPr/>
          <p:nvPr/>
        </p:nvSpPr>
        <p:spPr>
          <a:xfrm>
            <a:off x="75139" y="9432707"/>
            <a:ext cx="4933281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400">
                <a:solidFill>
                  <a:srgbClr val="241B44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de-DE" sz="1400" dirty="0" smtClean="0">
                <a:solidFill>
                  <a:srgbClr val="241B44"/>
                </a:solidFill>
              </a:rPr>
              <a:t>Detlef Reschke &amp; </a:t>
            </a:r>
            <a:r>
              <a:rPr sz="1400" dirty="0" smtClean="0">
                <a:solidFill>
                  <a:srgbClr val="241B44"/>
                </a:solidFill>
              </a:rPr>
              <a:t>Nicholas Walker</a:t>
            </a:r>
            <a:r>
              <a:rPr lang="de-DE" sz="1400" dirty="0" smtClean="0">
                <a:solidFill>
                  <a:srgbClr val="241B44"/>
                </a:solidFill>
              </a:rPr>
              <a:t>, DESY</a:t>
            </a:r>
            <a:endParaRPr sz="1400" dirty="0">
              <a:solidFill>
                <a:srgbClr val="241B44"/>
              </a:solidFill>
            </a:endParaRPr>
          </a:p>
        </p:txBody>
      </p:sp>
      <p:sp>
        <p:nvSpPr>
          <p:cNvPr id="8" name="Shape 8"/>
          <p:cNvSpPr/>
          <p:nvPr/>
        </p:nvSpPr>
        <p:spPr>
          <a:xfrm>
            <a:off x="94139" y="9188183"/>
            <a:ext cx="9027568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400">
                <a:solidFill>
                  <a:srgbClr val="241B44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 dirty="0">
                <a:solidFill>
                  <a:srgbClr val="241B44"/>
                </a:solidFill>
              </a:rPr>
              <a:t>Cavity </a:t>
            </a:r>
            <a:r>
              <a:rPr lang="de-DE" sz="1400" dirty="0" err="1" smtClean="0">
                <a:solidFill>
                  <a:srgbClr val="241B44"/>
                </a:solidFill>
              </a:rPr>
              <a:t>Testing</a:t>
            </a:r>
            <a:r>
              <a:rPr sz="1400" dirty="0" smtClean="0">
                <a:solidFill>
                  <a:srgbClr val="241B44"/>
                </a:solidFill>
              </a:rPr>
              <a:t>● </a:t>
            </a:r>
            <a:r>
              <a:rPr lang="de-DE" sz="1400" dirty="0" smtClean="0">
                <a:solidFill>
                  <a:srgbClr val="241B44"/>
                </a:solidFill>
              </a:rPr>
              <a:t>4th </a:t>
            </a:r>
            <a:r>
              <a:rPr lang="de-DE" sz="1400" dirty="0" err="1" smtClean="0">
                <a:solidFill>
                  <a:srgbClr val="241B44"/>
                </a:solidFill>
              </a:rPr>
              <a:t>Collaboration</a:t>
            </a:r>
            <a:r>
              <a:rPr lang="de-DE" sz="1400" dirty="0" smtClean="0">
                <a:solidFill>
                  <a:srgbClr val="241B44"/>
                </a:solidFill>
              </a:rPr>
              <a:t> Meeting </a:t>
            </a:r>
            <a:r>
              <a:rPr lang="de-DE" sz="1400" dirty="0" err="1" smtClean="0">
                <a:solidFill>
                  <a:srgbClr val="241B44"/>
                </a:solidFill>
              </a:rPr>
              <a:t>of</a:t>
            </a:r>
            <a:r>
              <a:rPr lang="de-DE" sz="1400" dirty="0" smtClean="0">
                <a:solidFill>
                  <a:srgbClr val="241B44"/>
                </a:solidFill>
              </a:rPr>
              <a:t> </a:t>
            </a:r>
            <a:r>
              <a:rPr lang="de-DE" sz="1400" dirty="0" err="1" smtClean="0">
                <a:solidFill>
                  <a:srgbClr val="241B44"/>
                </a:solidFill>
              </a:rPr>
              <a:t>the</a:t>
            </a:r>
            <a:r>
              <a:rPr lang="de-DE" sz="1400" dirty="0" smtClean="0">
                <a:solidFill>
                  <a:srgbClr val="241B44"/>
                </a:solidFill>
              </a:rPr>
              <a:t> European XFEL</a:t>
            </a:r>
            <a:endParaRPr sz="1400" dirty="0">
              <a:solidFill>
                <a:srgbClr val="241B44"/>
              </a:solidFill>
            </a:endParaRPr>
          </a:p>
        </p:txBody>
      </p:sp>
      <p:pic>
        <p:nvPicPr>
          <p:cNvPr id="9" name="pasted-image.pdf"/>
          <p:cNvPicPr>
            <a:picLocks noChangeAspect="1"/>
          </p:cNvPicPr>
          <p:nvPr userDrawn="1"/>
        </p:nvPicPr>
        <p:blipFill>
          <a:blip r:embed="rId8">
            <a:extLst/>
          </a:blip>
          <a:stretch>
            <a:fillRect/>
          </a:stretch>
        </p:blipFill>
        <p:spPr>
          <a:xfrm>
            <a:off x="8829929" y="9214952"/>
            <a:ext cx="2329806" cy="50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12"/>
          <p:cNvPicPr>
            <a:picLocks noChangeAspect="1" noChangeArrowheads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20274" y="9235102"/>
            <a:ext cx="577591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8" r:id="rId4"/>
  </p:sldLayoutIdLst>
  <p:transition spd="med"/>
  <p:txStyles>
    <p:titleStyle>
      <a:lvl1pPr defTabSz="584200">
        <a:defRPr sz="4600" b="1">
          <a:solidFill>
            <a:srgbClr val="FFFFFF"/>
          </a:solidFill>
          <a:latin typeface="+mn-lt"/>
          <a:ea typeface="+mn-ea"/>
          <a:cs typeface="+mn-cs"/>
          <a:sym typeface="Arial"/>
        </a:defRPr>
      </a:lvl1pPr>
      <a:lvl2pPr indent="228600" defTabSz="584200">
        <a:defRPr sz="4600" b="1">
          <a:solidFill>
            <a:srgbClr val="FFFFFF"/>
          </a:solidFill>
          <a:latin typeface="+mn-lt"/>
          <a:ea typeface="+mn-ea"/>
          <a:cs typeface="+mn-cs"/>
          <a:sym typeface="Arial"/>
        </a:defRPr>
      </a:lvl2pPr>
      <a:lvl3pPr indent="457200" defTabSz="584200">
        <a:defRPr sz="4600" b="1">
          <a:solidFill>
            <a:srgbClr val="FFFFFF"/>
          </a:solidFill>
          <a:latin typeface="+mn-lt"/>
          <a:ea typeface="+mn-ea"/>
          <a:cs typeface="+mn-cs"/>
          <a:sym typeface="Arial"/>
        </a:defRPr>
      </a:lvl3pPr>
      <a:lvl4pPr indent="685800" defTabSz="584200">
        <a:defRPr sz="4600" b="1">
          <a:solidFill>
            <a:srgbClr val="FFFFFF"/>
          </a:solidFill>
          <a:latin typeface="+mn-lt"/>
          <a:ea typeface="+mn-ea"/>
          <a:cs typeface="+mn-cs"/>
          <a:sym typeface="Arial"/>
        </a:defRPr>
      </a:lvl4pPr>
      <a:lvl5pPr indent="914400" defTabSz="584200">
        <a:defRPr sz="4600" b="1">
          <a:solidFill>
            <a:srgbClr val="FFFFFF"/>
          </a:solidFill>
          <a:latin typeface="+mn-lt"/>
          <a:ea typeface="+mn-ea"/>
          <a:cs typeface="+mn-cs"/>
          <a:sym typeface="Arial"/>
        </a:defRPr>
      </a:lvl5pPr>
      <a:lvl6pPr indent="1143000" defTabSz="584200">
        <a:defRPr sz="4600" b="1">
          <a:solidFill>
            <a:srgbClr val="FFFFFF"/>
          </a:solidFill>
          <a:latin typeface="+mn-lt"/>
          <a:ea typeface="+mn-ea"/>
          <a:cs typeface="+mn-cs"/>
          <a:sym typeface="Arial"/>
        </a:defRPr>
      </a:lvl6pPr>
      <a:lvl7pPr indent="1371600" defTabSz="584200">
        <a:defRPr sz="4600" b="1">
          <a:solidFill>
            <a:srgbClr val="FFFFFF"/>
          </a:solidFill>
          <a:latin typeface="+mn-lt"/>
          <a:ea typeface="+mn-ea"/>
          <a:cs typeface="+mn-cs"/>
          <a:sym typeface="Arial"/>
        </a:defRPr>
      </a:lvl7pPr>
      <a:lvl8pPr indent="1600200" defTabSz="584200">
        <a:defRPr sz="4600" b="1">
          <a:solidFill>
            <a:srgbClr val="FFFFFF"/>
          </a:solidFill>
          <a:latin typeface="+mn-lt"/>
          <a:ea typeface="+mn-ea"/>
          <a:cs typeface="+mn-cs"/>
          <a:sym typeface="Arial"/>
        </a:defRPr>
      </a:lvl8pPr>
      <a:lvl9pPr indent="1828800" defTabSz="584200">
        <a:defRPr sz="4600" b="1">
          <a:solidFill>
            <a:srgbClr val="FFFFFF"/>
          </a:solidFill>
          <a:latin typeface="+mn-lt"/>
          <a:ea typeface="+mn-ea"/>
          <a:cs typeface="+mn-cs"/>
          <a:sym typeface="Arial"/>
        </a:defRPr>
      </a:lvl9pPr>
    </p:titleStyle>
    <p:bodyStyle>
      <a:lvl1pPr marL="444500" indent="-444500" defTabSz="584200">
        <a:spcBef>
          <a:spcPts val="1800"/>
        </a:spcBef>
        <a:buSzPct val="40000"/>
        <a:buBlip>
          <a:blip r:embed="rId7"/>
        </a:buBlip>
        <a:defRPr sz="3600">
          <a:solidFill>
            <a:srgbClr val="241B44"/>
          </a:solidFill>
          <a:latin typeface="+mn-lt"/>
          <a:ea typeface="+mn-ea"/>
          <a:cs typeface="+mn-cs"/>
          <a:sym typeface="Arial"/>
        </a:defRPr>
      </a:lvl1pPr>
      <a:lvl2pPr marL="889000" indent="-444500" defTabSz="584200">
        <a:spcBef>
          <a:spcPts val="1800"/>
        </a:spcBef>
        <a:buSzPct val="45000"/>
        <a:buBlip>
          <a:blip r:embed="rId10"/>
        </a:buBlip>
        <a:defRPr sz="3600">
          <a:solidFill>
            <a:srgbClr val="241B44"/>
          </a:solidFill>
          <a:latin typeface="+mn-lt"/>
          <a:ea typeface="+mn-ea"/>
          <a:cs typeface="+mn-cs"/>
          <a:sym typeface="Arial"/>
        </a:defRPr>
      </a:lvl2pPr>
      <a:lvl3pPr marL="1333500" indent="-444500" defTabSz="584200">
        <a:spcBef>
          <a:spcPts val="1800"/>
        </a:spcBef>
        <a:buSzPct val="45000"/>
        <a:buBlip>
          <a:blip r:embed="rId10"/>
        </a:buBlip>
        <a:defRPr sz="3600">
          <a:solidFill>
            <a:srgbClr val="241B44"/>
          </a:solidFill>
          <a:latin typeface="+mn-lt"/>
          <a:ea typeface="+mn-ea"/>
          <a:cs typeface="+mn-cs"/>
          <a:sym typeface="Arial"/>
        </a:defRPr>
      </a:lvl3pPr>
      <a:lvl4pPr marL="1778000" indent="-444500" defTabSz="584200">
        <a:spcBef>
          <a:spcPts val="1800"/>
        </a:spcBef>
        <a:buSzPct val="45000"/>
        <a:buBlip>
          <a:blip r:embed="rId10"/>
        </a:buBlip>
        <a:defRPr sz="3600">
          <a:solidFill>
            <a:srgbClr val="241B44"/>
          </a:solidFill>
          <a:latin typeface="+mn-lt"/>
          <a:ea typeface="+mn-ea"/>
          <a:cs typeface="+mn-cs"/>
          <a:sym typeface="Arial"/>
        </a:defRPr>
      </a:lvl4pPr>
      <a:lvl5pPr marL="2222500" indent="-444500" defTabSz="584200">
        <a:spcBef>
          <a:spcPts val="1800"/>
        </a:spcBef>
        <a:buSzPct val="45000"/>
        <a:buBlip>
          <a:blip r:embed="rId10"/>
        </a:buBlip>
        <a:defRPr sz="3600">
          <a:solidFill>
            <a:srgbClr val="241B44"/>
          </a:solidFill>
          <a:latin typeface="+mn-lt"/>
          <a:ea typeface="+mn-ea"/>
          <a:cs typeface="+mn-cs"/>
          <a:sym typeface="Arial"/>
        </a:defRPr>
      </a:lvl5pPr>
      <a:lvl6pPr marL="2667000" indent="-444500" defTabSz="584200">
        <a:spcBef>
          <a:spcPts val="1800"/>
        </a:spcBef>
        <a:buSzPct val="45000"/>
        <a:buBlip>
          <a:blip r:embed="rId10"/>
        </a:buBlip>
        <a:defRPr sz="3600">
          <a:solidFill>
            <a:srgbClr val="241B44"/>
          </a:solidFill>
          <a:latin typeface="+mn-lt"/>
          <a:ea typeface="+mn-ea"/>
          <a:cs typeface="+mn-cs"/>
          <a:sym typeface="Arial"/>
        </a:defRPr>
      </a:lvl6pPr>
      <a:lvl7pPr marL="3111500" indent="-444500" defTabSz="584200">
        <a:spcBef>
          <a:spcPts val="1800"/>
        </a:spcBef>
        <a:buSzPct val="45000"/>
        <a:buBlip>
          <a:blip r:embed="rId10"/>
        </a:buBlip>
        <a:defRPr sz="3600">
          <a:solidFill>
            <a:srgbClr val="241B44"/>
          </a:solidFill>
          <a:latin typeface="+mn-lt"/>
          <a:ea typeface="+mn-ea"/>
          <a:cs typeface="+mn-cs"/>
          <a:sym typeface="Arial"/>
        </a:defRPr>
      </a:lvl7pPr>
      <a:lvl8pPr marL="3556000" indent="-444500" defTabSz="584200">
        <a:spcBef>
          <a:spcPts val="1800"/>
        </a:spcBef>
        <a:buSzPct val="45000"/>
        <a:buBlip>
          <a:blip r:embed="rId10"/>
        </a:buBlip>
        <a:defRPr sz="3600">
          <a:solidFill>
            <a:srgbClr val="241B44"/>
          </a:solidFill>
          <a:latin typeface="+mn-lt"/>
          <a:ea typeface="+mn-ea"/>
          <a:cs typeface="+mn-cs"/>
          <a:sym typeface="Arial"/>
        </a:defRPr>
      </a:lvl8pPr>
      <a:lvl9pPr marL="4000500" indent="-444500" defTabSz="584200">
        <a:spcBef>
          <a:spcPts val="1800"/>
        </a:spcBef>
        <a:buSzPct val="45000"/>
        <a:buBlip>
          <a:blip r:embed="rId10"/>
        </a:buBlip>
        <a:defRPr sz="3600">
          <a:solidFill>
            <a:srgbClr val="241B44"/>
          </a:solidFill>
          <a:latin typeface="+mn-lt"/>
          <a:ea typeface="+mn-ea"/>
          <a:cs typeface="+mn-cs"/>
          <a:sym typeface="Arial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3639" y="167076"/>
            <a:ext cx="821831" cy="130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006866" y="162565"/>
            <a:ext cx="819574" cy="129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783" tIns="65010" rIns="76783" bIns="25594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400" b="1">
                <a:solidFill>
                  <a:schemeClr val="bg1"/>
                </a:solidFill>
                <a:latin typeface="Arial" charset="0"/>
                <a:ea typeface="Geneva" pitchFamily="1" charset="-128"/>
              </a:defRPr>
            </a:lvl1pPr>
          </a:lstStyle>
          <a:p>
            <a:pPr defTabSz="1300189" rtl="0" fontAlgn="base">
              <a:spcAft>
                <a:spcPct val="0"/>
              </a:spcAft>
              <a:defRPr/>
            </a:pPr>
            <a:fld id="{D185D1D1-4572-401D-9E17-4F4F51FE52A6}" type="slidenum">
              <a:rPr lang="en-GB" kern="1200">
                <a:solidFill>
                  <a:srgbClr val="FFFFFF"/>
                </a:solidFill>
                <a:cs typeface="+mn-cs"/>
              </a:rPr>
              <a:pPr defTabSz="1300189" rtl="0" fontAlgn="base">
                <a:spcAft>
                  <a:spcPct val="0"/>
                </a:spcAft>
                <a:defRPr/>
              </a:pPr>
              <a:t>‹Nr.›</a:t>
            </a:fld>
            <a:endParaRPr lang="en-GB" kern="1200">
              <a:solidFill>
                <a:srgbClr val="FFFFFF"/>
              </a:solidFill>
              <a:cs typeface="+mn-cs"/>
            </a:endParaRPr>
          </a:p>
        </p:txBody>
      </p:sp>
      <p:pic>
        <p:nvPicPr>
          <p:cNvPr id="1028" name="Picture 37" descr="Helmholtz_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4948" y="9268185"/>
            <a:ext cx="830862" cy="336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7075" y="9252373"/>
            <a:ext cx="8109938" cy="37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1100">
                <a:solidFill>
                  <a:srgbClr val="000000"/>
                </a:solidFill>
                <a:latin typeface="Arial" charset="0"/>
              </a:defRPr>
            </a:lvl1pPr>
          </a:lstStyle>
          <a:p>
            <a:pPr algn="l" defTabSz="1300189" rtl="0" fontAlgn="base">
              <a:spcAft>
                <a:spcPct val="0"/>
              </a:spcAft>
              <a:defRPr/>
            </a:pPr>
            <a:r>
              <a:rPr lang="en-US" kern="1200" dirty="0" smtClean="0">
                <a:ea typeface="ＭＳ Ｐゴシック"/>
                <a:cs typeface="+mn-cs"/>
              </a:rPr>
              <a:t>3</a:t>
            </a:r>
            <a:r>
              <a:rPr lang="en-US" kern="1200" baseline="30000" dirty="0" smtClean="0">
                <a:ea typeface="ＭＳ Ｐゴシック"/>
                <a:cs typeface="+mn-cs"/>
              </a:rPr>
              <a:t>rd</a:t>
            </a:r>
            <a:r>
              <a:rPr lang="en-US" kern="1200" dirty="0" smtClean="0">
                <a:ea typeface="ＭＳ Ｐゴシック"/>
                <a:cs typeface="+mn-cs"/>
              </a:rPr>
              <a:t>  Collaboration Meeting of the European XFEL, April 7-9 2014</a:t>
            </a:r>
            <a:br>
              <a:rPr lang="en-US" kern="1200" dirty="0" smtClean="0">
                <a:ea typeface="ＭＳ Ｐゴシック"/>
                <a:cs typeface="+mn-cs"/>
              </a:rPr>
            </a:br>
            <a:r>
              <a:rPr lang="en-US" kern="1200" dirty="0" smtClean="0">
                <a:ea typeface="ＭＳ Ｐゴシック"/>
                <a:cs typeface="+mn-cs"/>
              </a:rPr>
              <a:t> </a:t>
            </a:r>
            <a:r>
              <a:rPr lang="en-US" kern="1200" dirty="0" err="1" smtClean="0">
                <a:ea typeface="ＭＳ Ｐゴシック"/>
                <a:cs typeface="+mn-cs"/>
              </a:rPr>
              <a:t>Detlef</a:t>
            </a:r>
            <a:r>
              <a:rPr lang="en-US" kern="1200" dirty="0" smtClean="0">
                <a:ea typeface="ＭＳ Ｐゴシック"/>
                <a:cs typeface="+mn-cs"/>
              </a:rPr>
              <a:t> </a:t>
            </a:r>
            <a:r>
              <a:rPr lang="en-US" kern="1200" dirty="0" err="1" smtClean="0">
                <a:ea typeface="ＭＳ Ｐゴシック"/>
                <a:cs typeface="+mn-cs"/>
              </a:rPr>
              <a:t>Reschke</a:t>
            </a:r>
            <a:r>
              <a:rPr lang="en-US" kern="1200" dirty="0" smtClean="0">
                <a:ea typeface="ＭＳ Ｐゴシック"/>
                <a:cs typeface="+mn-cs"/>
              </a:rPr>
              <a:t>, DESY</a:t>
            </a:r>
            <a:endParaRPr lang="en-GB" kern="1200" dirty="0">
              <a:ea typeface="ＭＳ Ｐゴシック"/>
              <a:cs typeface="+mn-cs"/>
            </a:endParaRPr>
          </a:p>
        </p:txBody>
      </p:sp>
      <p:sp>
        <p:nvSpPr>
          <p:cNvPr id="1030" name="Line 120"/>
          <p:cNvSpPr>
            <a:spLocks noChangeShapeType="1"/>
          </p:cNvSpPr>
          <p:nvPr/>
        </p:nvSpPr>
        <p:spPr bwMode="auto">
          <a:xfrm>
            <a:off x="164823" y="9211733"/>
            <a:ext cx="12663875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018" tIns="65010" rIns="130018" bIns="65010"/>
          <a:lstStyle/>
          <a:p>
            <a:pPr algn="l" defTabSz="1300189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de-DE" sz="1300" kern="1200">
              <a:solidFill>
                <a:srgbClr val="261748"/>
              </a:solidFill>
              <a:latin typeface="Arial"/>
              <a:ea typeface="ＭＳ Ｐゴシック"/>
              <a:cs typeface="+mn-cs"/>
            </a:endParaRPr>
          </a:p>
        </p:txBody>
      </p:sp>
      <p:pic>
        <p:nvPicPr>
          <p:cNvPr id="1031" name="Picture 121" descr="DESY-Logo-cyan-RGB_Hintergrund weis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3396" y="9261414"/>
            <a:ext cx="358986" cy="3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22"/>
          <p:cNvSpPr>
            <a:spLocks noChangeArrowheads="1"/>
          </p:cNvSpPr>
          <p:nvPr/>
        </p:nvSpPr>
        <p:spPr bwMode="auto">
          <a:xfrm>
            <a:off x="1555610" y="162563"/>
            <a:ext cx="10358684" cy="130273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18" tIns="65010" rIns="130018" bIns="65010" anchor="ctr"/>
          <a:lstStyle/>
          <a:p>
            <a:pPr defTabSz="1300189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400" kern="1200">
              <a:solidFill>
                <a:srgbClr val="261748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1033" name="Text Box 123"/>
          <p:cNvSpPr txBox="1">
            <a:spLocks noChangeArrowheads="1"/>
          </p:cNvSpPr>
          <p:nvPr/>
        </p:nvSpPr>
        <p:spPr bwMode="auto">
          <a:xfrm>
            <a:off x="1555612" y="162564"/>
            <a:ext cx="9428480" cy="27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614" tIns="0" rIns="66545" bIns="0"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l" defTabSz="1300189" rtl="0"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400" kern="1200" dirty="0" smtClean="0">
                <a:solidFill>
                  <a:srgbClr val="FFFFFF"/>
                </a:solidFill>
                <a:cs typeface="+mn-cs"/>
              </a:rPr>
              <a:t>Status of Series Cavity Production and Testing</a:t>
            </a:r>
          </a:p>
        </p:txBody>
      </p:sp>
      <p:pic>
        <p:nvPicPr>
          <p:cNvPr id="1034" name="Picture 127" descr="logo-XFEL_rg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82" y="162565"/>
            <a:ext cx="1295964" cy="129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555610" y="769906"/>
            <a:ext cx="10358684" cy="68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378" tIns="65010" rIns="130018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03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67075" y="1916863"/>
            <a:ext cx="8109938" cy="634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3914" tIns="0" rIns="130018" bIns="650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850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6" r:id="rId3"/>
    <p:sldLayoutId id="2147483657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650096" algn="l" rtl="0" fontAlgn="base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1300189" algn="l" rtl="0" fontAlgn="base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950286" algn="l" rtl="0" fontAlgn="base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2600380" algn="l" rtl="0" fontAlgn="base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424367" indent="-42436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3400">
          <a:solidFill>
            <a:schemeClr val="tx2"/>
          </a:solidFill>
          <a:latin typeface="+mn-lt"/>
          <a:ea typeface="+mn-ea"/>
          <a:cs typeface="+mn-cs"/>
        </a:defRPr>
      </a:lvl1pPr>
      <a:lvl2pPr marL="794560" indent="-36793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3400">
          <a:solidFill>
            <a:schemeClr val="tx2"/>
          </a:solidFill>
          <a:latin typeface="+mn-lt"/>
          <a:ea typeface="+mn-ea"/>
        </a:defRPr>
      </a:lvl2pPr>
      <a:lvl3pPr marL="1162498" indent="-365677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3400">
          <a:solidFill>
            <a:schemeClr val="tx2"/>
          </a:solidFill>
          <a:latin typeface="+mn-lt"/>
          <a:ea typeface="+mn-ea"/>
        </a:defRPr>
      </a:lvl3pPr>
      <a:lvl4pPr marL="1532689" indent="-367936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400">
          <a:solidFill>
            <a:srgbClr val="100F2E"/>
          </a:solidFill>
          <a:latin typeface="+mn-lt"/>
          <a:ea typeface="+mn-ea"/>
        </a:defRPr>
      </a:lvl4pPr>
      <a:lvl5pPr marL="1866767" indent="-318277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3400">
          <a:solidFill>
            <a:srgbClr val="100F2E"/>
          </a:solidFill>
          <a:latin typeface="+mn-lt"/>
          <a:ea typeface="+mn-ea"/>
        </a:defRPr>
      </a:lvl5pPr>
      <a:lvl6pPr marL="2516862" indent="-318277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3400">
          <a:solidFill>
            <a:srgbClr val="100F2E"/>
          </a:solidFill>
          <a:latin typeface="+mn-lt"/>
          <a:ea typeface="+mn-ea"/>
        </a:defRPr>
      </a:lvl6pPr>
      <a:lvl7pPr marL="3166956" indent="-318277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3400">
          <a:solidFill>
            <a:srgbClr val="100F2E"/>
          </a:solidFill>
          <a:latin typeface="+mn-lt"/>
          <a:ea typeface="+mn-ea"/>
        </a:defRPr>
      </a:lvl7pPr>
      <a:lvl8pPr marL="3817053" indent="-318277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3400">
          <a:solidFill>
            <a:srgbClr val="100F2E"/>
          </a:solidFill>
          <a:latin typeface="+mn-lt"/>
          <a:ea typeface="+mn-ea"/>
        </a:defRPr>
      </a:lvl8pPr>
      <a:lvl9pPr marL="4467147" indent="-318277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3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130018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096" algn="l" defTabSz="130018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189" algn="l" defTabSz="130018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286" algn="l" defTabSz="130018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380" algn="l" defTabSz="130018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475" algn="l" defTabSz="130018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568" algn="l" defTabSz="130018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0665" algn="l" defTabSz="130018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0759" algn="l" defTabSz="130018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500" dirty="0">
                <a:solidFill>
                  <a:srgbClr val="241B44"/>
                </a:solidFill>
              </a:rPr>
              <a:t>XFEL Cavity </a:t>
            </a:r>
            <a:r>
              <a:rPr sz="8500" dirty="0" smtClean="0">
                <a:solidFill>
                  <a:srgbClr val="241B44"/>
                </a:solidFill>
              </a:rPr>
              <a:t>Testing</a:t>
            </a:r>
            <a:endParaRPr sz="8500" dirty="0">
              <a:solidFill>
                <a:srgbClr val="241B44"/>
              </a:solidFill>
            </a:endParaRP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1270000" y="5029199"/>
            <a:ext cx="10464800" cy="268976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de-DE" sz="3500" dirty="0" smtClean="0">
                <a:solidFill>
                  <a:schemeClr val="tx1"/>
                </a:solidFill>
              </a:rPr>
              <a:t>Detlef Reschke (+</a:t>
            </a:r>
            <a:r>
              <a:rPr sz="3500" dirty="0" smtClean="0">
                <a:solidFill>
                  <a:schemeClr val="tx1"/>
                </a:solidFill>
              </a:rPr>
              <a:t>Nick Walker</a:t>
            </a:r>
            <a:r>
              <a:rPr lang="de-DE" sz="3500" dirty="0" smtClean="0">
                <a:solidFill>
                  <a:schemeClr val="tx1"/>
                </a:solidFill>
              </a:rPr>
              <a:t>)</a:t>
            </a:r>
            <a:r>
              <a:rPr sz="3500" dirty="0" smtClean="0">
                <a:solidFill>
                  <a:schemeClr val="tx1"/>
                </a:solidFill>
              </a:rPr>
              <a:t> </a:t>
            </a:r>
            <a:r>
              <a:rPr lang="de-DE" sz="3500" dirty="0" smtClean="0">
                <a:solidFill>
                  <a:schemeClr val="tx1"/>
                </a:solidFill>
              </a:rPr>
              <a:t>–</a:t>
            </a:r>
            <a:r>
              <a:rPr sz="3500" dirty="0" smtClean="0">
                <a:solidFill>
                  <a:schemeClr val="tx1"/>
                </a:solidFill>
              </a:rPr>
              <a:t> DESY</a:t>
            </a:r>
            <a:endParaRPr lang="de-DE" sz="3500" dirty="0" smtClean="0">
              <a:solidFill>
                <a:schemeClr val="tx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de-DE" sz="3600" dirty="0" smtClean="0">
                <a:solidFill>
                  <a:schemeClr val="tx1"/>
                </a:solidFill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</a:rPr>
              <a:t>for</a:t>
            </a:r>
            <a:r>
              <a:rPr lang="de-DE" sz="3600" dirty="0" smtClean="0">
                <a:solidFill>
                  <a:schemeClr val="tx1"/>
                </a:solidFill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</a:rPr>
              <a:t>the</a:t>
            </a:r>
            <a:r>
              <a:rPr lang="de-DE" sz="3600" dirty="0" smtClean="0">
                <a:solidFill>
                  <a:schemeClr val="tx1"/>
                </a:solidFill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</a:rPr>
              <a:t>Cavity</a:t>
            </a:r>
            <a:r>
              <a:rPr lang="de-DE" sz="3600" dirty="0" smtClean="0">
                <a:solidFill>
                  <a:schemeClr val="tx1"/>
                </a:solidFill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</a:rPr>
              <a:t>Testing</a:t>
            </a:r>
            <a:r>
              <a:rPr lang="de-DE" sz="3600" dirty="0" smtClean="0">
                <a:solidFill>
                  <a:schemeClr val="tx1"/>
                </a:solidFill>
              </a:rPr>
              <a:t> Team 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br>
              <a:rPr lang="de-DE" dirty="0" smtClean="0">
                <a:solidFill>
                  <a:schemeClr val="tx1"/>
                </a:solidFill>
              </a:rPr>
            </a:br>
            <a:endParaRPr sz="3500" dirty="0">
              <a:solidFill>
                <a:schemeClr val="tx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de-DE" sz="3500" dirty="0" smtClean="0">
                <a:solidFill>
                  <a:schemeClr val="tx1"/>
                </a:solidFill>
              </a:rPr>
              <a:t>4th </a:t>
            </a:r>
            <a:r>
              <a:rPr lang="de-DE" sz="3500" dirty="0" err="1" smtClean="0">
                <a:solidFill>
                  <a:schemeClr val="tx1"/>
                </a:solidFill>
              </a:rPr>
              <a:t>Collaboration</a:t>
            </a:r>
            <a:r>
              <a:rPr lang="de-DE" sz="3500" dirty="0" smtClean="0">
                <a:solidFill>
                  <a:schemeClr val="tx1"/>
                </a:solidFill>
              </a:rPr>
              <a:t> Meeting </a:t>
            </a:r>
            <a:r>
              <a:rPr lang="de-DE" sz="3500" dirty="0" err="1" smtClean="0">
                <a:solidFill>
                  <a:schemeClr val="tx1"/>
                </a:solidFill>
              </a:rPr>
              <a:t>of</a:t>
            </a:r>
            <a:r>
              <a:rPr lang="de-DE" sz="3500" dirty="0" smtClean="0">
                <a:solidFill>
                  <a:schemeClr val="tx1"/>
                </a:solidFill>
              </a:rPr>
              <a:t> </a:t>
            </a:r>
            <a:r>
              <a:rPr lang="de-DE" sz="3500" dirty="0" err="1" smtClean="0">
                <a:solidFill>
                  <a:schemeClr val="tx1"/>
                </a:solidFill>
              </a:rPr>
              <a:t>the</a:t>
            </a:r>
            <a:r>
              <a:rPr lang="de-DE" sz="3500" dirty="0" smtClean="0">
                <a:solidFill>
                  <a:schemeClr val="tx1"/>
                </a:solidFill>
              </a:rPr>
              <a:t> European XFEL</a:t>
            </a:r>
            <a:endParaRPr sz="3500" dirty="0">
              <a:solidFill>
                <a:schemeClr val="tx1"/>
              </a:solidFill>
            </a:endParaRPr>
          </a:p>
        </p:txBody>
      </p:sp>
      <p:pic>
        <p:nvPicPr>
          <p:cNvPr id="26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00550" y="7956202"/>
            <a:ext cx="3721100" cy="80497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05897" y="8071352"/>
            <a:ext cx="779215" cy="58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10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600" b="1" dirty="0">
                <a:solidFill>
                  <a:srgbClr val="FFFFFF"/>
                </a:solidFill>
              </a:rPr>
              <a:t>Impact of HPR </a:t>
            </a:r>
            <a:r>
              <a:rPr sz="3600" b="1" dirty="0" smtClean="0">
                <a:solidFill>
                  <a:srgbClr val="FFFFFF"/>
                </a:solidFill>
              </a:rPr>
              <a:t>(</a:t>
            </a:r>
            <a:r>
              <a:rPr lang="de-DE" sz="3600" b="1" dirty="0" err="1" smtClean="0">
                <a:solidFill>
                  <a:srgbClr val="FFFFFF"/>
                </a:solidFill>
              </a:rPr>
              <a:t>pairs</a:t>
            </a:r>
            <a:r>
              <a:rPr lang="de-DE" sz="3600" b="1" dirty="0" smtClean="0">
                <a:solidFill>
                  <a:srgbClr val="FFFFFF"/>
                </a:solidFill>
              </a:rPr>
              <a:t> </a:t>
            </a:r>
            <a:r>
              <a:rPr lang="de-DE" sz="3600" b="1" dirty="0" err="1" smtClean="0">
                <a:solidFill>
                  <a:srgbClr val="FFFFFF"/>
                </a:solidFill>
              </a:rPr>
              <a:t>before</a:t>
            </a:r>
            <a:r>
              <a:rPr lang="de-DE" sz="3600" b="1" dirty="0" smtClean="0">
                <a:solidFill>
                  <a:srgbClr val="FFFFFF"/>
                </a:solidFill>
              </a:rPr>
              <a:t> /after </a:t>
            </a:r>
            <a:r>
              <a:rPr lang="de-DE" sz="3600" b="1" dirty="0" err="1" smtClean="0">
                <a:solidFill>
                  <a:srgbClr val="FFFFFF"/>
                </a:solidFill>
              </a:rPr>
              <a:t>only</a:t>
            </a:r>
            <a:r>
              <a:rPr sz="3600" b="1" dirty="0" smtClean="0">
                <a:solidFill>
                  <a:srgbClr val="FFFFFF"/>
                </a:solidFill>
              </a:rPr>
              <a:t>)</a:t>
            </a:r>
            <a:endParaRPr sz="3600" b="1" dirty="0">
              <a:solidFill>
                <a:srgbClr val="FFFFFF"/>
              </a:solidFill>
            </a:endParaRPr>
          </a:p>
        </p:txBody>
      </p:sp>
      <p:sp>
        <p:nvSpPr>
          <p:cNvPr id="162" name="Shape 162"/>
          <p:cNvSpPr/>
          <p:nvPr/>
        </p:nvSpPr>
        <p:spPr>
          <a:xfrm>
            <a:off x="7002627" y="7480300"/>
            <a:ext cx="294946" cy="825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/>
            </a:pPr>
            <a:r>
              <a:rPr sz="1600"/>
              <a:t> -</a:t>
            </a:r>
          </a:p>
          <a:p>
            <a:pPr lvl="0">
              <a:defRPr sz="1800"/>
            </a:pPr>
            <a:r>
              <a:rPr sz="1600"/>
              <a:t> -</a:t>
            </a:r>
          </a:p>
          <a:p>
            <a:pPr lvl="0">
              <a:defRPr sz="1800"/>
            </a:pPr>
            <a:r>
              <a:rPr sz="1600"/>
              <a:t> -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00" y="1586921"/>
            <a:ext cx="10554176" cy="7265003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1123391" y="7633875"/>
            <a:ext cx="3562066" cy="252000"/>
          </a:xfrm>
          <a:prstGeom prst="rect">
            <a:avLst/>
          </a:prstGeom>
          <a:solidFill>
            <a:srgbClr val="FFFF00">
              <a:alpha val="30000"/>
            </a:srgb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0250777" y="7469494"/>
            <a:ext cx="2694648" cy="841256"/>
          </a:xfrm>
          <a:prstGeom prst="rect">
            <a:avLst/>
          </a:prstGeom>
          <a:noFill/>
          <a:ln w="25400" cap="flat">
            <a:solidFill>
              <a:schemeClr val="accent5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Total:</a:t>
            </a:r>
            <a:br>
              <a:rPr kumimoji="0" lang="de-DE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</a:br>
            <a:r>
              <a:rPr kumimoji="0" lang="de-DE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 ~150 </a:t>
            </a:r>
            <a:r>
              <a:rPr kumimoji="0" lang="de-DE" sz="2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retreatments</a:t>
            </a:r>
            <a:endParaRPr kumimoji="0" lang="de-DE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9955824" y="2254059"/>
            <a:ext cx="304410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Before = as received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11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600" b="1" dirty="0">
                <a:solidFill>
                  <a:srgbClr val="FFFFFF"/>
                </a:solidFill>
              </a:rPr>
              <a:t>Impact of HPR </a:t>
            </a:r>
            <a:r>
              <a:rPr lang="de-DE" sz="4600" b="1" dirty="0" smtClean="0">
                <a:solidFill>
                  <a:srgbClr val="FFFFFF"/>
                </a:solidFill>
              </a:rPr>
              <a:t>on </a:t>
            </a:r>
            <a:r>
              <a:rPr lang="de-DE" sz="4600" b="1" dirty="0" err="1" smtClean="0">
                <a:solidFill>
                  <a:srgbClr val="FFFFFF"/>
                </a:solidFill>
              </a:rPr>
              <a:t>Q</a:t>
            </a:r>
            <a:r>
              <a:rPr lang="de-DE" sz="4600" b="1" baseline="-25000" dirty="0" err="1" smtClean="0">
                <a:solidFill>
                  <a:srgbClr val="FFFFFF"/>
                </a:solidFill>
              </a:rPr>
              <a:t>o</a:t>
            </a:r>
            <a:r>
              <a:rPr lang="de-DE" sz="4600" b="1" dirty="0" smtClean="0">
                <a:solidFill>
                  <a:srgbClr val="FFFFFF"/>
                </a:solidFill>
              </a:rPr>
              <a:t> </a:t>
            </a:r>
            <a:r>
              <a:rPr sz="3600" b="1" dirty="0" smtClean="0">
                <a:solidFill>
                  <a:srgbClr val="FFFFFF"/>
                </a:solidFill>
              </a:rPr>
              <a:t>(</a:t>
            </a:r>
            <a:r>
              <a:rPr lang="de-DE" sz="3600" b="1" dirty="0" err="1" smtClean="0">
                <a:solidFill>
                  <a:srgbClr val="FFFFFF"/>
                </a:solidFill>
              </a:rPr>
              <a:t>pairs</a:t>
            </a:r>
            <a:r>
              <a:rPr lang="de-DE" sz="3600" b="1" dirty="0" smtClean="0">
                <a:solidFill>
                  <a:srgbClr val="FFFFFF"/>
                </a:solidFill>
              </a:rPr>
              <a:t> </a:t>
            </a:r>
            <a:r>
              <a:rPr lang="de-DE" sz="3600" b="1" dirty="0" err="1" smtClean="0">
                <a:solidFill>
                  <a:srgbClr val="FFFFFF"/>
                </a:solidFill>
              </a:rPr>
              <a:t>before</a:t>
            </a:r>
            <a:r>
              <a:rPr lang="de-DE" sz="3600" b="1" dirty="0" smtClean="0">
                <a:solidFill>
                  <a:srgbClr val="FFFFFF"/>
                </a:solidFill>
              </a:rPr>
              <a:t> /after </a:t>
            </a:r>
            <a:r>
              <a:rPr lang="de-DE" sz="3600" b="1" dirty="0" err="1" smtClean="0">
                <a:solidFill>
                  <a:srgbClr val="FFFFFF"/>
                </a:solidFill>
              </a:rPr>
              <a:t>only</a:t>
            </a:r>
            <a:r>
              <a:rPr sz="3600" b="1" dirty="0" smtClean="0">
                <a:solidFill>
                  <a:srgbClr val="FFFFFF"/>
                </a:solidFill>
              </a:rPr>
              <a:t>)</a:t>
            </a:r>
            <a:endParaRPr sz="3600" b="1" dirty="0">
              <a:solidFill>
                <a:srgbClr val="FFFFFF"/>
              </a:solidFill>
            </a:endParaRPr>
          </a:p>
        </p:txBody>
      </p:sp>
      <p:sp>
        <p:nvSpPr>
          <p:cNvPr id="162" name="Shape 162"/>
          <p:cNvSpPr/>
          <p:nvPr/>
        </p:nvSpPr>
        <p:spPr>
          <a:xfrm>
            <a:off x="7002627" y="7480300"/>
            <a:ext cx="294946" cy="825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/>
            </a:pPr>
            <a:r>
              <a:rPr sz="1600"/>
              <a:t> -</a:t>
            </a:r>
          </a:p>
          <a:p>
            <a:pPr lvl="0">
              <a:defRPr sz="1800"/>
            </a:pPr>
            <a:r>
              <a:rPr sz="1600"/>
              <a:t> -</a:t>
            </a:r>
          </a:p>
          <a:p>
            <a:pPr lvl="0">
              <a:defRPr sz="1800"/>
            </a:pPr>
            <a:r>
              <a:rPr sz="1600"/>
              <a:t> -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9" y="1715119"/>
            <a:ext cx="10927035" cy="669261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0284675" y="2069393"/>
            <a:ext cx="253434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0000"/>
                </a:solidFill>
              </a:rPr>
              <a:t>“b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efore”:</a:t>
            </a:r>
            <a:b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</a:b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“as received” only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992766" y="7170731"/>
            <a:ext cx="3562066" cy="252000"/>
          </a:xfrm>
          <a:prstGeom prst="rect">
            <a:avLst/>
          </a:prstGeom>
          <a:solidFill>
            <a:srgbClr val="FFFF00">
              <a:alpha val="30000"/>
            </a:srgb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9990775" y="8194270"/>
            <a:ext cx="2694648" cy="841256"/>
          </a:xfrm>
          <a:prstGeom prst="rect">
            <a:avLst/>
          </a:prstGeom>
          <a:noFill/>
          <a:ln w="25400" cap="flat">
            <a:solidFill>
              <a:schemeClr val="accent5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Total:</a:t>
            </a:r>
            <a:br>
              <a:rPr kumimoji="0" lang="de-DE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</a:br>
            <a:r>
              <a:rPr kumimoji="0" lang="de-DE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 ~150 </a:t>
            </a:r>
            <a:r>
              <a:rPr kumimoji="0" lang="de-DE" sz="2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retreatments</a:t>
            </a:r>
            <a:endParaRPr kumimoji="0" lang="de-DE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39341998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1555610" y="166257"/>
            <a:ext cx="10358684" cy="119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2398" tIns="65023" rIns="130046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4400" b="1" dirty="0" smtClean="0">
                <a:solidFill>
                  <a:srgbClr val="FFFFFF"/>
                </a:solidFill>
              </a:rPr>
              <a:t>Outlook until end of 2015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12006863" y="162561"/>
            <a:ext cx="819574" cy="129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799" tIns="66559" rIns="76799" bIns="25600" anchor="b"/>
          <a:lstStyle>
            <a:lvl1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96F73D93-61ED-4D17-99A3-4779B762B1BF}" type="slidenum">
              <a:rPr lang="en-GB" sz="1400" b="1">
                <a:solidFill>
                  <a:srgbClr val="FFFFFF"/>
                </a:solidFill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GB" sz="1400" b="1">
              <a:solidFill>
                <a:srgbClr val="FFFFFF"/>
              </a:solidFill>
            </a:endParaRP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176107" y="1607538"/>
            <a:ext cx="12650330" cy="727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3994" tIns="0" rIns="127998" bIns="66559"/>
          <a:lstStyle>
            <a:lvl1pPr marL="296863" indent="-296863"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557213" indent="-258763"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ts val="711"/>
              </a:spcBef>
              <a:buClr>
                <a:srgbClr val="FD930A"/>
              </a:buClr>
              <a:buSzPct val="80000"/>
              <a:buFont typeface="Wingdings" pitchFamily="2" charset="2"/>
              <a:buChar char=""/>
            </a:pPr>
            <a:r>
              <a:rPr lang="en-US" sz="3200" dirty="0" smtClean="0">
                <a:solidFill>
                  <a:schemeClr val="tx1"/>
                </a:solidFill>
              </a:rPr>
              <a:t>652 (RI: 292; EZ: 360) series cavities delivered to DESY</a:t>
            </a:r>
          </a:p>
          <a:p>
            <a:pPr algn="l" eaLnBrk="1" hangingPunct="1">
              <a:spcBef>
                <a:spcPts val="711"/>
              </a:spcBef>
              <a:buClr>
                <a:srgbClr val="FD930A"/>
              </a:buClr>
              <a:buSzPct val="80000"/>
              <a:buFont typeface="Wingdings" pitchFamily="2" charset="2"/>
              <a:buChar char=""/>
            </a:pPr>
            <a:r>
              <a:rPr lang="en-US" sz="3200" dirty="0" smtClean="0">
                <a:solidFill>
                  <a:schemeClr val="tx1"/>
                </a:solidFill>
              </a:rPr>
              <a:t>~ 630 series cavities tested</a:t>
            </a:r>
          </a:p>
          <a:p>
            <a:pPr marL="0" indent="0" algn="l" eaLnBrk="1" hangingPunct="1">
              <a:spcBef>
                <a:spcPts val="711"/>
              </a:spcBef>
              <a:buClr>
                <a:srgbClr val="FD930A"/>
              </a:buClr>
              <a:buSzPct val="80000"/>
            </a:pPr>
            <a:r>
              <a:rPr lang="en-US" sz="3200" dirty="0" smtClean="0">
                <a:solidFill>
                  <a:schemeClr val="tx1"/>
                </a:solidFill>
              </a:rPr>
              <a:t>=&gt; ~ 170 cavities to be tested</a:t>
            </a:r>
          </a:p>
          <a:p>
            <a:pPr marL="0" indent="0" algn="l" eaLnBrk="1" hangingPunct="1">
              <a:spcBef>
                <a:spcPts val="711"/>
              </a:spcBef>
              <a:buClr>
                <a:srgbClr val="FD930A"/>
              </a:buClr>
              <a:buSzPct val="80000"/>
            </a:pPr>
            <a:endParaRPr lang="en-US" sz="3200" dirty="0" smtClean="0">
              <a:solidFill>
                <a:srgbClr val="261748"/>
              </a:solidFill>
            </a:endParaRPr>
          </a:p>
          <a:p>
            <a:pPr algn="l" eaLnBrk="1" hangingPunct="1">
              <a:spcBef>
                <a:spcPts val="711"/>
              </a:spcBef>
              <a:buClr>
                <a:srgbClr val="FD930A"/>
              </a:buClr>
              <a:buSzPct val="80000"/>
              <a:buFont typeface="Wingdings" pitchFamily="2" charset="2"/>
              <a:buChar char=""/>
            </a:pPr>
            <a:r>
              <a:rPr lang="en-US" sz="3200" dirty="0" smtClean="0">
                <a:solidFill>
                  <a:schemeClr val="tx1"/>
                </a:solidFill>
              </a:rPr>
              <a:t>Test rate: </a:t>
            </a:r>
            <a:r>
              <a:rPr lang="en-US" sz="3200" b="1" dirty="0" smtClean="0">
                <a:solidFill>
                  <a:schemeClr val="accent2"/>
                </a:solidFill>
              </a:rPr>
              <a:t>1.4 tests / cavity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	</a:t>
            </a:r>
            <a:r>
              <a:rPr lang="en-US" sz="2800" dirty="0" smtClean="0">
                <a:solidFill>
                  <a:schemeClr val="tx1"/>
                </a:solidFill>
              </a:rPr>
              <a:t>- retreatment due to bad performance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	- retreatment due to leaks, assembly problems at </a:t>
            </a:r>
            <a:r>
              <a:rPr lang="en-US" sz="2800" dirty="0" err="1" smtClean="0">
                <a:solidFill>
                  <a:schemeClr val="tx1"/>
                </a:solidFill>
              </a:rPr>
              <a:t>Saclay</a:t>
            </a:r>
            <a:r>
              <a:rPr lang="en-US" sz="2800" dirty="0" smtClean="0">
                <a:solidFill>
                  <a:schemeClr val="tx1"/>
                </a:solidFill>
              </a:rPr>
              <a:t>, …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	- retest due to vacuum, RF problems, …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	- preliminary acceptance</a:t>
            </a:r>
          </a:p>
          <a:p>
            <a:pPr algn="l" eaLnBrk="1" hangingPunct="1">
              <a:spcBef>
                <a:spcPts val="711"/>
              </a:spcBef>
              <a:buClr>
                <a:srgbClr val="FD930A"/>
              </a:buClr>
              <a:buSzPct val="80000"/>
              <a:buFont typeface="Wingdings" pitchFamily="2" charset="2"/>
              <a:buChar char=""/>
            </a:pPr>
            <a:r>
              <a:rPr lang="en-US" sz="3200" dirty="0" smtClean="0">
                <a:solidFill>
                  <a:schemeClr val="tx1"/>
                </a:solidFill>
              </a:rPr>
              <a:t>Average of 40 tests per month</a:t>
            </a:r>
          </a:p>
          <a:p>
            <a:pPr algn="l" eaLnBrk="1" hangingPunct="1">
              <a:spcBef>
                <a:spcPts val="711"/>
              </a:spcBef>
              <a:buClr>
                <a:srgbClr val="FD930A"/>
              </a:buClr>
              <a:buSzPct val="80000"/>
              <a:buFont typeface="Wingdings" pitchFamily="2" charset="2"/>
              <a:buChar char=""/>
            </a:pPr>
            <a:endParaRPr lang="en-US" sz="3200" dirty="0">
              <a:solidFill>
                <a:srgbClr val="261748"/>
              </a:solidFill>
            </a:endParaRPr>
          </a:p>
          <a:p>
            <a:pPr algn="l" eaLnBrk="1" hangingPunct="1">
              <a:spcBef>
                <a:spcPts val="711"/>
              </a:spcBef>
              <a:buClr>
                <a:srgbClr val="FD930A"/>
              </a:buClr>
              <a:buSzPct val="80000"/>
              <a:buFont typeface="Wingdings" pitchFamily="2" charset="2"/>
              <a:buChar char=""/>
            </a:pPr>
            <a:r>
              <a:rPr lang="en-US" sz="3200" dirty="0" smtClean="0">
                <a:solidFill>
                  <a:srgbClr val="261748"/>
                </a:solidFill>
              </a:rPr>
              <a:t>Estimate: </a:t>
            </a:r>
            <a:r>
              <a:rPr lang="en-US" sz="3200" dirty="0" smtClean="0">
                <a:solidFill>
                  <a:schemeClr val="tx1"/>
                </a:solidFill>
              </a:rPr>
              <a:t>~ 240 “new” tests + ~ 25 add. “special cavity” tests</a:t>
            </a:r>
          </a:p>
          <a:p>
            <a:pPr marL="0" indent="0" algn="l" eaLnBrk="1" hangingPunct="1">
              <a:spcBef>
                <a:spcPts val="711"/>
              </a:spcBef>
              <a:buClr>
                <a:srgbClr val="FD930A"/>
              </a:buClr>
              <a:buSzPct val="80000"/>
            </a:pPr>
            <a:r>
              <a:rPr lang="en-US" sz="3200" b="1" dirty="0" smtClean="0">
                <a:solidFill>
                  <a:schemeClr val="accent2"/>
                </a:solidFill>
              </a:rPr>
              <a:t>=&gt; Vertical tests can be finished well in-time until end of 2015</a:t>
            </a:r>
            <a:endParaRPr lang="en-US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0122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body" idx="1"/>
          </p:nvPr>
        </p:nvSpPr>
        <p:spPr>
          <a:xfrm>
            <a:off x="749300" y="1941537"/>
            <a:ext cx="11099800" cy="690557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de-DE" sz="4000" dirty="0">
                <a:solidFill>
                  <a:schemeClr val="tx1"/>
                </a:solidFill>
              </a:rPr>
              <a:t>IFJ-PAN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de-DE" sz="4000" dirty="0">
                <a:solidFill>
                  <a:schemeClr val="tx1"/>
                </a:solidFill>
              </a:rPr>
              <a:t>INFN Milano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de-DE" sz="4000" dirty="0" smtClean="0">
                <a:solidFill>
                  <a:schemeClr val="tx1"/>
                </a:solidFill>
              </a:rPr>
              <a:t>E. </a:t>
            </a:r>
            <a:r>
              <a:rPr lang="de-DE" sz="4000" dirty="0" err="1" smtClean="0">
                <a:solidFill>
                  <a:schemeClr val="tx1"/>
                </a:solidFill>
              </a:rPr>
              <a:t>Zanon</a:t>
            </a:r>
            <a:endParaRPr lang="de-DE" sz="4000" dirty="0" smtClean="0">
              <a:solidFill>
                <a:schemeClr val="tx1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de-DE" sz="4000" dirty="0" smtClean="0">
                <a:solidFill>
                  <a:schemeClr val="tx1"/>
                </a:solidFill>
              </a:rPr>
              <a:t>Research Instruments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de-DE" sz="4000" dirty="0" smtClean="0">
                <a:solidFill>
                  <a:schemeClr val="tx1"/>
                </a:solidFill>
              </a:rPr>
              <a:t>Daher </a:t>
            </a:r>
            <a:r>
              <a:rPr lang="de-DE" sz="4000" dirty="0" err="1" smtClean="0">
                <a:solidFill>
                  <a:schemeClr val="tx1"/>
                </a:solidFill>
              </a:rPr>
              <a:t>Transkem</a:t>
            </a:r>
            <a:endParaRPr lang="de-DE" sz="4000" dirty="0" smtClean="0">
              <a:solidFill>
                <a:schemeClr val="tx1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de-DE" sz="4000" dirty="0" smtClean="0">
                <a:solidFill>
                  <a:schemeClr val="tx1"/>
                </a:solidFill>
              </a:rPr>
              <a:t>DESY 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sz="4000" dirty="0">
              <a:solidFill>
                <a:schemeClr val="tx1"/>
              </a:solidFill>
            </a:endParaRPr>
          </a:p>
        </p:txBody>
      </p:sp>
      <p:sp>
        <p:nvSpPr>
          <p:cNvPr id="226" name="Shape 2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13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531622">
              <a:defRPr sz="4186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186" b="1" dirty="0">
                <a:solidFill>
                  <a:srgbClr val="FFFFFF"/>
                </a:solidFill>
              </a:rPr>
              <a:t>Thanks </a:t>
            </a:r>
            <a:r>
              <a:rPr sz="4186" b="1" dirty="0" smtClean="0">
                <a:solidFill>
                  <a:srgbClr val="FFFFFF"/>
                </a:solidFill>
              </a:rPr>
              <a:t>to</a:t>
            </a:r>
            <a:r>
              <a:rPr lang="de-DE" sz="4186" b="1" dirty="0" smtClean="0">
                <a:solidFill>
                  <a:srgbClr val="FFFFFF"/>
                </a:solidFill>
              </a:rPr>
              <a:t> all </a:t>
            </a:r>
            <a:r>
              <a:rPr lang="de-DE" sz="4186" b="1" dirty="0" err="1" smtClean="0">
                <a:solidFill>
                  <a:srgbClr val="FFFFFF"/>
                </a:solidFill>
              </a:rPr>
              <a:t>colleagues</a:t>
            </a:r>
            <a:r>
              <a:rPr lang="de-DE" sz="4186" b="1" dirty="0" smtClean="0">
                <a:solidFill>
                  <a:srgbClr val="FFFFFF"/>
                </a:solidFill>
              </a:rPr>
              <a:t> </a:t>
            </a:r>
            <a:r>
              <a:rPr lang="de-DE" sz="4186" b="1" dirty="0" err="1" smtClean="0">
                <a:solidFill>
                  <a:srgbClr val="FFFFFF"/>
                </a:solidFill>
              </a:rPr>
              <a:t>of</a:t>
            </a:r>
            <a:r>
              <a:rPr lang="de-DE" sz="4186" b="1" dirty="0" smtClean="0">
                <a:solidFill>
                  <a:srgbClr val="FFFFFF"/>
                </a:solidFill>
              </a:rPr>
              <a:t>:</a:t>
            </a:r>
            <a:endParaRPr sz="4186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xfrm>
            <a:off x="581891" y="2006600"/>
            <a:ext cx="11792197" cy="6905576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3600" b="1" dirty="0" smtClean="0">
                <a:solidFill>
                  <a:schemeClr val="accent2"/>
                </a:solidFill>
              </a:rPr>
              <a:t>Vertical test work-flow is well-established. </a:t>
            </a:r>
            <a:br>
              <a:rPr lang="en-US" sz="3600" b="1" dirty="0" smtClean="0">
                <a:solidFill>
                  <a:schemeClr val="accent2"/>
                </a:solidFill>
              </a:rPr>
            </a:br>
            <a:r>
              <a:rPr lang="en-US" sz="3600" b="1" dirty="0" smtClean="0">
                <a:solidFill>
                  <a:schemeClr val="accent2"/>
                </a:solidFill>
              </a:rPr>
              <a:t>Vertical testing of cavities can be finished in time until end of 2015 </a:t>
            </a:r>
            <a:r>
              <a:rPr lang="en-US" sz="2800" dirty="0" smtClean="0">
                <a:solidFill>
                  <a:schemeClr val="tx1"/>
                </a:solidFill>
              </a:rPr>
              <a:t>(assuming “normal“ operation conditions).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lang="en-US" sz="3600" b="1" dirty="0" smtClean="0">
              <a:solidFill>
                <a:schemeClr val="accent2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de-DE" sz="3600" dirty="0" smtClean="0">
                <a:solidFill>
                  <a:schemeClr val="tx1"/>
                </a:solidFill>
              </a:rPr>
              <a:t>Work </a:t>
            </a:r>
            <a:r>
              <a:rPr lang="de-DE" sz="3600" dirty="0" err="1" smtClean="0">
                <a:solidFill>
                  <a:schemeClr val="tx1"/>
                </a:solidFill>
              </a:rPr>
              <a:t>flow</a:t>
            </a:r>
            <a:r>
              <a:rPr lang="de-DE" sz="3600" dirty="0" smtClean="0">
                <a:solidFill>
                  <a:schemeClr val="tx1"/>
                </a:solidFill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</a:rPr>
              <a:t>organisation</a:t>
            </a:r>
            <a:r>
              <a:rPr lang="de-DE" sz="3600" dirty="0" smtClean="0">
                <a:solidFill>
                  <a:schemeClr val="tx1"/>
                </a:solidFill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</a:rPr>
              <a:t>is</a:t>
            </a:r>
            <a:r>
              <a:rPr lang="de-DE" sz="3600" dirty="0" smtClean="0">
                <a:solidFill>
                  <a:schemeClr val="tx1"/>
                </a:solidFill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</a:rPr>
              <a:t>based</a:t>
            </a:r>
            <a:r>
              <a:rPr lang="de-DE" sz="3600" dirty="0" smtClean="0">
                <a:solidFill>
                  <a:schemeClr val="tx1"/>
                </a:solidFill>
              </a:rPr>
              <a:t> on EDMS, IFJ-PAN </a:t>
            </a:r>
            <a:r>
              <a:rPr lang="de-DE" sz="3600" dirty="0" err="1" smtClean="0">
                <a:solidFill>
                  <a:schemeClr val="tx1"/>
                </a:solidFill>
              </a:rPr>
              <a:t>data</a:t>
            </a:r>
            <a:r>
              <a:rPr lang="de-DE" sz="3600" dirty="0" smtClean="0">
                <a:solidFill>
                  <a:schemeClr val="tx1"/>
                </a:solidFill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</a:rPr>
              <a:t>base</a:t>
            </a:r>
            <a:r>
              <a:rPr lang="de-DE" sz="3600" dirty="0" smtClean="0">
                <a:solidFill>
                  <a:schemeClr val="tx1"/>
                </a:solidFill>
              </a:rPr>
              <a:t>, </a:t>
            </a:r>
            <a:r>
              <a:rPr lang="de-DE" sz="3600" dirty="0" err="1" smtClean="0">
                <a:solidFill>
                  <a:schemeClr val="tx1"/>
                </a:solidFill>
              </a:rPr>
              <a:t>spread</a:t>
            </a:r>
            <a:r>
              <a:rPr lang="de-DE" sz="3600" dirty="0" smtClean="0">
                <a:solidFill>
                  <a:schemeClr val="tx1"/>
                </a:solidFill>
              </a:rPr>
              <a:t>-sheets </a:t>
            </a:r>
            <a:r>
              <a:rPr lang="de-DE" sz="3600" dirty="0" err="1" smtClean="0">
                <a:solidFill>
                  <a:schemeClr val="tx1"/>
                </a:solidFill>
              </a:rPr>
              <a:t>and</a:t>
            </a:r>
            <a:r>
              <a:rPr lang="de-DE" sz="3600" dirty="0" smtClean="0">
                <a:solidFill>
                  <a:schemeClr val="tx1"/>
                </a:solidFill>
              </a:rPr>
              <a:t> lots </a:t>
            </a:r>
            <a:r>
              <a:rPr lang="de-DE" sz="3600" dirty="0" err="1" smtClean="0">
                <a:solidFill>
                  <a:schemeClr val="tx1"/>
                </a:solidFill>
              </a:rPr>
              <a:t>of</a:t>
            </a:r>
            <a:r>
              <a:rPr lang="de-DE" sz="3600" dirty="0" smtClean="0">
                <a:solidFill>
                  <a:schemeClr val="tx1"/>
                </a:solidFill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</a:rPr>
              <a:t>communication</a:t>
            </a:r>
            <a:endParaRPr lang="de-DE" sz="3600" dirty="0" smtClean="0">
              <a:solidFill>
                <a:schemeClr val="tx1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de-DE" sz="3600" dirty="0" smtClean="0">
                <a:solidFill>
                  <a:schemeClr val="tx1"/>
                </a:solidFill>
              </a:rPr>
              <a:t>Analysis </a:t>
            </a:r>
            <a:r>
              <a:rPr lang="de-DE" sz="3600" dirty="0" err="1" smtClean="0">
                <a:solidFill>
                  <a:schemeClr val="tx1"/>
                </a:solidFill>
              </a:rPr>
              <a:t>is</a:t>
            </a:r>
            <a:r>
              <a:rPr lang="de-DE" sz="3600" dirty="0" smtClean="0">
                <a:solidFill>
                  <a:schemeClr val="tx1"/>
                </a:solidFill>
              </a:rPr>
              <a:t> </a:t>
            </a:r>
            <a:r>
              <a:rPr lang="de-DE" sz="3600" b="1" dirty="0" err="1" smtClean="0">
                <a:solidFill>
                  <a:schemeClr val="accent2"/>
                </a:solidFill>
              </a:rPr>
              <a:t>fully</a:t>
            </a:r>
            <a:r>
              <a:rPr lang="de-DE" sz="3600" b="1" dirty="0" smtClean="0">
                <a:solidFill>
                  <a:schemeClr val="accent2"/>
                </a:solidFill>
              </a:rPr>
              <a:t> </a:t>
            </a:r>
            <a:r>
              <a:rPr lang="de-DE" sz="3600" b="1" dirty="0" err="1" smtClean="0">
                <a:solidFill>
                  <a:schemeClr val="accent2"/>
                </a:solidFill>
              </a:rPr>
              <a:t>based</a:t>
            </a:r>
            <a:r>
              <a:rPr lang="de-DE" sz="3600" b="1" dirty="0" smtClean="0">
                <a:solidFill>
                  <a:schemeClr val="accent2"/>
                </a:solidFill>
              </a:rPr>
              <a:t> on XFEL </a:t>
            </a:r>
            <a:r>
              <a:rPr lang="de-DE" sz="3600" b="1" dirty="0" err="1" smtClean="0">
                <a:solidFill>
                  <a:schemeClr val="accent2"/>
                </a:solidFill>
              </a:rPr>
              <a:t>cavity</a:t>
            </a:r>
            <a:r>
              <a:rPr lang="de-DE" sz="3600" b="1" dirty="0" smtClean="0">
                <a:solidFill>
                  <a:schemeClr val="accent2"/>
                </a:solidFill>
              </a:rPr>
              <a:t> </a:t>
            </a:r>
            <a:r>
              <a:rPr lang="de-DE" sz="3600" b="1" dirty="0" err="1" smtClean="0">
                <a:solidFill>
                  <a:schemeClr val="accent2"/>
                </a:solidFill>
              </a:rPr>
              <a:t>data</a:t>
            </a:r>
            <a:r>
              <a:rPr lang="de-DE" sz="3600" b="1" dirty="0" smtClean="0">
                <a:solidFill>
                  <a:schemeClr val="accent2"/>
                </a:solidFill>
              </a:rPr>
              <a:t> </a:t>
            </a:r>
            <a:r>
              <a:rPr lang="de-DE" sz="3600" b="1" dirty="0" err="1" smtClean="0">
                <a:solidFill>
                  <a:schemeClr val="accent2"/>
                </a:solidFill>
              </a:rPr>
              <a:t>base</a:t>
            </a:r>
            <a:r>
              <a:rPr lang="de-DE" sz="3600" b="1" dirty="0" smtClean="0">
                <a:solidFill>
                  <a:schemeClr val="accent2"/>
                </a:solidFill>
              </a:rPr>
              <a:t> + </a:t>
            </a:r>
            <a:r>
              <a:rPr lang="de-DE" sz="3600" b="1" dirty="0" err="1" smtClean="0">
                <a:solidFill>
                  <a:schemeClr val="accent2"/>
                </a:solidFill>
              </a:rPr>
              <a:t>Mathematica</a:t>
            </a:r>
            <a:r>
              <a:rPr lang="de-DE" sz="3600" b="1" dirty="0" smtClean="0">
                <a:solidFill>
                  <a:schemeClr val="accent2"/>
                </a:solidFill>
              </a:rPr>
              <a:t> </a:t>
            </a:r>
            <a:r>
              <a:rPr lang="en-US" sz="3600" b="1" dirty="0" smtClean="0">
                <a:solidFill>
                  <a:schemeClr val="accent2"/>
                </a:solidFill>
              </a:rPr>
              <a:t>tool </a:t>
            </a:r>
            <a:r>
              <a:rPr lang="en-US" sz="2800" dirty="0" smtClean="0">
                <a:solidFill>
                  <a:schemeClr val="tx1"/>
                </a:solidFill>
              </a:rPr>
              <a:t>(some spreadsheets still alive …)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Missing: 	- Post-documentation of Retreatments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				- Some useful data base GUI (e.g. “Summary form”) 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lang="de-DE" sz="2800" dirty="0" smtClean="0">
              <a:solidFill>
                <a:srgbClr val="241B44"/>
              </a:solidFill>
            </a:endParaRPr>
          </a:p>
        </p:txBody>
      </p:sp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xfrm>
            <a:off x="12458649" y="9588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2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de-DE" sz="4600" b="1" dirty="0" smtClean="0">
                <a:solidFill>
                  <a:srgbClr val="FFFFFF"/>
                </a:solidFill>
              </a:rPr>
              <a:t>General </a:t>
            </a:r>
            <a:r>
              <a:rPr lang="de-DE" sz="4600" b="1" dirty="0" err="1" smtClean="0">
                <a:solidFill>
                  <a:srgbClr val="FFFFFF"/>
                </a:solidFill>
              </a:rPr>
              <a:t>remarks</a:t>
            </a:r>
            <a:endParaRPr sz="4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5344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1555610" y="166257"/>
            <a:ext cx="10358684" cy="119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2398" tIns="65023" rIns="130046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4400" b="1" dirty="0" smtClean="0">
                <a:solidFill>
                  <a:srgbClr val="FFFFFF"/>
                </a:solidFill>
              </a:rPr>
              <a:t>Vertical test procedure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12006863" y="162561"/>
            <a:ext cx="819574" cy="129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799" tIns="66559" rIns="76799" bIns="25600" anchor="b"/>
          <a:lstStyle>
            <a:lvl1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96F73D93-61ED-4D17-99A3-4779B762B1BF}" type="slidenum">
              <a:rPr lang="en-GB" sz="1400" b="1">
                <a:solidFill>
                  <a:srgbClr val="FFFFFF"/>
                </a:solidFill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GB" sz="1400" b="1">
              <a:solidFill>
                <a:srgbClr val="FFFFFF"/>
              </a:solidFill>
            </a:endParaRP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176107" y="1607538"/>
            <a:ext cx="12650330" cy="727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3994" tIns="0" rIns="127998" bIns="66559"/>
          <a:lstStyle>
            <a:lvl1pPr marL="296863" indent="-296863"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557213" indent="-258763"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ts val="711"/>
              </a:spcBef>
              <a:buClr>
                <a:srgbClr val="FD930A"/>
              </a:buClr>
              <a:buSzPct val="80000"/>
              <a:buFont typeface="Wingdings" pitchFamily="2" charset="2"/>
              <a:buChar char=""/>
            </a:pPr>
            <a:r>
              <a:rPr lang="en-US" sz="3200" dirty="0" smtClean="0">
                <a:solidFill>
                  <a:schemeClr val="tx1"/>
                </a:solidFill>
              </a:rPr>
              <a:t>Incoming Inspection (mechanical, electrical, vacuum) incl. NCR handling </a:t>
            </a:r>
            <a:r>
              <a:rPr lang="en-US" sz="2800" dirty="0" smtClean="0">
                <a:solidFill>
                  <a:schemeClr val="tx1"/>
                </a:solidFill>
              </a:rPr>
              <a:t>(vendors + home-made)</a:t>
            </a:r>
          </a:p>
          <a:p>
            <a:pPr algn="l" eaLnBrk="1" hangingPunct="1">
              <a:spcBef>
                <a:spcPts val="711"/>
              </a:spcBef>
              <a:buClr>
                <a:srgbClr val="FD930A"/>
              </a:buClr>
              <a:buSzPct val="80000"/>
              <a:buFont typeface="Wingdings" pitchFamily="2" charset="2"/>
              <a:buChar char=""/>
            </a:pPr>
            <a:r>
              <a:rPr lang="en-US" sz="3200" dirty="0" smtClean="0">
                <a:solidFill>
                  <a:schemeClr val="tx1"/>
                </a:solidFill>
              </a:rPr>
              <a:t>Survey check of “3D-transfer data” </a:t>
            </a:r>
            <a:r>
              <a:rPr lang="en-US" sz="2800" dirty="0" smtClean="0">
                <a:solidFill>
                  <a:schemeClr val="tx1"/>
                </a:solidFill>
              </a:rPr>
              <a:t>(all RI; 10% random sample EZ)</a:t>
            </a:r>
          </a:p>
          <a:p>
            <a:pPr algn="l" eaLnBrk="1" hangingPunct="1">
              <a:spcBef>
                <a:spcPts val="711"/>
              </a:spcBef>
              <a:buClr>
                <a:srgbClr val="FD930A"/>
              </a:buClr>
              <a:buSzPct val="80000"/>
              <a:buFont typeface="Wingdings" pitchFamily="2" charset="2"/>
              <a:buChar char=""/>
            </a:pPr>
            <a:r>
              <a:rPr lang="en-US" sz="3200" dirty="0" smtClean="0">
                <a:solidFill>
                  <a:schemeClr val="tx1"/>
                </a:solidFill>
              </a:rPr>
              <a:t>HOM rejection filter tuning</a:t>
            </a:r>
          </a:p>
          <a:p>
            <a:pPr algn="l" eaLnBrk="1" hangingPunct="1">
              <a:spcBef>
                <a:spcPts val="711"/>
              </a:spcBef>
              <a:buClr>
                <a:srgbClr val="FD930A"/>
              </a:buClr>
              <a:buSzPct val="80000"/>
              <a:buFont typeface="Wingdings" pitchFamily="2" charset="2"/>
              <a:buChar char=""/>
            </a:pPr>
            <a:r>
              <a:rPr lang="en-US" sz="3200" dirty="0" smtClean="0">
                <a:solidFill>
                  <a:schemeClr val="tx1"/>
                </a:solidFill>
              </a:rPr>
              <a:t>Vertical test at 2K</a:t>
            </a:r>
          </a:p>
          <a:p>
            <a:pPr algn="l" eaLnBrk="1" hangingPunct="1">
              <a:spcBef>
                <a:spcPts val="711"/>
              </a:spcBef>
              <a:buClr>
                <a:srgbClr val="FD930A"/>
              </a:buClr>
              <a:buSzPct val="80000"/>
              <a:buFont typeface="Wingdings" pitchFamily="2" charset="2"/>
              <a:buChar char=""/>
            </a:pPr>
            <a:r>
              <a:rPr lang="en-US" sz="3200" dirty="0" smtClean="0">
                <a:solidFill>
                  <a:schemeClr val="tx1"/>
                </a:solidFill>
              </a:rPr>
              <a:t>HOM check at 2K </a:t>
            </a:r>
            <a:r>
              <a:rPr lang="en-US" sz="2800" dirty="0">
                <a:solidFill>
                  <a:schemeClr val="tx1"/>
                </a:solidFill>
              </a:rPr>
              <a:t>(all RI; </a:t>
            </a:r>
            <a:r>
              <a:rPr lang="en-US" sz="2800" dirty="0" smtClean="0">
                <a:solidFill>
                  <a:schemeClr val="tx1"/>
                </a:solidFill>
              </a:rPr>
              <a:t>special EZ)</a:t>
            </a:r>
          </a:p>
          <a:p>
            <a:pPr algn="l" eaLnBrk="1" hangingPunct="1">
              <a:spcBef>
                <a:spcPts val="711"/>
              </a:spcBef>
              <a:buClr>
                <a:srgbClr val="FD930A"/>
              </a:buClr>
              <a:buSzPct val="80000"/>
              <a:buFont typeface="Wingdings" pitchFamily="2" charset="2"/>
              <a:buChar char=""/>
            </a:pPr>
            <a:r>
              <a:rPr lang="en-US" sz="3200" dirty="0">
                <a:solidFill>
                  <a:schemeClr val="tx1"/>
                </a:solidFill>
              </a:rPr>
              <a:t>if necessary: Retreatment at </a:t>
            </a:r>
            <a:r>
              <a:rPr lang="en-US" sz="3200" dirty="0" smtClean="0">
                <a:solidFill>
                  <a:schemeClr val="tx1"/>
                </a:solidFill>
              </a:rPr>
              <a:t>DESY</a:t>
            </a:r>
          </a:p>
          <a:p>
            <a:pPr algn="l" eaLnBrk="1" hangingPunct="1">
              <a:spcBef>
                <a:spcPts val="711"/>
              </a:spcBef>
              <a:buClr>
                <a:srgbClr val="FD930A"/>
              </a:buClr>
              <a:buSzPct val="80000"/>
              <a:buFont typeface="Wingdings" pitchFamily="2" charset="2"/>
              <a:buChar char=""/>
            </a:pPr>
            <a:r>
              <a:rPr lang="en-US" sz="3200" dirty="0" smtClean="0">
                <a:solidFill>
                  <a:schemeClr val="tx1"/>
                </a:solidFill>
              </a:rPr>
              <a:t>2-phase (service) pipe repair (~650 cavities)</a:t>
            </a:r>
          </a:p>
          <a:p>
            <a:pPr algn="l" eaLnBrk="1" hangingPunct="1">
              <a:spcBef>
                <a:spcPts val="711"/>
              </a:spcBef>
              <a:buClr>
                <a:srgbClr val="FD930A"/>
              </a:buClr>
              <a:buSzPct val="80000"/>
              <a:buFont typeface="Wingdings" pitchFamily="2" charset="2"/>
              <a:buChar char=""/>
            </a:pPr>
            <a:r>
              <a:rPr lang="en-US" sz="3200" dirty="0" smtClean="0">
                <a:solidFill>
                  <a:schemeClr val="tx1"/>
                </a:solidFill>
              </a:rPr>
              <a:t>Outgoing </a:t>
            </a:r>
            <a:r>
              <a:rPr lang="en-US" sz="3200" dirty="0">
                <a:solidFill>
                  <a:schemeClr val="tx1"/>
                </a:solidFill>
              </a:rPr>
              <a:t>inspection (mechanical, electrical, vacuum) 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l" eaLnBrk="1" hangingPunct="1">
              <a:spcBef>
                <a:spcPts val="711"/>
              </a:spcBef>
              <a:buClr>
                <a:srgbClr val="FD930A"/>
              </a:buClr>
              <a:buSzPct val="80000"/>
              <a:buFont typeface="Wingdings" pitchFamily="2" charset="2"/>
              <a:buChar char=""/>
            </a:pPr>
            <a:r>
              <a:rPr lang="en-US" sz="3200" dirty="0" smtClean="0">
                <a:solidFill>
                  <a:schemeClr val="tx1"/>
                </a:solidFill>
              </a:rPr>
              <a:t>Preparation for transport to </a:t>
            </a:r>
            <a:r>
              <a:rPr lang="en-US" sz="3200" dirty="0" err="1" smtClean="0">
                <a:solidFill>
                  <a:schemeClr val="tx1"/>
                </a:solidFill>
              </a:rPr>
              <a:t>Saclay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l" eaLnBrk="1" hangingPunct="1">
              <a:spcBef>
                <a:spcPts val="711"/>
              </a:spcBef>
              <a:buClr>
                <a:srgbClr val="FD930A"/>
              </a:buClr>
              <a:buSzPct val="80000"/>
              <a:buFont typeface="Wingdings" pitchFamily="2" charset="2"/>
              <a:buChar char=""/>
            </a:pPr>
            <a:endParaRPr lang="en-US" sz="3200" dirty="0" smtClean="0">
              <a:solidFill>
                <a:schemeClr val="tx1"/>
              </a:solidFill>
            </a:endParaRPr>
          </a:p>
          <a:p>
            <a:pPr algn="l" eaLnBrk="1" hangingPunct="1">
              <a:spcBef>
                <a:spcPts val="711"/>
              </a:spcBef>
              <a:buClr>
                <a:srgbClr val="FD930A"/>
              </a:buClr>
              <a:buSzPct val="80000"/>
              <a:buFont typeface="Wingdings" pitchFamily="2" charset="2"/>
              <a:buChar char=""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0" indent="0" algn="l" eaLnBrk="1" hangingPunct="1">
              <a:spcBef>
                <a:spcPts val="711"/>
              </a:spcBef>
              <a:buClr>
                <a:srgbClr val="FD930A"/>
              </a:buClr>
              <a:buSzPct val="80000"/>
            </a:pPr>
            <a:endParaRPr lang="en-US" sz="3200" dirty="0" smtClean="0">
              <a:solidFill>
                <a:srgbClr val="2617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2556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AMTF-layout-DESY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3898" y="1694772"/>
            <a:ext cx="11236645" cy="7119706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/>
          <p:nvPr/>
        </p:nvSpPr>
        <p:spPr>
          <a:xfrm>
            <a:off x="4445000" y="1540119"/>
            <a:ext cx="8003233" cy="73164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xfrm>
            <a:off x="12458649" y="9588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4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600" b="1">
                <a:solidFill>
                  <a:srgbClr val="FFFFFF"/>
                </a:solidFill>
              </a:rPr>
              <a:t>AMTF @ DESY - cavity testing</a:t>
            </a:r>
          </a:p>
        </p:txBody>
      </p:sp>
      <p:pic>
        <p:nvPicPr>
          <p:cNvPr id="44" name="Picture 43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8400" y="1695450"/>
            <a:ext cx="3177779" cy="3159026"/>
          </a:xfrm>
          <a:prstGeom prst="rect">
            <a:avLst/>
          </a:prstGeom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45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70870" y="1854102"/>
            <a:ext cx="3503226" cy="2637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72302" y="4673600"/>
            <a:ext cx="2860196" cy="35065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682421" y="1687565"/>
            <a:ext cx="3040190" cy="5373353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pasted-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001000" y="5349993"/>
            <a:ext cx="2633001" cy="35065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5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600" b="1">
                <a:solidFill>
                  <a:srgbClr val="FFFFFF"/>
                </a:solidFill>
              </a:rPr>
              <a:t>Cavity test rates in AMTF</a:t>
            </a:r>
          </a:p>
        </p:txBody>
      </p:sp>
      <p:sp>
        <p:nvSpPr>
          <p:cNvPr id="91" name="Shape 91"/>
          <p:cNvSpPr/>
          <p:nvPr/>
        </p:nvSpPr>
        <p:spPr>
          <a:xfrm>
            <a:off x="4460589" y="8505775"/>
            <a:ext cx="3220022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pPr lvl="0">
              <a:defRPr sz="1800"/>
            </a:pPr>
            <a:r>
              <a:rPr sz="2100"/>
              <a:t>Test date (≠ delivery date)</a:t>
            </a:r>
          </a:p>
        </p:txBody>
      </p:sp>
      <p:pic>
        <p:nvPicPr>
          <p:cNvPr id="9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3650" y="2046262"/>
            <a:ext cx="10795000" cy="64516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feld 1"/>
          <p:cNvSpPr txBox="1"/>
          <p:nvPr/>
        </p:nvSpPr>
        <p:spPr>
          <a:xfrm>
            <a:off x="9459772" y="2634653"/>
            <a:ext cx="3484929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Light"/>
                <a:cs typeface="Helvetica Light"/>
                <a:sym typeface="Helvetica Light"/>
              </a:rPr>
              <a:t>Average:</a:t>
            </a:r>
            <a:br>
              <a:rPr kumimoji="0" lang="de-DE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Light"/>
                <a:cs typeface="Helvetica Light"/>
                <a:sym typeface="Helvetica Light"/>
              </a:rPr>
            </a:br>
            <a:r>
              <a:rPr kumimoji="0" lang="de-DE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Light"/>
                <a:cs typeface="Helvetica Light"/>
                <a:sym typeface="Helvetica Light"/>
              </a:rPr>
              <a:t> ~ 40 </a:t>
            </a:r>
            <a:r>
              <a:rPr kumimoji="0" lang="de-DE" sz="32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Light"/>
                <a:cs typeface="Helvetica Light"/>
                <a:sym typeface="Helvetica Light"/>
              </a:rPr>
              <a:t>tests</a:t>
            </a:r>
            <a:r>
              <a:rPr kumimoji="0" lang="de-DE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Light"/>
                <a:cs typeface="Helvetica Light"/>
                <a:sym typeface="Helvetica Light"/>
              </a:rPr>
              <a:t> / </a:t>
            </a:r>
            <a:r>
              <a:rPr kumimoji="0" lang="de-DE" sz="32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Light"/>
                <a:cs typeface="Helvetica Light"/>
                <a:sym typeface="Helvetica Light"/>
              </a:rPr>
              <a:t>month</a:t>
            </a:r>
            <a:endParaRPr kumimoji="0" lang="de-DE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Helvetica Light"/>
              <a:cs typeface="Helvetica Light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6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600" b="1" dirty="0">
                <a:solidFill>
                  <a:srgbClr val="FFFFFF"/>
                </a:solidFill>
              </a:rPr>
              <a:t>Test results: MAX GRADIENT</a:t>
            </a:r>
          </a:p>
        </p:txBody>
      </p:sp>
      <p:pic>
        <p:nvPicPr>
          <p:cNvPr id="96" name="pasted-image.png"/>
          <p:cNvPicPr/>
          <p:nvPr/>
        </p:nvPicPr>
        <p:blipFill>
          <a:blip r:embed="rId2">
            <a:extLst/>
          </a:blip>
          <a:srcRect t="4545"/>
          <a:stretch>
            <a:fillRect/>
          </a:stretch>
        </p:blipFill>
        <p:spPr>
          <a:xfrm>
            <a:off x="143873" y="1863774"/>
            <a:ext cx="8120617" cy="6961909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hape 97"/>
          <p:cNvSpPr/>
          <p:nvPr/>
        </p:nvSpPr>
        <p:spPr>
          <a:xfrm>
            <a:off x="8195065" y="2080124"/>
            <a:ext cx="4414670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dirty="0"/>
              <a:t>“As received” </a:t>
            </a:r>
            <a:r>
              <a:rPr sz="3600" dirty="0" smtClean="0"/>
              <a:t>test</a:t>
            </a: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2400" dirty="0" err="1" smtClean="0"/>
              <a:t>Cavities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re</a:t>
            </a:r>
            <a:r>
              <a:rPr lang="de-DE" sz="2400" dirty="0" smtClean="0"/>
              <a:t>-treatment </a:t>
            </a:r>
            <a:br>
              <a:rPr lang="de-DE" sz="2400" dirty="0" smtClean="0"/>
            </a:br>
            <a:r>
              <a:rPr lang="de-DE" sz="2400" dirty="0" err="1" smtClean="0"/>
              <a:t>before</a:t>
            </a:r>
            <a:r>
              <a:rPr lang="de-DE" sz="2400" dirty="0" smtClean="0"/>
              <a:t> </a:t>
            </a:r>
            <a:r>
              <a:rPr lang="de-DE" sz="2400" dirty="0" err="1" smtClean="0"/>
              <a:t>first</a:t>
            </a:r>
            <a:r>
              <a:rPr lang="de-DE" sz="2400" dirty="0" smtClean="0"/>
              <a:t> </a:t>
            </a:r>
            <a:r>
              <a:rPr lang="de-DE" sz="2400" dirty="0" err="1" smtClean="0"/>
              <a:t>test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not </a:t>
            </a:r>
            <a:r>
              <a:rPr lang="de-DE" sz="2400" dirty="0" err="1" smtClean="0"/>
              <a:t>included</a:t>
            </a:r>
            <a:endParaRPr sz="2400"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66949" y="1403759"/>
            <a:ext cx="3994434" cy="7498532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>
            <a:spLocks noGrp="1"/>
          </p:cNvSpPr>
          <p:nvPr>
            <p:ph type="body" idx="1"/>
          </p:nvPr>
        </p:nvSpPr>
        <p:spPr>
          <a:xfrm>
            <a:off x="622300" y="1946274"/>
            <a:ext cx="5586165" cy="3911590"/>
          </a:xfrm>
          <a:prstGeom prst="rect">
            <a:avLst/>
          </a:prstGeom>
        </p:spPr>
        <p:txBody>
          <a:bodyPr/>
          <a:lstStyle/>
          <a:p>
            <a:pPr marL="444500" lvl="0" indent="-44450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241B44"/>
                </a:solidFill>
              </a:rPr>
              <a:t>Minimum of the following gradient values:</a:t>
            </a:r>
          </a:p>
          <a:p>
            <a:pPr lvl="1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241B44"/>
                </a:solidFill>
              </a:rPr>
              <a:t>MAX (i.e. quench)</a:t>
            </a:r>
          </a:p>
          <a:p>
            <a:pPr lvl="1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241B44"/>
                </a:solidFill>
              </a:rPr>
              <a:t>Q</a:t>
            </a:r>
            <a:r>
              <a:rPr sz="3200" baseline="-5999">
                <a:solidFill>
                  <a:srgbClr val="241B44"/>
                </a:solidFill>
              </a:rPr>
              <a:t>0</a:t>
            </a:r>
            <a:r>
              <a:rPr sz="3200">
                <a:solidFill>
                  <a:srgbClr val="241B44"/>
                </a:solidFill>
              </a:rPr>
              <a:t> = 10</a:t>
            </a:r>
            <a:r>
              <a:rPr sz="3200" baseline="31999">
                <a:solidFill>
                  <a:srgbClr val="241B44"/>
                </a:solidFill>
              </a:rPr>
              <a:t>10</a:t>
            </a:r>
            <a:endParaRPr sz="3200">
              <a:solidFill>
                <a:srgbClr val="241B44"/>
              </a:solidFill>
            </a:endParaRPr>
          </a:p>
          <a:p>
            <a:pPr lvl="1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241B44"/>
                </a:solidFill>
              </a:rPr>
              <a:t>X-ray 1 (top) threshold</a:t>
            </a:r>
          </a:p>
          <a:p>
            <a:pPr lvl="1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241B44"/>
                </a:solidFill>
              </a:rPr>
              <a:t>X-ray 2 (bottom) threshold</a:t>
            </a:r>
          </a:p>
        </p:txBody>
      </p:sp>
      <p:sp>
        <p:nvSpPr>
          <p:cNvPr id="102" name="Shape 1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7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600" b="1">
                <a:solidFill>
                  <a:srgbClr val="FFFFFF"/>
                </a:solidFill>
              </a:rPr>
              <a:t>Definition of “Usable Gradient” in VT</a:t>
            </a:r>
          </a:p>
        </p:txBody>
      </p:sp>
      <p:sp>
        <p:nvSpPr>
          <p:cNvPr id="104" name="Shape 104"/>
          <p:cNvSpPr/>
          <p:nvPr/>
        </p:nvSpPr>
        <p:spPr>
          <a:xfrm>
            <a:off x="7452664" y="1708150"/>
            <a:ext cx="63947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Q</a:t>
            </a:r>
            <a:r>
              <a:rPr sz="3600" baseline="-5999"/>
              <a:t>0</a:t>
            </a:r>
          </a:p>
        </p:txBody>
      </p:sp>
      <p:sp>
        <p:nvSpPr>
          <p:cNvPr id="105" name="Shape 105"/>
          <p:cNvSpPr/>
          <p:nvPr/>
        </p:nvSpPr>
        <p:spPr>
          <a:xfrm>
            <a:off x="6748065" y="4057650"/>
            <a:ext cx="135041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X-ray</a:t>
            </a:r>
            <a:r>
              <a:rPr sz="3600" baseline="-5999"/>
              <a:t>1</a:t>
            </a:r>
          </a:p>
        </p:txBody>
      </p:sp>
      <p:sp>
        <p:nvSpPr>
          <p:cNvPr id="106" name="Shape 106"/>
          <p:cNvSpPr/>
          <p:nvPr/>
        </p:nvSpPr>
        <p:spPr>
          <a:xfrm>
            <a:off x="6748065" y="6407150"/>
            <a:ext cx="135041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X-ray</a:t>
            </a:r>
            <a:r>
              <a:rPr sz="3600" baseline="-5999"/>
              <a:t>2</a:t>
            </a:r>
          </a:p>
        </p:txBody>
      </p:sp>
      <p:sp>
        <p:nvSpPr>
          <p:cNvPr id="107" name="Shape 107"/>
          <p:cNvSpPr/>
          <p:nvPr/>
        </p:nvSpPr>
        <p:spPr>
          <a:xfrm flipV="1">
            <a:off x="11328400" y="1671117"/>
            <a:ext cx="0" cy="6951154"/>
          </a:xfrm>
          <a:prstGeom prst="line">
            <a:avLst/>
          </a:prstGeom>
          <a:ln w="25400">
            <a:solidFill>
              <a:srgbClr val="A37512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11207698" y="3136900"/>
            <a:ext cx="241403" cy="241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A37512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11821515" y="2482850"/>
            <a:ext cx="104577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>
                <a:solidFill>
                  <a:srgbClr val="A37512"/>
                </a:solidFill>
              </a:rPr>
              <a:t>G</a:t>
            </a:r>
            <a:r>
              <a:rPr sz="3600" baseline="-5999">
                <a:solidFill>
                  <a:srgbClr val="A37512"/>
                </a:solidFill>
              </a:rPr>
              <a:t>max</a:t>
            </a:r>
          </a:p>
        </p:txBody>
      </p:sp>
      <p:sp>
        <p:nvSpPr>
          <p:cNvPr id="110" name="Shape 110"/>
          <p:cNvSpPr/>
          <p:nvPr/>
        </p:nvSpPr>
        <p:spPr>
          <a:xfrm flipH="1">
            <a:off x="11306149" y="2828537"/>
            <a:ext cx="526580" cy="1"/>
          </a:xfrm>
          <a:prstGeom prst="line">
            <a:avLst/>
          </a:prstGeom>
          <a:ln w="25400">
            <a:solidFill>
              <a:srgbClr val="A37512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11" name="Shape 111"/>
          <p:cNvSpPr/>
          <p:nvPr/>
        </p:nvSpPr>
        <p:spPr>
          <a:xfrm flipV="1">
            <a:off x="9918700" y="1671117"/>
            <a:ext cx="0" cy="6951154"/>
          </a:xfrm>
          <a:prstGeom prst="line">
            <a:avLst/>
          </a:prstGeom>
          <a:ln w="25400">
            <a:solidFill>
              <a:srgbClr val="EC5D57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9797998" y="2451100"/>
            <a:ext cx="241403" cy="241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EC5D57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11855297" y="1569671"/>
            <a:ext cx="87660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>
                <a:solidFill>
                  <a:srgbClr val="EC5D57"/>
                </a:solidFill>
              </a:rPr>
              <a:t>G</a:t>
            </a:r>
            <a:r>
              <a:rPr sz="3600" baseline="-5999">
                <a:solidFill>
                  <a:srgbClr val="EC5D57"/>
                </a:solidFill>
              </a:rPr>
              <a:t>Q0</a:t>
            </a:r>
          </a:p>
        </p:txBody>
      </p:sp>
      <p:sp>
        <p:nvSpPr>
          <p:cNvPr id="114" name="Shape 114"/>
          <p:cNvSpPr/>
          <p:nvPr/>
        </p:nvSpPr>
        <p:spPr>
          <a:xfrm flipH="1" flipV="1">
            <a:off x="9941268" y="1915359"/>
            <a:ext cx="1904161" cy="1"/>
          </a:xfrm>
          <a:prstGeom prst="line">
            <a:avLst/>
          </a:prstGeom>
          <a:ln w="25400">
            <a:solidFill>
              <a:srgbClr val="EC5D57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15" name="Shape 115"/>
          <p:cNvSpPr/>
          <p:nvPr/>
        </p:nvSpPr>
        <p:spPr>
          <a:xfrm flipV="1">
            <a:off x="9810800" y="1671117"/>
            <a:ext cx="1" cy="6951154"/>
          </a:xfrm>
          <a:prstGeom prst="line">
            <a:avLst/>
          </a:prstGeom>
          <a:ln w="25400">
            <a:solidFill>
              <a:srgbClr val="00882B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9702800" y="4924393"/>
            <a:ext cx="241402" cy="241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00882B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11668773" y="5060950"/>
            <a:ext cx="131673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>
                <a:solidFill>
                  <a:srgbClr val="00882B"/>
                </a:solidFill>
              </a:rPr>
              <a:t>G</a:t>
            </a:r>
            <a:r>
              <a:rPr sz="3600" baseline="-5999">
                <a:solidFill>
                  <a:srgbClr val="00882B"/>
                </a:solidFill>
              </a:rPr>
              <a:t>x-ray1</a:t>
            </a:r>
          </a:p>
        </p:txBody>
      </p:sp>
      <p:sp>
        <p:nvSpPr>
          <p:cNvPr id="118" name="Shape 118"/>
          <p:cNvSpPr/>
          <p:nvPr/>
        </p:nvSpPr>
        <p:spPr>
          <a:xfrm flipH="1">
            <a:off x="9793008" y="5415468"/>
            <a:ext cx="1904161" cy="1"/>
          </a:xfrm>
          <a:prstGeom prst="line">
            <a:avLst/>
          </a:prstGeom>
          <a:ln w="25400">
            <a:solidFill>
              <a:srgbClr val="00882B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19" name="Shape 119"/>
          <p:cNvSpPr/>
          <p:nvPr/>
        </p:nvSpPr>
        <p:spPr>
          <a:xfrm flipV="1">
            <a:off x="10452100" y="1671117"/>
            <a:ext cx="0" cy="6951154"/>
          </a:xfrm>
          <a:prstGeom prst="line">
            <a:avLst/>
          </a:prstGeom>
          <a:ln w="25400">
            <a:solidFill>
              <a:srgbClr val="0365C0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10344098" y="7045293"/>
            <a:ext cx="241403" cy="241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0365C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11633098" y="7159643"/>
            <a:ext cx="131673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>
                <a:solidFill>
                  <a:srgbClr val="0365C0"/>
                </a:solidFill>
              </a:rPr>
              <a:t>G</a:t>
            </a:r>
            <a:r>
              <a:rPr sz="3600" baseline="-5999">
                <a:solidFill>
                  <a:srgbClr val="0365C0"/>
                </a:solidFill>
              </a:rPr>
              <a:t>x-ray2</a:t>
            </a:r>
          </a:p>
        </p:txBody>
      </p:sp>
      <p:sp>
        <p:nvSpPr>
          <p:cNvPr id="122" name="Shape 122"/>
          <p:cNvSpPr/>
          <p:nvPr/>
        </p:nvSpPr>
        <p:spPr>
          <a:xfrm flipH="1">
            <a:off x="10472013" y="7483493"/>
            <a:ext cx="1153872" cy="1"/>
          </a:xfrm>
          <a:prstGeom prst="line">
            <a:avLst/>
          </a:prstGeom>
          <a:ln w="25400">
            <a:solidFill>
              <a:srgbClr val="0365C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1962795" y="6435180"/>
            <a:ext cx="4331127" cy="1703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lang="de-DE" sz="2600" dirty="0" smtClean="0">
                <a:solidFill>
                  <a:srgbClr val="C82506"/>
                </a:solidFill>
              </a:rPr>
              <a:t>- </a:t>
            </a:r>
            <a:r>
              <a:rPr sz="2600" dirty="0" smtClean="0">
                <a:solidFill>
                  <a:srgbClr val="C82506"/>
                </a:solidFill>
              </a:rPr>
              <a:t>In </a:t>
            </a:r>
            <a:r>
              <a:rPr sz="2600" dirty="0">
                <a:solidFill>
                  <a:srgbClr val="C82506"/>
                </a:solidFill>
              </a:rPr>
              <a:t>this example, usable gradient is limited by FE (X-ray</a:t>
            </a:r>
            <a:r>
              <a:rPr sz="2600" baseline="-5999" dirty="0">
                <a:solidFill>
                  <a:srgbClr val="C82506"/>
                </a:solidFill>
              </a:rPr>
              <a:t>1</a:t>
            </a:r>
            <a:r>
              <a:rPr sz="2600" dirty="0">
                <a:solidFill>
                  <a:srgbClr val="C82506"/>
                </a:solidFill>
              </a:rPr>
              <a:t>) to ~27 </a:t>
            </a:r>
            <a:r>
              <a:rPr sz="2600" dirty="0" smtClean="0">
                <a:solidFill>
                  <a:srgbClr val="C82506"/>
                </a:solidFill>
              </a:rPr>
              <a:t>MV/m</a:t>
            </a:r>
            <a:r>
              <a:rPr lang="de-DE" sz="2600" dirty="0" smtClean="0">
                <a:solidFill>
                  <a:srgbClr val="C82506"/>
                </a:solidFill>
              </a:rPr>
              <a:t/>
            </a:r>
            <a:br>
              <a:rPr lang="de-DE" sz="2600" dirty="0" smtClean="0">
                <a:solidFill>
                  <a:srgbClr val="C82506"/>
                </a:solidFill>
              </a:rPr>
            </a:br>
            <a:r>
              <a:rPr lang="de-DE" sz="2600" dirty="0" smtClean="0">
                <a:solidFill>
                  <a:srgbClr val="C82506"/>
                </a:solidFill>
              </a:rPr>
              <a:t>- </a:t>
            </a:r>
            <a:r>
              <a:rPr lang="de-DE" sz="2600" dirty="0" err="1" smtClean="0">
                <a:solidFill>
                  <a:srgbClr val="C82506"/>
                </a:solidFill>
              </a:rPr>
              <a:t>max</a:t>
            </a:r>
            <a:r>
              <a:rPr lang="de-DE" sz="2600" dirty="0" smtClean="0">
                <a:solidFill>
                  <a:srgbClr val="C82506"/>
                </a:solidFill>
              </a:rPr>
              <a:t> </a:t>
            </a:r>
            <a:r>
              <a:rPr lang="de-DE" sz="2600" dirty="0" err="1" smtClean="0">
                <a:solidFill>
                  <a:srgbClr val="C82506"/>
                </a:solidFill>
              </a:rPr>
              <a:t>gradient</a:t>
            </a:r>
            <a:r>
              <a:rPr lang="de-DE" sz="2600" dirty="0" smtClean="0">
                <a:solidFill>
                  <a:srgbClr val="C82506"/>
                </a:solidFill>
              </a:rPr>
              <a:t> </a:t>
            </a:r>
            <a:r>
              <a:rPr lang="de-DE" sz="2600" dirty="0" err="1" smtClean="0">
                <a:solidFill>
                  <a:srgbClr val="C82506"/>
                </a:solidFill>
              </a:rPr>
              <a:t>is</a:t>
            </a:r>
            <a:r>
              <a:rPr lang="de-DE" sz="2600" dirty="0" smtClean="0">
                <a:solidFill>
                  <a:srgbClr val="C82506"/>
                </a:solidFill>
              </a:rPr>
              <a:t> ~34 MV/m</a:t>
            </a:r>
            <a:endParaRPr sz="2600" dirty="0">
              <a:solidFill>
                <a:srgbClr val="C82506"/>
              </a:solidFill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9221247" y="8793281"/>
            <a:ext cx="1521906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/>
            </a:lvl1pPr>
          </a:lstStyle>
          <a:p>
            <a:pPr lvl="0">
              <a:defRPr sz="1800"/>
            </a:pPr>
            <a:r>
              <a:rPr sz="1500"/>
              <a:t>Gradient (MV/m)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723" y="1743904"/>
            <a:ext cx="8225158" cy="7087385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8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600" b="1">
                <a:solidFill>
                  <a:srgbClr val="FFFFFF"/>
                </a:solidFill>
              </a:rPr>
              <a:t>Test results: USABLE GRADIENT</a:t>
            </a:r>
          </a:p>
        </p:txBody>
      </p:sp>
      <p:sp>
        <p:nvSpPr>
          <p:cNvPr id="129" name="Shape 129"/>
          <p:cNvSpPr/>
          <p:nvPr/>
        </p:nvSpPr>
        <p:spPr>
          <a:xfrm>
            <a:off x="8519871" y="2279650"/>
            <a:ext cx="376504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“As received” test</a:t>
            </a:r>
          </a:p>
        </p:txBody>
      </p:sp>
      <p:pic>
        <p:nvPicPr>
          <p:cNvPr id="130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38864" y="3270410"/>
            <a:ext cx="3981057" cy="3754973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31"/>
          <p:cNvSpPr/>
          <p:nvPr/>
        </p:nvSpPr>
        <p:spPr>
          <a:xfrm>
            <a:off x="9307296" y="6940550"/>
            <a:ext cx="2444192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/>
            </a:lvl1pPr>
          </a:lstStyle>
          <a:p>
            <a:pPr lvl="0">
              <a:defRPr sz="1800"/>
            </a:pPr>
            <a:r>
              <a:rPr sz="2600"/>
              <a:t>limiting criterion</a:t>
            </a:r>
          </a:p>
        </p:txBody>
      </p:sp>
      <p:sp>
        <p:nvSpPr>
          <p:cNvPr id="132" name="Shape 132"/>
          <p:cNvSpPr/>
          <p:nvPr/>
        </p:nvSpPr>
        <p:spPr>
          <a:xfrm>
            <a:off x="8932049" y="8061325"/>
            <a:ext cx="342328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C82506"/>
                </a:solidFill>
              </a:rPr>
              <a:t>Average loss: ~4 MV/m</a:t>
            </a:r>
          </a:p>
        </p:txBody>
      </p:sp>
      <p:sp>
        <p:nvSpPr>
          <p:cNvPr id="133" name="Shape 133"/>
          <p:cNvSpPr/>
          <p:nvPr/>
        </p:nvSpPr>
        <p:spPr>
          <a:xfrm>
            <a:off x="9376286" y="4283807"/>
            <a:ext cx="484747" cy="419101"/>
          </a:xfrm>
          <a:prstGeom prst="rect">
            <a:avLst/>
          </a:prstGeom>
          <a:solidFill>
            <a:srgbClr val="FBBD54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100"/>
            </a:lvl1pPr>
          </a:lstStyle>
          <a:p>
            <a:pPr lvl="0">
              <a:defRPr sz="1800"/>
            </a:pPr>
            <a:r>
              <a:rPr sz="2100"/>
              <a:t>BD</a:t>
            </a:r>
          </a:p>
        </p:txBody>
      </p:sp>
      <p:sp>
        <p:nvSpPr>
          <p:cNvPr id="134" name="Shape 134"/>
          <p:cNvSpPr/>
          <p:nvPr/>
        </p:nvSpPr>
        <p:spPr>
          <a:xfrm>
            <a:off x="10523489" y="3801207"/>
            <a:ext cx="425540" cy="419101"/>
          </a:xfrm>
          <a:prstGeom prst="rect">
            <a:avLst/>
          </a:prstGeom>
          <a:solidFill>
            <a:srgbClr val="FF8B3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100"/>
            </a:lvl1pPr>
          </a:lstStyle>
          <a:p>
            <a:pPr lvl="0">
              <a:defRPr sz="1800"/>
            </a:pPr>
            <a:r>
              <a:rPr sz="2100"/>
              <a:t>FE</a:t>
            </a:r>
          </a:p>
        </p:txBody>
      </p:sp>
      <p:sp>
        <p:nvSpPr>
          <p:cNvPr id="135" name="Shape 135"/>
          <p:cNvSpPr/>
          <p:nvPr/>
        </p:nvSpPr>
        <p:spPr>
          <a:xfrm>
            <a:off x="11465734" y="4410807"/>
            <a:ext cx="420651" cy="419101"/>
          </a:xfrm>
          <a:prstGeom prst="rect">
            <a:avLst/>
          </a:prstGeom>
          <a:solidFill>
            <a:srgbClr val="C8793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2100"/>
              <a:t>Q</a:t>
            </a:r>
            <a:r>
              <a:rPr sz="2100" baseline="-5999"/>
              <a:t>0</a:t>
            </a:r>
          </a:p>
        </p:txBody>
      </p:sp>
      <p:sp>
        <p:nvSpPr>
          <p:cNvPr id="136" name="Shape 136"/>
          <p:cNvSpPr/>
          <p:nvPr/>
        </p:nvSpPr>
        <p:spPr>
          <a:xfrm>
            <a:off x="9933168" y="5995939"/>
            <a:ext cx="1354367" cy="419101"/>
          </a:xfrm>
          <a:prstGeom prst="rect">
            <a:avLst/>
          </a:prstGeom>
          <a:solidFill>
            <a:srgbClr val="AC7CB8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2100"/>
              <a:t>Q</a:t>
            </a:r>
            <a:r>
              <a:rPr sz="2100" baseline="-5999"/>
              <a:t>0</a:t>
            </a:r>
            <a:r>
              <a:rPr sz="2100"/>
              <a:t> (no FE)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723" y="1743904"/>
            <a:ext cx="8225158" cy="7087385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9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600" b="1">
                <a:solidFill>
                  <a:srgbClr val="FFFFFF"/>
                </a:solidFill>
              </a:rPr>
              <a:t>Test results: Re-treatment @ DESY</a:t>
            </a:r>
          </a:p>
        </p:txBody>
      </p:sp>
      <p:sp>
        <p:nvSpPr>
          <p:cNvPr id="145" name="Shape 145"/>
          <p:cNvSpPr/>
          <p:nvPr/>
        </p:nvSpPr>
        <p:spPr>
          <a:xfrm>
            <a:off x="8519871" y="1631950"/>
            <a:ext cx="376504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dirty="0"/>
              <a:t>“As received” test</a:t>
            </a:r>
          </a:p>
        </p:txBody>
      </p:sp>
      <p:pic>
        <p:nvPicPr>
          <p:cNvPr id="146" name="Picture 145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1779369" y="3793163"/>
            <a:ext cx="4028619" cy="76201"/>
          </a:xfrm>
          <a:prstGeom prst="rect">
            <a:avLst/>
          </a:prstGeom>
        </p:spPr>
      </p:pic>
      <p:pic>
        <p:nvPicPr>
          <p:cNvPr id="148" name="Picture 147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21437" y="4107053"/>
            <a:ext cx="2539085" cy="256793"/>
          </a:xfrm>
          <a:prstGeom prst="rect">
            <a:avLst/>
          </a:prstGeom>
        </p:spPr>
      </p:pic>
      <p:sp>
        <p:nvSpPr>
          <p:cNvPr id="150" name="Shape 150"/>
          <p:cNvSpPr/>
          <p:nvPr/>
        </p:nvSpPr>
        <p:spPr>
          <a:xfrm>
            <a:off x="1288345" y="3695699"/>
            <a:ext cx="247791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/>
            </a:lvl1pPr>
          </a:lstStyle>
          <a:p>
            <a:pPr lvl="0">
              <a:defRPr sz="1800"/>
            </a:pPr>
            <a:r>
              <a:rPr sz="2700"/>
              <a:t>re-treat &amp; retest</a:t>
            </a:r>
          </a:p>
        </p:txBody>
      </p:sp>
      <p:pic>
        <p:nvPicPr>
          <p:cNvPr id="151" name="Picture 150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01995" y="2180658"/>
            <a:ext cx="2985470" cy="256793"/>
          </a:xfrm>
          <a:prstGeom prst="rect">
            <a:avLst/>
          </a:prstGeom>
        </p:spPr>
      </p:pic>
      <p:sp>
        <p:nvSpPr>
          <p:cNvPr id="153" name="Shape 153"/>
          <p:cNvSpPr/>
          <p:nvPr/>
        </p:nvSpPr>
        <p:spPr>
          <a:xfrm>
            <a:off x="3840460" y="1769304"/>
            <a:ext cx="291579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/>
            </a:lvl1pPr>
          </a:lstStyle>
          <a:p>
            <a:pPr lvl="0">
              <a:defRPr sz="1800"/>
            </a:pPr>
            <a:r>
              <a:rPr sz="2700"/>
              <a:t>accept for module</a:t>
            </a:r>
          </a:p>
        </p:txBody>
      </p:sp>
      <p:sp>
        <p:nvSpPr>
          <p:cNvPr id="154" name="Shape 154"/>
          <p:cNvSpPr/>
          <p:nvPr/>
        </p:nvSpPr>
        <p:spPr>
          <a:xfrm>
            <a:off x="5677964" y="2515356"/>
            <a:ext cx="1819344" cy="424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100">
                <a:solidFill>
                  <a:srgbClr val="C82506"/>
                </a:solidFill>
              </a:rPr>
              <a:t>⟨G</a:t>
            </a:r>
            <a:r>
              <a:rPr sz="2100" baseline="-5999">
                <a:solidFill>
                  <a:srgbClr val="C82506"/>
                </a:solidFill>
              </a:rPr>
              <a:t>u</a:t>
            </a:r>
            <a:r>
              <a:rPr sz="2100">
                <a:solidFill>
                  <a:srgbClr val="C82506"/>
                </a:solidFill>
              </a:rPr>
              <a:t>⟩≈30 MV/m</a:t>
            </a:r>
          </a:p>
        </p:txBody>
      </p:sp>
      <p:sp>
        <p:nvSpPr>
          <p:cNvPr id="155" name="Shape 155"/>
          <p:cNvSpPr/>
          <p:nvPr/>
        </p:nvSpPr>
        <p:spPr>
          <a:xfrm>
            <a:off x="8586341" y="2455626"/>
            <a:ext cx="4120394" cy="4842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lang="en-US" sz="2800" dirty="0" smtClean="0">
                <a:solidFill>
                  <a:srgbClr val="861001"/>
                </a:solidFill>
              </a:rPr>
              <a:t>In general, first re-treatment is a standard High-Pressure Rinse (HPR)</a:t>
            </a:r>
          </a:p>
          <a:p>
            <a:pPr lvl="0" algn="l">
              <a:defRPr sz="1800"/>
            </a:pPr>
            <a:endParaRPr lang="en-US" sz="2800" dirty="0" smtClean="0">
              <a:solidFill>
                <a:srgbClr val="861001"/>
              </a:solidFill>
            </a:endParaRPr>
          </a:p>
          <a:p>
            <a:pPr lvl="0" algn="l">
              <a:defRPr sz="1800"/>
            </a:pPr>
            <a:endParaRPr lang="en-US" sz="2800" dirty="0" smtClean="0">
              <a:solidFill>
                <a:srgbClr val="861001"/>
              </a:solidFill>
            </a:endParaRPr>
          </a:p>
          <a:p>
            <a:pPr lvl="0" algn="l">
              <a:defRPr sz="1800"/>
            </a:pPr>
            <a:r>
              <a:rPr lang="en-US" sz="2800" dirty="0" smtClean="0">
                <a:solidFill>
                  <a:srgbClr val="861001"/>
                </a:solidFill>
              </a:rPr>
              <a:t/>
            </a:r>
            <a:br>
              <a:rPr lang="en-US" sz="2800" dirty="0" smtClean="0">
                <a:solidFill>
                  <a:srgbClr val="861001"/>
                </a:solidFill>
              </a:rPr>
            </a:br>
            <a:r>
              <a:rPr lang="en-US" sz="2800" dirty="0" smtClean="0">
                <a:solidFill>
                  <a:srgbClr val="861001"/>
                </a:solidFill>
              </a:rPr>
              <a:t>Several cavities with </a:t>
            </a:r>
          </a:p>
          <a:p>
            <a:pPr lvl="0" algn="l">
              <a:defRPr sz="1800"/>
            </a:pPr>
            <a:r>
              <a:rPr lang="en-US" sz="2800" dirty="0" smtClean="0">
                <a:solidFill>
                  <a:srgbClr val="861001"/>
                </a:solidFill>
              </a:rPr>
              <a:t>&lt; 20 MV/m accepted, if </a:t>
            </a:r>
            <a:br>
              <a:rPr lang="en-US" sz="2800" dirty="0" smtClean="0">
                <a:solidFill>
                  <a:srgbClr val="861001"/>
                </a:solidFill>
              </a:rPr>
            </a:br>
            <a:r>
              <a:rPr lang="en-US" sz="2800" dirty="0" smtClean="0">
                <a:solidFill>
                  <a:srgbClr val="861001"/>
                </a:solidFill>
              </a:rPr>
              <a:t>a) limitation = “</a:t>
            </a:r>
            <a:r>
              <a:rPr lang="en-US" sz="2800" dirty="0" err="1" smtClean="0">
                <a:solidFill>
                  <a:srgbClr val="861001"/>
                </a:solidFill>
              </a:rPr>
              <a:t>bd</a:t>
            </a:r>
            <a:r>
              <a:rPr lang="en-US" sz="2800" dirty="0" smtClean="0">
                <a:solidFill>
                  <a:srgbClr val="861001"/>
                </a:solidFill>
              </a:rPr>
              <a:t>“  +</a:t>
            </a:r>
          </a:p>
          <a:p>
            <a:pPr lvl="0" algn="l">
              <a:defRPr sz="1800"/>
            </a:pPr>
            <a:r>
              <a:rPr lang="en-US" sz="2800" dirty="0" smtClean="0">
                <a:solidFill>
                  <a:srgbClr val="861001"/>
                </a:solidFill>
              </a:rPr>
              <a:t>b) no FE</a:t>
            </a:r>
            <a:endParaRPr lang="en-US" sz="2800" dirty="0">
              <a:solidFill>
                <a:srgbClr val="861001"/>
              </a:solidFill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5613100" y="2939083"/>
            <a:ext cx="1778600" cy="346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1600">
                <a:solidFill>
                  <a:srgbClr val="C82506"/>
                </a:solidFill>
              </a:rPr>
              <a:t>⟨G</a:t>
            </a:r>
            <a:r>
              <a:rPr sz="1600" baseline="-5999">
                <a:solidFill>
                  <a:srgbClr val="C82506"/>
                </a:solidFill>
              </a:rPr>
              <a:t>u,op</a:t>
            </a:r>
            <a:r>
              <a:rPr sz="1600">
                <a:solidFill>
                  <a:srgbClr val="C82506"/>
                </a:solidFill>
              </a:rPr>
              <a:t>⟩≈28.5 MV/m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</Words>
  <Application>Microsoft Office PowerPoint</Application>
  <PresentationFormat>Benutzerdefiniert</PresentationFormat>
  <Paragraphs>104</Paragraphs>
  <Slides>13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15" baseType="lpstr">
      <vt:lpstr>White</vt:lpstr>
      <vt:lpstr>DESY European XFEL</vt:lpstr>
      <vt:lpstr>XFEL Cavity Testing</vt:lpstr>
      <vt:lpstr>General remarks</vt:lpstr>
      <vt:lpstr>PowerPoint-Präsentation</vt:lpstr>
      <vt:lpstr>AMTF @ DESY - cavity testing</vt:lpstr>
      <vt:lpstr>Cavity test rates in AMTF</vt:lpstr>
      <vt:lpstr>Test results: MAX GRADIENT</vt:lpstr>
      <vt:lpstr>Definition of “Usable Gradient” in VT</vt:lpstr>
      <vt:lpstr>Test results: USABLE GRADIENT</vt:lpstr>
      <vt:lpstr>Test results: Re-treatment @ DESY</vt:lpstr>
      <vt:lpstr>Impact of HPR (pairs before /after only)</vt:lpstr>
      <vt:lpstr>Impact of HPR on Qo (pairs before /after only)</vt:lpstr>
      <vt:lpstr>PowerPoint-Präsentation</vt:lpstr>
      <vt:lpstr>Thanks to all colleagues of: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XFEL Cavity &amp; Module Testing</dc:title>
  <dc:creator>Reschke, Detlef</dc:creator>
  <cp:lastModifiedBy>Reschke, Detlef</cp:lastModifiedBy>
  <cp:revision>31</cp:revision>
  <dcterms:modified xsi:type="dcterms:W3CDTF">2015-04-23T11:49:52Z</dcterms:modified>
</cp:coreProperties>
</file>