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680" r:id="rId2"/>
    <p:sldId id="256" r:id="rId3"/>
    <p:sldId id="676" r:id="rId4"/>
    <p:sldId id="652" r:id="rId5"/>
    <p:sldId id="660" r:id="rId6"/>
    <p:sldId id="661" r:id="rId7"/>
    <p:sldId id="662" r:id="rId8"/>
    <p:sldId id="666" r:id="rId9"/>
    <p:sldId id="635" r:id="rId10"/>
    <p:sldId id="669" r:id="rId11"/>
    <p:sldId id="665" r:id="rId12"/>
    <p:sldId id="639" r:id="rId13"/>
    <p:sldId id="640" r:id="rId14"/>
    <p:sldId id="641" r:id="rId15"/>
    <p:sldId id="642" r:id="rId16"/>
    <p:sldId id="643" r:id="rId17"/>
    <p:sldId id="644" r:id="rId18"/>
    <p:sldId id="659" r:id="rId19"/>
    <p:sldId id="638" r:id="rId20"/>
    <p:sldId id="677" r:id="rId21"/>
    <p:sldId id="626" r:id="rId22"/>
    <p:sldId id="663" r:id="rId23"/>
    <p:sldId id="664" r:id="rId24"/>
    <p:sldId id="628" r:id="rId25"/>
    <p:sldId id="667" r:id="rId26"/>
    <p:sldId id="668" r:id="rId27"/>
    <p:sldId id="679" r:id="rId28"/>
    <p:sldId id="678" r:id="rId29"/>
    <p:sldId id="671" r:id="rId30"/>
    <p:sldId id="672" r:id="rId31"/>
    <p:sldId id="673" r:id="rId32"/>
    <p:sldId id="675" r:id="rId33"/>
    <p:sldId id="674" r:id="rId34"/>
  </p:sldIdLst>
  <p:sldSz cx="9144000" cy="6858000" type="screen4x3"/>
  <p:notesSz cx="6731000" cy="98567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FF0066"/>
    <a:srgbClr val="FFFF00"/>
    <a:srgbClr val="FEECA0"/>
    <a:srgbClr val="E7F1F5"/>
    <a:srgbClr val="8ABBD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2" autoAdjust="0"/>
    <p:restoredTop sz="98642" autoAdjust="0"/>
  </p:normalViewPr>
  <p:slideViewPr>
    <p:cSldViewPr snapToGrid="0">
      <p:cViewPr varScale="1">
        <p:scale>
          <a:sx n="91" d="100"/>
          <a:sy n="91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070" y="-90"/>
      </p:cViewPr>
      <p:guideLst>
        <p:guide orient="horz" pos="3104"/>
        <p:guide pos="212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DA703D79-A400-4170-B9C6-A196167135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42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EB6FEA30-C6FB-4763-B998-257D592898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5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C66D-ABF2-43CF-A407-3C809315B5B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6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C66D-ABF2-43CF-A407-3C809315B5B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C66D-ABF2-43CF-A407-3C809315B5B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957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847725" y="6264275"/>
            <a:ext cx="8075613" cy="0"/>
          </a:xfrm>
          <a:prstGeom prst="line">
            <a:avLst/>
          </a:prstGeom>
          <a:noFill/>
          <a:ln w="19050" cap="flat">
            <a:solidFill>
              <a:srgbClr val="88B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849313" y="614363"/>
            <a:ext cx="8074025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59632" cy="5663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0"/>
            <a:ext cx="64087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pic>
        <p:nvPicPr>
          <p:cNvPr id="9" name="Image 8" descr="xfel-logo.emf"/>
          <p:cNvPicPr>
            <a:picLocks noChangeAspect="1"/>
          </p:cNvPicPr>
          <p:nvPr userDrawn="1"/>
        </p:nvPicPr>
        <p:blipFill>
          <a:blip r:embed="rId6" cstate="print"/>
          <a:srcRect l="-21523" t="11676"/>
          <a:stretch>
            <a:fillRect/>
          </a:stretch>
        </p:blipFill>
        <p:spPr>
          <a:xfrm>
            <a:off x="7812360" y="0"/>
            <a:ext cx="1331640" cy="605191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829164" y="3612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err="1" smtClean="0">
                <a:solidFill>
                  <a:srgbClr val="000000"/>
                </a:solidFill>
                <a:latin typeface="Script MT Bold" pitchFamily="66" charset="0"/>
                <a:sym typeface="Gill Sans" charset="0"/>
              </a:rPr>
              <a:t>i</a:t>
            </a:r>
            <a:endParaRPr lang="en-GB" sz="4000" dirty="0">
              <a:solidFill>
                <a:srgbClr val="000000"/>
              </a:solidFill>
              <a:latin typeface="Script MT Bold" pitchFamily="66" charset="0"/>
              <a:sym typeface="Gill Sans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" y="6246082"/>
            <a:ext cx="750124" cy="61191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C66D-ABF2-43CF-A407-3C809315B5B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333333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ACACAC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33500" algn="l" rtl="0" eaLnBrk="0" fontAlgn="base" hangingPunct="0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28800" algn="l" rtl="0" eaLnBrk="0" fontAlgn="base" hangingPunct="0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60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32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004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76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of XFEL Collaboration Meeting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281" y="836712"/>
            <a:ext cx="8716161" cy="5289451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Short status on module assembly                         </a:t>
            </a:r>
            <a:r>
              <a:rPr lang="en-US" dirty="0" smtClean="0"/>
              <a:t>O. Napoly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Cavity performance degradation                   </a:t>
            </a:r>
            <a:r>
              <a:rPr lang="en-US" dirty="0"/>
              <a:t> </a:t>
            </a:r>
            <a:r>
              <a:rPr lang="en-US" dirty="0"/>
              <a:t>       ON + </a:t>
            </a:r>
            <a:r>
              <a:rPr lang="en-US" dirty="0" smtClean="0"/>
              <a:t>discussions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Cavity degradation during string assembly          </a:t>
            </a:r>
            <a:r>
              <a:rPr lang="en-US" dirty="0" smtClean="0"/>
              <a:t> S. </a:t>
            </a:r>
            <a:r>
              <a:rPr lang="en-US" dirty="0"/>
              <a:t>Berry + discussions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Enhanced Quality Control on module assembly   </a:t>
            </a:r>
            <a:r>
              <a:rPr lang="en-US" dirty="0" smtClean="0"/>
              <a:t>T. </a:t>
            </a:r>
            <a:r>
              <a:rPr lang="en-US" dirty="0" err="1"/>
              <a:t>Trublet</a:t>
            </a:r>
            <a:r>
              <a:rPr lang="en-US" dirty="0"/>
              <a:t> + discussions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Non-conformities of incoming components           ON-TT + discussions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Integration problems for CPI couplers                   </a:t>
            </a:r>
            <a:r>
              <a:rPr lang="en-US" dirty="0" smtClean="0"/>
              <a:t>discussions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 smtClean="0"/>
              <a:t>Issue on BQU				</a:t>
            </a:r>
            <a:r>
              <a:rPr lang="fr-FR" smtClean="0"/>
              <a:t>      A. </a:t>
            </a:r>
            <a:r>
              <a:rPr lang="fr-FR" dirty="0" err="1" smtClean="0"/>
              <a:t>Matheisen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Missing parts until XM100                                     </a:t>
            </a:r>
            <a:r>
              <a:rPr lang="en-US" dirty="0" smtClean="0"/>
              <a:t> discussions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9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 idx="4294967295"/>
          </p:nvPr>
        </p:nvSpPr>
        <p:spPr>
          <a:xfrm>
            <a:off x="1336430" y="142875"/>
            <a:ext cx="6497516" cy="471488"/>
          </a:xfrm>
        </p:spPr>
        <p:txBody>
          <a:bodyPr/>
          <a:lstStyle/>
          <a:p>
            <a:r>
              <a:rPr lang="en-GB" dirty="0" smtClean="0"/>
              <a:t>Integration Tools</a:t>
            </a:r>
          </a:p>
        </p:txBody>
      </p:sp>
      <p:sp>
        <p:nvSpPr>
          <p:cNvPr id="26627" name="Espace réservé du contenu 12"/>
          <p:cNvSpPr>
            <a:spLocks noGrp="1"/>
          </p:cNvSpPr>
          <p:nvPr>
            <p:ph idx="4294967295"/>
          </p:nvPr>
        </p:nvSpPr>
        <p:spPr>
          <a:xfrm>
            <a:off x="1336437" y="1220997"/>
            <a:ext cx="6673356" cy="7660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800" dirty="0" smtClean="0">
                <a:solidFill>
                  <a:srgbClr val="002060"/>
                </a:solidFill>
              </a:rPr>
              <a:t>Transfer carriages for cold coupler pairs and coupling box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183" y="692116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0" dirty="0" err="1"/>
              <a:t>P</a:t>
            </a:r>
            <a:r>
              <a:rPr lang="fr-FR" sz="2400" b="0" dirty="0" err="1" smtClean="0"/>
              <a:t>roductivity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may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still</a:t>
            </a:r>
            <a:r>
              <a:rPr lang="fr-FR" sz="2400" b="0" dirty="0" smtClean="0"/>
              <a:t> gain </a:t>
            </a:r>
            <a:r>
              <a:rPr lang="fr-FR" sz="2400" b="0" dirty="0" err="1" smtClean="0"/>
              <a:t>from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improvement</a:t>
            </a:r>
            <a:r>
              <a:rPr lang="fr-FR" sz="2400" b="0" dirty="0" smtClean="0"/>
              <a:t> of </a:t>
            </a:r>
            <a:r>
              <a:rPr lang="fr-FR" sz="2400" b="0" dirty="0" err="1" smtClean="0"/>
              <a:t>small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tools</a:t>
            </a:r>
            <a:r>
              <a:rPr lang="fr-FR" sz="2400" b="0" dirty="0" smtClean="0"/>
              <a:t> </a:t>
            </a:r>
            <a:endParaRPr lang="fr-FR" sz="2400" b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C:\Users\on095247\Documents\Bibliothèque\Photos\XFEL\Saclay\Alsyom\Table Hygin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3" y="1792764"/>
            <a:ext cx="648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 idx="4294967295"/>
          </p:nvPr>
        </p:nvSpPr>
        <p:spPr>
          <a:xfrm>
            <a:off x="1336430" y="142875"/>
            <a:ext cx="6497516" cy="471488"/>
          </a:xfrm>
        </p:spPr>
        <p:txBody>
          <a:bodyPr/>
          <a:lstStyle/>
          <a:p>
            <a:r>
              <a:rPr lang="en-GB" dirty="0" smtClean="0"/>
              <a:t>Integration Tools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2056" y="678111"/>
            <a:ext cx="8805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err="1" smtClean="0"/>
              <a:t>Two</a:t>
            </a:r>
            <a:r>
              <a:rPr lang="fr-FR" sz="2400" b="0" dirty="0" smtClean="0"/>
              <a:t> more </a:t>
            </a:r>
            <a:r>
              <a:rPr lang="fr-FR" sz="2400" b="0" dirty="0" err="1" smtClean="0"/>
              <a:t>examples</a:t>
            </a:r>
            <a:r>
              <a:rPr lang="fr-FR" sz="2400" b="0" dirty="0" smtClean="0"/>
              <a:t>, in use:</a:t>
            </a:r>
          </a:p>
          <a:p>
            <a:pPr lvl="0"/>
            <a:r>
              <a:rPr lang="en-US" sz="2200" b="0" dirty="0" smtClean="0"/>
              <a:t>1) Pre-fabricated </a:t>
            </a:r>
            <a:r>
              <a:rPr lang="en-US" sz="2200" b="0" dirty="0"/>
              <a:t>et reusable devices for the leak-check of </a:t>
            </a:r>
            <a:endParaRPr lang="en-US" sz="2200" b="0" dirty="0" smtClean="0"/>
          </a:p>
          <a:p>
            <a:pPr lvl="0"/>
            <a:r>
              <a:rPr lang="en-US" sz="2200" b="0" dirty="0" smtClean="0"/>
              <a:t>	the </a:t>
            </a:r>
            <a:r>
              <a:rPr lang="en-US" sz="2200" b="0" dirty="0"/>
              <a:t>cavity string connections </a:t>
            </a:r>
            <a:r>
              <a:rPr lang="en-US" sz="2200" b="0" dirty="0">
                <a:solidFill>
                  <a:srgbClr val="00B050"/>
                </a:solidFill>
                <a:sym typeface="Symbol"/>
              </a:rPr>
              <a:t> 3 </a:t>
            </a:r>
            <a:r>
              <a:rPr lang="en-US" sz="2200" b="0" dirty="0" smtClean="0">
                <a:solidFill>
                  <a:srgbClr val="00B050"/>
                </a:solidFill>
              </a:rPr>
              <a:t>units fabricated and in use.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35024" y="5334393"/>
            <a:ext cx="459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Inter-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leak</a:t>
            </a:r>
            <a:r>
              <a:rPr lang="fr-FR" dirty="0"/>
              <a:t>-</a:t>
            </a:r>
            <a:r>
              <a:rPr lang="fr-FR" dirty="0" smtClean="0"/>
              <a:t>check box, </a:t>
            </a:r>
            <a:r>
              <a:rPr lang="fr-FR" dirty="0" err="1" smtClean="0"/>
              <a:t>including</a:t>
            </a:r>
            <a:r>
              <a:rPr lang="fr-FR" dirty="0" smtClean="0"/>
              <a:t> cold coupler </a:t>
            </a:r>
            <a:r>
              <a:rPr lang="fr-FR" dirty="0" err="1" smtClean="0"/>
              <a:t>connection</a:t>
            </a:r>
            <a:r>
              <a:rPr lang="fr-FR" dirty="0" smtClean="0"/>
              <a:t>, and </a:t>
            </a:r>
            <a:r>
              <a:rPr lang="fr-FR" dirty="0" err="1" smtClean="0"/>
              <a:t>pre-existing</a:t>
            </a:r>
            <a:r>
              <a:rPr lang="fr-FR" dirty="0" smtClean="0"/>
              <a:t> HOM </a:t>
            </a:r>
            <a:r>
              <a:rPr lang="fr-FR" dirty="0" err="1" smtClean="0"/>
              <a:t>flanges</a:t>
            </a:r>
            <a:endParaRPr lang="fr-FR" dirty="0"/>
          </a:p>
        </p:txBody>
      </p:sp>
      <p:pic>
        <p:nvPicPr>
          <p:cNvPr id="12" name="Picture 2" descr="C:\Users\on095247\Documents\XFEL gros volumes\Plans et Modèles 3D\Vanne Tiroir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" y="3583448"/>
            <a:ext cx="4040713" cy="26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C:\Users\on095247\Documents\Bibliothèque\Photos\XFEL\Saclay\Alsyom\P114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3" y="1996242"/>
            <a:ext cx="5007227" cy="33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32056" y="1828828"/>
            <a:ext cx="40047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200" b="0" dirty="0" smtClean="0"/>
              <a:t>2) </a:t>
            </a:r>
            <a:r>
              <a:rPr lang="fr-FR" sz="2200" b="0" dirty="0" err="1" smtClean="0"/>
              <a:t>Realization</a:t>
            </a:r>
            <a:r>
              <a:rPr lang="fr-FR" sz="2200" b="0" dirty="0" smtClean="0"/>
              <a:t> of </a:t>
            </a:r>
            <a:r>
              <a:rPr lang="fr-FR" sz="2200" b="0" dirty="0" err="1" smtClean="0"/>
              <a:t>gate</a:t>
            </a:r>
            <a:r>
              <a:rPr lang="fr-FR" sz="2200" b="0" dirty="0" smtClean="0"/>
              <a:t> valve support for </a:t>
            </a:r>
            <a:r>
              <a:rPr lang="fr-FR" sz="2200" b="0" dirty="0" err="1" smtClean="0"/>
              <a:t>its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assembly</a:t>
            </a:r>
            <a:r>
              <a:rPr lang="fr-FR" sz="2200" b="0" dirty="0" smtClean="0"/>
              <a:t> on </a:t>
            </a:r>
            <a:r>
              <a:rPr lang="fr-FR" sz="2200" b="0" dirty="0"/>
              <a:t>C</a:t>
            </a:r>
            <a:r>
              <a:rPr lang="fr-FR" sz="2200" b="0" dirty="0" smtClean="0"/>
              <a:t>old-Coupler </a:t>
            </a:r>
            <a:r>
              <a:rPr lang="fr-FR" sz="2200" b="0" dirty="0" err="1" smtClean="0"/>
              <a:t>workstation</a:t>
            </a:r>
            <a:r>
              <a:rPr lang="fr-FR" sz="2200" b="0" dirty="0" smtClean="0"/>
              <a:t>:</a:t>
            </a:r>
          </a:p>
          <a:p>
            <a:r>
              <a:rPr lang="en-US" sz="2000" b="0" dirty="0" smtClean="0">
                <a:solidFill>
                  <a:srgbClr val="00B050"/>
                </a:solidFill>
                <a:sym typeface="Symbol"/>
              </a:rPr>
              <a:t>Design and fabrication taken over </a:t>
            </a:r>
            <a:r>
              <a:rPr lang="fr-FR" sz="2000" b="0" dirty="0" smtClean="0">
                <a:solidFill>
                  <a:srgbClr val="00B050"/>
                </a:solidFill>
                <a:sym typeface="Symbol"/>
              </a:rPr>
              <a:t>by </a:t>
            </a:r>
            <a:r>
              <a:rPr lang="fr-FR" sz="2000" b="0" dirty="0" err="1" smtClean="0">
                <a:solidFill>
                  <a:srgbClr val="00B050"/>
                </a:solidFill>
                <a:sym typeface="Symbol"/>
              </a:rPr>
              <a:t>Alsyom</a:t>
            </a:r>
            <a:r>
              <a:rPr lang="fr-FR" sz="2000" b="0" dirty="0" smtClean="0">
                <a:solidFill>
                  <a:srgbClr val="00B050"/>
                </a:solidFill>
                <a:sym typeface="Symbol"/>
              </a:rPr>
              <a:t>, </a:t>
            </a:r>
            <a:r>
              <a:rPr lang="fr-FR" sz="2000" b="0" dirty="0" err="1" smtClean="0">
                <a:solidFill>
                  <a:srgbClr val="00B050"/>
                </a:solidFill>
                <a:sym typeface="Symbol"/>
              </a:rPr>
              <a:t>used</a:t>
            </a:r>
            <a:r>
              <a:rPr lang="fr-FR" sz="2000" b="0" dirty="0" smtClean="0">
                <a:solidFill>
                  <a:srgbClr val="00B050"/>
                </a:solidFill>
                <a:sym typeface="Symbol"/>
              </a:rPr>
              <a:t> for XM22.</a:t>
            </a:r>
            <a:endParaRPr lang="en-US" sz="2000" b="0" dirty="0">
              <a:solidFill>
                <a:srgbClr val="00B050"/>
              </a:solidFill>
            </a:endParaRPr>
          </a:p>
          <a:p>
            <a:pPr lvl="0"/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16435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12</a:t>
            </a:fld>
            <a:endParaRPr lang="en-US" dirty="0"/>
          </a:p>
        </p:txBody>
      </p:sp>
      <p:sp>
        <p:nvSpPr>
          <p:cNvPr id="6146" name="Titre 1"/>
          <p:cNvSpPr>
            <a:spLocks noGrp="1"/>
          </p:cNvSpPr>
          <p:nvPr>
            <p:ph type="title" idx="4294967295"/>
          </p:nvPr>
        </p:nvSpPr>
        <p:spPr>
          <a:xfrm>
            <a:off x="2735263" y="0"/>
            <a:ext cx="6408737" cy="692150"/>
          </a:xfrm>
        </p:spPr>
        <p:txBody>
          <a:bodyPr/>
          <a:lstStyle/>
          <a:p>
            <a:pPr eaLnBrk="1" hangingPunct="1"/>
            <a:r>
              <a:rPr lang="fr-FR" sz="2700" dirty="0" err="1" smtClean="0">
                <a:cs typeface="Arial" charset="0"/>
              </a:rPr>
              <a:t>Throughput</a:t>
            </a:r>
            <a:r>
              <a:rPr lang="fr-FR" sz="2700" dirty="0" smtClean="0">
                <a:cs typeface="Arial" charset="0"/>
              </a:rPr>
              <a:t> at Cold Coupler WS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0" y="704675"/>
            <a:ext cx="8261560" cy="54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081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94856" y="0"/>
            <a:ext cx="6408712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eaLnBrk="1" hangingPunct="1"/>
            <a:r>
              <a:rPr lang="fr-FR" sz="2700" kern="0" dirty="0" err="1" smtClean="0">
                <a:cs typeface="Arial" charset="0"/>
              </a:rPr>
              <a:t>Throughput</a:t>
            </a:r>
            <a:r>
              <a:rPr lang="fr-FR" sz="2700" kern="0" dirty="0" smtClean="0">
                <a:cs typeface="Arial" charset="0"/>
              </a:rPr>
              <a:t> at String </a:t>
            </a:r>
            <a:r>
              <a:rPr lang="fr-FR" sz="2700" kern="0" dirty="0" err="1" smtClean="0">
                <a:cs typeface="Arial" charset="0"/>
              </a:rPr>
              <a:t>Assembly</a:t>
            </a:r>
            <a:r>
              <a:rPr lang="fr-FR" sz="2700" kern="0" dirty="0" smtClean="0">
                <a:cs typeface="Arial" charset="0"/>
              </a:rPr>
              <a:t> WS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5" y="692696"/>
            <a:ext cx="8422502" cy="55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94856" y="0"/>
            <a:ext cx="6408712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eaLnBrk="1" hangingPunct="1"/>
            <a:r>
              <a:rPr lang="fr-FR" sz="2700" kern="0" dirty="0" err="1" smtClean="0">
                <a:cs typeface="Arial" charset="0"/>
              </a:rPr>
              <a:t>Throughput</a:t>
            </a:r>
            <a:r>
              <a:rPr lang="fr-FR" sz="2700" kern="0" dirty="0" smtClean="0">
                <a:cs typeface="Arial" charset="0"/>
              </a:rPr>
              <a:t> at Roll-out WS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3" y="692696"/>
            <a:ext cx="8423977" cy="549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94856" y="0"/>
            <a:ext cx="6408712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eaLnBrk="1" hangingPunct="1"/>
            <a:r>
              <a:rPr lang="fr-FR" sz="2700" kern="0" dirty="0" err="1" smtClean="0">
                <a:cs typeface="Arial" charset="0"/>
              </a:rPr>
              <a:t>Throughput</a:t>
            </a:r>
            <a:r>
              <a:rPr lang="fr-FR" sz="2700" kern="0" dirty="0" smtClean="0">
                <a:cs typeface="Arial" charset="0"/>
              </a:rPr>
              <a:t> at </a:t>
            </a:r>
            <a:r>
              <a:rPr lang="fr-FR" sz="2700" kern="0" dirty="0" err="1" smtClean="0">
                <a:cs typeface="Arial" charset="0"/>
              </a:rPr>
              <a:t>Alignment</a:t>
            </a:r>
            <a:r>
              <a:rPr lang="fr-FR" sz="2700" kern="0" dirty="0" smtClean="0">
                <a:cs typeface="Arial" charset="0"/>
              </a:rPr>
              <a:t> WS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5" y="692696"/>
            <a:ext cx="8312046" cy="541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94856" y="0"/>
            <a:ext cx="6408712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eaLnBrk="1" hangingPunct="1"/>
            <a:r>
              <a:rPr lang="fr-FR" sz="2700" kern="0" dirty="0" err="1" smtClean="0">
                <a:cs typeface="Arial" charset="0"/>
              </a:rPr>
              <a:t>Throughput</a:t>
            </a:r>
            <a:r>
              <a:rPr lang="fr-FR" sz="2700" kern="0" dirty="0" smtClean="0">
                <a:cs typeface="Arial" charset="0"/>
              </a:rPr>
              <a:t> at Cantilever WS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3" y="692696"/>
            <a:ext cx="8519174" cy="54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94856" y="0"/>
            <a:ext cx="6408712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eaLnBrk="1" hangingPunct="1"/>
            <a:r>
              <a:rPr lang="fr-FR" sz="2700" kern="0" dirty="0" err="1" smtClean="0">
                <a:cs typeface="Arial" charset="0"/>
              </a:rPr>
              <a:t>Throughput</a:t>
            </a:r>
            <a:r>
              <a:rPr lang="fr-FR" sz="2700" kern="0" dirty="0" smtClean="0">
                <a:cs typeface="Arial" charset="0"/>
              </a:rPr>
              <a:t> at Warm Coupler WS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2" y="692695"/>
            <a:ext cx="8374701" cy="55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700" dirty="0" smtClean="0">
                <a:cs typeface="Arial" charset="0"/>
              </a:rPr>
              <a:t>Cryomodule </a:t>
            </a:r>
            <a:r>
              <a:rPr lang="fr-FR" sz="2700" dirty="0" err="1" smtClean="0">
                <a:cs typeface="Arial" charset="0"/>
              </a:rPr>
              <a:t>Asssembly</a:t>
            </a:r>
            <a:r>
              <a:rPr lang="fr-FR" sz="2700" dirty="0" smtClean="0">
                <a:cs typeface="Arial" charset="0"/>
              </a:rPr>
              <a:t> Time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7"/>
          <a:stretch/>
        </p:blipFill>
        <p:spPr bwMode="auto">
          <a:xfrm>
            <a:off x="0" y="835571"/>
            <a:ext cx="8871438" cy="174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5"/>
          <a:stretch/>
        </p:blipFill>
        <p:spPr bwMode="auto">
          <a:xfrm>
            <a:off x="216846" y="3326674"/>
            <a:ext cx="8827477" cy="174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5123" y="2593736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/>
              <a:t> 7 </a:t>
            </a:r>
            <a:r>
              <a:rPr lang="fr-FR" sz="1800" b="0" dirty="0" err="1" smtClean="0"/>
              <a:t>weeks</a:t>
            </a:r>
            <a:r>
              <a:rPr lang="fr-FR" sz="1800" b="0" dirty="0" smtClean="0"/>
              <a:t> = 7 x 5 </a:t>
            </a:r>
            <a:r>
              <a:rPr lang="fr-FR" sz="1800" b="0" dirty="0" err="1" smtClean="0"/>
              <a:t>working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days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was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reached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mid-October</a:t>
            </a:r>
            <a:r>
              <a:rPr lang="fr-FR" sz="1800" b="0" dirty="0" smtClean="0"/>
              <a:t> 2014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XM15 </a:t>
            </a:r>
            <a:endParaRPr lang="fr-FR" sz="1800" b="0" dirty="0"/>
          </a:p>
          <a:p>
            <a:pPr algn="ctr"/>
            <a:r>
              <a:rPr lang="fr-FR" sz="1800" b="0" dirty="0" smtClean="0">
                <a:sym typeface="Symbol"/>
              </a:rPr>
              <a:t> t</a:t>
            </a:r>
            <a:r>
              <a:rPr lang="fr-FR" sz="1800" b="0" dirty="0" smtClean="0"/>
              <a:t>he design of the </a:t>
            </a:r>
            <a:r>
              <a:rPr lang="fr-FR" sz="1800" b="0" dirty="0" err="1" smtClean="0"/>
              <a:t>Assembly</a:t>
            </a:r>
            <a:r>
              <a:rPr lang="fr-FR" sz="1800" b="0" dirty="0" smtClean="0"/>
              <a:t> Infrastructure </a:t>
            </a:r>
            <a:r>
              <a:rPr lang="fr-FR" sz="1800" b="0" dirty="0" err="1" smtClean="0"/>
              <a:t>was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sound</a:t>
            </a:r>
            <a:endParaRPr lang="en-US" sz="1800" b="0" dirty="0"/>
          </a:p>
        </p:txBody>
      </p:sp>
      <p:sp>
        <p:nvSpPr>
          <p:cNvPr id="10" name="ZoneTexte 9"/>
          <p:cNvSpPr txBox="1"/>
          <p:nvPr/>
        </p:nvSpPr>
        <p:spPr>
          <a:xfrm>
            <a:off x="844138" y="5145697"/>
            <a:ext cx="784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 7 x 4 </a:t>
            </a:r>
            <a:r>
              <a:rPr lang="fr-FR" sz="1800" b="0" dirty="0" err="1" smtClean="0"/>
              <a:t>working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days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was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reached</a:t>
            </a:r>
            <a:r>
              <a:rPr lang="fr-FR" sz="1800" b="0" dirty="0" smtClean="0"/>
              <a:t> on 5 </a:t>
            </a:r>
            <a:r>
              <a:rPr lang="fr-FR" sz="1800" b="0" dirty="0" err="1" smtClean="0"/>
              <a:t>January</a:t>
            </a:r>
            <a:r>
              <a:rPr lang="fr-FR" sz="1800" b="0" dirty="0" smtClean="0"/>
              <a:t> 2015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</a:t>
            </a:r>
            <a:r>
              <a:rPr lang="fr-FR" sz="1800" b="0" dirty="0" smtClean="0"/>
              <a:t>XM25</a:t>
            </a:r>
          </a:p>
          <a:p>
            <a:endParaRPr lang="fr-FR" sz="1800" b="0" dirty="0" smtClean="0">
              <a:sym typeface="Symbol"/>
            </a:endParaRPr>
          </a:p>
          <a:p>
            <a:r>
              <a:rPr lang="fr-FR" sz="1800" b="0" dirty="0" smtClean="0">
                <a:sym typeface="Symbol"/>
              </a:rPr>
              <a:t>This </a:t>
            </a:r>
            <a:r>
              <a:rPr lang="fr-FR" sz="1800" b="0" dirty="0" err="1" smtClean="0">
                <a:sym typeface="Symbol"/>
              </a:rPr>
              <a:t>accelerated</a:t>
            </a:r>
            <a:r>
              <a:rPr lang="fr-FR" sz="1800" b="0" dirty="0" smtClean="0">
                <a:sym typeface="Symbol"/>
              </a:rPr>
              <a:t> </a:t>
            </a:r>
            <a:r>
              <a:rPr lang="fr-FR" sz="1800" b="0" dirty="0" smtClean="0">
                <a:sym typeface="Symbol"/>
              </a:rPr>
              <a:t>production </a:t>
            </a:r>
            <a:r>
              <a:rPr lang="fr-FR" sz="1800" b="0" dirty="0" err="1" smtClean="0">
                <a:sym typeface="Symbol"/>
              </a:rPr>
              <a:t>is</a:t>
            </a:r>
            <a:r>
              <a:rPr lang="fr-FR" sz="1800" b="0" dirty="0" smtClean="0">
                <a:sym typeface="Symbol"/>
              </a:rPr>
              <a:t> </a:t>
            </a:r>
            <a:r>
              <a:rPr lang="fr-FR" sz="1800" b="0" dirty="0" err="1" smtClean="0">
                <a:sym typeface="Symbol"/>
              </a:rPr>
              <a:t>needed</a:t>
            </a:r>
            <a:r>
              <a:rPr lang="fr-FR" sz="1800" b="0" dirty="0" smtClean="0">
                <a:sym typeface="Symbol"/>
              </a:rPr>
              <a:t> to close the XFEL tunnel mid-2016</a:t>
            </a:r>
            <a:endParaRPr lang="en-US" sz="1800" b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1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700" dirty="0" err="1" smtClean="0">
                <a:cs typeface="Arial" charset="0"/>
              </a:rPr>
              <a:t>Alsyom</a:t>
            </a:r>
            <a:r>
              <a:rPr lang="fr-FR" sz="2700" dirty="0" smtClean="0">
                <a:cs typeface="Arial" charset="0"/>
              </a:rPr>
              <a:t> to CEA Cryomodule Delivery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2" y="729928"/>
            <a:ext cx="8296712" cy="544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3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1315"/>
          <a:stretch>
            <a:fillRect/>
          </a:stretch>
        </p:blipFill>
        <p:spPr bwMode="auto">
          <a:xfrm>
            <a:off x="1406713" y="880359"/>
            <a:ext cx="63388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Status of String and Module Assembly</a:t>
            </a:r>
            <a:r>
              <a:rPr lang="en-US" dirty="0">
                <a:solidFill>
                  <a:srgbClr val="002060"/>
                </a:solidFill>
              </a:rPr>
              <a:t> </a:t>
            </a: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8522"/>
            <a:ext cx="8229600" cy="5317641"/>
          </a:xfrm>
          <a:prstGeom prst="rect">
            <a:avLst/>
          </a:prstGeom>
        </p:spPr>
        <p:txBody>
          <a:bodyPr/>
          <a:lstStyle/>
          <a:p>
            <a:pPr marL="190500" algn="ctr"/>
            <a:endParaRPr lang="fr-FR" sz="2400" dirty="0" smtClean="0">
              <a:solidFill>
                <a:srgbClr val="002060"/>
              </a:solidFill>
            </a:endParaRPr>
          </a:p>
          <a:p>
            <a:pPr marL="190500" algn="ctr"/>
            <a:endParaRPr lang="fr-FR" sz="2400" dirty="0">
              <a:solidFill>
                <a:srgbClr val="002060"/>
              </a:solidFill>
            </a:endParaRPr>
          </a:p>
          <a:p>
            <a:pPr marL="190500" algn="ctr"/>
            <a:endParaRPr lang="fr-FR" sz="2400" dirty="0" smtClean="0">
              <a:solidFill>
                <a:srgbClr val="002060"/>
              </a:solidFill>
            </a:endParaRPr>
          </a:p>
          <a:p>
            <a:pPr marL="190500" algn="ctr"/>
            <a:endParaRPr lang="fr-FR" sz="2400" dirty="0">
              <a:solidFill>
                <a:srgbClr val="002060"/>
              </a:solidFill>
            </a:endParaRPr>
          </a:p>
          <a:p>
            <a:pPr marL="190500" algn="ctr">
              <a:spcBef>
                <a:spcPts val="3000"/>
              </a:spcBef>
            </a:pPr>
            <a:endParaRPr lang="fr-FR" sz="2400" dirty="0">
              <a:solidFill>
                <a:srgbClr val="002060"/>
              </a:solidFill>
            </a:endParaRPr>
          </a:p>
          <a:p>
            <a:pPr marL="190500" algn="ctr"/>
            <a:endParaRPr lang="fr-FR" sz="2400" dirty="0" smtClean="0">
              <a:solidFill>
                <a:srgbClr val="002060"/>
              </a:solidFill>
            </a:endParaRPr>
          </a:p>
          <a:p>
            <a:pPr marL="190500" algn="ctr"/>
            <a:endParaRPr lang="fr-FR" sz="2400" dirty="0">
              <a:solidFill>
                <a:srgbClr val="002060"/>
              </a:solidFill>
            </a:endParaRPr>
          </a:p>
          <a:p>
            <a:pPr marL="190500" algn="ctr"/>
            <a:endParaRPr lang="fr-FR" sz="2400" dirty="0" smtClean="0">
              <a:solidFill>
                <a:srgbClr val="002060"/>
              </a:solidFill>
            </a:endParaRPr>
          </a:p>
          <a:p>
            <a:pPr marL="190500" algn="ctr"/>
            <a:endParaRPr lang="fr-FR" sz="2400" dirty="0">
              <a:solidFill>
                <a:srgbClr val="002060"/>
              </a:solidFill>
            </a:endParaRPr>
          </a:p>
          <a:p>
            <a:pPr marL="190500" algn="ctr"/>
            <a:endParaRPr lang="fr-FR" sz="2400" dirty="0" smtClean="0">
              <a:solidFill>
                <a:srgbClr val="002060"/>
              </a:solidFill>
            </a:endParaRPr>
          </a:p>
          <a:p>
            <a:pPr marL="190500" algn="ctr"/>
            <a:endParaRPr lang="fr-FR" sz="2400" dirty="0" smtClean="0">
              <a:solidFill>
                <a:srgbClr val="002060"/>
              </a:solidFill>
            </a:endParaRP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XFEL cryomodule </a:t>
            </a:r>
            <a:r>
              <a:rPr lang="fr-FR" sz="2400" dirty="0" err="1">
                <a:solidFill>
                  <a:srgbClr val="002060"/>
                </a:solidFill>
              </a:rPr>
              <a:t>integration</a:t>
            </a:r>
            <a:r>
              <a:rPr lang="fr-FR" sz="2400" dirty="0">
                <a:solidFill>
                  <a:srgbClr val="002060"/>
                </a:solidFill>
              </a:rPr>
              <a:t> at CEA/Saclay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" y="2967800"/>
            <a:ext cx="3760640" cy="2820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88" y="2941424"/>
            <a:ext cx="4239266" cy="28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700" dirty="0" smtClean="0">
                <a:cs typeface="Arial" charset="0"/>
              </a:rPr>
              <a:t>CEA to DESY Cryomodule Delivery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BCD51E-7ACD-4BCA-A435-0FBCD70196D0}" type="slidenum">
              <a:rPr lang="fr-FR" b="0">
                <a:solidFill>
                  <a:prstClr val="black">
                    <a:tint val="75000"/>
                  </a:prstClr>
                </a:solidFill>
                <a:latin typeface="Verdana"/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Verdana"/>
              <a:cs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5"/>
          <a:stretch/>
        </p:blipFill>
        <p:spPr bwMode="auto">
          <a:xfrm>
            <a:off x="6934833" y="1148699"/>
            <a:ext cx="2209139" cy="19285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182929"/>
            <a:ext cx="9144000" cy="176154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" y="5053566"/>
            <a:ext cx="9160773" cy="111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46586" y="3188945"/>
            <a:ext cx="3897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Shipment</a:t>
            </a:r>
            <a:r>
              <a:rPr lang="fr-FR" sz="2000" dirty="0" smtClean="0"/>
              <a:t> Rate to DESY / </a:t>
            </a:r>
            <a:r>
              <a:rPr lang="fr-FR" sz="2000" dirty="0" err="1" smtClean="0"/>
              <a:t>week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934833" y="150451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err="1" smtClean="0"/>
              <a:t>mid-October</a:t>
            </a:r>
            <a:r>
              <a:rPr lang="fr-FR" sz="1800" b="0" dirty="0" smtClean="0"/>
              <a:t> 2014</a:t>
            </a:r>
            <a:endParaRPr lang="en-US" sz="1800" b="0" dirty="0"/>
          </a:p>
        </p:txBody>
      </p:sp>
      <p:cxnSp>
        <p:nvCxnSpPr>
          <p:cNvPr id="9" name="Connecteur droit avec flèche 8"/>
          <p:cNvCxnSpPr>
            <a:stCxn id="17" idx="2"/>
          </p:cNvCxnSpPr>
          <p:nvPr/>
        </p:nvCxnSpPr>
        <p:spPr bwMode="auto">
          <a:xfrm>
            <a:off x="7950496" y="1873847"/>
            <a:ext cx="101791" cy="6055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3920329" y="358905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err="1" smtClean="0"/>
              <a:t>January</a:t>
            </a:r>
            <a:r>
              <a:rPr lang="fr-FR" sz="1800" b="0" dirty="0" smtClean="0"/>
              <a:t> 2015</a:t>
            </a:r>
            <a:endParaRPr lang="en-US" sz="1800" b="0" dirty="0"/>
          </a:p>
        </p:txBody>
      </p:sp>
      <p:cxnSp>
        <p:nvCxnSpPr>
          <p:cNvPr id="21" name="Connecteur droit avec flèche 20"/>
          <p:cNvCxnSpPr>
            <a:stCxn id="20" idx="2"/>
          </p:cNvCxnSpPr>
          <p:nvPr/>
        </p:nvCxnSpPr>
        <p:spPr bwMode="auto">
          <a:xfrm flipH="1">
            <a:off x="4302579" y="3958387"/>
            <a:ext cx="408992" cy="4911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-3050" y="603622"/>
            <a:ext cx="66038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0" dirty="0" smtClean="0"/>
              <a:t>As of April 22, 2015: </a:t>
            </a:r>
            <a:r>
              <a:rPr lang="fr-FR" sz="1600" dirty="0" smtClean="0"/>
              <a:t>45 out of 103 modules </a:t>
            </a:r>
            <a:r>
              <a:rPr lang="fr-FR" sz="1600" dirty="0" err="1" smtClean="0"/>
              <a:t>shipped</a:t>
            </a:r>
            <a:r>
              <a:rPr lang="fr-FR" sz="1600" dirty="0" smtClean="0"/>
              <a:t> to DESY</a:t>
            </a:r>
            <a:r>
              <a:rPr lang="fr-FR" sz="1600" b="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0" dirty="0" err="1" smtClean="0"/>
              <a:t>Throughput</a:t>
            </a:r>
            <a:r>
              <a:rPr lang="fr-FR" sz="1600" b="0" dirty="0" smtClean="0"/>
              <a:t> of 4 </a:t>
            </a:r>
            <a:r>
              <a:rPr lang="fr-FR" sz="1600" b="0" dirty="0" err="1" smtClean="0"/>
              <a:t>days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started</a:t>
            </a:r>
            <a:r>
              <a:rPr lang="fr-FR" sz="1600" b="0" dirty="0" smtClean="0"/>
              <a:t> in 2015 : </a:t>
            </a:r>
            <a:r>
              <a:rPr lang="fr-FR" sz="1600" b="0" dirty="0" err="1" smtClean="0"/>
              <a:t>from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January</a:t>
            </a:r>
            <a:r>
              <a:rPr lang="fr-FR" sz="1600" b="0" dirty="0" smtClean="0"/>
              <a:t> 5 till April 21, CEA </a:t>
            </a:r>
            <a:r>
              <a:rPr lang="fr-FR" sz="1600" b="0" dirty="0" err="1" smtClean="0"/>
              <a:t>delivered</a:t>
            </a:r>
            <a:r>
              <a:rPr lang="fr-FR" sz="1600" b="0" dirty="0" smtClean="0"/>
              <a:t> 18 cryomodules (XM25 to XM42) in 69 </a:t>
            </a:r>
            <a:r>
              <a:rPr lang="fr-FR" sz="1600" b="0" dirty="0" err="1" smtClean="0"/>
              <a:t>working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days</a:t>
            </a:r>
            <a:r>
              <a:rPr lang="fr-FR" sz="1600" b="0" dirty="0" smtClean="0"/>
              <a:t> (69/4=17,25).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0" dirty="0" smtClean="0"/>
              <a:t>If </a:t>
            </a:r>
            <a:r>
              <a:rPr lang="fr-FR" sz="1600" b="0" dirty="0" err="1" smtClean="0"/>
              <a:t>we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maintain</a:t>
            </a:r>
            <a:r>
              <a:rPr lang="fr-FR" sz="1600" b="0" dirty="0" smtClean="0"/>
              <a:t> the 4 </a:t>
            </a:r>
            <a:r>
              <a:rPr lang="fr-FR" sz="1600" b="0" dirty="0" err="1" smtClean="0"/>
              <a:t>day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throughput</a:t>
            </a:r>
            <a:r>
              <a:rPr lang="fr-FR" sz="1600" b="0" dirty="0" smtClean="0"/>
              <a:t> (</a:t>
            </a:r>
            <a:r>
              <a:rPr lang="fr-FR" sz="1600" b="0" dirty="0" err="1" smtClean="0"/>
              <a:t>so-called</a:t>
            </a:r>
            <a:r>
              <a:rPr lang="fr-FR" sz="1600" b="0" dirty="0" smtClean="0"/>
              <a:t> </a:t>
            </a:r>
            <a:r>
              <a:rPr lang="fr-FR" sz="1600" b="0" i="1" dirty="0" err="1" smtClean="0"/>
              <a:t>acceleration</a:t>
            </a:r>
            <a:r>
              <a:rPr lang="fr-FR" sz="1600" b="0" i="1" dirty="0" smtClean="0"/>
              <a:t> of production</a:t>
            </a:r>
            <a:r>
              <a:rPr lang="fr-FR" sz="1600" b="0" i="1" dirty="0"/>
              <a:t>)</a:t>
            </a:r>
            <a:r>
              <a:rPr lang="fr-FR" sz="1600" b="0" dirty="0" smtClean="0"/>
              <a:t> XM100 </a:t>
            </a:r>
            <a:r>
              <a:rPr lang="fr-FR" sz="1600" b="0" dirty="0" err="1" smtClean="0"/>
              <a:t>will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delivered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around</a:t>
            </a:r>
            <a:r>
              <a:rPr lang="fr-FR" sz="1600" b="0" dirty="0" smtClean="0"/>
              <a:t> 20 April 2016.</a:t>
            </a:r>
            <a:endParaRPr lang="fr-FR" sz="1600" b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0" dirty="0" smtClean="0"/>
              <a:t>The </a:t>
            </a:r>
            <a:r>
              <a:rPr lang="fr-FR" sz="1600" b="0" dirty="0" err="1" smtClean="0"/>
              <a:t>accelerated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scheme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robust</a:t>
            </a:r>
            <a:r>
              <a:rPr lang="fr-FR" sz="1600" b="0" dirty="0" smtClean="0"/>
              <a:t>: </a:t>
            </a:r>
            <a:r>
              <a:rPr lang="fr-FR" sz="1600" b="0" dirty="0" err="1" smtClean="0"/>
              <a:t>it</a:t>
            </a:r>
            <a:r>
              <a:rPr lang="fr-FR" sz="1600" b="0" dirty="0" smtClean="0"/>
              <a:t> has </a:t>
            </a:r>
            <a:r>
              <a:rPr lang="fr-FR" sz="1600" b="0" dirty="0" err="1" smtClean="0"/>
              <a:t>already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absorbed</a:t>
            </a:r>
            <a:r>
              <a:rPr lang="fr-FR" sz="1600" b="0" dirty="0" smtClean="0"/>
              <a:t> major incidents.</a:t>
            </a:r>
            <a:endParaRPr lang="en-US" sz="1600" b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6576246" y="2322374"/>
            <a:ext cx="3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1</a:t>
            </a:r>
            <a:endParaRPr lang="en-US" sz="1800" b="0" dirty="0"/>
          </a:p>
        </p:txBody>
      </p:sp>
      <p:sp>
        <p:nvSpPr>
          <p:cNvPr id="18" name="ZoneTexte 17"/>
          <p:cNvSpPr txBox="1"/>
          <p:nvPr/>
        </p:nvSpPr>
        <p:spPr>
          <a:xfrm>
            <a:off x="6589858" y="2017590"/>
            <a:ext cx="3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/>
              <a:t>2</a:t>
            </a:r>
            <a:endParaRPr lang="en-US" sz="1800" b="0" dirty="0"/>
          </a:p>
        </p:txBody>
      </p:sp>
      <p:sp>
        <p:nvSpPr>
          <p:cNvPr id="19" name="ZoneTexte 18"/>
          <p:cNvSpPr txBox="1"/>
          <p:nvPr/>
        </p:nvSpPr>
        <p:spPr>
          <a:xfrm>
            <a:off x="6595306" y="1680150"/>
            <a:ext cx="3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3</a:t>
            </a:r>
            <a:endParaRPr lang="en-US" sz="1800" b="0" dirty="0"/>
          </a:p>
        </p:txBody>
      </p:sp>
      <p:sp>
        <p:nvSpPr>
          <p:cNvPr id="22" name="ZoneTexte 21"/>
          <p:cNvSpPr txBox="1"/>
          <p:nvPr/>
        </p:nvSpPr>
        <p:spPr>
          <a:xfrm>
            <a:off x="6600754" y="1375366"/>
            <a:ext cx="3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/>
              <a:t>4</a:t>
            </a:r>
            <a:endParaRPr lang="en-US" sz="1800" b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3310093" y="4967123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/>
              <a:t>21 April 2015</a:t>
            </a:r>
            <a:endParaRPr lang="en-US" sz="1800" b="0" dirty="0"/>
          </a:p>
        </p:txBody>
      </p:sp>
      <p:cxnSp>
        <p:nvCxnSpPr>
          <p:cNvPr id="24" name="Connecteur droit avec flèche 23"/>
          <p:cNvCxnSpPr>
            <a:stCxn id="23" idx="2"/>
          </p:cNvCxnSpPr>
          <p:nvPr/>
        </p:nvCxnSpPr>
        <p:spPr bwMode="auto">
          <a:xfrm>
            <a:off x="4075720" y="5336455"/>
            <a:ext cx="137051" cy="1744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7807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err="1" smtClean="0"/>
              <a:t>Quality</a:t>
            </a:r>
            <a:r>
              <a:rPr lang="fr-FR" sz="2700" dirty="0" smtClean="0"/>
              <a:t> Control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21238"/>
          </a:xfrm>
        </p:spPr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Control </a:t>
            </a:r>
            <a:r>
              <a:rPr lang="fr-FR" dirty="0" err="1" smtClean="0"/>
              <a:t>consists</a:t>
            </a:r>
            <a:r>
              <a:rPr lang="fr-FR" dirty="0" smtClean="0"/>
              <a:t> in: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Inspecting</a:t>
            </a:r>
            <a:r>
              <a:rPr lang="fr-FR" dirty="0" smtClean="0"/>
              <a:t> the </a:t>
            </a:r>
            <a:r>
              <a:rPr lang="fr-FR" dirty="0" err="1" smtClean="0"/>
              <a:t>incoming</a:t>
            </a:r>
            <a:r>
              <a:rPr lang="fr-FR" dirty="0" smtClean="0"/>
              <a:t>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Controling</a:t>
            </a:r>
            <a:r>
              <a:rPr lang="fr-FR" dirty="0" smtClean="0"/>
              <a:t> the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Documenting</a:t>
            </a:r>
            <a:r>
              <a:rPr lang="fr-FR" dirty="0" smtClean="0"/>
              <a:t> the </a:t>
            </a:r>
            <a:r>
              <a:rPr lang="fr-FR" dirty="0" err="1" smtClean="0"/>
              <a:t>controls</a:t>
            </a:r>
            <a:r>
              <a:rPr lang="fr-FR" dirty="0" smtClean="0"/>
              <a:t> and </a:t>
            </a:r>
            <a:r>
              <a:rPr lang="fr-FR" dirty="0" err="1" smtClean="0"/>
              <a:t>non-conformities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Until</a:t>
            </a:r>
            <a:r>
              <a:rPr lang="fr-FR" dirty="0" smtClean="0"/>
              <a:t> end of 2014, the </a:t>
            </a:r>
            <a:r>
              <a:rPr lang="fr-FR" dirty="0" err="1" smtClean="0"/>
              <a:t>quality</a:t>
            </a:r>
            <a:r>
              <a:rPr lang="fr-FR" dirty="0" smtClean="0"/>
              <a:t> control group of </a:t>
            </a:r>
            <a:r>
              <a:rPr lang="fr-FR" dirty="0" err="1" smtClean="0"/>
              <a:t>Alsyom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(3 people) in </a:t>
            </a:r>
            <a:r>
              <a:rPr lang="fr-FR" dirty="0" err="1" smtClean="0"/>
              <a:t>such</a:t>
            </a:r>
            <a:r>
              <a:rPr lang="fr-FR" dirty="0" smtClean="0"/>
              <a:t> a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Documenting</a:t>
            </a:r>
            <a:r>
              <a:rPr lang="fr-FR" dirty="0" smtClean="0"/>
              <a:t> and </a:t>
            </a:r>
            <a:r>
              <a:rPr lang="fr-FR" dirty="0" err="1" smtClean="0"/>
              <a:t>Incoming</a:t>
            </a:r>
            <a:r>
              <a:rPr lang="fr-FR" dirty="0" smtClean="0"/>
              <a:t> Inspection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in </a:t>
            </a:r>
            <a:r>
              <a:rPr lang="fr-FR" dirty="0" err="1" smtClean="0"/>
              <a:t>priority</a:t>
            </a:r>
            <a:r>
              <a:rPr lang="fr-FR" dirty="0" smtClean="0"/>
              <a:t>. CEA </a:t>
            </a:r>
            <a:r>
              <a:rPr lang="fr-FR" dirty="0" err="1" smtClean="0"/>
              <a:t>took</a:t>
            </a:r>
            <a:r>
              <a:rPr lang="fr-FR" dirty="0" smtClean="0"/>
              <a:t> the major part of the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Controling</a:t>
            </a:r>
            <a:r>
              <a:rPr lang="fr-FR" dirty="0" smtClean="0"/>
              <a:t>, </a:t>
            </a:r>
            <a:r>
              <a:rPr lang="fr-FR" dirty="0" err="1" smtClean="0"/>
              <a:t>essentially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pre-defined</a:t>
            </a:r>
            <a:r>
              <a:rPr lang="fr-FR" dirty="0" smtClean="0"/>
              <a:t> ‘</a:t>
            </a:r>
            <a:r>
              <a:rPr lang="fr-FR" dirty="0" err="1" smtClean="0"/>
              <a:t>Hold</a:t>
            </a:r>
            <a:r>
              <a:rPr lang="fr-FR" dirty="0" smtClean="0"/>
              <a:t> Points’.</a:t>
            </a:r>
          </a:p>
          <a:p>
            <a:r>
              <a:rPr lang="fr-FR" dirty="0" smtClean="0"/>
              <a:t>The ‘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’ or ‘</a:t>
            </a:r>
            <a:r>
              <a:rPr lang="fr-FR" dirty="0" err="1" smtClean="0"/>
              <a:t>random</a:t>
            </a:r>
            <a:r>
              <a:rPr lang="fr-FR" dirty="0" smtClean="0"/>
              <a:t>’ </a:t>
            </a:r>
            <a:r>
              <a:rPr lang="fr-FR" dirty="0" err="1" smtClean="0"/>
              <a:t>controls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few and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</a:t>
            </a:r>
            <a:r>
              <a:rPr lang="fr-FR" dirty="0" err="1" smtClean="0"/>
              <a:t>many</a:t>
            </a:r>
            <a:r>
              <a:rPr lang="fr-FR" dirty="0" smtClean="0"/>
              <a:t> mal-fabrication, </a:t>
            </a:r>
            <a:r>
              <a:rPr lang="fr-FR" dirty="0" err="1" smtClean="0"/>
              <a:t>most</a:t>
            </a:r>
            <a:r>
              <a:rPr lang="fr-FR" dirty="0" smtClean="0"/>
              <a:t> of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recorded</a:t>
            </a:r>
            <a:r>
              <a:rPr lang="fr-FR" dirty="0" smtClean="0"/>
              <a:t> at DESY </a:t>
            </a:r>
            <a:r>
              <a:rPr lang="fr-FR" dirty="0" err="1" smtClean="0"/>
              <a:t>before</a:t>
            </a:r>
            <a:r>
              <a:rPr lang="fr-FR" dirty="0" smtClean="0"/>
              <a:t> or </a:t>
            </a:r>
            <a:r>
              <a:rPr lang="fr-FR" dirty="0" err="1" smtClean="0"/>
              <a:t>during</a:t>
            </a:r>
            <a:r>
              <a:rPr lang="fr-FR" dirty="0" smtClean="0"/>
              <a:t> cryomodule cold test !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November</a:t>
            </a:r>
            <a:r>
              <a:rPr lang="fr-FR" dirty="0" smtClean="0"/>
              <a:t> 2014, the </a:t>
            </a:r>
            <a:r>
              <a:rPr lang="fr-FR" dirty="0" err="1" smtClean="0"/>
              <a:t>quality</a:t>
            </a:r>
            <a:r>
              <a:rPr lang="fr-FR" dirty="0" smtClean="0"/>
              <a:t> control group of </a:t>
            </a:r>
            <a:r>
              <a:rPr lang="fr-FR" dirty="0" err="1" smtClean="0"/>
              <a:t>Alsyom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to 5 people </a:t>
            </a:r>
            <a:r>
              <a:rPr lang="fr-FR" dirty="0" err="1" smtClean="0"/>
              <a:t>which</a:t>
            </a:r>
            <a:r>
              <a:rPr lang="fr-FR" dirty="0" smtClean="0"/>
              <a:t>,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better</a:t>
            </a:r>
            <a:r>
              <a:rPr lang="fr-FR" dirty="0" smtClean="0"/>
              <a:t> organisation, </a:t>
            </a:r>
            <a:r>
              <a:rPr lang="fr-FR" dirty="0" err="1" smtClean="0"/>
              <a:t>covers</a:t>
            </a:r>
            <a:r>
              <a:rPr lang="fr-FR" dirty="0" smtClean="0"/>
              <a:t> the </a:t>
            </a:r>
            <a:r>
              <a:rPr lang="fr-FR" dirty="0" err="1" smtClean="0"/>
              <a:t>need</a:t>
            </a:r>
            <a:r>
              <a:rPr lang="fr-FR" dirty="0" smtClean="0"/>
              <a:t> of QC.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9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err="1" smtClean="0"/>
              <a:t>Quality</a:t>
            </a:r>
            <a:r>
              <a:rPr lang="fr-FR" sz="2700" dirty="0" smtClean="0"/>
              <a:t> Control: Non </a:t>
            </a:r>
            <a:r>
              <a:rPr lang="fr-FR" sz="2700" dirty="0" err="1" smtClean="0"/>
              <a:t>Conformities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21238"/>
          </a:xfrm>
        </p:spPr>
        <p:txBody>
          <a:bodyPr/>
          <a:lstStyle/>
          <a:p>
            <a:r>
              <a:rPr lang="fr-FR" dirty="0" smtClean="0"/>
              <a:t>Non </a:t>
            </a:r>
            <a:r>
              <a:rPr lang="fr-FR" dirty="0" err="1"/>
              <a:t>C</a:t>
            </a:r>
            <a:r>
              <a:rPr lang="fr-FR" dirty="0" err="1" smtClean="0"/>
              <a:t>onformities</a:t>
            </a:r>
            <a:r>
              <a:rPr lang="fr-FR" dirty="0" smtClean="0"/>
              <a:t> </a:t>
            </a:r>
            <a:r>
              <a:rPr lang="fr-FR" dirty="0" err="1" smtClean="0"/>
              <a:t>recorded</a:t>
            </a:r>
            <a:r>
              <a:rPr lang="fr-FR" dirty="0" smtClean="0"/>
              <a:t> by </a:t>
            </a:r>
            <a:r>
              <a:rPr lang="fr-FR" dirty="0" err="1" smtClean="0"/>
              <a:t>Alsyom</a:t>
            </a:r>
            <a:r>
              <a:rPr lang="fr-FR" dirty="0" smtClean="0"/>
              <a:t> </a:t>
            </a:r>
            <a:r>
              <a:rPr lang="fr-FR" dirty="0" err="1" smtClean="0"/>
              <a:t>fall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3 </a:t>
            </a:r>
            <a:r>
              <a:rPr lang="fr-FR" dirty="0" err="1" smtClean="0"/>
              <a:t>categories</a:t>
            </a:r>
            <a:r>
              <a:rPr lang="fr-FR" dirty="0" smtClean="0"/>
              <a:t>:	</a:t>
            </a:r>
          </a:p>
          <a:p>
            <a:pPr marL="457200" indent="-457200">
              <a:buAutoNum type="arabicParenR"/>
            </a:pPr>
            <a:r>
              <a:rPr lang="fr-FR" dirty="0" err="1" smtClean="0"/>
              <a:t>Tooling</a:t>
            </a:r>
            <a:r>
              <a:rPr lang="fr-FR" dirty="0" smtClean="0"/>
              <a:t> and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equipment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CEA and DESY (</a:t>
            </a:r>
            <a:r>
              <a:rPr lang="fr-FR" dirty="0" err="1" smtClean="0"/>
              <a:t>pump</a:t>
            </a:r>
            <a:r>
              <a:rPr lang="fr-FR" dirty="0" smtClean="0"/>
              <a:t> stations) (TOOLING)</a:t>
            </a:r>
          </a:p>
          <a:p>
            <a:pPr marL="457200" indent="-457200">
              <a:buAutoNum type="arabicParenR"/>
            </a:pPr>
            <a:r>
              <a:rPr lang="fr-FR" dirty="0" smtClean="0"/>
              <a:t>Accelerator components (PRODUCT)</a:t>
            </a:r>
          </a:p>
          <a:p>
            <a:pPr marL="457200" indent="-457200">
              <a:buAutoNum type="arabicParenR"/>
            </a:pP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(PROCESS)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04" y="2896577"/>
            <a:ext cx="69405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3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err="1" smtClean="0"/>
              <a:t>Quality</a:t>
            </a:r>
            <a:r>
              <a:rPr lang="fr-FR" sz="2700" dirty="0" smtClean="0"/>
              <a:t> Control: Non </a:t>
            </a:r>
            <a:r>
              <a:rPr lang="fr-FR" sz="2700" dirty="0" err="1" smtClean="0"/>
              <a:t>Conformities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108" y="836712"/>
            <a:ext cx="8555892" cy="562123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number</a:t>
            </a:r>
            <a:r>
              <a:rPr lang="fr-FR" dirty="0" smtClean="0"/>
              <a:t> of Non </a:t>
            </a:r>
            <a:r>
              <a:rPr lang="fr-FR" dirty="0" err="1"/>
              <a:t>C</a:t>
            </a:r>
            <a:r>
              <a:rPr lang="fr-FR" dirty="0" err="1" smtClean="0"/>
              <a:t>onformities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going</a:t>
            </a:r>
            <a:r>
              <a:rPr lang="fr-FR" dirty="0" smtClean="0"/>
              <a:t> down.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But,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and more efficient </a:t>
            </a:r>
            <a:r>
              <a:rPr lang="fr-FR" dirty="0" err="1" smtClean="0"/>
              <a:t>detection</a:t>
            </a:r>
            <a:r>
              <a:rPr lang="fr-FR" dirty="0" smtClean="0"/>
              <a:t> at </a:t>
            </a:r>
            <a:r>
              <a:rPr lang="fr-FR" dirty="0" err="1"/>
              <a:t>I</a:t>
            </a:r>
            <a:r>
              <a:rPr lang="fr-FR" dirty="0" err="1" smtClean="0"/>
              <a:t>ncoming</a:t>
            </a:r>
            <a:r>
              <a:rPr lang="fr-FR" dirty="0" smtClean="0"/>
              <a:t> Inspection, the impact of PRODUCT NC on the module </a:t>
            </a:r>
            <a:r>
              <a:rPr lang="fr-FR" dirty="0" err="1" smtClean="0"/>
              <a:t>assembly</a:t>
            </a:r>
            <a:r>
              <a:rPr lang="fr-FR" dirty="0" smtClean="0"/>
              <a:t> has </a:t>
            </a:r>
            <a:r>
              <a:rPr lang="fr-FR" dirty="0" err="1" smtClean="0"/>
              <a:t>considerably</a:t>
            </a:r>
            <a:r>
              <a:rPr lang="fr-FR" dirty="0" smtClean="0"/>
              <a:t> </a:t>
            </a:r>
            <a:r>
              <a:rPr lang="fr-FR" dirty="0" err="1" smtClean="0"/>
              <a:t>decreased</a:t>
            </a:r>
            <a:r>
              <a:rPr lang="fr-FR" dirty="0" smtClean="0"/>
              <a:t>, </a:t>
            </a:r>
            <a:r>
              <a:rPr lang="fr-FR" dirty="0" err="1" smtClean="0"/>
              <a:t>compared</a:t>
            </a:r>
            <a:r>
              <a:rPr lang="fr-FR" dirty="0" smtClean="0"/>
              <a:t> to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NC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discovered</a:t>
            </a:r>
            <a:r>
              <a:rPr lang="fr-FR" dirty="0" smtClean="0"/>
              <a:t> ‘on the </a:t>
            </a:r>
            <a:r>
              <a:rPr lang="fr-FR" dirty="0" err="1" smtClean="0"/>
              <a:t>fly</a:t>
            </a:r>
            <a:r>
              <a:rPr lang="fr-FR" dirty="0" smtClean="0"/>
              <a:t>’.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8" y="1331557"/>
            <a:ext cx="8402111" cy="346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" y="3440235"/>
            <a:ext cx="90170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Cryomodule Performance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731" y="696040"/>
            <a:ext cx="8634045" cy="52894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All </a:t>
            </a:r>
            <a:r>
              <a:rPr lang="fr-FR" dirty="0" err="1" smtClean="0"/>
              <a:t>tested</a:t>
            </a:r>
            <a:r>
              <a:rPr lang="fr-FR" dirty="0" smtClean="0"/>
              <a:t> modules are on XFEL </a:t>
            </a:r>
            <a:r>
              <a:rPr lang="fr-FR" dirty="0" err="1" smtClean="0"/>
              <a:t>specs</a:t>
            </a:r>
            <a:r>
              <a:rPr lang="fr-FR" dirty="0" smtClean="0"/>
              <a:t> (188 MV per module), on </a:t>
            </a:r>
            <a:r>
              <a:rPr lang="fr-FR" dirty="0" err="1" smtClean="0"/>
              <a:t>average</a:t>
            </a:r>
            <a:r>
              <a:rPr lang="fr-FR" dirty="0" smtClean="0"/>
              <a:t> 15 %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specs</a:t>
            </a:r>
            <a:r>
              <a:rPr lang="fr-FR" dirty="0" smtClean="0"/>
              <a:t> (27.2 MV/m).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</a:t>
            </a:r>
            <a:r>
              <a:rPr lang="fr-FR" dirty="0" err="1" smtClean="0"/>
              <a:t>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 </a:t>
            </a:r>
            <a:r>
              <a:rPr lang="fr-FR" dirty="0" err="1" smtClean="0"/>
              <a:t>cavity</a:t>
            </a:r>
            <a:r>
              <a:rPr lang="fr-FR" dirty="0" smtClean="0"/>
              <a:t> gradient </a:t>
            </a:r>
            <a:r>
              <a:rPr lang="fr-FR" dirty="0" err="1" smtClean="0"/>
              <a:t>degradation</a:t>
            </a:r>
            <a:r>
              <a:rPr lang="fr-FR" dirty="0" smtClean="0"/>
              <a:t> have been </a:t>
            </a:r>
            <a:r>
              <a:rPr lang="fr-FR" dirty="0" err="1" smtClean="0"/>
              <a:t>recorded</a:t>
            </a:r>
            <a:r>
              <a:rPr lang="fr-FR" dirty="0" smtClean="0"/>
              <a:t>: XM-3 and XM30 are the </a:t>
            </a:r>
            <a:r>
              <a:rPr lang="fr-FR" dirty="0" err="1" smtClean="0"/>
              <a:t>two</a:t>
            </a:r>
            <a:r>
              <a:rPr lang="fr-FR" dirty="0" smtClean="0"/>
              <a:t> exceptions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08903" y="5284179"/>
            <a:ext cx="715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 smtClean="0">
                <a:solidFill>
                  <a:srgbClr val="0070C0"/>
                </a:solidFill>
              </a:rPr>
              <a:t>Individual</a:t>
            </a:r>
            <a:r>
              <a:rPr lang="fr-FR" sz="1600" b="0" dirty="0" smtClean="0">
                <a:solidFill>
                  <a:srgbClr val="0070C0"/>
                </a:solidFill>
              </a:rPr>
              <a:t> </a:t>
            </a:r>
            <a:r>
              <a:rPr lang="fr-FR" sz="1600" b="0" dirty="0" err="1" smtClean="0">
                <a:solidFill>
                  <a:srgbClr val="0070C0"/>
                </a:solidFill>
              </a:rPr>
              <a:t>cavities</a:t>
            </a:r>
            <a:r>
              <a:rPr lang="fr-FR" sz="1600" b="0" dirty="0" smtClean="0">
                <a:solidFill>
                  <a:srgbClr val="0070C0"/>
                </a:solidFill>
              </a:rPr>
              <a:t> are power </a:t>
            </a:r>
            <a:r>
              <a:rPr lang="fr-FR" sz="1600" b="0" dirty="0" err="1" smtClean="0">
                <a:solidFill>
                  <a:srgbClr val="0070C0"/>
                </a:solidFill>
              </a:rPr>
              <a:t>limited</a:t>
            </a:r>
            <a:r>
              <a:rPr lang="fr-FR" sz="1600" b="0" dirty="0" smtClean="0">
                <a:solidFill>
                  <a:srgbClr val="0070C0"/>
                </a:solidFill>
              </a:rPr>
              <a:t> to 31 MV/m, i.e. cryomodules to 250 MV.</a:t>
            </a:r>
            <a:endParaRPr lang="en-US" sz="1600" b="0" dirty="0">
              <a:solidFill>
                <a:srgbClr val="0070C0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Cryomodule Performance : XM-3</a:t>
            </a:r>
            <a:endParaRPr lang="fr-FR" sz="32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8" y="688295"/>
            <a:ext cx="7499757" cy="54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46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Cryomodule Performance : </a:t>
            </a:r>
            <a:r>
              <a:rPr lang="fr-FR" sz="2700" dirty="0" smtClean="0"/>
              <a:t>XM19</a:t>
            </a:r>
            <a:endParaRPr lang="fr-FR" sz="32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4" y="663490"/>
            <a:ext cx="7365534" cy="55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3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Cryomodule Performance : </a:t>
            </a:r>
            <a:r>
              <a:rPr lang="fr-FR" sz="2700" dirty="0" smtClean="0"/>
              <a:t>XM19</a:t>
            </a:r>
            <a:endParaRPr lang="fr-FR" sz="32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7" y="947955"/>
            <a:ext cx="8387484" cy="504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7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1" y="688894"/>
            <a:ext cx="7437560" cy="554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Cryomodule Performance : XM30</a:t>
            </a:r>
            <a:endParaRPr lang="fr-FR" sz="32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2" y="3666432"/>
            <a:ext cx="8383954" cy="25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About </a:t>
            </a:r>
            <a:r>
              <a:rPr lang="fr-FR" sz="2700" dirty="0" err="1" smtClean="0"/>
              <a:t>Cavity</a:t>
            </a:r>
            <a:r>
              <a:rPr lang="fr-FR" sz="2700" dirty="0" smtClean="0"/>
              <a:t> </a:t>
            </a:r>
            <a:r>
              <a:rPr lang="fr-FR" sz="2700" dirty="0" err="1" smtClean="0"/>
              <a:t>Degradation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731" y="696040"/>
            <a:ext cx="8634045" cy="5289451"/>
          </a:xfrm>
        </p:spPr>
        <p:txBody>
          <a:bodyPr/>
          <a:lstStyle/>
          <a:p>
            <a:r>
              <a:rPr lang="fr-FR" dirty="0" smtClean="0"/>
              <a:t>CEA and DESY are </a:t>
            </a:r>
            <a:r>
              <a:rPr lang="fr-FR" dirty="0" err="1" smtClean="0"/>
              <a:t>working</a:t>
            </a:r>
            <a:r>
              <a:rPr lang="fr-FR" dirty="0" smtClean="0"/>
              <a:t> on </a:t>
            </a:r>
            <a:r>
              <a:rPr lang="fr-FR" dirty="0" err="1" smtClean="0"/>
              <a:t>understanding</a:t>
            </a:r>
            <a:r>
              <a:rPr lang="fr-FR" dirty="0" smtClean="0"/>
              <a:t> the causes of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degradation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module </a:t>
            </a:r>
            <a:r>
              <a:rPr lang="fr-FR" dirty="0" err="1" smtClean="0"/>
              <a:t>assembly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1</a:t>
            </a:r>
            <a:r>
              <a:rPr lang="fr-FR" b="1" baseline="30000" dirty="0" smtClean="0"/>
              <a:t>st</a:t>
            </a:r>
            <a:r>
              <a:rPr lang="fr-FR" b="1" dirty="0" smtClean="0"/>
              <a:t> </a:t>
            </a:r>
            <a:r>
              <a:rPr lang="fr-FR" b="1" dirty="0" err="1" smtClean="0"/>
              <a:t>remark</a:t>
            </a:r>
            <a:r>
              <a:rPr lang="fr-FR" dirty="0" smtClean="0"/>
              <a:t>: one module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worth</a:t>
            </a:r>
            <a:r>
              <a:rPr lang="fr-FR" dirty="0" smtClean="0"/>
              <a:t> &gt; 1 M€ and 200 MV.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lost</a:t>
            </a:r>
            <a:r>
              <a:rPr lang="fr-FR" dirty="0" smtClean="0"/>
              <a:t> about </a:t>
            </a:r>
            <a:r>
              <a:rPr lang="fr-FR" dirty="0"/>
              <a:t>¼ M€ on </a:t>
            </a:r>
            <a:r>
              <a:rPr lang="fr-FR" dirty="0" smtClean="0"/>
              <a:t>XM12 and ½ M€ on XM20. This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worth</a:t>
            </a:r>
            <a:r>
              <a:rPr lang="fr-FR" dirty="0" smtClean="0"/>
              <a:t> </a:t>
            </a:r>
            <a:r>
              <a:rPr lang="fr-FR" dirty="0" err="1" smtClean="0"/>
              <a:t>investing</a:t>
            </a:r>
            <a:r>
              <a:rPr lang="fr-FR" dirty="0" smtClean="0"/>
              <a:t> in in-situ (AMTF) diagnostic and in-situ </a:t>
            </a:r>
            <a:r>
              <a:rPr lang="fr-FR" dirty="0" err="1" smtClean="0"/>
              <a:t>repair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conditioning</a:t>
            </a:r>
            <a:r>
              <a:rPr lang="fr-FR" dirty="0" smtClean="0"/>
              <a:t>).</a:t>
            </a:r>
          </a:p>
          <a:p>
            <a:r>
              <a:rPr lang="fr-FR" b="1" dirty="0" smtClean="0"/>
              <a:t>2</a:t>
            </a:r>
            <a:r>
              <a:rPr lang="fr-FR" b="1" baseline="30000" dirty="0" smtClean="0"/>
              <a:t>nd</a:t>
            </a:r>
            <a:r>
              <a:rPr lang="fr-FR" b="1" dirty="0" smtClean="0"/>
              <a:t> </a:t>
            </a:r>
            <a:r>
              <a:rPr lang="fr-FR" b="1" dirty="0" err="1" smtClean="0"/>
              <a:t>remark</a:t>
            </a:r>
            <a:r>
              <a:rPr lang="fr-FR" dirty="0" smtClean="0"/>
              <a:t>: about 80% of </a:t>
            </a:r>
            <a:r>
              <a:rPr lang="fr-FR" dirty="0" err="1" smtClean="0"/>
              <a:t>cavities</a:t>
            </a:r>
            <a:r>
              <a:rPr lang="fr-FR" dirty="0" smtClean="0"/>
              <a:t> are </a:t>
            </a:r>
            <a:r>
              <a:rPr lang="fr-FR" dirty="0" err="1" smtClean="0"/>
              <a:t>reproducing</a:t>
            </a:r>
            <a:r>
              <a:rPr lang="fr-FR" dirty="0" smtClean="0"/>
              <a:t> or </a:t>
            </a:r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VT performances: module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. Causes ?</a:t>
            </a:r>
            <a:endParaRPr lang="fr-FR" b="1" dirty="0" smtClean="0"/>
          </a:p>
          <a:p>
            <a:r>
              <a:rPr lang="fr-FR" b="1" dirty="0" smtClean="0"/>
              <a:t>3</a:t>
            </a:r>
            <a:r>
              <a:rPr lang="fr-FR" b="1" baseline="30000" dirty="0" smtClean="0"/>
              <a:t>rd</a:t>
            </a:r>
            <a:r>
              <a:rPr lang="fr-FR" b="1" dirty="0" smtClean="0"/>
              <a:t> </a:t>
            </a:r>
            <a:r>
              <a:rPr lang="fr-FR" b="1" dirty="0" err="1" smtClean="0"/>
              <a:t>remark</a:t>
            </a:r>
            <a:r>
              <a:rPr lang="fr-FR" dirty="0" smtClean="0"/>
              <a:t>: a </a:t>
            </a:r>
            <a:r>
              <a:rPr lang="fr-FR" dirty="0" err="1" smtClean="0"/>
              <a:t>smaller</a:t>
            </a:r>
            <a:r>
              <a:rPr lang="fr-FR" dirty="0" smtClean="0"/>
              <a:t> but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gradient </a:t>
            </a:r>
            <a:r>
              <a:rPr lang="fr-FR" dirty="0" err="1" smtClean="0"/>
              <a:t>after</a:t>
            </a:r>
            <a:r>
              <a:rPr lang="fr-FR" dirty="0" smtClean="0"/>
              <a:t> module </a:t>
            </a:r>
            <a:r>
              <a:rPr lang="fr-FR" dirty="0" err="1" smtClean="0"/>
              <a:t>integration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08903" y="5284179"/>
            <a:ext cx="715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 smtClean="0">
                <a:solidFill>
                  <a:srgbClr val="0070C0"/>
                </a:solidFill>
              </a:rPr>
              <a:t>Individual</a:t>
            </a:r>
            <a:r>
              <a:rPr lang="fr-FR" sz="1600" b="0" dirty="0" smtClean="0">
                <a:solidFill>
                  <a:srgbClr val="0070C0"/>
                </a:solidFill>
              </a:rPr>
              <a:t> </a:t>
            </a:r>
            <a:r>
              <a:rPr lang="fr-FR" sz="1600" b="0" dirty="0" err="1" smtClean="0">
                <a:solidFill>
                  <a:srgbClr val="0070C0"/>
                </a:solidFill>
              </a:rPr>
              <a:t>cavities</a:t>
            </a:r>
            <a:r>
              <a:rPr lang="fr-FR" sz="1600" b="0" dirty="0" smtClean="0">
                <a:solidFill>
                  <a:srgbClr val="0070C0"/>
                </a:solidFill>
              </a:rPr>
              <a:t> are power </a:t>
            </a:r>
            <a:r>
              <a:rPr lang="fr-FR" sz="1600" b="0" dirty="0" err="1" smtClean="0">
                <a:solidFill>
                  <a:srgbClr val="0070C0"/>
                </a:solidFill>
              </a:rPr>
              <a:t>limited</a:t>
            </a:r>
            <a:r>
              <a:rPr lang="fr-FR" sz="1600" b="0" dirty="0" smtClean="0">
                <a:solidFill>
                  <a:srgbClr val="0070C0"/>
                </a:solidFill>
              </a:rPr>
              <a:t> to 31 MV/m, i.e. cryomodules to 250 MV.</a:t>
            </a:r>
            <a:endParaRPr lang="en-US" sz="1600" b="0" dirty="0">
              <a:solidFill>
                <a:srgbClr val="0070C0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1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600" dirty="0" err="1" smtClean="0"/>
              <a:t>Achievements</a:t>
            </a:r>
            <a:r>
              <a:rPr lang="fr-FR" sz="3600" dirty="0" smtClean="0"/>
              <a:t>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3200" dirty="0" err="1"/>
              <a:t>Recent</a:t>
            </a:r>
            <a:r>
              <a:rPr lang="fr-FR" sz="3200" dirty="0"/>
              <a:t> </a:t>
            </a:r>
            <a:r>
              <a:rPr lang="fr-FR" sz="3200" dirty="0" err="1"/>
              <a:t>developments</a:t>
            </a:r>
            <a:endParaRPr lang="fr-FR" sz="32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3400" dirty="0" smtClean="0"/>
              <a:t>Production and </a:t>
            </a:r>
            <a:r>
              <a:rPr lang="fr-FR" sz="3400" dirty="0" err="1" smtClean="0"/>
              <a:t>schedule</a:t>
            </a:r>
            <a:endParaRPr lang="fr-FR" sz="3400" dirty="0" smtClean="0"/>
          </a:p>
          <a:p>
            <a:pPr marL="342900" lvl="1" indent="-342900"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sz="3600" dirty="0" smtClean="0"/>
              <a:t>Challenges</a:t>
            </a:r>
            <a:endParaRPr lang="fr-FR" sz="3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3200" dirty="0"/>
              <a:t>Module </a:t>
            </a:r>
            <a:r>
              <a:rPr lang="fr-FR" sz="3200" dirty="0" smtClean="0"/>
              <a:t>performance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3200" dirty="0" smtClean="0"/>
              <a:t>Module </a:t>
            </a:r>
            <a:r>
              <a:rPr lang="fr-FR" sz="3200" dirty="0" err="1" smtClean="0"/>
              <a:t>repair</a:t>
            </a:r>
            <a:endParaRPr lang="fr-FR" sz="3200" dirty="0"/>
          </a:p>
          <a:p>
            <a:pPr marL="342900" lvl="1" indent="-342900"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sz="3600" dirty="0" err="1" smtClean="0"/>
              <a:t>Risks</a:t>
            </a:r>
            <a:endParaRPr lang="fr-FR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6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About </a:t>
            </a:r>
            <a:r>
              <a:rPr lang="fr-FR" sz="2700" dirty="0" err="1" smtClean="0"/>
              <a:t>Cavity</a:t>
            </a:r>
            <a:r>
              <a:rPr lang="fr-FR" sz="2700" dirty="0" smtClean="0"/>
              <a:t> </a:t>
            </a:r>
            <a:r>
              <a:rPr lang="fr-FR" sz="2700" dirty="0" err="1" smtClean="0"/>
              <a:t>Degradation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731" y="696040"/>
            <a:ext cx="8634045" cy="5546498"/>
          </a:xfrm>
        </p:spPr>
        <p:txBody>
          <a:bodyPr/>
          <a:lstStyle/>
          <a:p>
            <a:r>
              <a:rPr lang="fr-FR" dirty="0" smtClean="0"/>
              <a:t>The gradient </a:t>
            </a:r>
            <a:r>
              <a:rPr lang="fr-FR" dirty="0" err="1" smtClean="0"/>
              <a:t>degradation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presumably</a:t>
            </a:r>
            <a:r>
              <a:rPr lang="fr-FR" dirty="0" smtClean="0"/>
              <a:t> du to contamination of the </a:t>
            </a:r>
            <a:r>
              <a:rPr lang="fr-FR" dirty="0" err="1" smtClean="0"/>
              <a:t>cavity</a:t>
            </a:r>
            <a:r>
              <a:rPr lang="fr-FR" dirty="0" smtClean="0"/>
              <a:t> RF surfaces. Contamination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 by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:</a:t>
            </a:r>
          </a:p>
          <a:p>
            <a:pPr marL="457200" indent="-457200">
              <a:buAutoNum type="arabicParenR"/>
            </a:pPr>
            <a:r>
              <a:rPr lang="fr-FR" dirty="0" err="1" smtClean="0"/>
              <a:t>External</a:t>
            </a:r>
            <a:r>
              <a:rPr lang="fr-FR" dirty="0" smtClean="0"/>
              <a:t> contamination of </a:t>
            </a:r>
            <a:r>
              <a:rPr lang="fr-FR" dirty="0" err="1" smtClean="0"/>
              <a:t>cavity</a:t>
            </a:r>
            <a:r>
              <a:rPr lang="fr-FR" dirty="0" smtClean="0"/>
              <a:t> volume</a:t>
            </a:r>
          </a:p>
          <a:p>
            <a:pPr marL="457200" indent="-457200">
              <a:buAutoNum type="arabicParenR"/>
            </a:pPr>
            <a:r>
              <a:rPr lang="fr-FR" dirty="0" err="1" smtClean="0"/>
              <a:t>Internal</a:t>
            </a:r>
            <a:r>
              <a:rPr lang="fr-FR" dirty="0" smtClean="0"/>
              <a:t> contamination of </a:t>
            </a:r>
            <a:r>
              <a:rPr lang="fr-FR" dirty="0" err="1" smtClean="0"/>
              <a:t>cavity</a:t>
            </a:r>
            <a:r>
              <a:rPr lang="fr-FR" dirty="0" smtClean="0"/>
              <a:t> volume</a:t>
            </a:r>
          </a:p>
          <a:p>
            <a:endParaRPr lang="fr-FR" b="1" dirty="0" smtClean="0"/>
          </a:p>
          <a:p>
            <a:r>
              <a:rPr lang="fr-FR" b="1" dirty="0" smtClean="0"/>
              <a:t>1</a:t>
            </a:r>
            <a:r>
              <a:rPr lang="fr-FR" b="1" baseline="30000" dirty="0" smtClean="0"/>
              <a:t>st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dirty="0" smtClean="0"/>
              <a:t>: </a:t>
            </a:r>
            <a:r>
              <a:rPr lang="fr-FR" b="1" dirty="0" err="1" smtClean="0"/>
              <a:t>External</a:t>
            </a:r>
            <a:r>
              <a:rPr lang="fr-FR" b="1" dirty="0" smtClean="0"/>
              <a:t> contamination </a:t>
            </a:r>
            <a:r>
              <a:rPr lang="fr-FR" dirty="0" err="1" smtClean="0"/>
              <a:t>may</a:t>
            </a:r>
            <a:r>
              <a:rPr lang="fr-FR" dirty="0" smtClean="0"/>
              <a:t> have 3 causes:</a:t>
            </a:r>
          </a:p>
          <a:p>
            <a:r>
              <a:rPr lang="fr-FR" dirty="0" smtClean="0"/>
              <a:t>a) </a:t>
            </a:r>
            <a:r>
              <a:rPr lang="fr-FR" b="1" dirty="0" smtClean="0"/>
              <a:t>Clean room air</a:t>
            </a:r>
            <a:r>
              <a:rPr lang="fr-FR" dirty="0" smtClean="0"/>
              <a:t>: </a:t>
            </a:r>
            <a:r>
              <a:rPr lang="fr-FR" dirty="0" err="1" smtClean="0"/>
              <a:t>idle</a:t>
            </a:r>
            <a:r>
              <a:rPr lang="fr-FR" dirty="0" smtClean="0"/>
              <a:t> ISO5-ISO4 clean </a:t>
            </a:r>
            <a:r>
              <a:rPr lang="fr-FR" dirty="0" err="1" smtClean="0"/>
              <a:t>rooms</a:t>
            </a:r>
            <a:r>
              <a:rPr lang="fr-FR" dirty="0" smtClean="0"/>
              <a:t> are </a:t>
            </a:r>
            <a:r>
              <a:rPr lang="fr-FR" dirty="0" err="1" smtClean="0"/>
              <a:t>worth</a:t>
            </a:r>
            <a:r>
              <a:rPr lang="fr-FR" dirty="0" smtClean="0"/>
              <a:t> ‘ISO0’: 	permanent </a:t>
            </a:r>
            <a:r>
              <a:rPr lang="fr-FR" dirty="0" err="1" smtClean="0"/>
              <a:t>counting</a:t>
            </a:r>
            <a:r>
              <a:rPr lang="fr-FR" dirty="0" smtClean="0"/>
              <a:t> at </a:t>
            </a:r>
            <a:r>
              <a:rPr lang="fr-FR" dirty="0" err="1" smtClean="0"/>
              <a:t>nights</a:t>
            </a:r>
            <a:r>
              <a:rPr lang="fr-FR" dirty="0" smtClean="0"/>
              <a:t> monitors </a:t>
            </a:r>
            <a:r>
              <a:rPr lang="fr-FR" dirty="0" err="1" smtClean="0"/>
              <a:t>cleanliness</a:t>
            </a:r>
            <a:endParaRPr lang="fr-FR" dirty="0" smtClean="0"/>
          </a:p>
          <a:p>
            <a:r>
              <a:rPr lang="fr-FR" dirty="0" smtClean="0"/>
              <a:t>b) </a:t>
            </a:r>
            <a:r>
              <a:rPr lang="fr-FR" b="1" dirty="0" err="1" smtClean="0"/>
              <a:t>Operator</a:t>
            </a:r>
            <a:r>
              <a:rPr lang="fr-FR" b="1" dirty="0" smtClean="0"/>
              <a:t> </a:t>
            </a:r>
            <a:r>
              <a:rPr lang="fr-FR" b="1" dirty="0" err="1" smtClean="0"/>
              <a:t>behavior</a:t>
            </a:r>
            <a:r>
              <a:rPr lang="fr-FR" b="1" dirty="0" smtClean="0"/>
              <a:t> </a:t>
            </a:r>
            <a:r>
              <a:rPr lang="fr-FR" dirty="0" smtClean="0"/>
              <a:t>: hands-on </a:t>
            </a:r>
            <a:r>
              <a:rPr lang="fr-FR" dirty="0" err="1" smtClean="0"/>
              <a:t>cavity</a:t>
            </a:r>
            <a:r>
              <a:rPr lang="fr-FR" dirty="0" smtClean="0"/>
              <a:t> connections and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highly</a:t>
            </a:r>
            <a:r>
              <a:rPr lang="fr-FR" dirty="0" smtClean="0"/>
              <a:t> probable cause of contamination. DESY and CEA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audits of clean room </a:t>
            </a:r>
            <a:r>
              <a:rPr lang="fr-FR" dirty="0" err="1" smtClean="0"/>
              <a:t>assembly</a:t>
            </a:r>
            <a:r>
              <a:rPr lang="fr-FR" dirty="0" smtClean="0"/>
              <a:t>. No major </a:t>
            </a:r>
            <a:r>
              <a:rPr lang="fr-FR" dirty="0" err="1" smtClean="0"/>
              <a:t>faults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detected</a:t>
            </a:r>
            <a:r>
              <a:rPr lang="fr-FR" dirty="0" smtClean="0"/>
              <a:t> but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procedures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a </a:t>
            </a:r>
            <a:r>
              <a:rPr lang="fr-FR" dirty="0" err="1" smtClean="0"/>
              <a:t>reminder</a:t>
            </a:r>
            <a:r>
              <a:rPr lang="fr-FR" dirty="0" smtClean="0"/>
              <a:t>. </a:t>
            </a:r>
            <a:r>
              <a:rPr lang="fr-FR" dirty="0" err="1" smtClean="0"/>
              <a:t>Also</a:t>
            </a:r>
            <a:r>
              <a:rPr lang="fr-FR" dirty="0" smtClean="0"/>
              <a:t>, the </a:t>
            </a:r>
            <a:r>
              <a:rPr lang="fr-FR" dirty="0" err="1" smtClean="0"/>
              <a:t>connection</a:t>
            </a:r>
            <a:r>
              <a:rPr lang="fr-FR" dirty="0" smtClean="0"/>
              <a:t> of the </a:t>
            </a:r>
            <a:r>
              <a:rPr lang="fr-FR" dirty="0" err="1" smtClean="0"/>
              <a:t>gate</a:t>
            </a:r>
            <a:r>
              <a:rPr lang="fr-FR" dirty="0" smtClean="0"/>
              <a:t> valve to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, </a:t>
            </a:r>
            <a:r>
              <a:rPr lang="fr-FR" dirty="0" err="1" smtClean="0"/>
              <a:t>particularly</a:t>
            </a:r>
            <a:r>
              <a:rPr lang="fr-FR" dirty="0" smtClean="0"/>
              <a:t> on the CC </a:t>
            </a:r>
            <a:r>
              <a:rPr lang="fr-FR" dirty="0" err="1" smtClean="0"/>
              <a:t>workstation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c) N2 </a:t>
            </a:r>
            <a:r>
              <a:rPr lang="fr-FR" dirty="0" err="1" smtClean="0"/>
              <a:t>Flushing</a:t>
            </a:r>
            <a:r>
              <a:rPr lang="fr-FR" dirty="0" smtClean="0"/>
              <a:t> (10 l/mn) and </a:t>
            </a:r>
            <a:r>
              <a:rPr lang="fr-FR" b="1" dirty="0" smtClean="0"/>
              <a:t>N2 </a:t>
            </a:r>
            <a:r>
              <a:rPr lang="fr-FR" b="1" dirty="0" err="1" smtClean="0"/>
              <a:t>venting</a:t>
            </a:r>
            <a:r>
              <a:rPr lang="fr-FR" b="1" dirty="0" smtClean="0"/>
              <a:t> </a:t>
            </a:r>
            <a:r>
              <a:rPr lang="fr-FR" dirty="0" smtClean="0"/>
              <a:t>(3 l/mn): </a:t>
            </a:r>
            <a:r>
              <a:rPr lang="fr-FR" dirty="0" err="1" smtClean="0"/>
              <a:t>venting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release 10k </a:t>
            </a:r>
            <a:r>
              <a:rPr lang="fr-FR" dirty="0" err="1" smtClean="0"/>
              <a:t>particulates</a:t>
            </a:r>
            <a:r>
              <a:rPr lang="fr-FR" dirty="0" smtClean="0"/>
              <a:t> / mn in open air, but in-</a:t>
            </a:r>
            <a:r>
              <a:rPr lang="fr-FR" dirty="0" err="1" smtClean="0"/>
              <a:t>cavity</a:t>
            </a:r>
            <a:r>
              <a:rPr lang="fr-FR" dirty="0" smtClean="0"/>
              <a:t> tests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 </a:t>
            </a:r>
            <a:r>
              <a:rPr lang="fr-FR" dirty="0" err="1" smtClean="0"/>
              <a:t>particulates</a:t>
            </a:r>
            <a:r>
              <a:rPr lang="fr-FR" dirty="0" smtClean="0"/>
              <a:t> / mn on </a:t>
            </a:r>
            <a:r>
              <a:rPr lang="fr-FR" dirty="0" err="1" smtClean="0"/>
              <a:t>realistic</a:t>
            </a:r>
            <a:r>
              <a:rPr lang="fr-FR" dirty="0" smtClean="0"/>
              <a:t> conditions of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venting</a:t>
            </a:r>
            <a:r>
              <a:rPr lang="fr-FR" dirty="0" smtClean="0"/>
              <a:t>. </a:t>
            </a:r>
            <a:r>
              <a:rPr lang="fr-FR" dirty="0" err="1" smtClean="0"/>
              <a:t>Systematics</a:t>
            </a:r>
            <a:r>
              <a:rPr lang="fr-FR" dirty="0" smtClean="0"/>
              <a:t> ??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About </a:t>
            </a:r>
            <a:r>
              <a:rPr lang="fr-FR" sz="2700" dirty="0" err="1" smtClean="0"/>
              <a:t>Cavity</a:t>
            </a:r>
            <a:r>
              <a:rPr lang="fr-FR" sz="2700" dirty="0" smtClean="0"/>
              <a:t> </a:t>
            </a:r>
            <a:r>
              <a:rPr lang="fr-FR" sz="2700" dirty="0" err="1" smtClean="0"/>
              <a:t>Degradation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731" y="696040"/>
            <a:ext cx="8634045" cy="5546498"/>
          </a:xfrm>
        </p:spPr>
        <p:txBody>
          <a:bodyPr/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nd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dirty="0" smtClean="0"/>
              <a:t>: </a:t>
            </a:r>
            <a:r>
              <a:rPr lang="fr-FR" b="1" dirty="0" err="1" smtClean="0"/>
              <a:t>Internal</a:t>
            </a:r>
            <a:r>
              <a:rPr lang="fr-FR" b="1" dirty="0" smtClean="0"/>
              <a:t> contamination </a:t>
            </a:r>
            <a:r>
              <a:rPr lang="fr-FR" dirty="0" err="1" smtClean="0"/>
              <a:t>may</a:t>
            </a:r>
            <a:r>
              <a:rPr lang="fr-FR" dirty="0" smtClean="0"/>
              <a:t> have 3 causes:</a:t>
            </a:r>
          </a:p>
          <a:p>
            <a:pPr marL="457200" indent="-457200">
              <a:buAutoNum type="alphaLcParenR"/>
            </a:pPr>
            <a:r>
              <a:rPr lang="fr-FR" b="1" dirty="0" err="1" smtClean="0"/>
              <a:t>Particulates</a:t>
            </a:r>
            <a:r>
              <a:rPr lang="fr-FR" b="1" dirty="0" smtClean="0"/>
              <a:t> migration</a:t>
            </a:r>
            <a:r>
              <a:rPr lang="fr-FR" dirty="0" smtClean="0"/>
              <a:t>: </a:t>
            </a:r>
            <a:r>
              <a:rPr lang="fr-FR" dirty="0" err="1" smtClean="0"/>
              <a:t>metallic</a:t>
            </a:r>
            <a:r>
              <a:rPr lang="fr-FR" dirty="0" smtClean="0"/>
              <a:t> </a:t>
            </a:r>
            <a:r>
              <a:rPr lang="fr-FR" dirty="0" err="1" smtClean="0"/>
              <a:t>particulates</a:t>
            </a:r>
            <a:r>
              <a:rPr lang="fr-FR" dirty="0" smtClean="0"/>
              <a:t> are </a:t>
            </a:r>
            <a:r>
              <a:rPr lang="fr-FR" dirty="0" err="1" smtClean="0"/>
              <a:t>inevitably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produced</a:t>
            </a:r>
            <a:r>
              <a:rPr lang="fr-FR" dirty="0" smtClean="0"/>
              <a:t> in the RF-free volumes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flanges</a:t>
            </a:r>
            <a:r>
              <a:rPr lang="fr-FR" dirty="0" smtClean="0"/>
              <a:t>. The ‘art’ </a:t>
            </a:r>
            <a:r>
              <a:rPr lang="fr-FR" dirty="0" err="1" smtClean="0"/>
              <a:t>is</a:t>
            </a:r>
            <a:r>
              <a:rPr lang="fr-FR" dirty="0" smtClean="0"/>
              <a:t> not to move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controled</a:t>
            </a:r>
            <a:r>
              <a:rPr lang="fr-FR" dirty="0" smtClean="0"/>
              <a:t> slow </a:t>
            </a:r>
            <a:r>
              <a:rPr lang="fr-FR" dirty="0" err="1" smtClean="0"/>
              <a:t>venting</a:t>
            </a:r>
            <a:r>
              <a:rPr lang="fr-FR" dirty="0" smtClean="0"/>
              <a:t> and slow </a:t>
            </a:r>
            <a:r>
              <a:rPr lang="fr-FR" dirty="0" err="1" smtClean="0"/>
              <a:t>pumping</a:t>
            </a:r>
            <a:r>
              <a:rPr lang="fr-FR" dirty="0" smtClean="0"/>
              <a:t>, and </a:t>
            </a:r>
            <a:r>
              <a:rPr lang="fr-FR" dirty="0" err="1" smtClean="0"/>
              <a:t>avoiding</a:t>
            </a:r>
            <a:r>
              <a:rPr lang="fr-FR" dirty="0" smtClean="0"/>
              <a:t> vibration. </a:t>
            </a:r>
            <a:r>
              <a:rPr lang="fr-FR" dirty="0" err="1" smtClean="0"/>
              <a:t>Flushing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clean N2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questionable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point of </a:t>
            </a:r>
            <a:r>
              <a:rPr lang="fr-FR" dirty="0" err="1" smtClean="0"/>
              <a:t>view</a:t>
            </a:r>
            <a:r>
              <a:rPr lang="fr-FR" dirty="0" smtClean="0"/>
              <a:t>.</a:t>
            </a:r>
          </a:p>
          <a:p>
            <a:pPr marL="457200" indent="-457200">
              <a:buAutoNum type="alphaLcParenR"/>
            </a:pPr>
            <a:r>
              <a:rPr lang="fr-FR" b="1" dirty="0" smtClean="0"/>
              <a:t>Vibrations</a:t>
            </a:r>
            <a:r>
              <a:rPr lang="fr-FR" dirty="0" smtClean="0"/>
              <a:t>: ‘</a:t>
            </a:r>
            <a:r>
              <a:rPr lang="fr-FR" dirty="0" err="1" smtClean="0"/>
              <a:t>Sticking</a:t>
            </a:r>
            <a:r>
              <a:rPr lang="fr-FR" dirty="0" smtClean="0"/>
              <a:t>’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predicts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particulates</a:t>
            </a:r>
            <a:r>
              <a:rPr lang="fr-FR" dirty="0" smtClean="0"/>
              <a:t> stick to the surface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vacuum </a:t>
            </a:r>
            <a:r>
              <a:rPr lang="fr-FR" dirty="0" smtClean="0">
                <a:sym typeface="Symbol"/>
              </a:rPr>
              <a:t>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and cryomodule transports are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vacuum. Vibrations are </a:t>
            </a:r>
            <a:r>
              <a:rPr lang="fr-FR" smtClean="0"/>
              <a:t>recorded</a:t>
            </a:r>
            <a:r>
              <a:rPr lang="fr-FR" dirty="0" smtClean="0"/>
              <a:t>: the case of XM19 and XM26 </a:t>
            </a:r>
            <a:r>
              <a:rPr lang="fr-FR" dirty="0" err="1" smtClean="0"/>
              <a:t>cavities</a:t>
            </a:r>
            <a:r>
              <a:rPr lang="fr-FR" dirty="0" smtClean="0"/>
              <a:t> (not an </a:t>
            </a:r>
            <a:r>
              <a:rPr lang="fr-FR" dirty="0" err="1" smtClean="0"/>
              <a:t>isolated</a:t>
            </a:r>
            <a:r>
              <a:rPr lang="fr-FR" dirty="0" smtClean="0"/>
              <a:t> case)</a:t>
            </a:r>
          </a:p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7" y="3947743"/>
            <a:ext cx="3030932" cy="221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1" y="3889562"/>
            <a:ext cx="3837090" cy="23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83969" y="4343400"/>
            <a:ext cx="1733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XM26 </a:t>
            </a:r>
            <a:r>
              <a:rPr lang="fr-FR" sz="1600" b="0" dirty="0" err="1" smtClean="0"/>
              <a:t>cavities</a:t>
            </a:r>
            <a:r>
              <a:rPr lang="fr-FR" sz="1600" b="0" dirty="0" smtClean="0"/>
              <a:t> have been </a:t>
            </a:r>
            <a:r>
              <a:rPr lang="fr-FR" sz="1600" b="0" dirty="0" err="1" smtClean="0"/>
              <a:t>shipped</a:t>
            </a:r>
            <a:r>
              <a:rPr lang="fr-FR" sz="1600" b="0" dirty="0" smtClean="0"/>
              <a:t> back to DESY and </a:t>
            </a:r>
            <a:r>
              <a:rPr lang="fr-FR" sz="1600" b="0" dirty="0" err="1" smtClean="0"/>
              <a:t>tested</a:t>
            </a:r>
            <a:r>
              <a:rPr lang="fr-FR" sz="1600" b="0" dirty="0" smtClean="0"/>
              <a:t> a second time in VTC</a:t>
            </a:r>
            <a:endParaRPr lang="en-US" sz="1600" b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844741" y="5214715"/>
            <a:ext cx="2702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XM19 </a:t>
            </a:r>
            <a:r>
              <a:rPr lang="fr-FR" sz="1600" b="0" dirty="0" err="1" smtClean="0"/>
              <a:t>cavity</a:t>
            </a:r>
            <a:r>
              <a:rPr lang="fr-FR" sz="1600" b="0" dirty="0" smtClean="0"/>
              <a:t> transport &gt; 3g</a:t>
            </a:r>
            <a:endParaRPr lang="en-US" sz="1600" b="0" dirty="0"/>
          </a:p>
        </p:txBody>
      </p:sp>
      <p:sp>
        <p:nvSpPr>
          <p:cNvPr id="14" name="ZoneTexte 13"/>
          <p:cNvSpPr txBox="1"/>
          <p:nvPr/>
        </p:nvSpPr>
        <p:spPr>
          <a:xfrm>
            <a:off x="6737888" y="5300462"/>
            <a:ext cx="64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a</a:t>
            </a:r>
            <a:r>
              <a:rPr lang="fr-FR" sz="800" dirty="0" err="1" smtClean="0"/>
              <a:t>fter</a:t>
            </a:r>
            <a:r>
              <a:rPr lang="fr-FR" sz="800" dirty="0" smtClean="0"/>
              <a:t> 2</a:t>
            </a:r>
            <a:r>
              <a:rPr lang="fr-FR" sz="800" baseline="30000" dirty="0" smtClean="0"/>
              <a:t>nd</a:t>
            </a:r>
            <a:r>
              <a:rPr lang="fr-FR" sz="800" dirty="0" smtClean="0"/>
              <a:t> transport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336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About </a:t>
            </a:r>
            <a:r>
              <a:rPr lang="fr-FR" sz="2700" dirty="0" err="1" smtClean="0"/>
              <a:t>Cavity</a:t>
            </a:r>
            <a:r>
              <a:rPr lang="fr-FR" sz="2700" dirty="0" smtClean="0"/>
              <a:t> </a:t>
            </a:r>
            <a:r>
              <a:rPr lang="fr-FR" sz="2700" dirty="0" err="1" smtClean="0"/>
              <a:t>Degradation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731" y="696040"/>
            <a:ext cx="8634045" cy="5546498"/>
          </a:xfrm>
        </p:spPr>
        <p:txBody>
          <a:bodyPr/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nd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dirty="0" smtClean="0"/>
              <a:t>: </a:t>
            </a:r>
            <a:r>
              <a:rPr lang="fr-FR" b="1" dirty="0" err="1" smtClean="0"/>
              <a:t>Internal</a:t>
            </a:r>
            <a:r>
              <a:rPr lang="fr-FR" b="1" dirty="0" smtClean="0"/>
              <a:t> contamination </a:t>
            </a:r>
            <a:r>
              <a:rPr lang="fr-FR" dirty="0" err="1" smtClean="0"/>
              <a:t>may</a:t>
            </a:r>
            <a:r>
              <a:rPr lang="fr-FR" dirty="0" smtClean="0"/>
              <a:t> have 3 causes:</a:t>
            </a:r>
          </a:p>
          <a:p>
            <a:pPr marL="457200" indent="-457200">
              <a:buAutoNum type="alphaLcParenR"/>
            </a:pPr>
            <a:r>
              <a:rPr lang="fr-FR" b="1" dirty="0" smtClean="0"/>
              <a:t>Vibrations</a:t>
            </a:r>
            <a:r>
              <a:rPr lang="fr-FR" dirty="0" smtClean="0"/>
              <a:t>: vibrations </a:t>
            </a:r>
            <a:r>
              <a:rPr lang="fr-FR" dirty="0" err="1" smtClean="0"/>
              <a:t>occurs</a:t>
            </a:r>
            <a:r>
              <a:rPr lang="fr-FR" dirty="0" smtClean="0"/>
              <a:t> </a:t>
            </a:r>
            <a:r>
              <a:rPr lang="fr-FR" dirty="0" err="1" smtClean="0"/>
              <a:t>alos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‘5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weeks</a:t>
            </a:r>
            <a:r>
              <a:rPr lang="fr-FR" dirty="0" smtClean="0"/>
              <a:t>’ </a:t>
            </a:r>
            <a:r>
              <a:rPr lang="fr-FR" dirty="0" err="1" smtClean="0"/>
              <a:t>outside</a:t>
            </a:r>
            <a:r>
              <a:rPr lang="fr-FR" dirty="0" smtClean="0"/>
              <a:t> of the clean room </a:t>
            </a:r>
            <a:r>
              <a:rPr lang="fr-FR" dirty="0" err="1" smtClean="0"/>
              <a:t>when</a:t>
            </a:r>
            <a:r>
              <a:rPr lang="fr-FR" dirty="0" smtClean="0"/>
              <a:t> the string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vented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e.g</a:t>
            </a:r>
            <a:r>
              <a:rPr lang="fr-FR" dirty="0" smtClean="0"/>
              <a:t> vibrations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-out of Ti tubes          </a:t>
            </a:r>
            <a:r>
              <a:rPr lang="fr-FR" dirty="0" err="1" smtClean="0"/>
              <a:t>e.g</a:t>
            </a:r>
            <a:r>
              <a:rPr lang="fr-FR" dirty="0" smtClean="0"/>
              <a:t> </a:t>
            </a:r>
            <a:r>
              <a:rPr lang="fr-FR" dirty="0" err="1" smtClean="0"/>
              <a:t>hammering</a:t>
            </a:r>
            <a:r>
              <a:rPr lang="fr-FR" dirty="0" smtClean="0"/>
              <a:t> of 6 pins</a:t>
            </a:r>
          </a:p>
          <a:p>
            <a:r>
              <a:rPr lang="fr-FR" dirty="0" smtClean="0"/>
              <a:t>   of the 2K 2-phase line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		on cold mass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The maximum acceptable </a:t>
            </a:r>
            <a:r>
              <a:rPr lang="fr-FR" dirty="0" err="1" smtClean="0"/>
              <a:t>acceleration</a:t>
            </a:r>
            <a:endParaRPr lang="fr-FR" dirty="0"/>
          </a:p>
          <a:p>
            <a:r>
              <a:rPr lang="fr-FR" dirty="0" err="1"/>
              <a:t>l</a:t>
            </a:r>
            <a:r>
              <a:rPr lang="fr-FR" dirty="0" err="1" smtClean="0"/>
              <a:t>evels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</a:t>
            </a:r>
            <a:r>
              <a:rPr lang="fr-FR" dirty="0" err="1" smtClean="0"/>
              <a:t>unknown</a:t>
            </a:r>
            <a:r>
              <a:rPr lang="fr-FR" dirty="0" smtClean="0"/>
              <a:t> to us.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32</a:t>
            </a:fld>
            <a:endParaRPr lang="en-US" dirty="0"/>
          </a:p>
        </p:txBody>
      </p:sp>
      <p:pic>
        <p:nvPicPr>
          <p:cNvPr id="13" name="Imag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16" y="2479433"/>
            <a:ext cx="4369777" cy="26992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/>
          <a:stretch/>
        </p:blipFill>
        <p:spPr bwMode="auto">
          <a:xfrm>
            <a:off x="5270138" y="2497693"/>
            <a:ext cx="3069657" cy="18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3"/>
          <a:stretch/>
        </p:blipFill>
        <p:spPr bwMode="auto">
          <a:xfrm>
            <a:off x="5138254" y="4219647"/>
            <a:ext cx="3695899" cy="19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0934" y="4374132"/>
            <a:ext cx="402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XM35: 0.7 g </a:t>
            </a:r>
            <a:r>
              <a:rPr lang="fr-FR" dirty="0" err="1" smtClean="0">
                <a:solidFill>
                  <a:schemeClr val="bg1"/>
                </a:solidFill>
              </a:rPr>
              <a:t>during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cutting</a:t>
            </a:r>
            <a:r>
              <a:rPr lang="fr-FR" dirty="0" smtClean="0">
                <a:solidFill>
                  <a:schemeClr val="bg1"/>
                </a:solidFill>
              </a:rPr>
              <a:t> for 2 mn, up to 4g </a:t>
            </a:r>
            <a:r>
              <a:rPr lang="fr-FR" dirty="0" err="1" smtClean="0">
                <a:solidFill>
                  <a:schemeClr val="bg1"/>
                </a:solidFill>
              </a:rPr>
              <a:t>shocks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d</a:t>
            </a:r>
            <a:r>
              <a:rPr lang="fr-FR" dirty="0" err="1" smtClean="0">
                <a:solidFill>
                  <a:schemeClr val="bg1"/>
                </a:solidFill>
              </a:rPr>
              <a:t>uring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cutting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tool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positioning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700" dirty="0" smtClean="0"/>
              <a:t>About </a:t>
            </a:r>
            <a:r>
              <a:rPr lang="fr-FR" sz="2700" dirty="0" err="1" smtClean="0"/>
              <a:t>Cavity</a:t>
            </a:r>
            <a:r>
              <a:rPr lang="fr-FR" sz="2700" dirty="0" smtClean="0"/>
              <a:t> </a:t>
            </a:r>
            <a:r>
              <a:rPr lang="fr-FR" sz="2700" dirty="0" err="1" smtClean="0"/>
              <a:t>Degradation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731" y="696040"/>
            <a:ext cx="8634045" cy="5546498"/>
          </a:xfrm>
        </p:spPr>
        <p:txBody>
          <a:bodyPr/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nd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dirty="0" smtClean="0"/>
              <a:t>: </a:t>
            </a:r>
            <a:r>
              <a:rPr lang="fr-FR" dirty="0" err="1" smtClean="0"/>
              <a:t>Internal</a:t>
            </a:r>
            <a:r>
              <a:rPr lang="fr-FR" dirty="0" smtClean="0"/>
              <a:t> contamination </a:t>
            </a:r>
            <a:r>
              <a:rPr lang="fr-FR" dirty="0" err="1" smtClean="0"/>
              <a:t>may</a:t>
            </a:r>
            <a:r>
              <a:rPr lang="fr-FR" dirty="0" smtClean="0"/>
              <a:t> have 2 causes:</a:t>
            </a:r>
          </a:p>
          <a:p>
            <a:r>
              <a:rPr lang="fr-FR" dirty="0" smtClean="0"/>
              <a:t>b) </a:t>
            </a:r>
            <a:r>
              <a:rPr lang="fr-FR" dirty="0" err="1" smtClean="0"/>
              <a:t>Particulates</a:t>
            </a:r>
            <a:r>
              <a:rPr lang="fr-FR" dirty="0" smtClean="0"/>
              <a:t> </a:t>
            </a:r>
            <a:r>
              <a:rPr lang="fr-FR" dirty="0" err="1" smtClean="0"/>
              <a:t>creation</a:t>
            </a:r>
            <a:r>
              <a:rPr lang="fr-FR" dirty="0" smtClean="0"/>
              <a:t> and migration: </a:t>
            </a:r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flakes on </a:t>
            </a:r>
            <a:r>
              <a:rPr lang="fr-FR" dirty="0" err="1" smtClean="0"/>
              <a:t>intercavity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r>
              <a:rPr lang="fr-FR" dirty="0" smtClean="0"/>
              <a:t> and coupler Cold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Conductor</a:t>
            </a:r>
            <a:r>
              <a:rPr lang="fr-FR" dirty="0" smtClean="0"/>
              <a:t> are </a:t>
            </a:r>
            <a:r>
              <a:rPr lang="fr-FR" dirty="0" err="1" smtClean="0"/>
              <a:t>particularly</a:t>
            </a:r>
            <a:r>
              <a:rPr lang="fr-FR" dirty="0" smtClean="0"/>
              <a:t> </a:t>
            </a:r>
            <a:r>
              <a:rPr lang="fr-FR" dirty="0" err="1" smtClean="0"/>
              <a:t>suspected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 smtClean="0"/>
              <a:t>Conclusions</a:t>
            </a:r>
            <a:r>
              <a:rPr lang="fr-FR" dirty="0" smtClean="0"/>
              <a:t>: </a:t>
            </a:r>
          </a:p>
          <a:p>
            <a:pPr marL="457200" indent="-457200">
              <a:buAutoNum type="arabicParenR"/>
            </a:pPr>
            <a:r>
              <a:rPr lang="fr-FR" dirty="0" err="1" smtClean="0"/>
              <a:t>several</a:t>
            </a:r>
            <a:r>
              <a:rPr lang="fr-FR" dirty="0" smtClean="0"/>
              <a:t> suspects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interrogated</a:t>
            </a:r>
            <a:r>
              <a:rPr lang="fr-FR" dirty="0" smtClean="0"/>
              <a:t> but the </a:t>
            </a:r>
            <a:r>
              <a:rPr lang="fr-FR" dirty="0" err="1" smtClean="0"/>
              <a:t>culprit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loose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 </a:t>
            </a:r>
          </a:p>
          <a:p>
            <a:pPr marL="457200" indent="-457200">
              <a:buAutoNum type="arabicParenR"/>
            </a:pPr>
            <a:r>
              <a:rPr lang="fr-FR" dirty="0" smtClean="0">
                <a:sym typeface="Wingdings" panose="05000000000000000000" pitchFamily="2" charset="2"/>
              </a:rPr>
              <a:t>ILC </a:t>
            </a:r>
            <a:r>
              <a:rPr lang="fr-FR" dirty="0" err="1" smtClean="0">
                <a:sym typeface="Wingdings" panose="05000000000000000000" pitchFamily="2" charset="2"/>
              </a:rPr>
              <a:t>could</a:t>
            </a:r>
            <a:r>
              <a:rPr lang="fr-FR" dirty="0" smtClean="0">
                <a:sym typeface="Wingdings" panose="05000000000000000000" pitchFamily="2" charset="2"/>
              </a:rPr>
              <a:t> help in </a:t>
            </a:r>
            <a:r>
              <a:rPr lang="fr-FR" dirty="0" err="1" smtClean="0">
                <a:sym typeface="Wingdings" panose="05000000000000000000" pitchFamily="2" charset="2"/>
              </a:rPr>
              <a:t>conducting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some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assembly</a:t>
            </a:r>
            <a:r>
              <a:rPr lang="fr-FR" dirty="0" smtClean="0">
                <a:sym typeface="Wingdings" panose="05000000000000000000" pitchFamily="2" charset="2"/>
              </a:rPr>
              <a:t> and RF tests.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16143" y="2282753"/>
            <a:ext cx="2896200" cy="217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7" y="1920679"/>
            <a:ext cx="2470638" cy="18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25400"/>
            <a:ext cx="7151688" cy="55245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DA8700"/>
                </a:solidFill>
              </a:rPr>
              <a:t>Organisation of </a:t>
            </a:r>
            <a:r>
              <a:rPr lang="fr-FR" b="1" dirty="0" err="1" smtClean="0">
                <a:solidFill>
                  <a:srgbClr val="DA8700"/>
                </a:solidFill>
              </a:rPr>
              <a:t>Work</a:t>
            </a:r>
            <a:r>
              <a:rPr lang="fr-FR" b="1" dirty="0" smtClean="0">
                <a:solidFill>
                  <a:srgbClr val="DA8700"/>
                </a:solidFill>
              </a:rPr>
              <a:t> Stations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066" y="633049"/>
            <a:ext cx="8036314" cy="564501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900" dirty="0" smtClean="0"/>
              <a:t> </a:t>
            </a:r>
            <a:r>
              <a:rPr lang="fr-FR" sz="2900" b="1" dirty="0" smtClean="0">
                <a:solidFill>
                  <a:schemeClr val="accent2"/>
                </a:solidFill>
              </a:rPr>
              <a:t>The breakdown of the </a:t>
            </a:r>
            <a:r>
              <a:rPr lang="fr-FR" sz="2900" b="1" dirty="0" err="1" smtClean="0">
                <a:solidFill>
                  <a:schemeClr val="accent2"/>
                </a:solidFill>
              </a:rPr>
              <a:t>assembly</a:t>
            </a:r>
            <a:r>
              <a:rPr lang="fr-FR" sz="2900" b="1" dirty="0" smtClean="0">
                <a:solidFill>
                  <a:schemeClr val="accent2"/>
                </a:solidFill>
              </a:rPr>
              <a:t> </a:t>
            </a:r>
            <a:r>
              <a:rPr lang="fr-FR" sz="2900" b="1" dirty="0" err="1" smtClean="0">
                <a:solidFill>
                  <a:schemeClr val="accent2"/>
                </a:solidFill>
              </a:rPr>
              <a:t>work</a:t>
            </a:r>
            <a:r>
              <a:rPr lang="fr-FR" sz="2900" b="1" dirty="0" smtClean="0">
                <a:solidFill>
                  <a:schemeClr val="accent2"/>
                </a:solidFill>
              </a:rPr>
              <a:t> of 7 </a:t>
            </a:r>
            <a:r>
              <a:rPr lang="fr-FR" sz="2900" b="1" dirty="0" err="1" smtClean="0">
                <a:solidFill>
                  <a:schemeClr val="accent2"/>
                </a:solidFill>
              </a:rPr>
              <a:t>Work</a:t>
            </a:r>
            <a:r>
              <a:rPr lang="fr-FR" sz="2900" b="1" dirty="0" smtClean="0">
                <a:solidFill>
                  <a:schemeClr val="accent2"/>
                </a:solidFill>
              </a:rPr>
              <a:t> Stations </a:t>
            </a:r>
            <a:r>
              <a:rPr lang="fr-FR" sz="2900" b="1" dirty="0" err="1" smtClean="0">
                <a:solidFill>
                  <a:schemeClr val="accent2"/>
                </a:solidFill>
              </a:rPr>
              <a:t>aims</a:t>
            </a:r>
            <a:r>
              <a:rPr lang="fr-FR" sz="2900" b="1" dirty="0" smtClean="0">
                <a:solidFill>
                  <a:schemeClr val="accent2"/>
                </a:solidFill>
              </a:rPr>
              <a:t> at: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900" b="1" dirty="0" err="1" smtClean="0">
                <a:solidFill>
                  <a:schemeClr val="accent2"/>
                </a:solidFill>
              </a:rPr>
              <a:t>balancing</a:t>
            </a:r>
            <a:r>
              <a:rPr lang="fr-FR" sz="2900" b="1" dirty="0" smtClean="0">
                <a:solidFill>
                  <a:schemeClr val="accent2"/>
                </a:solidFill>
              </a:rPr>
              <a:t> </a:t>
            </a:r>
            <a:r>
              <a:rPr lang="fr-FR" sz="2900" b="1" dirty="0" err="1" smtClean="0">
                <a:solidFill>
                  <a:schemeClr val="accent2"/>
                </a:solidFill>
              </a:rPr>
              <a:t>almost</a:t>
            </a:r>
            <a:r>
              <a:rPr lang="fr-FR" sz="2900" b="1" dirty="0" smtClean="0">
                <a:solidFill>
                  <a:schemeClr val="accent2"/>
                </a:solidFill>
              </a:rPr>
              <a:t> </a:t>
            </a:r>
            <a:r>
              <a:rPr lang="fr-FR" sz="2900" b="1" dirty="0" err="1" smtClean="0">
                <a:solidFill>
                  <a:schemeClr val="accent2"/>
                </a:solidFill>
              </a:rPr>
              <a:t>equally</a:t>
            </a:r>
            <a:r>
              <a:rPr lang="fr-FR" sz="2900" b="1" dirty="0" smtClean="0">
                <a:solidFill>
                  <a:schemeClr val="accent2"/>
                </a:solidFill>
              </a:rPr>
              <a:t> the time </a:t>
            </a:r>
            <a:r>
              <a:rPr lang="fr-FR" sz="2900" b="1" dirty="0" err="1" smtClean="0">
                <a:solidFill>
                  <a:schemeClr val="accent2"/>
                </a:solidFill>
              </a:rPr>
              <a:t>occupancy</a:t>
            </a:r>
            <a:r>
              <a:rPr lang="fr-FR" sz="2900" b="1" dirty="0" smtClean="0">
                <a:solidFill>
                  <a:schemeClr val="accent2"/>
                </a:solidFill>
              </a:rPr>
              <a:t> of </a:t>
            </a:r>
            <a:r>
              <a:rPr lang="fr-FR" sz="2900" b="1" dirty="0" err="1" smtClean="0">
                <a:solidFill>
                  <a:schemeClr val="accent2"/>
                </a:solidFill>
              </a:rPr>
              <a:t>each</a:t>
            </a:r>
            <a:r>
              <a:rPr lang="fr-FR" sz="2900" b="1" dirty="0" smtClean="0">
                <a:solidFill>
                  <a:schemeClr val="accent2"/>
                </a:solidFill>
              </a:rPr>
              <a:t> WS,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900" b="1" dirty="0" err="1" smtClean="0">
                <a:solidFill>
                  <a:schemeClr val="accent2"/>
                </a:solidFill>
              </a:rPr>
              <a:t>bringing</a:t>
            </a:r>
            <a:r>
              <a:rPr lang="fr-FR" sz="2900" b="1" dirty="0" smtClean="0">
                <a:solidFill>
                  <a:schemeClr val="accent2"/>
                </a:solidFill>
              </a:rPr>
              <a:t> the </a:t>
            </a:r>
            <a:r>
              <a:rPr lang="fr-FR" sz="2900" b="1" dirty="0" err="1" smtClean="0">
                <a:solidFill>
                  <a:schemeClr val="accent2"/>
                </a:solidFill>
              </a:rPr>
              <a:t>largest</a:t>
            </a:r>
            <a:r>
              <a:rPr lang="fr-FR" sz="2900" b="1" dirty="0" smtClean="0">
                <a:solidFill>
                  <a:schemeClr val="accent2"/>
                </a:solidFill>
              </a:rPr>
              <a:t> </a:t>
            </a:r>
            <a:r>
              <a:rPr lang="fr-FR" sz="2900" b="1" dirty="0" err="1" smtClean="0">
                <a:solidFill>
                  <a:schemeClr val="accent2"/>
                </a:solidFill>
              </a:rPr>
              <a:t>occupancy</a:t>
            </a:r>
            <a:r>
              <a:rPr lang="fr-FR" sz="2900" b="1" dirty="0" smtClean="0">
                <a:solidFill>
                  <a:schemeClr val="accent2"/>
                </a:solidFill>
              </a:rPr>
              <a:t> </a:t>
            </a:r>
            <a:r>
              <a:rPr lang="fr-FR" sz="2900" b="1" dirty="0" err="1" smtClean="0">
                <a:solidFill>
                  <a:schemeClr val="accent2"/>
                </a:solidFill>
              </a:rPr>
              <a:t>below</a:t>
            </a:r>
            <a:r>
              <a:rPr lang="fr-FR" sz="2900" b="1" dirty="0" smtClean="0">
                <a:solidFill>
                  <a:schemeClr val="accent2"/>
                </a:solidFill>
              </a:rPr>
              <a:t> 5 </a:t>
            </a:r>
            <a:r>
              <a:rPr lang="fr-FR" sz="2900" b="1" dirty="0" err="1" smtClean="0">
                <a:solidFill>
                  <a:schemeClr val="accent2"/>
                </a:solidFill>
              </a:rPr>
              <a:t>days</a:t>
            </a:r>
            <a:endParaRPr lang="en-US" sz="2900" b="1" dirty="0">
              <a:solidFill>
                <a:schemeClr val="accent2"/>
              </a:solidFill>
            </a:endParaRP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Clean Room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Cold Coupler Area</a:t>
            </a:r>
            <a:r>
              <a:rPr lang="en-US" dirty="0" smtClean="0"/>
              <a:t> (IS04-CC-WS1)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Cold coupler assembly (x8)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Leak check of </a:t>
            </a:r>
            <a:r>
              <a:rPr lang="en-US" dirty="0" err="1" smtClean="0"/>
              <a:t>caity</a:t>
            </a:r>
            <a:r>
              <a:rPr lang="en-US" dirty="0" smtClean="0"/>
              <a:t>-coupler connection (+RGA)</a:t>
            </a: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Clean Room String Assembly Area</a:t>
            </a:r>
            <a:r>
              <a:rPr lang="en-US" dirty="0" smtClean="0"/>
              <a:t> (ISO4-SA-WS1, ISO4-SA-WS2)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/>
              <a:t>String connections (1 gate valve + 8 cavities + 1 </a:t>
            </a:r>
            <a:r>
              <a:rPr lang="en-US" dirty="0" err="1"/>
              <a:t>Qpole</a:t>
            </a:r>
            <a:r>
              <a:rPr lang="en-US" dirty="0"/>
              <a:t> unit</a:t>
            </a:r>
            <a:r>
              <a:rPr lang="en-US" dirty="0" smtClean="0"/>
              <a:t>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Leak check of string and N</a:t>
            </a:r>
            <a:r>
              <a:rPr lang="en-US" baseline="-25000" dirty="0" smtClean="0"/>
              <a:t>2</a:t>
            </a:r>
            <a:r>
              <a:rPr lang="en-US" dirty="0" smtClean="0"/>
              <a:t> venting (+RGA)</a:t>
            </a:r>
            <a:endParaRPr lang="en-US" dirty="0"/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Roll-out Area</a:t>
            </a:r>
            <a:r>
              <a:rPr lang="en-US" dirty="0" smtClean="0"/>
              <a:t> (RO-WS1, RO-WS2)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HOM adjustment, magnetic shielding, T-sensors (x6)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Tuner assembly (x8), coupler 4K and 80 K shields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2 Ph-tube welding, NCT (LT, PT, RT)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Cold-mass/string connection </a:t>
            </a: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Alignment Area</a:t>
            </a:r>
            <a:r>
              <a:rPr lang="en-US" dirty="0" smtClean="0"/>
              <a:t> (AL-WS1, AL-WS2)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Cavity and </a:t>
            </a:r>
            <a:r>
              <a:rPr lang="en-US" dirty="0" err="1" smtClean="0"/>
              <a:t>quadrupole</a:t>
            </a:r>
            <a:r>
              <a:rPr lang="en-US" dirty="0"/>
              <a:t> </a:t>
            </a:r>
            <a:r>
              <a:rPr lang="en-US" dirty="0" smtClean="0"/>
              <a:t>fine alignment (~100 µm)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Welding of 8 mm </a:t>
            </a:r>
            <a:r>
              <a:rPr lang="en-US" dirty="0" err="1" smtClean="0"/>
              <a:t>LHe</a:t>
            </a:r>
            <a:r>
              <a:rPr lang="en-US" dirty="0" smtClean="0"/>
              <a:t> filling line (x9)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uner and </a:t>
            </a:r>
            <a:r>
              <a:rPr lang="en-US" dirty="0" err="1" smtClean="0"/>
              <a:t>piezo</a:t>
            </a:r>
            <a:r>
              <a:rPr lang="en-US" dirty="0" smtClean="0"/>
              <a:t> electric tests</a:t>
            </a: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Cantilever Area</a:t>
            </a:r>
            <a:r>
              <a:rPr lang="en-US" dirty="0" smtClean="0"/>
              <a:t> (CA-WS1)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Welding of 4K and 70 K shields, 4K and 79 K super insulation</a:t>
            </a:r>
            <a:endParaRPr lang="en-US" dirty="0"/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Cable routing and insulation, Quad </a:t>
            </a:r>
            <a:r>
              <a:rPr lang="en-US" dirty="0"/>
              <a:t>current lead</a:t>
            </a:r>
            <a:endParaRPr lang="en-US" dirty="0" smtClean="0"/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Insertion into vacuum vessel and cold mass alignment</a:t>
            </a: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Coupler Area</a:t>
            </a:r>
            <a:r>
              <a:rPr lang="en-US" dirty="0" smtClean="0"/>
              <a:t> (CO-WS1, CO-WS2)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Warm couplers + coupler pumping line + leak checks (8 connections + coupler vacuum)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Cabling of flanges A (x8) and flange D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err="1" smtClean="0"/>
              <a:t>Quadrupole</a:t>
            </a:r>
            <a:r>
              <a:rPr lang="en-US" dirty="0" smtClean="0"/>
              <a:t> current lead connections and welding 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Final leak check of cavity vacuum + final pumping </a:t>
            </a:r>
          </a:p>
          <a:p>
            <a:pPr marL="0" indent="1905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Shipment Area</a:t>
            </a:r>
            <a:r>
              <a:rPr lang="en-US" dirty="0" smtClean="0"/>
              <a:t> (SH-WS1, SH-WS2) 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Control </a:t>
            </a:r>
            <a:r>
              <a:rPr lang="en-US" dirty="0"/>
              <a:t>operations </a:t>
            </a:r>
            <a:r>
              <a:rPr lang="en-US" dirty="0" smtClean="0"/>
              <a:t>(RF frequency)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End-caps closing, N2-insulation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CEA-</a:t>
            </a:r>
            <a:r>
              <a:rPr lang="en-US" dirty="0" err="1" smtClean="0"/>
              <a:t>Alsyom</a:t>
            </a:r>
            <a:r>
              <a:rPr lang="en-US" dirty="0" smtClean="0"/>
              <a:t> </a:t>
            </a:r>
            <a:r>
              <a:rPr lang="en-US" dirty="0"/>
              <a:t>“acceptance test</a:t>
            </a:r>
            <a:r>
              <a:rPr lang="en-US" dirty="0" smtClean="0"/>
              <a:t>”</a:t>
            </a:r>
          </a:p>
          <a:p>
            <a:pPr marL="819150" lvl="1" indent="-342900">
              <a:lnSpc>
                <a:spcPct val="90000"/>
              </a:lnSpc>
            </a:pPr>
            <a:r>
              <a:rPr lang="en-US" dirty="0" smtClean="0"/>
              <a:t>Loading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9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403648" y="0"/>
            <a:ext cx="64087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fr-FR" kern="0" dirty="0" err="1" smtClean="0"/>
              <a:t>Assembly</a:t>
            </a:r>
            <a:r>
              <a:rPr lang="fr-FR" kern="0" dirty="0" smtClean="0"/>
              <a:t> </a:t>
            </a:r>
            <a:r>
              <a:rPr lang="fr-FR" kern="0" dirty="0" err="1" smtClean="0"/>
              <a:t>Procedures</a:t>
            </a: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1" y="639942"/>
            <a:ext cx="3960000" cy="55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03" y="639941"/>
            <a:ext cx="3960000" cy="559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8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403648" y="0"/>
            <a:ext cx="64087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fr-FR" kern="0" dirty="0" err="1" smtClean="0"/>
              <a:t>Assembly</a:t>
            </a:r>
            <a:r>
              <a:rPr lang="fr-FR" kern="0" dirty="0" smtClean="0"/>
              <a:t> </a:t>
            </a:r>
            <a:r>
              <a:rPr lang="fr-FR" kern="0" dirty="0" err="1" smtClean="0"/>
              <a:t>Procedures</a:t>
            </a:r>
            <a:endParaRPr lang="en-US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6" y="639944"/>
            <a:ext cx="3960000" cy="55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55" y="631152"/>
            <a:ext cx="3960000" cy="55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403648" y="0"/>
            <a:ext cx="64087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fr-FR" kern="0" dirty="0" err="1" smtClean="0"/>
              <a:t>Assembly</a:t>
            </a:r>
            <a:r>
              <a:rPr lang="fr-FR" kern="0" dirty="0" smtClean="0"/>
              <a:t> </a:t>
            </a:r>
            <a:r>
              <a:rPr lang="fr-FR" kern="0" dirty="0" err="1" smtClean="0"/>
              <a:t>Procedures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2" y="641836"/>
            <a:ext cx="3960000" cy="55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13" y="648736"/>
            <a:ext cx="3960000" cy="55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1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1403648" y="0"/>
            <a:ext cx="64087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fr-FR" kern="0" dirty="0" err="1" smtClean="0"/>
              <a:t>Assembly</a:t>
            </a:r>
            <a:r>
              <a:rPr lang="fr-FR" kern="0" dirty="0" smtClean="0"/>
              <a:t> </a:t>
            </a:r>
            <a:r>
              <a:rPr lang="fr-FR" kern="0" dirty="0" err="1" smtClean="0"/>
              <a:t>Procedures</a:t>
            </a:r>
            <a:endParaRPr lang="en-US" kern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6183" y="692116"/>
            <a:ext cx="86868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smtClean="0"/>
              <a:t>The </a:t>
            </a:r>
            <a:r>
              <a:rPr lang="fr-FR" sz="2400" b="0" dirty="0" err="1" smtClean="0"/>
              <a:t>preparation</a:t>
            </a:r>
            <a:r>
              <a:rPr lang="fr-FR" sz="2400" b="0" dirty="0" smtClean="0"/>
              <a:t>, </a:t>
            </a:r>
            <a:r>
              <a:rPr lang="fr-FR" sz="2400" b="0" dirty="0" err="1" smtClean="0"/>
              <a:t>assembly</a:t>
            </a:r>
            <a:r>
              <a:rPr lang="fr-FR" sz="2400" b="0" dirty="0" smtClean="0"/>
              <a:t> and control </a:t>
            </a:r>
            <a:r>
              <a:rPr lang="fr-FR" sz="2400" b="0" dirty="0" err="1" smtClean="0"/>
              <a:t>work</a:t>
            </a:r>
            <a:r>
              <a:rPr lang="fr-FR" sz="2400" b="0" dirty="0" smtClean="0"/>
              <a:t> are </a:t>
            </a:r>
            <a:r>
              <a:rPr lang="fr-FR" sz="2400" b="0" dirty="0" err="1" smtClean="0"/>
              <a:t>described</a:t>
            </a:r>
            <a:r>
              <a:rPr lang="fr-FR" sz="2400" b="0" dirty="0" smtClean="0"/>
              <a:t> in </a:t>
            </a:r>
            <a:r>
              <a:rPr lang="fr-FR" sz="2400" dirty="0" smtClean="0"/>
              <a:t>179 </a:t>
            </a:r>
            <a:r>
              <a:rPr lang="fr-FR" sz="2400" dirty="0" err="1"/>
              <a:t>p</a:t>
            </a:r>
            <a:r>
              <a:rPr lang="fr-FR" sz="2400" dirty="0" err="1" smtClean="0"/>
              <a:t>rocedures</a:t>
            </a:r>
            <a:r>
              <a:rPr lang="fr-FR" sz="2400" b="0" dirty="0" smtClean="0"/>
              <a:t>, ‘Fiches d’Instruction’, ‘</a:t>
            </a:r>
            <a:r>
              <a:rPr lang="fr-FR" sz="2400" b="0" dirty="0" err="1" smtClean="0"/>
              <a:t>used</a:t>
            </a:r>
            <a:r>
              <a:rPr lang="fr-FR" sz="2400" b="0" dirty="0" smtClean="0"/>
              <a:t>’ by the </a:t>
            </a:r>
            <a:r>
              <a:rPr lang="fr-FR" sz="2400" b="0" dirty="0" err="1" smtClean="0"/>
              <a:t>operators</a:t>
            </a:r>
            <a:r>
              <a:rPr lang="fr-FR" sz="24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smtClean="0"/>
              <a:t>The first set of </a:t>
            </a:r>
            <a:r>
              <a:rPr lang="fr-FR" sz="2400" b="0" dirty="0" err="1" smtClean="0"/>
              <a:t>draft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procedures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was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written</a:t>
            </a:r>
            <a:r>
              <a:rPr lang="fr-FR" sz="2400" b="0" dirty="0" smtClean="0"/>
              <a:t> by CEA, </a:t>
            </a:r>
            <a:r>
              <a:rPr lang="fr-FR" sz="2400" b="0" dirty="0" err="1" smtClean="0"/>
              <a:t>during</a:t>
            </a:r>
            <a:r>
              <a:rPr lang="fr-FR" sz="2400" b="0" dirty="0" smtClean="0"/>
              <a:t> the </a:t>
            </a:r>
            <a:r>
              <a:rPr lang="fr-FR" sz="2400" b="0" dirty="0" err="1" smtClean="0"/>
              <a:t>Prototyping</a:t>
            </a:r>
            <a:r>
              <a:rPr lang="fr-FR" sz="2400" b="0" dirty="0" smtClean="0"/>
              <a:t> phase at DESY and Saclay, in English and </a:t>
            </a:r>
            <a:r>
              <a:rPr lang="fr-FR" sz="2400" b="0" dirty="0" err="1" smtClean="0"/>
              <a:t>appended</a:t>
            </a:r>
            <a:r>
              <a:rPr lang="fr-FR" sz="2400" b="0" dirty="0" smtClean="0"/>
              <a:t> to the Call for Tender </a:t>
            </a:r>
            <a:r>
              <a:rPr lang="fr-FR" sz="2400" b="0" dirty="0" err="1" smtClean="0"/>
              <a:t>Specifications</a:t>
            </a:r>
            <a:r>
              <a:rPr lang="fr-FR" sz="2400" b="0" dirty="0" smtClean="0"/>
              <a:t> for </a:t>
            </a:r>
            <a:r>
              <a:rPr lang="fr-FR" sz="2400" b="0" dirty="0" err="1" smtClean="0"/>
              <a:t>Industrial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Operator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selection</a:t>
            </a:r>
            <a:endParaRPr lang="fr-FR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err="1" smtClean="0"/>
              <a:t>Alsyom</a:t>
            </a:r>
            <a:r>
              <a:rPr lang="fr-FR" sz="2400" b="0" dirty="0" smtClean="0"/>
              <a:t>, the </a:t>
            </a:r>
            <a:r>
              <a:rPr lang="fr-FR" sz="2400" b="0" dirty="0" err="1" smtClean="0"/>
              <a:t>selected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Industrial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Operator</a:t>
            </a:r>
            <a:r>
              <a:rPr lang="fr-FR" sz="2400" b="0" dirty="0" smtClean="0"/>
              <a:t>, </a:t>
            </a:r>
            <a:r>
              <a:rPr lang="fr-FR" sz="2400" b="0" dirty="0" err="1" smtClean="0"/>
              <a:t>was</a:t>
            </a:r>
            <a:r>
              <a:rPr lang="fr-FR" sz="2400" b="0" dirty="0" smtClean="0"/>
              <a:t> in charge of </a:t>
            </a:r>
            <a:r>
              <a:rPr lang="fr-FR" sz="2400" b="0" dirty="0" err="1" smtClean="0"/>
              <a:t>updating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these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procedures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during</a:t>
            </a:r>
            <a:r>
              <a:rPr lang="fr-FR" sz="2400" b="0" dirty="0" smtClean="0"/>
              <a:t> the </a:t>
            </a:r>
            <a:r>
              <a:rPr lang="fr-FR" sz="2400" b="0" dirty="0" err="1" smtClean="0"/>
              <a:t>Pre-Series</a:t>
            </a:r>
            <a:r>
              <a:rPr lang="fr-FR" sz="2400" b="0" dirty="0" smtClean="0"/>
              <a:t> phase (3 modules) and to translate </a:t>
            </a:r>
            <a:r>
              <a:rPr lang="fr-FR" sz="2400" b="0" dirty="0" err="1" smtClean="0"/>
              <a:t>them</a:t>
            </a:r>
            <a:r>
              <a:rPr lang="fr-FR" sz="2400" b="0" dirty="0" smtClean="0"/>
              <a:t> in French for </a:t>
            </a:r>
            <a:r>
              <a:rPr lang="fr-FR" sz="2400" b="0" dirty="0" err="1" smtClean="0"/>
              <a:t>their</a:t>
            </a:r>
            <a:r>
              <a:rPr lang="fr-FR" sz="2400" b="0" dirty="0" smtClean="0"/>
              <a:t> usage </a:t>
            </a:r>
            <a:r>
              <a:rPr lang="fr-FR" sz="2400" b="0" dirty="0" err="1" smtClean="0"/>
              <a:t>during</a:t>
            </a:r>
            <a:r>
              <a:rPr lang="fr-FR" sz="2400" b="0" dirty="0" smtClean="0"/>
              <a:t> the </a:t>
            </a:r>
            <a:r>
              <a:rPr lang="fr-FR" sz="2400" b="0" dirty="0" err="1" smtClean="0"/>
              <a:t>Series</a:t>
            </a:r>
            <a:r>
              <a:rPr lang="fr-FR" sz="2400" b="0" dirty="0" smtClean="0"/>
              <a:t> production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smtClean="0"/>
              <a:t>This </a:t>
            </a:r>
            <a:r>
              <a:rPr lang="fr-FR" sz="2400" b="0" dirty="0" err="1" smtClean="0"/>
              <a:t>took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much</a:t>
            </a:r>
            <a:r>
              <a:rPr lang="fr-FR" sz="2400" b="0" dirty="0" smtClean="0"/>
              <a:t> (</a:t>
            </a:r>
            <a:r>
              <a:rPr lang="fr-FR" sz="2400" b="0" dirty="0" err="1" smtClean="0"/>
              <a:t>much</a:t>
            </a:r>
            <a:r>
              <a:rPr lang="fr-FR" sz="2400" b="0" dirty="0" smtClean="0"/>
              <a:t>) longer </a:t>
            </a:r>
            <a:r>
              <a:rPr lang="fr-FR" sz="2400" b="0" dirty="0" err="1" smtClean="0"/>
              <a:t>than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expected</a:t>
            </a:r>
            <a:r>
              <a:rPr lang="fr-FR" sz="2400" b="0" dirty="0" smtClean="0"/>
              <a:t> </a:t>
            </a:r>
            <a:r>
              <a:rPr lang="fr-FR" sz="2400" b="0" dirty="0" smtClean="0"/>
              <a:t>! </a:t>
            </a:r>
            <a:r>
              <a:rPr lang="fr-FR" sz="2400" dirty="0" smtClean="0"/>
              <a:t>166 are final.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1054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7" y="1184836"/>
            <a:ext cx="6673356" cy="50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re 1"/>
          <p:cNvSpPr>
            <a:spLocks noGrp="1"/>
          </p:cNvSpPr>
          <p:nvPr>
            <p:ph type="title" idx="4294967295"/>
          </p:nvPr>
        </p:nvSpPr>
        <p:spPr>
          <a:xfrm>
            <a:off x="1336430" y="142875"/>
            <a:ext cx="6497516" cy="471488"/>
          </a:xfrm>
        </p:spPr>
        <p:txBody>
          <a:bodyPr/>
          <a:lstStyle/>
          <a:p>
            <a:r>
              <a:rPr lang="en-GB" dirty="0" smtClean="0"/>
              <a:t>Integration Tools</a:t>
            </a:r>
          </a:p>
        </p:txBody>
      </p:sp>
      <p:sp>
        <p:nvSpPr>
          <p:cNvPr id="26627" name="Espace réservé du contenu 12"/>
          <p:cNvSpPr>
            <a:spLocks noGrp="1"/>
          </p:cNvSpPr>
          <p:nvPr>
            <p:ph idx="4294967295"/>
          </p:nvPr>
        </p:nvSpPr>
        <p:spPr>
          <a:xfrm>
            <a:off x="1336437" y="1220997"/>
            <a:ext cx="6673356" cy="7660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800" dirty="0" smtClean="0">
                <a:solidFill>
                  <a:srgbClr val="002060"/>
                </a:solidFill>
              </a:rPr>
              <a:t>Socks used to transfer cavity string from Clean Room to Roll-out Area, suppress time-consuming cleaning of cavity posts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183" y="692116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0" dirty="0" err="1"/>
              <a:t>P</a:t>
            </a:r>
            <a:r>
              <a:rPr lang="fr-FR" sz="2400" b="0" dirty="0" err="1" smtClean="0"/>
              <a:t>roductivity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may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still</a:t>
            </a:r>
            <a:r>
              <a:rPr lang="fr-FR" sz="2400" b="0" dirty="0" smtClean="0"/>
              <a:t> gain </a:t>
            </a:r>
            <a:r>
              <a:rPr lang="fr-FR" sz="2400" b="0" dirty="0" err="1" smtClean="0"/>
              <a:t>from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improvement</a:t>
            </a:r>
            <a:r>
              <a:rPr lang="fr-FR" sz="2400" b="0" dirty="0" smtClean="0"/>
              <a:t> of </a:t>
            </a:r>
            <a:r>
              <a:rPr lang="fr-FR" sz="2400" b="0" dirty="0" err="1" smtClean="0"/>
              <a:t>small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tools</a:t>
            </a:r>
            <a:r>
              <a:rPr lang="fr-FR" sz="2400" b="0" dirty="0" smtClean="0"/>
              <a:t> </a:t>
            </a:r>
            <a:endParaRPr lang="fr-FR" sz="2400" b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en-US" smtClean="0"/>
              <a:t>23 April 2015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XFEL Collaboration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53C66D-ABF2-43CF-A407-3C809315B5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re seul">
  <a:themeElements>
    <a:clrScheme name="">
      <a:dk1>
        <a:srgbClr val="5F5F5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0505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seul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se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29990</TotalTime>
  <Words>1693</Words>
  <Application>Microsoft Office PowerPoint</Application>
  <PresentationFormat>Affichage à l'écran (4:3)</PresentationFormat>
  <Paragraphs>314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Default - Titre seul</vt:lpstr>
      <vt:lpstr>Agenda of XFEL Collaboration Meeting</vt:lpstr>
      <vt:lpstr>Status of String and Module Assembly </vt:lpstr>
      <vt:lpstr>Outline</vt:lpstr>
      <vt:lpstr>Organisation of Work Stations</vt:lpstr>
      <vt:lpstr>Présentation PowerPoint</vt:lpstr>
      <vt:lpstr>Présentation PowerPoint</vt:lpstr>
      <vt:lpstr>Présentation PowerPoint</vt:lpstr>
      <vt:lpstr>Présentation PowerPoint</vt:lpstr>
      <vt:lpstr>Integration Tools</vt:lpstr>
      <vt:lpstr>Integration Tools</vt:lpstr>
      <vt:lpstr>Integration Tools</vt:lpstr>
      <vt:lpstr>Throughput at Cold Coupler WS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Cryomodule Asssembly Time</vt:lpstr>
      <vt:lpstr>Alsyom to CEA Cryomodule Delivery</vt:lpstr>
      <vt:lpstr>CEA to DESY Cryomodule Delivery</vt:lpstr>
      <vt:lpstr>Quality Control</vt:lpstr>
      <vt:lpstr>Quality Control: Non Conformities</vt:lpstr>
      <vt:lpstr>Quality Control: Non Conformities</vt:lpstr>
      <vt:lpstr>Cryomodule Performance</vt:lpstr>
      <vt:lpstr>Cryomodule Performance : XM-3</vt:lpstr>
      <vt:lpstr>Cryomodule Performance : XM19</vt:lpstr>
      <vt:lpstr>Cryomodule Performance : XM19</vt:lpstr>
      <vt:lpstr>Cryomodule Performance : XM30</vt:lpstr>
      <vt:lpstr>About Cavity Degradation</vt:lpstr>
      <vt:lpstr>About Cavity Degradation</vt:lpstr>
      <vt:lpstr>About Cavity Degradation</vt:lpstr>
      <vt:lpstr>About Cavity Degradation</vt:lpstr>
      <vt:lpstr>About Cavity Degradation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Napoly</dc:creator>
  <cp:lastModifiedBy>NAPOLY Olivier</cp:lastModifiedBy>
  <cp:revision>450</cp:revision>
  <cp:lastPrinted>2002-05-28T12:54:19Z</cp:lastPrinted>
  <dcterms:created xsi:type="dcterms:W3CDTF">2003-09-15T10:46:19Z</dcterms:created>
  <dcterms:modified xsi:type="dcterms:W3CDTF">2015-04-23T12:57:36Z</dcterms:modified>
</cp:coreProperties>
</file>