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3" r:id="rId4"/>
    <p:sldId id="264" r:id="rId5"/>
    <p:sldId id="265" r:id="rId6"/>
    <p:sldId id="266" r:id="rId7"/>
    <p:sldId id="267" r:id="rId8"/>
    <p:sldId id="268" r:id="rId9"/>
    <p:sldId id="259" r:id="rId10"/>
    <p:sldId id="260" r:id="rId11"/>
    <p:sldId id="262" r:id="rId12"/>
    <p:sldId id="258" r:id="rId13"/>
    <p:sldId id="261"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8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F11DD2D2-118F-43F8-817D-B91A0970A0BA}" type="datetimeFigureOut">
              <a:rPr lang="en-US" smtClean="0"/>
              <a:t>4/23/2015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395884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F11DD2D2-118F-43F8-817D-B91A0970A0BA}" type="datetimeFigureOut">
              <a:rPr lang="en-US" smtClean="0"/>
              <a:t>4/23/2015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161330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F11DD2D2-118F-43F8-817D-B91A0970A0BA}" type="datetimeFigureOut">
              <a:rPr lang="en-US" smtClean="0"/>
              <a:t>4/23/2015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2893317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200"/>
            </a:lvl1pPr>
          </a:lstStyle>
          <a:p>
            <a:r>
              <a:rPr lang="fr-FR" dirty="0" smtClean="0"/>
              <a:t>Cliquez pour modifier le style du titre</a:t>
            </a:r>
            <a:endParaRPr lang="en-GB"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Cliquez pour modifier le style des sous-titres du masque</a:t>
            </a:r>
            <a:endParaRPr lang="en-GB" dirty="0"/>
          </a:p>
        </p:txBody>
      </p:sp>
      <p:sp>
        <p:nvSpPr>
          <p:cNvPr id="4" name="Espace réservé de la date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5"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5F5F5F">
                    <a:tint val="75000"/>
                  </a:srgbClr>
                </a:solidFill>
              </a:rPr>
              <a:t>ILC PAC @ Orsay</a:t>
            </a:r>
            <a:endParaRPr lang="en-US" dirty="0">
              <a:solidFill>
                <a:srgbClr val="5F5F5F">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3C66D-ABF2-43CF-A407-3C809315B5B7}" type="slidenum">
              <a:rPr lang="en-US" smtClean="0">
                <a:solidFill>
                  <a:srgbClr val="5F5F5F">
                    <a:tint val="75000"/>
                  </a:srgbClr>
                </a:solidFill>
              </a:rPr>
              <a:pPr/>
              <a:t>‹N°›</a:t>
            </a:fld>
            <a:endParaRPr lang="en-US" dirty="0">
              <a:solidFill>
                <a:srgbClr val="5F5F5F">
                  <a:tint val="75000"/>
                </a:srgbClr>
              </a:solidFill>
            </a:endParaRPr>
          </a:p>
        </p:txBody>
      </p:sp>
    </p:spTree>
    <p:extLst>
      <p:ext uri="{BB962C8B-B14F-4D97-AF65-F5344CB8AC3E}">
        <p14:creationId xmlns:p14="http://schemas.microsoft.com/office/powerpoint/2010/main" val="2400670893"/>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a:xfrm>
            <a:off x="457200" y="836712"/>
            <a:ext cx="8229600" cy="528945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e la date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5"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srgbClr val="5F5F5F">
                    <a:tint val="75000"/>
                  </a:srgbClr>
                </a:solidFill>
              </a:rPr>
              <a:t>ILC PAC @ Orsay</a:t>
            </a:r>
            <a:endParaRPr lang="en-US" dirty="0">
              <a:solidFill>
                <a:srgbClr val="5F5F5F">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3C66D-ABF2-43CF-A407-3C809315B5B7}" type="slidenum">
              <a:rPr lang="en-US" smtClean="0">
                <a:solidFill>
                  <a:srgbClr val="5F5F5F">
                    <a:tint val="75000"/>
                  </a:srgbClr>
                </a:solidFill>
              </a:rPr>
              <a:pPr/>
              <a:t>‹N°›</a:t>
            </a:fld>
            <a:endParaRPr lang="en-US" dirty="0">
              <a:solidFill>
                <a:srgbClr val="5F5F5F">
                  <a:tint val="75000"/>
                </a:srgbClr>
              </a:solidFill>
            </a:endParaRPr>
          </a:p>
        </p:txBody>
      </p:sp>
    </p:spTree>
    <p:extLst>
      <p:ext uri="{BB962C8B-B14F-4D97-AF65-F5344CB8AC3E}">
        <p14:creationId xmlns:p14="http://schemas.microsoft.com/office/powerpoint/2010/main" val="113772727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093788" y="541338"/>
            <a:ext cx="7283450" cy="481012"/>
          </a:xfrm>
        </p:spPr>
        <p:txBody>
          <a:bodyPr/>
          <a:lstStyle/>
          <a:p>
            <a:r>
              <a:rPr lang="en-US" smtClean="0"/>
              <a:t>Click to edit Master title style</a:t>
            </a:r>
            <a:endParaRPr lang="en-US"/>
          </a:p>
        </p:txBody>
      </p:sp>
      <p:sp>
        <p:nvSpPr>
          <p:cNvPr id="6" name="Espace réservé de la date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7"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5F5F5F">
                    <a:tint val="75000"/>
                  </a:srgbClr>
                </a:solidFill>
              </a:rPr>
              <a:t>ILC PAC @ Orsay</a:t>
            </a:r>
            <a:endParaRPr lang="en-US" dirty="0">
              <a:solidFill>
                <a:srgbClr val="5F5F5F">
                  <a:tint val="75000"/>
                </a:srgbClr>
              </a:solidFill>
            </a:endParaRPr>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3C66D-ABF2-43CF-A407-3C809315B5B7}" type="slidenum">
              <a:rPr lang="en-US" smtClean="0">
                <a:solidFill>
                  <a:srgbClr val="5F5F5F">
                    <a:tint val="75000"/>
                  </a:srgbClr>
                </a:solidFill>
              </a:rPr>
              <a:pPr/>
              <a:t>‹N°›</a:t>
            </a:fld>
            <a:endParaRPr lang="en-US" dirty="0">
              <a:solidFill>
                <a:srgbClr val="5F5F5F">
                  <a:tint val="75000"/>
                </a:srgbClr>
              </a:solidFill>
            </a:endParaRPr>
          </a:p>
        </p:txBody>
      </p:sp>
    </p:spTree>
    <p:extLst>
      <p:ext uri="{BB962C8B-B14F-4D97-AF65-F5344CB8AC3E}">
        <p14:creationId xmlns:p14="http://schemas.microsoft.com/office/powerpoint/2010/main" val="1245420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3"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5F5F5F">
                    <a:tint val="75000"/>
                  </a:srgbClr>
                </a:solidFill>
              </a:rPr>
              <a:t>ILC PAC @ Orsay</a:t>
            </a:r>
            <a:endParaRPr lang="en-US" dirty="0">
              <a:solidFill>
                <a:srgbClr val="5F5F5F">
                  <a:tint val="75000"/>
                </a:srgbClr>
              </a:solidFill>
            </a:endParaRPr>
          </a:p>
        </p:txBody>
      </p:sp>
      <p:sp>
        <p:nvSpPr>
          <p:cNvPr id="4"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3C66D-ABF2-43CF-A407-3C809315B5B7}" type="slidenum">
              <a:rPr lang="en-US" smtClean="0">
                <a:solidFill>
                  <a:srgbClr val="5F5F5F">
                    <a:tint val="75000"/>
                  </a:srgbClr>
                </a:solidFill>
              </a:rPr>
              <a:pPr/>
              <a:t>‹N°›</a:t>
            </a:fld>
            <a:endParaRPr lang="en-US" dirty="0">
              <a:solidFill>
                <a:srgbClr val="5F5F5F">
                  <a:tint val="75000"/>
                </a:srgbClr>
              </a:solidFill>
            </a:endParaRPr>
          </a:p>
        </p:txBody>
      </p:sp>
    </p:spTree>
    <p:extLst>
      <p:ext uri="{BB962C8B-B14F-4D97-AF65-F5344CB8AC3E}">
        <p14:creationId xmlns:p14="http://schemas.microsoft.com/office/powerpoint/2010/main" val="268872186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F11DD2D2-118F-43F8-817D-B91A0970A0BA}" type="datetimeFigureOut">
              <a:rPr lang="en-US" smtClean="0"/>
              <a:t>4/23/2015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217426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11DD2D2-118F-43F8-817D-B91A0970A0BA}" type="datetimeFigureOut">
              <a:rPr lang="en-US" smtClean="0"/>
              <a:t>4/23/2015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9500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F11DD2D2-118F-43F8-817D-B91A0970A0BA}" type="datetimeFigureOut">
              <a:rPr lang="en-US" smtClean="0"/>
              <a:t>4/23/2015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4663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F11DD2D2-118F-43F8-817D-B91A0970A0BA}" type="datetimeFigureOut">
              <a:rPr lang="en-US" smtClean="0"/>
              <a:t>4/23/2015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78585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F11DD2D2-118F-43F8-817D-B91A0970A0BA}" type="datetimeFigureOut">
              <a:rPr lang="en-US" smtClean="0"/>
              <a:t>4/23/2015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310381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1DD2D2-118F-43F8-817D-B91A0970A0BA}" type="datetimeFigureOut">
              <a:rPr lang="en-US" smtClean="0"/>
              <a:t>4/23/2015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286834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11DD2D2-118F-43F8-817D-B91A0970A0BA}" type="datetimeFigureOut">
              <a:rPr lang="en-US" smtClean="0"/>
              <a:t>4/23/2015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30531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11DD2D2-118F-43F8-817D-B91A0970A0BA}" type="datetimeFigureOut">
              <a:rPr lang="en-US" smtClean="0"/>
              <a:t>4/23/2015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E260CDB-0003-4407-998B-B0F2C9505D44}" type="slidenum">
              <a:rPr lang="en-US" smtClean="0"/>
              <a:t>‹N°›</a:t>
            </a:fld>
            <a:endParaRPr lang="en-US"/>
          </a:p>
        </p:txBody>
      </p:sp>
    </p:spTree>
    <p:extLst>
      <p:ext uri="{BB962C8B-B14F-4D97-AF65-F5344CB8AC3E}">
        <p14:creationId xmlns:p14="http://schemas.microsoft.com/office/powerpoint/2010/main" val="304507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DD2D2-118F-43F8-817D-B91A0970A0BA}" type="datetimeFigureOut">
              <a:rPr lang="en-US" smtClean="0"/>
              <a:t>4/23/2015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60CDB-0003-4407-998B-B0F2C9505D44}" type="slidenum">
              <a:rPr lang="en-US" smtClean="0"/>
              <a:t>‹N°›</a:t>
            </a:fld>
            <a:endParaRPr lang="en-US"/>
          </a:p>
        </p:txBody>
      </p:sp>
    </p:spTree>
    <p:extLst>
      <p:ext uri="{BB962C8B-B14F-4D97-AF65-F5344CB8AC3E}">
        <p14:creationId xmlns:p14="http://schemas.microsoft.com/office/powerpoint/2010/main" val="87582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p:nvSpPr>
        <p:spPr bwMode="auto">
          <a:xfrm>
            <a:off x="847725" y="6264275"/>
            <a:ext cx="8075613" cy="0"/>
          </a:xfrm>
          <a:prstGeom prst="line">
            <a:avLst/>
          </a:prstGeom>
          <a:noFill/>
          <a:ln w="19050" cap="flat">
            <a:solidFill>
              <a:srgbClr val="88B800"/>
            </a:solidFill>
            <a:prstDash val="solid"/>
            <a:round/>
            <a:headEnd type="none" w="med" len="med"/>
            <a:tailEnd type="none" w="med" len="med"/>
          </a:ln>
        </p:spPr>
        <p:txBody>
          <a:bodyPr lIns="0" tIns="0" rIns="0" bIns="0"/>
          <a:lstStyle/>
          <a:p>
            <a:pPr algn="ctr" eaLnBrk="0" fontAlgn="base" hangingPunct="0">
              <a:spcBef>
                <a:spcPct val="0"/>
              </a:spcBef>
              <a:spcAft>
                <a:spcPct val="0"/>
              </a:spcAft>
              <a:defRPr/>
            </a:pPr>
            <a:endParaRPr lang="en-GB" sz="4200" b="1">
              <a:solidFill>
                <a:srgbClr val="000000"/>
              </a:solidFill>
              <a:latin typeface="Gill Sans" charset="0"/>
              <a:sym typeface="Gill Sans" charset="0"/>
            </a:endParaRPr>
          </a:p>
        </p:txBody>
      </p:sp>
      <p:sp>
        <p:nvSpPr>
          <p:cNvPr id="3075" name="Line 3"/>
          <p:cNvSpPr>
            <a:spLocks noChangeShapeType="1"/>
          </p:cNvSpPr>
          <p:nvPr/>
        </p:nvSpPr>
        <p:spPr bwMode="auto">
          <a:xfrm>
            <a:off x="849313" y="614363"/>
            <a:ext cx="8074025" cy="0"/>
          </a:xfrm>
          <a:prstGeom prst="line">
            <a:avLst/>
          </a:prstGeom>
          <a:noFill/>
          <a:ln w="19050" cap="flat">
            <a:solidFill>
              <a:srgbClr val="FF9933"/>
            </a:solidFill>
            <a:prstDash val="solid"/>
            <a:round/>
            <a:headEnd type="none" w="med" len="med"/>
            <a:tailEnd type="none" w="med" len="med"/>
          </a:ln>
        </p:spPr>
        <p:txBody>
          <a:bodyPr lIns="0" tIns="0" rIns="0" bIns="0"/>
          <a:lstStyle/>
          <a:p>
            <a:pPr algn="ctr" eaLnBrk="0" fontAlgn="base" hangingPunct="0">
              <a:spcBef>
                <a:spcPct val="0"/>
              </a:spcBef>
              <a:spcAft>
                <a:spcPct val="0"/>
              </a:spcAft>
              <a:defRPr/>
            </a:pPr>
            <a:endParaRPr lang="en-GB" sz="4200" b="1">
              <a:solidFill>
                <a:srgbClr val="000000"/>
              </a:solidFill>
              <a:latin typeface="Gill Sans" charset="0"/>
              <a:sym typeface="Gill Sans" charset="0"/>
            </a:endParaRPr>
          </a:p>
        </p:txBody>
      </p:sp>
      <p:pic>
        <p:nvPicPr>
          <p:cNvPr id="2054" name="Picture 5"/>
          <p:cNvPicPr>
            <a:picLocks noChangeAspect="1" noChangeArrowheads="1"/>
          </p:cNvPicPr>
          <p:nvPr/>
        </p:nvPicPr>
        <p:blipFill>
          <a:blip r:embed="rId6" cstate="print"/>
          <a:srcRect/>
          <a:stretch>
            <a:fillRect/>
          </a:stretch>
        </p:blipFill>
        <p:spPr bwMode="auto">
          <a:xfrm>
            <a:off x="0" y="0"/>
            <a:ext cx="1259632" cy="566330"/>
          </a:xfrm>
          <a:prstGeom prst="rect">
            <a:avLst/>
          </a:prstGeom>
          <a:noFill/>
          <a:ln w="12700" cap="rnd">
            <a:noFill/>
            <a:round/>
            <a:headEnd/>
            <a:tailEnd/>
          </a:ln>
        </p:spPr>
      </p:pic>
      <p:sp>
        <p:nvSpPr>
          <p:cNvPr id="2056" name="Rectangle 7"/>
          <p:cNvSpPr>
            <a:spLocks noGrp="1" noChangeArrowheads="1"/>
          </p:cNvSpPr>
          <p:nvPr>
            <p:ph type="title"/>
          </p:nvPr>
        </p:nvSpPr>
        <p:spPr bwMode="auto">
          <a:xfrm>
            <a:off x="1403648" y="0"/>
            <a:ext cx="6408712" cy="69269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sym typeface="Arial" charset="0"/>
              </a:rPr>
              <a:t>Click to edit Master title style</a:t>
            </a:r>
          </a:p>
        </p:txBody>
      </p:sp>
      <p:pic>
        <p:nvPicPr>
          <p:cNvPr id="9" name="Image 8" descr="xfel-logo.emf"/>
          <p:cNvPicPr>
            <a:picLocks noChangeAspect="1"/>
          </p:cNvPicPr>
          <p:nvPr userDrawn="1"/>
        </p:nvPicPr>
        <p:blipFill>
          <a:blip r:embed="rId7" cstate="print"/>
          <a:srcRect l="-21523" t="11676"/>
          <a:stretch>
            <a:fillRect/>
          </a:stretch>
        </p:blipFill>
        <p:spPr>
          <a:xfrm>
            <a:off x="7812360" y="0"/>
            <a:ext cx="1331640" cy="605191"/>
          </a:xfrm>
          <a:prstGeom prst="rect">
            <a:avLst/>
          </a:prstGeom>
        </p:spPr>
      </p:pic>
      <p:sp>
        <p:nvSpPr>
          <p:cNvPr id="10" name="ZoneTexte 9"/>
          <p:cNvSpPr txBox="1"/>
          <p:nvPr userDrawn="1"/>
        </p:nvSpPr>
        <p:spPr>
          <a:xfrm>
            <a:off x="7829164" y="3612"/>
            <a:ext cx="271228" cy="523220"/>
          </a:xfrm>
          <a:prstGeom prst="rect">
            <a:avLst/>
          </a:prstGeom>
          <a:noFill/>
        </p:spPr>
        <p:txBody>
          <a:bodyPr wrap="none" rtlCol="0">
            <a:spAutoFit/>
          </a:bodyPr>
          <a:lstStyle/>
          <a:p>
            <a:pPr algn="ctr" eaLnBrk="0" fontAlgn="base" hangingPunct="0">
              <a:spcBef>
                <a:spcPct val="0"/>
              </a:spcBef>
              <a:spcAft>
                <a:spcPct val="0"/>
              </a:spcAft>
            </a:pPr>
            <a:r>
              <a:rPr lang="en-GB" sz="2800" b="1" dirty="0" err="1">
                <a:solidFill>
                  <a:srgbClr val="000000"/>
                </a:solidFill>
                <a:latin typeface="Script MT Bold" pitchFamily="66" charset="0"/>
                <a:sym typeface="Gill Sans" charset="0"/>
              </a:rPr>
              <a:t>i</a:t>
            </a:r>
            <a:endParaRPr lang="en-GB" sz="4000" b="1" dirty="0">
              <a:solidFill>
                <a:srgbClr val="000000"/>
              </a:solidFill>
              <a:latin typeface="Script MT Bold" pitchFamily="66" charset="0"/>
              <a:sym typeface="Gill Sans" charset="0"/>
            </a:endParaRPr>
          </a:p>
        </p:txBody>
      </p:sp>
      <p:pic>
        <p:nvPicPr>
          <p:cNvPr id="3" name="Imag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53" y="6246082"/>
            <a:ext cx="750124" cy="611918"/>
          </a:xfrm>
          <a:prstGeom prst="rect">
            <a:avLst/>
          </a:prstGeom>
        </p:spPr>
      </p:pic>
      <p:sp>
        <p:nvSpPr>
          <p:cNvPr id="2" name="Espace réservé de la date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eaLnBrk="0" fontAlgn="base" hangingPunct="0">
              <a:spcBef>
                <a:spcPct val="0"/>
              </a:spcBef>
              <a:spcAft>
                <a:spcPct val="0"/>
              </a:spcAft>
            </a:pPr>
            <a:r>
              <a:rPr lang="en-US" b="1" dirty="0" smtClean="0">
                <a:solidFill>
                  <a:srgbClr val="5F5F5F">
                    <a:tint val="75000"/>
                  </a:srgbClr>
                </a:solidFill>
              </a:rPr>
              <a:t>13 April 2015</a:t>
            </a:r>
            <a:endParaRPr lang="en-US" b="1" dirty="0">
              <a:solidFill>
                <a:srgbClr val="5F5F5F">
                  <a:tint val="75000"/>
                </a:srgbClr>
              </a:solidFill>
            </a:endParaRPr>
          </a:p>
        </p:txBody>
      </p:sp>
      <p:sp>
        <p:nvSpPr>
          <p:cNvPr id="4" name="Espace réservé du pied de page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b="1" dirty="0" smtClean="0">
                <a:solidFill>
                  <a:srgbClr val="5F5F5F">
                    <a:tint val="75000"/>
                  </a:srgbClr>
                </a:solidFill>
              </a:rPr>
              <a:t>ILC PAC @ Orsay</a:t>
            </a:r>
            <a:endParaRPr lang="en-US" b="1" dirty="0">
              <a:solidFill>
                <a:srgbClr val="5F5F5F">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4F53C66D-ABF2-43CF-A407-3C809315B5B7}" type="slidenum">
              <a:rPr lang="en-US" b="1" smtClean="0">
                <a:solidFill>
                  <a:srgbClr val="5F5F5F">
                    <a:tint val="75000"/>
                  </a:srgbClr>
                </a:solidFill>
              </a:rPr>
              <a:pPr eaLnBrk="0" fontAlgn="base" hangingPunct="0">
                <a:spcBef>
                  <a:spcPct val="0"/>
                </a:spcBef>
                <a:spcAft>
                  <a:spcPct val="0"/>
                </a:spcAft>
              </a:pPr>
              <a:t>‹N°›</a:t>
            </a:fld>
            <a:endParaRPr lang="en-US" b="1" dirty="0">
              <a:solidFill>
                <a:srgbClr val="5F5F5F">
                  <a:tint val="75000"/>
                </a:srgbClr>
              </a:solidFill>
            </a:endParaRPr>
          </a:p>
        </p:txBody>
      </p:sp>
    </p:spTree>
    <p:extLst>
      <p:ext uri="{BB962C8B-B14F-4D97-AF65-F5344CB8AC3E}">
        <p14:creationId xmlns:p14="http://schemas.microsoft.com/office/powerpoint/2010/main" val="1580394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timing>
    <p:tnLst>
      <p:par>
        <p:cTn id="1" dur="indefinite" restart="never" nodeType="tmRoot"/>
      </p:par>
    </p:tnLst>
  </p:timing>
  <p:hf hdr="0"/>
  <p:txStyles>
    <p:titleStyle>
      <a:lvl1pPr algn="ctr" rtl="0" eaLnBrk="0" fontAlgn="base" hangingPunct="0">
        <a:spcBef>
          <a:spcPct val="0"/>
        </a:spcBef>
        <a:spcAft>
          <a:spcPct val="0"/>
        </a:spcAft>
        <a:defRPr sz="2400" b="1">
          <a:solidFill>
            <a:schemeClr val="tx1"/>
          </a:solidFill>
          <a:latin typeface="+mj-lt"/>
          <a:ea typeface="+mj-ea"/>
          <a:cs typeface="+mj-cs"/>
          <a:sym typeface="Arial" charset="0"/>
        </a:defRPr>
      </a:lvl1pPr>
      <a:lvl2pPr algn="l" rtl="0" eaLnBrk="0" fontAlgn="base" hangingPunct="0">
        <a:spcBef>
          <a:spcPct val="0"/>
        </a:spcBef>
        <a:spcAft>
          <a:spcPct val="0"/>
        </a:spcAft>
        <a:defRPr sz="2400" b="1">
          <a:solidFill>
            <a:schemeClr val="tx1"/>
          </a:solidFill>
          <a:latin typeface="Arial" charset="0"/>
          <a:ea typeface="ヒラギノ角ゴ ProN W6" charset="0"/>
          <a:cs typeface="ヒラギノ角ゴ ProN W6" charset="0"/>
          <a:sym typeface="Arial" charset="0"/>
        </a:defRPr>
      </a:lvl2pPr>
      <a:lvl3pPr algn="l" rtl="0" eaLnBrk="0" fontAlgn="base" hangingPunct="0">
        <a:spcBef>
          <a:spcPct val="0"/>
        </a:spcBef>
        <a:spcAft>
          <a:spcPct val="0"/>
        </a:spcAft>
        <a:defRPr sz="2400" b="1">
          <a:solidFill>
            <a:schemeClr val="tx1"/>
          </a:solidFill>
          <a:latin typeface="Arial" charset="0"/>
          <a:ea typeface="ヒラギノ角ゴ ProN W6" charset="0"/>
          <a:cs typeface="ヒラギノ角ゴ ProN W6" charset="0"/>
          <a:sym typeface="Arial" charset="0"/>
        </a:defRPr>
      </a:lvl3pPr>
      <a:lvl4pPr algn="l" rtl="0" eaLnBrk="0" fontAlgn="base" hangingPunct="0">
        <a:spcBef>
          <a:spcPct val="0"/>
        </a:spcBef>
        <a:spcAft>
          <a:spcPct val="0"/>
        </a:spcAft>
        <a:defRPr sz="2400" b="1">
          <a:solidFill>
            <a:schemeClr val="tx1"/>
          </a:solidFill>
          <a:latin typeface="Arial" charset="0"/>
          <a:ea typeface="ヒラギノ角ゴ ProN W6" charset="0"/>
          <a:cs typeface="ヒラギノ角ゴ ProN W6" charset="0"/>
          <a:sym typeface="Arial" charset="0"/>
        </a:defRPr>
      </a:lvl4pPr>
      <a:lvl5pPr algn="l" rtl="0" eaLnBrk="0" fontAlgn="base" hangingPunct="0">
        <a:spcBef>
          <a:spcPct val="0"/>
        </a:spcBef>
        <a:spcAft>
          <a:spcPct val="0"/>
        </a:spcAft>
        <a:defRPr sz="2400" b="1">
          <a:solidFill>
            <a:schemeClr val="tx1"/>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2400" b="1">
          <a:solidFill>
            <a:schemeClr val="tx1"/>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2400" b="1">
          <a:solidFill>
            <a:schemeClr val="tx1"/>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2400" b="1">
          <a:solidFill>
            <a:schemeClr val="tx1"/>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2400" b="1">
          <a:solidFill>
            <a:schemeClr val="tx1"/>
          </a:solidFill>
          <a:latin typeface="Arial" charset="0"/>
          <a:ea typeface="ヒラギノ角ゴ ProN W6" charset="0"/>
          <a:cs typeface="ヒラギノ角ゴ ProN W6" charset="0"/>
          <a:sym typeface="Arial" charset="0"/>
        </a:defRPr>
      </a:lvl9pPr>
    </p:titleStyle>
    <p:bodyStyle>
      <a:lvl1pPr algn="l" rtl="0" eaLnBrk="0" fontAlgn="base" hangingPunct="0">
        <a:spcBef>
          <a:spcPts val="500"/>
        </a:spcBef>
        <a:spcAft>
          <a:spcPct val="0"/>
        </a:spcAft>
        <a:defRPr sz="2000">
          <a:solidFill>
            <a:srgbClr val="333333"/>
          </a:solidFill>
          <a:latin typeface="+mn-lt"/>
          <a:ea typeface="+mn-ea"/>
          <a:cs typeface="+mn-cs"/>
          <a:sym typeface="Arial" charset="0"/>
        </a:defRPr>
      </a:lvl1pPr>
      <a:lvl2pPr marL="742950" indent="-285750" algn="l" rtl="0" eaLnBrk="0" fontAlgn="base" hangingPunct="0">
        <a:spcBef>
          <a:spcPts val="400"/>
        </a:spcBef>
        <a:spcAft>
          <a:spcPct val="0"/>
        </a:spcAft>
        <a:buClr>
          <a:srgbClr val="ACACAC"/>
        </a:buClr>
        <a:buSzPct val="100000"/>
        <a:buFont typeface="Arial" charset="0"/>
        <a:buChar char="•"/>
        <a:defRPr>
          <a:solidFill>
            <a:schemeClr val="tx1"/>
          </a:solidFill>
          <a:latin typeface="+mn-lt"/>
          <a:ea typeface="+mn-ea"/>
          <a:cs typeface="+mn-cs"/>
          <a:sym typeface="Arial" charset="0"/>
        </a:defRPr>
      </a:lvl2pPr>
      <a:lvl3pPr marL="1143000" indent="-228600" algn="l" rtl="0" eaLnBrk="0" fontAlgn="base" hangingPunct="0">
        <a:spcBef>
          <a:spcPts val="400"/>
        </a:spcBef>
        <a:spcAft>
          <a:spcPct val="0"/>
        </a:spcAft>
        <a:buClr>
          <a:srgbClr val="5F5F5F"/>
        </a:buClr>
        <a:buSzPct val="100000"/>
        <a:buFont typeface="Arial" charset="0"/>
        <a:buChar char="•"/>
        <a:defRPr sz="1600">
          <a:solidFill>
            <a:schemeClr val="tx1"/>
          </a:solidFill>
          <a:latin typeface="+mn-lt"/>
          <a:ea typeface="+mn-ea"/>
          <a:cs typeface="+mn-cs"/>
          <a:sym typeface="Arial" charset="0"/>
        </a:defRPr>
      </a:lvl3pPr>
      <a:lvl4pPr marL="1333500" algn="l" rtl="0" eaLnBrk="0" fontAlgn="base" hangingPunct="0">
        <a:spcBef>
          <a:spcPts val="400"/>
        </a:spcBef>
        <a:spcAft>
          <a:spcPct val="0"/>
        </a:spcAft>
        <a:buClr>
          <a:srgbClr val="5F5F5F"/>
        </a:buClr>
        <a:buSzPct val="100000"/>
        <a:buFont typeface="Arial" charset="0"/>
        <a:defRPr sz="1600">
          <a:solidFill>
            <a:schemeClr val="tx1"/>
          </a:solidFill>
          <a:latin typeface="+mn-lt"/>
          <a:ea typeface="+mn-ea"/>
          <a:cs typeface="+mn-cs"/>
          <a:sym typeface="Arial" charset="0"/>
        </a:defRPr>
      </a:lvl4pPr>
      <a:lvl5pPr marL="1828800" algn="l" rtl="0" eaLnBrk="0" fontAlgn="base" hangingPunct="0">
        <a:spcBef>
          <a:spcPts val="400"/>
        </a:spcBef>
        <a:spcAft>
          <a:spcPct val="0"/>
        </a:spcAft>
        <a:buClr>
          <a:srgbClr val="5F5F5F"/>
        </a:buClr>
        <a:buSzPct val="100000"/>
        <a:buFont typeface="Arial" charset="0"/>
        <a:defRPr sz="1600">
          <a:solidFill>
            <a:schemeClr val="tx1"/>
          </a:solidFill>
          <a:latin typeface="+mn-lt"/>
          <a:ea typeface="+mn-ea"/>
          <a:cs typeface="+mn-cs"/>
          <a:sym typeface="Arial" charset="0"/>
        </a:defRPr>
      </a:lvl5pPr>
      <a:lvl6pPr marL="2286000" algn="l" rtl="0" fontAlgn="base">
        <a:spcBef>
          <a:spcPts val="400"/>
        </a:spcBef>
        <a:spcAft>
          <a:spcPct val="0"/>
        </a:spcAft>
        <a:buClr>
          <a:srgbClr val="5F5F5F"/>
        </a:buClr>
        <a:buSzPct val="100000"/>
        <a:buFont typeface="Arial" charset="0"/>
        <a:defRPr sz="1600">
          <a:solidFill>
            <a:schemeClr val="tx1"/>
          </a:solidFill>
          <a:latin typeface="+mn-lt"/>
          <a:ea typeface="+mn-ea"/>
          <a:cs typeface="+mn-cs"/>
          <a:sym typeface="Arial" charset="0"/>
        </a:defRPr>
      </a:lvl6pPr>
      <a:lvl7pPr marL="2743200" algn="l" rtl="0" fontAlgn="base">
        <a:spcBef>
          <a:spcPts val="400"/>
        </a:spcBef>
        <a:spcAft>
          <a:spcPct val="0"/>
        </a:spcAft>
        <a:buClr>
          <a:srgbClr val="5F5F5F"/>
        </a:buClr>
        <a:buSzPct val="100000"/>
        <a:buFont typeface="Arial" charset="0"/>
        <a:defRPr sz="1600">
          <a:solidFill>
            <a:schemeClr val="tx1"/>
          </a:solidFill>
          <a:latin typeface="+mn-lt"/>
          <a:ea typeface="+mn-ea"/>
          <a:cs typeface="+mn-cs"/>
          <a:sym typeface="Arial" charset="0"/>
        </a:defRPr>
      </a:lvl7pPr>
      <a:lvl8pPr marL="3200400" algn="l" rtl="0" fontAlgn="base">
        <a:spcBef>
          <a:spcPts val="400"/>
        </a:spcBef>
        <a:spcAft>
          <a:spcPct val="0"/>
        </a:spcAft>
        <a:buClr>
          <a:srgbClr val="5F5F5F"/>
        </a:buClr>
        <a:buSzPct val="100000"/>
        <a:buFont typeface="Arial" charset="0"/>
        <a:defRPr sz="1600">
          <a:solidFill>
            <a:schemeClr val="tx1"/>
          </a:solidFill>
          <a:latin typeface="+mn-lt"/>
          <a:ea typeface="+mn-ea"/>
          <a:cs typeface="+mn-cs"/>
          <a:sym typeface="Arial" charset="0"/>
        </a:defRPr>
      </a:lvl8pPr>
      <a:lvl9pPr marL="3657600" algn="l" rtl="0" fontAlgn="base">
        <a:spcBef>
          <a:spcPts val="400"/>
        </a:spcBef>
        <a:spcAft>
          <a:spcPct val="0"/>
        </a:spcAft>
        <a:buClr>
          <a:srgbClr val="5F5F5F"/>
        </a:buClr>
        <a:buSzPct val="100000"/>
        <a:buFont typeface="Arial" charset="0"/>
        <a:defRPr sz="1600">
          <a:solidFill>
            <a:schemeClr val="tx1"/>
          </a:solidFill>
          <a:latin typeface="+mn-lt"/>
          <a:ea typeface="+mn-ea"/>
          <a:cs typeface="+mn-cs"/>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Cavity degradation during string </a:t>
            </a:r>
            <a:r>
              <a:rPr lang="en-US" dirty="0" smtClean="0"/>
              <a:t>assembly</a:t>
            </a:r>
            <a:endParaRPr lang="en-US" dirty="0"/>
          </a:p>
        </p:txBody>
      </p:sp>
      <p:sp>
        <p:nvSpPr>
          <p:cNvPr id="3" name="Sous-titre 2"/>
          <p:cNvSpPr>
            <a:spLocks noGrp="1"/>
          </p:cNvSpPr>
          <p:nvPr>
            <p:ph type="subTitle" idx="1"/>
          </p:nvPr>
        </p:nvSpPr>
        <p:spPr/>
        <p:txBody>
          <a:bodyPr/>
          <a:lstStyle/>
          <a:p>
            <a:r>
              <a:rPr lang="fr-FR" dirty="0" smtClean="0"/>
              <a:t>Stéphane BERRY</a:t>
            </a:r>
          </a:p>
          <a:p>
            <a:r>
              <a:rPr lang="fr-FR" dirty="0" smtClean="0"/>
              <a:t>CEA/</a:t>
            </a:r>
            <a:r>
              <a:rPr lang="fr-FR" dirty="0" err="1" smtClean="0"/>
              <a:t>irfu</a:t>
            </a:r>
            <a:r>
              <a:rPr lang="fr-FR" dirty="0" smtClean="0"/>
              <a:t>/SACM</a:t>
            </a:r>
            <a:endParaRPr lang="en-US" dirty="0"/>
          </a:p>
        </p:txBody>
      </p:sp>
    </p:spTree>
    <p:extLst>
      <p:ext uri="{BB962C8B-B14F-4D97-AF65-F5344CB8AC3E}">
        <p14:creationId xmlns:p14="http://schemas.microsoft.com/office/powerpoint/2010/main" val="196200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smtClean="0"/>
              <a:t>Cold Coupler Workstation</a:t>
            </a:r>
            <a:endParaRPr lang="en-US" dirty="0"/>
          </a:p>
        </p:txBody>
      </p:sp>
      <p:sp>
        <p:nvSpPr>
          <p:cNvPr id="3" name="Espace réservé du contenu 2"/>
          <p:cNvSpPr>
            <a:spLocks noGrp="1"/>
          </p:cNvSpPr>
          <p:nvPr>
            <p:ph idx="1"/>
          </p:nvPr>
        </p:nvSpPr>
        <p:spPr/>
        <p:txBody>
          <a:bodyPr>
            <a:noAutofit/>
          </a:bodyPr>
          <a:lstStyle/>
          <a:p>
            <a:r>
              <a:rPr lang="fr-FR" sz="2400" b="1" i="1" u="sng" dirty="0" smtClean="0"/>
              <a:t>Observations</a:t>
            </a:r>
            <a:endParaRPr lang="en-US" sz="2400" dirty="0" smtClean="0"/>
          </a:p>
          <a:p>
            <a:pPr lvl="0"/>
            <a:r>
              <a:rPr lang="fr-FR" sz="2400" dirty="0" smtClean="0"/>
              <a:t>Alignement of </a:t>
            </a:r>
            <a:r>
              <a:rPr lang="fr-FR" sz="2400" dirty="0" err="1" smtClean="0"/>
              <a:t>cavity</a:t>
            </a:r>
            <a:r>
              <a:rPr lang="fr-FR" sz="2400" dirty="0" smtClean="0"/>
              <a:t>  not </a:t>
            </a:r>
            <a:r>
              <a:rPr lang="fr-FR" sz="2400" dirty="0" err="1" smtClean="0"/>
              <a:t>carefully</a:t>
            </a:r>
            <a:r>
              <a:rPr lang="fr-FR" sz="2400" dirty="0" smtClean="0"/>
              <a:t>  </a:t>
            </a:r>
            <a:r>
              <a:rPr lang="fr-FR" sz="2400" dirty="0" err="1" smtClean="0"/>
              <a:t>performed</a:t>
            </a:r>
            <a:r>
              <a:rPr lang="fr-FR" sz="2400" dirty="0" smtClean="0"/>
              <a:t>: </a:t>
            </a:r>
            <a:r>
              <a:rPr lang="fr-FR" sz="2400" dirty="0" err="1" smtClean="0"/>
              <a:t>make</a:t>
            </a:r>
            <a:r>
              <a:rPr lang="fr-FR" sz="2400" dirty="0" smtClean="0"/>
              <a:t> coupler </a:t>
            </a:r>
            <a:r>
              <a:rPr lang="fr-FR" sz="2400" dirty="0" err="1" smtClean="0"/>
              <a:t>assembly</a:t>
            </a:r>
            <a:r>
              <a:rPr lang="fr-FR" sz="2400" dirty="0" smtClean="0"/>
              <a:t> more </a:t>
            </a:r>
            <a:r>
              <a:rPr lang="fr-FR" sz="2400" dirty="0" err="1" smtClean="0"/>
              <a:t>difficult</a:t>
            </a:r>
            <a:endParaRPr lang="en-US" sz="2400" dirty="0"/>
          </a:p>
          <a:p>
            <a:pPr lvl="0"/>
            <a:r>
              <a:rPr lang="fr-FR" sz="2400" dirty="0" err="1" smtClean="0"/>
              <a:t>Gate</a:t>
            </a:r>
            <a:r>
              <a:rPr lang="fr-FR" sz="2400" dirty="0" smtClean="0"/>
              <a:t> valve </a:t>
            </a:r>
            <a:r>
              <a:rPr lang="fr-FR" sz="2400" dirty="0" err="1" smtClean="0"/>
              <a:t>procedure</a:t>
            </a:r>
            <a:r>
              <a:rPr lang="fr-FR" sz="2400" dirty="0" smtClean="0"/>
              <a:t> has been </a:t>
            </a:r>
            <a:r>
              <a:rPr lang="fr-FR" sz="2400" dirty="0" err="1" smtClean="0"/>
              <a:t>reviewed</a:t>
            </a:r>
            <a:r>
              <a:rPr lang="fr-FR" sz="2400" dirty="0" smtClean="0"/>
              <a:t> </a:t>
            </a:r>
            <a:r>
              <a:rPr lang="fr-FR" sz="2400" dirty="0" err="1" smtClean="0"/>
              <a:t>recently</a:t>
            </a:r>
            <a:r>
              <a:rPr lang="fr-FR" sz="2400" dirty="0" smtClean="0"/>
              <a:t> :</a:t>
            </a:r>
          </a:p>
          <a:p>
            <a:pPr marL="0" lvl="0" indent="0">
              <a:buNone/>
            </a:pPr>
            <a:r>
              <a:rPr lang="fr-FR" sz="2400" dirty="0" smtClean="0"/>
              <a:t>	Open </a:t>
            </a:r>
            <a:r>
              <a:rPr lang="fr-FR" sz="2400" dirty="0" err="1" smtClean="0"/>
              <a:t>with</a:t>
            </a:r>
            <a:r>
              <a:rPr lang="fr-FR" sz="2400" dirty="0" smtClean="0"/>
              <a:t> </a:t>
            </a:r>
            <a:r>
              <a:rPr lang="fr-FR" sz="2400" dirty="0" err="1" smtClean="0"/>
              <a:t>nitrogen</a:t>
            </a:r>
            <a:r>
              <a:rPr lang="fr-FR" sz="2400" dirty="0" smtClean="0"/>
              <a:t> </a:t>
            </a:r>
            <a:r>
              <a:rPr lang="fr-FR" sz="2400" dirty="0" err="1" smtClean="0"/>
              <a:t>overpressure</a:t>
            </a:r>
            <a:endParaRPr lang="fr-FR" sz="2400" dirty="0" smtClean="0"/>
          </a:p>
          <a:p>
            <a:pPr marL="0" lvl="0" indent="0">
              <a:buNone/>
            </a:pPr>
            <a:r>
              <a:rPr lang="fr-FR" sz="2400" dirty="0" smtClean="0"/>
              <a:t>	no </a:t>
            </a:r>
            <a:r>
              <a:rPr lang="fr-FR" sz="2400" dirty="0" err="1" smtClean="0"/>
              <a:t>leak</a:t>
            </a:r>
            <a:r>
              <a:rPr lang="fr-FR" sz="2400" dirty="0" smtClean="0"/>
              <a:t> check </a:t>
            </a:r>
            <a:r>
              <a:rPr lang="fr-FR" sz="2400" dirty="0" smtClean="0"/>
              <a:t>in </a:t>
            </a:r>
            <a:r>
              <a:rPr lang="fr-FR" sz="2400" dirty="0" err="1" smtClean="0"/>
              <a:t>advance</a:t>
            </a:r>
            <a:r>
              <a:rPr lang="fr-FR" sz="2400" dirty="0" smtClean="0"/>
              <a:t> of the </a:t>
            </a:r>
            <a:r>
              <a:rPr lang="fr-FR" sz="2400" dirty="0" err="1" smtClean="0"/>
              <a:t>blowing</a:t>
            </a:r>
            <a:r>
              <a:rPr lang="fr-FR" sz="2400" dirty="0" smtClean="0"/>
              <a:t> </a:t>
            </a:r>
            <a:r>
              <a:rPr lang="fr-FR" sz="2400" dirty="0" err="1" smtClean="0"/>
              <a:t>connector</a:t>
            </a:r>
            <a:r>
              <a:rPr lang="fr-FR" sz="2400" dirty="0" smtClean="0"/>
              <a:t> </a:t>
            </a:r>
            <a:r>
              <a:rPr lang="fr-FR" sz="2400" dirty="0" err="1" smtClean="0"/>
              <a:t>flange</a:t>
            </a:r>
            <a:r>
              <a:rPr lang="fr-FR" sz="2400" dirty="0" smtClean="0"/>
              <a:t> </a:t>
            </a:r>
            <a:endParaRPr lang="en-US" sz="2400" dirty="0"/>
          </a:p>
          <a:p>
            <a:r>
              <a:rPr lang="en-US" sz="2400" b="1" u="sng" dirty="0" smtClean="0"/>
              <a:t>Action/improvemen</a:t>
            </a:r>
            <a:r>
              <a:rPr lang="en-US" sz="2400" u="sng" dirty="0" smtClean="0"/>
              <a:t>t</a:t>
            </a:r>
          </a:p>
          <a:p>
            <a:pPr marL="0" indent="0">
              <a:buNone/>
            </a:pPr>
            <a:r>
              <a:rPr lang="en-US" sz="2400" dirty="0"/>
              <a:t>	</a:t>
            </a:r>
            <a:r>
              <a:rPr lang="fr-FR" sz="2400" dirty="0" err="1" smtClean="0"/>
              <a:t>Cleaning</a:t>
            </a:r>
            <a:r>
              <a:rPr lang="fr-FR" sz="2400" dirty="0" smtClean="0"/>
              <a:t> of </a:t>
            </a:r>
            <a:r>
              <a:rPr lang="fr-FR" sz="2400" dirty="0" err="1" smtClean="0"/>
              <a:t>gate</a:t>
            </a:r>
            <a:r>
              <a:rPr lang="fr-FR" sz="2400" dirty="0" smtClean="0"/>
              <a:t> valve </a:t>
            </a:r>
            <a:r>
              <a:rPr lang="fr-FR" sz="2400" dirty="0" err="1" smtClean="0"/>
              <a:t>will</a:t>
            </a:r>
            <a:r>
              <a:rPr lang="fr-FR" sz="2400" dirty="0" smtClean="0"/>
              <a:t> </a:t>
            </a:r>
            <a:r>
              <a:rPr lang="fr-FR" sz="2400" dirty="0" err="1" smtClean="0"/>
              <a:t>be</a:t>
            </a:r>
            <a:r>
              <a:rPr lang="fr-FR" sz="2400" dirty="0" smtClean="0"/>
              <a:t> more efficient</a:t>
            </a:r>
            <a:endParaRPr lang="fr-FR" sz="2400" dirty="0" smtClean="0"/>
          </a:p>
          <a:p>
            <a:pPr marL="0" indent="0">
              <a:buNone/>
            </a:pPr>
            <a:r>
              <a:rPr lang="fr-FR" sz="2400" dirty="0" smtClean="0"/>
              <a:t>	</a:t>
            </a:r>
            <a:r>
              <a:rPr lang="fr-FR" sz="2400" dirty="0" err="1" smtClean="0"/>
              <a:t>Gate</a:t>
            </a:r>
            <a:r>
              <a:rPr lang="fr-FR" sz="2400" dirty="0" smtClean="0"/>
              <a:t> valve </a:t>
            </a:r>
            <a:r>
              <a:rPr lang="fr-FR" sz="2400" dirty="0" err="1" smtClean="0"/>
              <a:t>procedure</a:t>
            </a:r>
            <a:r>
              <a:rPr lang="fr-FR" sz="2400" dirty="0" smtClean="0"/>
              <a:t> has been </a:t>
            </a:r>
            <a:r>
              <a:rPr lang="fr-FR" sz="2400" dirty="0" err="1" smtClean="0"/>
              <a:t>reviewed</a:t>
            </a:r>
            <a:r>
              <a:rPr lang="fr-FR" sz="2400" dirty="0" smtClean="0"/>
              <a:t> </a:t>
            </a:r>
            <a:r>
              <a:rPr lang="fr-FR" sz="2400" dirty="0" err="1" smtClean="0"/>
              <a:t>recently</a:t>
            </a:r>
            <a:r>
              <a:rPr lang="fr-FR" sz="2400" dirty="0" smtClean="0"/>
              <a:t> </a:t>
            </a:r>
            <a:r>
              <a:rPr lang="fr-FR" sz="2400" dirty="0" smtClean="0"/>
              <a:t>the</a:t>
            </a:r>
            <a:endParaRPr lang="en-US" sz="2400" dirty="0"/>
          </a:p>
        </p:txBody>
      </p:sp>
    </p:spTree>
    <p:extLst>
      <p:ext uri="{BB962C8B-B14F-4D97-AF65-F5344CB8AC3E}">
        <p14:creationId xmlns:p14="http://schemas.microsoft.com/office/powerpoint/2010/main" val="36163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i="1" u="sng" dirty="0" smtClean="0"/>
              <a:t>String assembly Workstation</a:t>
            </a:r>
            <a:endParaRPr lang="en-US" dirty="0"/>
          </a:p>
        </p:txBody>
      </p:sp>
      <p:sp>
        <p:nvSpPr>
          <p:cNvPr id="3" name="Espace réservé du contenu 2"/>
          <p:cNvSpPr>
            <a:spLocks noGrp="1"/>
          </p:cNvSpPr>
          <p:nvPr>
            <p:ph idx="1"/>
          </p:nvPr>
        </p:nvSpPr>
        <p:spPr/>
        <p:txBody>
          <a:bodyPr>
            <a:noAutofit/>
          </a:bodyPr>
          <a:lstStyle/>
          <a:p>
            <a:r>
              <a:rPr lang="en-US" sz="2400" b="1" i="1" u="sng" dirty="0" smtClean="0"/>
              <a:t>observations</a:t>
            </a:r>
            <a:endParaRPr lang="en-US" sz="2400" dirty="0" smtClean="0"/>
          </a:p>
          <a:p>
            <a:r>
              <a:rPr lang="en-US" sz="2400" dirty="0" smtClean="0"/>
              <a:t>For production optimization the pre-</a:t>
            </a:r>
            <a:r>
              <a:rPr lang="en-US" sz="2400" dirty="0" err="1" smtClean="0"/>
              <a:t>alignement</a:t>
            </a:r>
            <a:r>
              <a:rPr lang="en-US" sz="2400" dirty="0" smtClean="0"/>
              <a:t> of the rotating flange of the bellow is not perform but minimum impact due to the use of spacer on the bellow</a:t>
            </a:r>
          </a:p>
          <a:p>
            <a:r>
              <a:rPr lang="en-US" sz="2400" b="1" u="sng" dirty="0" smtClean="0"/>
              <a:t>Action/improvement</a:t>
            </a:r>
          </a:p>
          <a:p>
            <a:pPr lvl="1"/>
            <a:r>
              <a:rPr lang="en-US" sz="1800" dirty="0" smtClean="0"/>
              <a:t>Optimization the way to introduce threaded rod and nut in the flange hole</a:t>
            </a:r>
          </a:p>
          <a:p>
            <a:pPr lvl="0"/>
            <a:endParaRPr lang="en-US" sz="2400" dirty="0" smtClean="0"/>
          </a:p>
        </p:txBody>
      </p:sp>
      <p:pic>
        <p:nvPicPr>
          <p:cNvPr id="1026" name="Image 2" descr="P11309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437112"/>
            <a:ext cx="24765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3" descr="P11309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860" y="4279949"/>
            <a:ext cx="24003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5172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3774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XM26 AUDIT</a:t>
            </a:r>
            <a:endParaRPr lang="en-US" dirty="0"/>
          </a:p>
        </p:txBody>
      </p:sp>
      <p:sp>
        <p:nvSpPr>
          <p:cNvPr id="3" name="Espace réservé du contenu 2"/>
          <p:cNvSpPr>
            <a:spLocks noGrp="1"/>
          </p:cNvSpPr>
          <p:nvPr>
            <p:ph idx="1"/>
          </p:nvPr>
        </p:nvSpPr>
        <p:spPr/>
        <p:txBody>
          <a:bodyPr>
            <a:noAutofit/>
          </a:bodyPr>
          <a:lstStyle/>
          <a:p>
            <a:r>
              <a:rPr lang="fr-FR" sz="2400" b="1" i="1" u="sng" dirty="0" smtClean="0"/>
              <a:t>ACTIONS</a:t>
            </a:r>
            <a:endParaRPr lang="en-US" sz="1800" dirty="0"/>
          </a:p>
          <a:p>
            <a:r>
              <a:rPr lang="en-US" sz="2400" dirty="0" smtClean="0"/>
              <a:t>Written procedures available at workstation</a:t>
            </a:r>
          </a:p>
          <a:p>
            <a:r>
              <a:rPr lang="en-US" sz="2400" dirty="0" smtClean="0"/>
              <a:t>Record the value of the cleanness level reached to the angle valve before the pump connection to the cavity</a:t>
            </a:r>
          </a:p>
          <a:p>
            <a:r>
              <a:rPr lang="en-US" sz="2400" dirty="0" smtClean="0"/>
              <a:t>Two people requested to assemble  pump to the cavity</a:t>
            </a:r>
          </a:p>
          <a:p>
            <a:r>
              <a:rPr lang="en-US" sz="2400" dirty="0" smtClean="0"/>
              <a:t>Pre-alignment of parts has to be taken with care (easy assembly)</a:t>
            </a:r>
          </a:p>
          <a:p>
            <a:r>
              <a:rPr lang="en-US" sz="2400" dirty="0" smtClean="0"/>
              <a:t>Improvement of operator position versus critical surfaces</a:t>
            </a:r>
          </a:p>
          <a:p>
            <a:r>
              <a:rPr lang="en-US" sz="2400" dirty="0" smtClean="0"/>
              <a:t>Better teach two new operators</a:t>
            </a:r>
          </a:p>
          <a:p>
            <a:pPr lvl="0"/>
            <a:endParaRPr lang="fr-FR" sz="2400" dirty="0"/>
          </a:p>
        </p:txBody>
      </p:sp>
    </p:spTree>
    <p:extLst>
      <p:ext uri="{BB962C8B-B14F-4D97-AF65-F5344CB8AC3E}">
        <p14:creationId xmlns:p14="http://schemas.microsoft.com/office/powerpoint/2010/main" val="391782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err="1" smtClean="0"/>
              <a:t>Cavity</a:t>
            </a:r>
            <a:r>
              <a:rPr lang="fr-FR" dirty="0" smtClean="0"/>
              <a:t> return to DESY for HPR</a:t>
            </a:r>
            <a:endParaRPr lang="en-US" dirty="0"/>
          </a:p>
        </p:txBody>
      </p:sp>
      <p:sp>
        <p:nvSpPr>
          <p:cNvPr id="3" name="Espace réservé du contenu 2"/>
          <p:cNvSpPr>
            <a:spLocks noGrp="1"/>
          </p:cNvSpPr>
          <p:nvPr>
            <p:ph idx="1"/>
          </p:nvPr>
        </p:nvSpPr>
        <p:spPr>
          <a:xfrm>
            <a:off x="457200" y="1124744"/>
            <a:ext cx="8229600" cy="5616624"/>
          </a:xfrm>
        </p:spPr>
        <p:txBody>
          <a:bodyPr>
            <a:normAutofit fontScale="55000" lnSpcReduction="20000"/>
          </a:bodyPr>
          <a:lstStyle/>
          <a:p>
            <a:r>
              <a:rPr lang="en-US" sz="3500" dirty="0" smtClean="0"/>
              <a:t> XM32/CAV00733/CEA-XFEL-RNC-15-523</a:t>
            </a:r>
          </a:p>
          <a:p>
            <a:pPr marL="0" indent="0">
              <a:buNone/>
            </a:pPr>
            <a:r>
              <a:rPr lang="en-US" sz="3500" dirty="0" smtClean="0"/>
              <a:t>	operator forgot to clean angle valve before the connection to the pumping unit</a:t>
            </a:r>
          </a:p>
          <a:p>
            <a:pPr marL="0" indent="0">
              <a:buNone/>
            </a:pPr>
            <a:r>
              <a:rPr lang="en-US" sz="3500" dirty="0" smtClean="0"/>
              <a:t>	</a:t>
            </a:r>
            <a:r>
              <a:rPr lang="en-US" sz="3500" u="sng" dirty="0" smtClean="0"/>
              <a:t>preventive action</a:t>
            </a:r>
            <a:r>
              <a:rPr lang="en-US" sz="3500" dirty="0" smtClean="0"/>
              <a:t>: information to operator how crucial is this step!</a:t>
            </a:r>
          </a:p>
          <a:p>
            <a:r>
              <a:rPr lang="en-US" sz="3500" dirty="0" smtClean="0"/>
              <a:t>XM41/CAV00668/CEA-XFEL-RNC-15-627</a:t>
            </a:r>
          </a:p>
          <a:p>
            <a:pPr marL="0" indent="0">
              <a:buNone/>
            </a:pPr>
            <a:r>
              <a:rPr lang="en-US" sz="3500" dirty="0" smtClean="0"/>
              <a:t>	one leaky connection on the Blowing Connector then pump over night against cavity coupler and VGV</a:t>
            </a:r>
          </a:p>
          <a:p>
            <a:pPr marL="0" indent="0">
              <a:buNone/>
            </a:pPr>
            <a:r>
              <a:rPr lang="en-US" sz="3500" dirty="0" smtClean="0"/>
              <a:t>	</a:t>
            </a:r>
            <a:r>
              <a:rPr lang="en-US" sz="3500" u="sng" dirty="0" smtClean="0"/>
              <a:t>preventive action</a:t>
            </a:r>
            <a:r>
              <a:rPr lang="en-US" sz="3500" dirty="0" smtClean="0"/>
              <a:t>: VGV and blowing connector are leak check elsewhere before been used.</a:t>
            </a:r>
          </a:p>
          <a:p>
            <a:r>
              <a:rPr lang="en-US" sz="3500" dirty="0" smtClean="0"/>
              <a:t>XM41/CAV00610/CEA-XFEL-RNC-15-633</a:t>
            </a:r>
          </a:p>
          <a:p>
            <a:pPr marL="0" indent="0">
              <a:buNone/>
            </a:pPr>
            <a:r>
              <a:rPr lang="en-US" sz="3500" dirty="0" smtClean="0"/>
              <a:t>	accidental turn of the nitrogen valve : cavity vented quickly</a:t>
            </a:r>
          </a:p>
          <a:p>
            <a:pPr marL="0" indent="0">
              <a:buNone/>
            </a:pPr>
            <a:r>
              <a:rPr lang="en-US" sz="3500" dirty="0" smtClean="0"/>
              <a:t>	</a:t>
            </a:r>
            <a:r>
              <a:rPr lang="en-US" sz="3500" u="sng" dirty="0" smtClean="0"/>
              <a:t>preventive action:</a:t>
            </a:r>
            <a:r>
              <a:rPr lang="en-US" sz="3500" dirty="0" smtClean="0"/>
              <a:t> protection cap to prevent from non intentional turn of the valve</a:t>
            </a:r>
          </a:p>
          <a:p>
            <a:r>
              <a:rPr lang="en-US" sz="3500" dirty="0" smtClean="0"/>
              <a:t>unexpected 10 min electrical shutdown of the cleanroom while cavity with coupler was open.</a:t>
            </a:r>
          </a:p>
          <a:p>
            <a:pPr marL="0" indent="0">
              <a:buNone/>
            </a:pPr>
            <a:r>
              <a:rPr lang="en-US" sz="3500" dirty="0" smtClean="0"/>
              <a:t>	</a:t>
            </a:r>
            <a:r>
              <a:rPr lang="en-US" sz="3500" u="sng" dirty="0" smtClean="0"/>
              <a:t>preventive action</a:t>
            </a:r>
            <a:r>
              <a:rPr lang="en-US" sz="3500" dirty="0" smtClean="0"/>
              <a:t>: none</a:t>
            </a:r>
          </a:p>
          <a:p>
            <a:r>
              <a:rPr lang="en-US" sz="3500" dirty="0" smtClean="0"/>
              <a:t>wrong use of the CEA pumping unit by  less experienced operator: cavity pumped quickly while vented already and its flange was ready to be unbolt : </a:t>
            </a:r>
          </a:p>
          <a:p>
            <a:pPr marL="0" indent="0">
              <a:buNone/>
            </a:pPr>
            <a:r>
              <a:rPr lang="en-US" sz="3500" dirty="0" smtClean="0"/>
              <a:t>	</a:t>
            </a:r>
            <a:r>
              <a:rPr lang="en-US" sz="3500" u="sng" dirty="0" smtClean="0"/>
              <a:t>preventive action</a:t>
            </a:r>
            <a:r>
              <a:rPr lang="en-US" sz="3500" dirty="0" smtClean="0"/>
              <a:t>: information to two recent operators</a:t>
            </a:r>
            <a:endParaRPr lang="en-US" sz="3500" dirty="0"/>
          </a:p>
        </p:txBody>
      </p:sp>
    </p:spTree>
    <p:extLst>
      <p:ext uri="{BB962C8B-B14F-4D97-AF65-F5344CB8AC3E}">
        <p14:creationId xmlns:p14="http://schemas.microsoft.com/office/powerpoint/2010/main" val="289179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22" y="3666432"/>
            <a:ext cx="8383954" cy="256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prstGeom prst="rect">
            <a:avLst/>
          </a:prstGeom>
        </p:spPr>
        <p:txBody>
          <a:bodyPr>
            <a:normAutofit fontScale="90000"/>
          </a:bodyPr>
          <a:lstStyle/>
          <a:p>
            <a:pPr algn="ctr"/>
            <a:r>
              <a:rPr lang="fr-FR" sz="2700" dirty="0" smtClean="0"/>
              <a:t>About </a:t>
            </a:r>
            <a:r>
              <a:rPr lang="fr-FR" sz="2700" dirty="0" err="1" smtClean="0"/>
              <a:t>Cavity</a:t>
            </a:r>
            <a:r>
              <a:rPr lang="fr-FR" sz="2700" dirty="0" smtClean="0"/>
              <a:t> </a:t>
            </a:r>
            <a:r>
              <a:rPr lang="fr-FR" sz="2700" dirty="0" err="1" smtClean="0"/>
              <a:t>Degradation</a:t>
            </a:r>
            <a:r>
              <a:rPr lang="fr-FR" sz="2700" dirty="0" smtClean="0"/>
              <a:t> (cf. </a:t>
            </a:r>
            <a:r>
              <a:rPr lang="fr-FR" sz="2700" dirty="0" err="1" smtClean="0"/>
              <a:t>Nick’s</a:t>
            </a:r>
            <a:r>
              <a:rPr lang="fr-FR" sz="2700" dirty="0" smtClean="0"/>
              <a:t> talk)</a:t>
            </a:r>
            <a:endParaRPr lang="fr-FR" sz="3200" dirty="0"/>
          </a:p>
        </p:txBody>
      </p:sp>
      <p:sp>
        <p:nvSpPr>
          <p:cNvPr id="3" name="Espace réservé du contenu 2"/>
          <p:cNvSpPr>
            <a:spLocks noGrp="1"/>
          </p:cNvSpPr>
          <p:nvPr>
            <p:ph idx="1"/>
          </p:nvPr>
        </p:nvSpPr>
        <p:spPr>
          <a:xfrm>
            <a:off x="307731" y="696040"/>
            <a:ext cx="8634045" cy="5289451"/>
          </a:xfrm>
        </p:spPr>
        <p:txBody>
          <a:bodyPr/>
          <a:lstStyle/>
          <a:p>
            <a:r>
              <a:rPr lang="fr-FR" dirty="0" smtClean="0"/>
              <a:t>CEA and DESY are </a:t>
            </a:r>
            <a:r>
              <a:rPr lang="fr-FR" dirty="0" err="1" smtClean="0"/>
              <a:t>working</a:t>
            </a:r>
            <a:r>
              <a:rPr lang="fr-FR" dirty="0" smtClean="0"/>
              <a:t> on </a:t>
            </a:r>
            <a:r>
              <a:rPr lang="fr-FR" dirty="0" err="1" smtClean="0"/>
              <a:t>understanding</a:t>
            </a:r>
            <a:r>
              <a:rPr lang="fr-FR" dirty="0" smtClean="0"/>
              <a:t> the causes of </a:t>
            </a:r>
            <a:r>
              <a:rPr lang="fr-FR" dirty="0" err="1" smtClean="0"/>
              <a:t>cavity</a:t>
            </a:r>
            <a:r>
              <a:rPr lang="fr-FR" dirty="0" smtClean="0"/>
              <a:t> </a:t>
            </a:r>
            <a:r>
              <a:rPr lang="fr-FR" dirty="0" err="1" smtClean="0"/>
              <a:t>degradation</a:t>
            </a:r>
            <a:r>
              <a:rPr lang="fr-FR" dirty="0" smtClean="0"/>
              <a:t> </a:t>
            </a:r>
            <a:r>
              <a:rPr lang="fr-FR" dirty="0" err="1" smtClean="0"/>
              <a:t>after</a:t>
            </a:r>
            <a:r>
              <a:rPr lang="fr-FR" dirty="0" smtClean="0"/>
              <a:t> module </a:t>
            </a:r>
            <a:r>
              <a:rPr lang="fr-FR" dirty="0" err="1" smtClean="0"/>
              <a:t>assembly</a:t>
            </a:r>
            <a:r>
              <a:rPr lang="fr-FR" dirty="0" smtClean="0"/>
              <a:t>.</a:t>
            </a:r>
          </a:p>
          <a:p>
            <a:r>
              <a:rPr lang="fr-FR" b="1" dirty="0" smtClean="0"/>
              <a:t>1</a:t>
            </a:r>
            <a:r>
              <a:rPr lang="fr-FR" b="1" baseline="30000" dirty="0" smtClean="0"/>
              <a:t>st</a:t>
            </a:r>
            <a:r>
              <a:rPr lang="fr-FR" b="1" dirty="0" smtClean="0"/>
              <a:t> </a:t>
            </a:r>
            <a:r>
              <a:rPr lang="fr-FR" b="1" dirty="0" err="1" smtClean="0"/>
              <a:t>remark</a:t>
            </a:r>
            <a:r>
              <a:rPr lang="fr-FR" dirty="0" smtClean="0"/>
              <a:t>: one module </a:t>
            </a:r>
            <a:r>
              <a:rPr lang="fr-FR" dirty="0" err="1" smtClean="0"/>
              <a:t>is</a:t>
            </a:r>
            <a:r>
              <a:rPr lang="fr-FR" dirty="0" smtClean="0"/>
              <a:t> </a:t>
            </a:r>
            <a:r>
              <a:rPr lang="fr-FR" dirty="0" err="1" smtClean="0"/>
              <a:t>worth</a:t>
            </a:r>
            <a:r>
              <a:rPr lang="fr-FR" dirty="0" smtClean="0"/>
              <a:t> &gt; 1 M€ and 200 MV. </a:t>
            </a:r>
            <a:r>
              <a:rPr lang="fr-FR" dirty="0" err="1" smtClean="0"/>
              <a:t>We</a:t>
            </a:r>
            <a:r>
              <a:rPr lang="fr-FR" dirty="0" smtClean="0"/>
              <a:t> </a:t>
            </a:r>
            <a:r>
              <a:rPr lang="fr-FR" dirty="0" err="1" smtClean="0"/>
              <a:t>lost</a:t>
            </a:r>
            <a:r>
              <a:rPr lang="fr-FR" dirty="0" smtClean="0"/>
              <a:t> about </a:t>
            </a:r>
            <a:r>
              <a:rPr lang="fr-FR" dirty="0"/>
              <a:t>¼ M€ on </a:t>
            </a:r>
            <a:r>
              <a:rPr lang="fr-FR" dirty="0" smtClean="0"/>
              <a:t>XM12 and ½ M€ on XM20. This </a:t>
            </a:r>
            <a:r>
              <a:rPr lang="fr-FR" dirty="0" err="1" smtClean="0"/>
              <a:t>cost</a:t>
            </a:r>
            <a:r>
              <a:rPr lang="fr-FR" dirty="0" smtClean="0"/>
              <a:t> </a:t>
            </a:r>
            <a:r>
              <a:rPr lang="fr-FR" dirty="0" err="1" smtClean="0"/>
              <a:t>is</a:t>
            </a:r>
            <a:r>
              <a:rPr lang="fr-FR" dirty="0" smtClean="0"/>
              <a:t> </a:t>
            </a:r>
            <a:r>
              <a:rPr lang="fr-FR" dirty="0" err="1" smtClean="0"/>
              <a:t>worth</a:t>
            </a:r>
            <a:r>
              <a:rPr lang="fr-FR" dirty="0" smtClean="0"/>
              <a:t> </a:t>
            </a:r>
            <a:r>
              <a:rPr lang="fr-FR" dirty="0" err="1" smtClean="0"/>
              <a:t>investing</a:t>
            </a:r>
            <a:r>
              <a:rPr lang="fr-FR" dirty="0" smtClean="0"/>
              <a:t> in in-situ (AMTF) diagnostic and in-situ </a:t>
            </a:r>
            <a:r>
              <a:rPr lang="fr-FR" dirty="0" err="1" smtClean="0"/>
              <a:t>repair</a:t>
            </a:r>
            <a:r>
              <a:rPr lang="fr-FR" dirty="0"/>
              <a:t> </a:t>
            </a:r>
            <a:r>
              <a:rPr lang="fr-FR" dirty="0" smtClean="0"/>
              <a:t>(</a:t>
            </a:r>
            <a:r>
              <a:rPr lang="fr-FR" dirty="0" err="1" smtClean="0"/>
              <a:t>better</a:t>
            </a:r>
            <a:r>
              <a:rPr lang="fr-FR" dirty="0" smtClean="0"/>
              <a:t> </a:t>
            </a:r>
            <a:r>
              <a:rPr lang="fr-FR" dirty="0" err="1" smtClean="0"/>
              <a:t>conditioning</a:t>
            </a:r>
            <a:r>
              <a:rPr lang="fr-FR" dirty="0" smtClean="0"/>
              <a:t>).</a:t>
            </a:r>
          </a:p>
          <a:p>
            <a:r>
              <a:rPr lang="fr-FR" b="1" dirty="0" smtClean="0"/>
              <a:t>2</a:t>
            </a:r>
            <a:r>
              <a:rPr lang="fr-FR" b="1" baseline="30000" dirty="0" smtClean="0"/>
              <a:t>nd</a:t>
            </a:r>
            <a:r>
              <a:rPr lang="fr-FR" b="1" dirty="0" smtClean="0"/>
              <a:t> </a:t>
            </a:r>
            <a:r>
              <a:rPr lang="fr-FR" b="1" dirty="0" err="1" smtClean="0"/>
              <a:t>remark</a:t>
            </a:r>
            <a:r>
              <a:rPr lang="fr-FR" dirty="0" smtClean="0"/>
              <a:t>: about 80% of </a:t>
            </a:r>
            <a:r>
              <a:rPr lang="fr-FR" dirty="0" err="1" smtClean="0"/>
              <a:t>cavities</a:t>
            </a:r>
            <a:r>
              <a:rPr lang="fr-FR" dirty="0" smtClean="0"/>
              <a:t> are </a:t>
            </a:r>
            <a:r>
              <a:rPr lang="fr-FR" dirty="0" err="1" smtClean="0"/>
              <a:t>reproducing</a:t>
            </a:r>
            <a:r>
              <a:rPr lang="fr-FR" dirty="0" smtClean="0"/>
              <a:t> or </a:t>
            </a:r>
            <a:r>
              <a:rPr lang="fr-FR" dirty="0" err="1" smtClean="0"/>
              <a:t>improving</a:t>
            </a:r>
            <a:r>
              <a:rPr lang="fr-FR" dirty="0" smtClean="0"/>
              <a:t> </a:t>
            </a:r>
            <a:r>
              <a:rPr lang="fr-FR" dirty="0" err="1" smtClean="0"/>
              <a:t>their</a:t>
            </a:r>
            <a:r>
              <a:rPr lang="fr-FR" dirty="0" smtClean="0"/>
              <a:t> VT performances: module </a:t>
            </a:r>
            <a:r>
              <a:rPr lang="fr-FR" dirty="0" err="1" smtClean="0"/>
              <a:t>integration</a:t>
            </a:r>
            <a:r>
              <a:rPr lang="fr-FR" dirty="0" smtClean="0"/>
              <a:t> </a:t>
            </a:r>
            <a:r>
              <a:rPr lang="fr-FR" dirty="0" err="1" smtClean="0"/>
              <a:t>is</a:t>
            </a:r>
            <a:r>
              <a:rPr lang="fr-FR" dirty="0" smtClean="0"/>
              <a:t> </a:t>
            </a:r>
            <a:r>
              <a:rPr lang="fr-FR" dirty="0" err="1" smtClean="0"/>
              <a:t>based</a:t>
            </a:r>
            <a:r>
              <a:rPr lang="fr-FR" dirty="0" smtClean="0"/>
              <a:t> on a </a:t>
            </a:r>
            <a:r>
              <a:rPr lang="fr-FR" dirty="0" err="1" smtClean="0"/>
              <a:t>sound</a:t>
            </a:r>
            <a:r>
              <a:rPr lang="fr-FR" dirty="0" smtClean="0"/>
              <a:t> </a:t>
            </a:r>
            <a:r>
              <a:rPr lang="fr-FR" dirty="0" err="1" smtClean="0"/>
              <a:t>process</a:t>
            </a:r>
            <a:r>
              <a:rPr lang="fr-FR" dirty="0" smtClean="0"/>
              <a:t>. Causes ?</a:t>
            </a:r>
            <a:endParaRPr lang="fr-FR" b="1" dirty="0" smtClean="0"/>
          </a:p>
          <a:p>
            <a:r>
              <a:rPr lang="fr-FR" b="1" dirty="0" smtClean="0"/>
              <a:t>3</a:t>
            </a:r>
            <a:r>
              <a:rPr lang="fr-FR" b="1" baseline="30000" dirty="0" smtClean="0"/>
              <a:t>rd</a:t>
            </a:r>
            <a:r>
              <a:rPr lang="fr-FR" b="1" dirty="0" smtClean="0"/>
              <a:t> </a:t>
            </a:r>
            <a:r>
              <a:rPr lang="fr-FR" b="1" dirty="0" err="1" smtClean="0"/>
              <a:t>remark</a:t>
            </a:r>
            <a:r>
              <a:rPr lang="fr-FR" dirty="0" smtClean="0"/>
              <a:t>: a </a:t>
            </a:r>
            <a:r>
              <a:rPr lang="fr-FR" dirty="0" err="1" smtClean="0"/>
              <a:t>smaller</a:t>
            </a:r>
            <a:r>
              <a:rPr lang="fr-FR" dirty="0" smtClean="0"/>
              <a:t> but </a:t>
            </a:r>
            <a:r>
              <a:rPr lang="fr-FR" dirty="0" err="1" smtClean="0"/>
              <a:t>significant</a:t>
            </a:r>
            <a:r>
              <a:rPr lang="fr-FR" dirty="0" smtClean="0"/>
              <a:t> </a:t>
            </a:r>
            <a:r>
              <a:rPr lang="fr-FR" dirty="0" err="1" smtClean="0"/>
              <a:t>number</a:t>
            </a:r>
            <a:r>
              <a:rPr lang="fr-FR" dirty="0" smtClean="0"/>
              <a:t> of </a:t>
            </a:r>
            <a:r>
              <a:rPr lang="fr-FR" dirty="0" err="1" smtClean="0"/>
              <a:t>cavities</a:t>
            </a:r>
            <a:r>
              <a:rPr lang="fr-FR" dirty="0" smtClean="0"/>
              <a:t> </a:t>
            </a:r>
            <a:r>
              <a:rPr lang="fr-FR" dirty="0" err="1" smtClean="0"/>
              <a:t>improve</a:t>
            </a:r>
            <a:r>
              <a:rPr lang="fr-FR" dirty="0" smtClean="0"/>
              <a:t> </a:t>
            </a:r>
            <a:r>
              <a:rPr lang="fr-FR" dirty="0" err="1" smtClean="0"/>
              <a:t>their</a:t>
            </a:r>
            <a:r>
              <a:rPr lang="fr-FR" dirty="0" smtClean="0"/>
              <a:t> gradient </a:t>
            </a:r>
            <a:r>
              <a:rPr lang="fr-FR" dirty="0" err="1" smtClean="0"/>
              <a:t>after</a:t>
            </a:r>
            <a:r>
              <a:rPr lang="fr-FR" dirty="0" smtClean="0"/>
              <a:t> module </a:t>
            </a:r>
            <a:r>
              <a:rPr lang="fr-FR" dirty="0" err="1" smtClean="0"/>
              <a:t>integration</a:t>
            </a:r>
            <a:r>
              <a:rPr lang="fr-FR" dirty="0" smtClean="0"/>
              <a:t>.</a:t>
            </a:r>
            <a:endParaRPr lang="fr-FR" dirty="0"/>
          </a:p>
        </p:txBody>
      </p:sp>
      <p:sp>
        <p:nvSpPr>
          <p:cNvPr id="6" name="ZoneTexte 5"/>
          <p:cNvSpPr txBox="1"/>
          <p:nvPr/>
        </p:nvSpPr>
        <p:spPr>
          <a:xfrm>
            <a:off x="808903" y="5284179"/>
            <a:ext cx="7159717" cy="338554"/>
          </a:xfrm>
          <a:prstGeom prst="rect">
            <a:avLst/>
          </a:prstGeom>
          <a:noFill/>
        </p:spPr>
        <p:txBody>
          <a:bodyPr wrap="none" rtlCol="0">
            <a:spAutoFit/>
          </a:bodyPr>
          <a:lstStyle/>
          <a:p>
            <a:pPr eaLnBrk="0" fontAlgn="base" hangingPunct="0">
              <a:spcBef>
                <a:spcPct val="0"/>
              </a:spcBef>
              <a:spcAft>
                <a:spcPct val="0"/>
              </a:spcAft>
            </a:pPr>
            <a:r>
              <a:rPr lang="fr-FR" sz="1600" dirty="0" err="1">
                <a:solidFill>
                  <a:srgbClr val="0070C0"/>
                </a:solidFill>
              </a:rPr>
              <a:t>Individual</a:t>
            </a:r>
            <a:r>
              <a:rPr lang="fr-FR" sz="1600" dirty="0">
                <a:solidFill>
                  <a:srgbClr val="0070C0"/>
                </a:solidFill>
              </a:rPr>
              <a:t> </a:t>
            </a:r>
            <a:r>
              <a:rPr lang="fr-FR" sz="1600" dirty="0" err="1">
                <a:solidFill>
                  <a:srgbClr val="0070C0"/>
                </a:solidFill>
              </a:rPr>
              <a:t>cavities</a:t>
            </a:r>
            <a:r>
              <a:rPr lang="fr-FR" sz="1600" dirty="0">
                <a:solidFill>
                  <a:srgbClr val="0070C0"/>
                </a:solidFill>
              </a:rPr>
              <a:t> are power </a:t>
            </a:r>
            <a:r>
              <a:rPr lang="fr-FR" sz="1600" dirty="0" err="1">
                <a:solidFill>
                  <a:srgbClr val="0070C0"/>
                </a:solidFill>
              </a:rPr>
              <a:t>limited</a:t>
            </a:r>
            <a:r>
              <a:rPr lang="fr-FR" sz="1600" dirty="0">
                <a:solidFill>
                  <a:srgbClr val="0070C0"/>
                </a:solidFill>
              </a:rPr>
              <a:t> to 31 MV/m, i.e. cryomodules to 250 MV.</a:t>
            </a:r>
            <a:endParaRPr lang="en-US" sz="1600" dirty="0">
              <a:solidFill>
                <a:srgbClr val="0070C0"/>
              </a:solidFill>
            </a:endParaRPr>
          </a:p>
        </p:txBody>
      </p:sp>
      <p:sp>
        <p:nvSpPr>
          <p:cNvPr id="10" name="Espace réservé de la date 9"/>
          <p:cNvSpPr>
            <a:spLocks noGrp="1"/>
          </p:cNvSpPr>
          <p:nvPr>
            <p:ph type="dt" sz="half" idx="2"/>
          </p:nvPr>
        </p:nvSpPr>
        <p:spPr/>
        <p:txBody>
          <a:body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11" name="Espace réservé du pied de page 10"/>
          <p:cNvSpPr>
            <a:spLocks noGrp="1"/>
          </p:cNvSpPr>
          <p:nvPr>
            <p:ph type="ftr" sz="quarter" idx="3"/>
          </p:nvPr>
        </p:nvSpPr>
        <p:spPr/>
        <p:txBody>
          <a:bodyPr/>
          <a:lstStyle/>
          <a:p>
            <a:r>
              <a:rPr lang="en-US" smtClean="0">
                <a:solidFill>
                  <a:srgbClr val="5F5F5F">
                    <a:tint val="75000"/>
                  </a:srgbClr>
                </a:solidFill>
              </a:rPr>
              <a:t>ILC PAC @ Orsay</a:t>
            </a:r>
            <a:endParaRPr lang="en-US" dirty="0">
              <a:solidFill>
                <a:srgbClr val="5F5F5F">
                  <a:tint val="75000"/>
                </a:srgbClr>
              </a:solidFill>
            </a:endParaRPr>
          </a:p>
        </p:txBody>
      </p:sp>
      <p:sp>
        <p:nvSpPr>
          <p:cNvPr id="12" name="Espace réservé du numéro de diapositive 11"/>
          <p:cNvSpPr>
            <a:spLocks noGrp="1"/>
          </p:cNvSpPr>
          <p:nvPr>
            <p:ph type="sldNum" sz="quarter" idx="4"/>
          </p:nvPr>
        </p:nvSpPr>
        <p:spPr/>
        <p:txBody>
          <a:bodyPr/>
          <a:lstStyle/>
          <a:p>
            <a:fld id="{4F53C66D-ABF2-43CF-A407-3C809315B5B7}" type="slidenum">
              <a:rPr lang="en-US" smtClean="0">
                <a:solidFill>
                  <a:srgbClr val="5F5F5F">
                    <a:tint val="75000"/>
                  </a:srgbClr>
                </a:solidFill>
              </a:rPr>
              <a:pPr/>
              <a:t>2</a:t>
            </a:fld>
            <a:endParaRPr lang="en-US" dirty="0">
              <a:solidFill>
                <a:srgbClr val="5F5F5F">
                  <a:tint val="75000"/>
                </a:srgbClr>
              </a:solidFill>
            </a:endParaRPr>
          </a:p>
        </p:txBody>
      </p:sp>
    </p:spTree>
    <p:extLst>
      <p:ext uri="{BB962C8B-B14F-4D97-AF65-F5344CB8AC3E}">
        <p14:creationId xmlns:p14="http://schemas.microsoft.com/office/powerpoint/2010/main" val="4173950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normAutofit/>
          </a:bodyPr>
          <a:lstStyle/>
          <a:p>
            <a:pPr algn="ctr"/>
            <a:r>
              <a:rPr lang="fr-FR" sz="2700" dirty="0" smtClean="0"/>
              <a:t>About </a:t>
            </a:r>
            <a:r>
              <a:rPr lang="fr-FR" sz="2700" dirty="0" err="1" smtClean="0"/>
              <a:t>Cavity</a:t>
            </a:r>
            <a:r>
              <a:rPr lang="fr-FR" sz="2700" dirty="0" smtClean="0"/>
              <a:t> </a:t>
            </a:r>
            <a:r>
              <a:rPr lang="fr-FR" sz="2700" dirty="0" err="1" smtClean="0"/>
              <a:t>Degradation</a:t>
            </a:r>
            <a:endParaRPr lang="fr-FR" sz="3200" dirty="0"/>
          </a:p>
        </p:txBody>
      </p:sp>
      <p:sp>
        <p:nvSpPr>
          <p:cNvPr id="3" name="Espace réservé du contenu 2"/>
          <p:cNvSpPr>
            <a:spLocks noGrp="1"/>
          </p:cNvSpPr>
          <p:nvPr>
            <p:ph idx="1"/>
          </p:nvPr>
        </p:nvSpPr>
        <p:spPr>
          <a:xfrm>
            <a:off x="307731" y="696040"/>
            <a:ext cx="8634045" cy="5546498"/>
          </a:xfrm>
        </p:spPr>
        <p:txBody>
          <a:bodyPr/>
          <a:lstStyle/>
          <a:p>
            <a:r>
              <a:rPr lang="fr-FR" dirty="0" smtClean="0"/>
              <a:t>The gradient </a:t>
            </a:r>
            <a:r>
              <a:rPr lang="fr-FR" dirty="0" err="1" smtClean="0"/>
              <a:t>degradation</a:t>
            </a:r>
            <a:r>
              <a:rPr lang="fr-FR" dirty="0" smtClean="0"/>
              <a:t> </a:t>
            </a:r>
            <a:r>
              <a:rPr lang="fr-FR" dirty="0" err="1" smtClean="0"/>
              <a:t>is</a:t>
            </a:r>
            <a:r>
              <a:rPr lang="fr-FR" dirty="0" smtClean="0"/>
              <a:t> </a:t>
            </a:r>
            <a:r>
              <a:rPr lang="fr-FR" dirty="0" err="1" smtClean="0"/>
              <a:t>presumably</a:t>
            </a:r>
            <a:r>
              <a:rPr lang="fr-FR" dirty="0" smtClean="0"/>
              <a:t> du to contamination of the </a:t>
            </a:r>
            <a:r>
              <a:rPr lang="fr-FR" dirty="0" err="1" smtClean="0"/>
              <a:t>cavity</a:t>
            </a:r>
            <a:r>
              <a:rPr lang="fr-FR" dirty="0" smtClean="0"/>
              <a:t> RF surfaces. Contamination </a:t>
            </a:r>
            <a:r>
              <a:rPr lang="fr-FR" dirty="0" err="1" smtClean="0"/>
              <a:t>can</a:t>
            </a:r>
            <a:r>
              <a:rPr lang="fr-FR" dirty="0" smtClean="0"/>
              <a:t> </a:t>
            </a:r>
            <a:r>
              <a:rPr lang="fr-FR" dirty="0" err="1" smtClean="0"/>
              <a:t>occur</a:t>
            </a:r>
            <a:r>
              <a:rPr lang="fr-FR" dirty="0" smtClean="0"/>
              <a:t> by </a:t>
            </a:r>
            <a:r>
              <a:rPr lang="fr-FR" dirty="0" err="1" smtClean="0"/>
              <a:t>two</a:t>
            </a:r>
            <a:r>
              <a:rPr lang="fr-FR" dirty="0" smtClean="0"/>
              <a:t> </a:t>
            </a:r>
            <a:r>
              <a:rPr lang="fr-FR" dirty="0" err="1" smtClean="0"/>
              <a:t>processes</a:t>
            </a:r>
            <a:r>
              <a:rPr lang="fr-FR" dirty="0" smtClean="0"/>
              <a:t>:</a:t>
            </a:r>
          </a:p>
          <a:p>
            <a:pPr marL="457200" indent="-457200">
              <a:buAutoNum type="arabicParenR"/>
            </a:pPr>
            <a:r>
              <a:rPr lang="fr-FR" dirty="0" err="1" smtClean="0"/>
              <a:t>External</a:t>
            </a:r>
            <a:r>
              <a:rPr lang="fr-FR" dirty="0" smtClean="0"/>
              <a:t> contamination of </a:t>
            </a:r>
            <a:r>
              <a:rPr lang="fr-FR" dirty="0" err="1" smtClean="0"/>
              <a:t>cavity</a:t>
            </a:r>
            <a:r>
              <a:rPr lang="fr-FR" dirty="0" smtClean="0"/>
              <a:t> volume</a:t>
            </a:r>
          </a:p>
          <a:p>
            <a:pPr marL="457200" indent="-457200">
              <a:buAutoNum type="arabicParenR"/>
            </a:pPr>
            <a:r>
              <a:rPr lang="fr-FR" dirty="0" err="1" smtClean="0"/>
              <a:t>Internal</a:t>
            </a:r>
            <a:r>
              <a:rPr lang="fr-FR" dirty="0" smtClean="0"/>
              <a:t> contamination of </a:t>
            </a:r>
            <a:r>
              <a:rPr lang="fr-FR" dirty="0" err="1" smtClean="0"/>
              <a:t>cavity</a:t>
            </a:r>
            <a:r>
              <a:rPr lang="fr-FR" dirty="0" smtClean="0"/>
              <a:t> volume</a:t>
            </a:r>
          </a:p>
          <a:p>
            <a:endParaRPr lang="fr-FR" b="1" dirty="0" smtClean="0"/>
          </a:p>
          <a:p>
            <a:r>
              <a:rPr lang="fr-FR" b="1" dirty="0" smtClean="0"/>
              <a:t>1</a:t>
            </a:r>
            <a:r>
              <a:rPr lang="fr-FR" b="1" baseline="30000" dirty="0" smtClean="0"/>
              <a:t>st</a:t>
            </a:r>
            <a:r>
              <a:rPr lang="fr-FR" b="1" dirty="0" smtClean="0"/>
              <a:t> </a:t>
            </a:r>
            <a:r>
              <a:rPr lang="fr-FR" b="1" dirty="0" err="1" smtClean="0"/>
              <a:t>process</a:t>
            </a:r>
            <a:r>
              <a:rPr lang="fr-FR" dirty="0" smtClean="0"/>
              <a:t>: </a:t>
            </a:r>
            <a:r>
              <a:rPr lang="fr-FR" b="1" dirty="0" err="1" smtClean="0"/>
              <a:t>External</a:t>
            </a:r>
            <a:r>
              <a:rPr lang="fr-FR" b="1" dirty="0" smtClean="0"/>
              <a:t> contamination </a:t>
            </a:r>
            <a:r>
              <a:rPr lang="fr-FR" dirty="0" err="1" smtClean="0"/>
              <a:t>may</a:t>
            </a:r>
            <a:r>
              <a:rPr lang="fr-FR" dirty="0" smtClean="0"/>
              <a:t> have 3 causes:</a:t>
            </a:r>
          </a:p>
          <a:p>
            <a:r>
              <a:rPr lang="fr-FR" dirty="0" smtClean="0"/>
              <a:t>a) </a:t>
            </a:r>
            <a:r>
              <a:rPr lang="fr-FR" b="1" dirty="0" smtClean="0"/>
              <a:t>Clean room air</a:t>
            </a:r>
            <a:r>
              <a:rPr lang="fr-FR" dirty="0" smtClean="0"/>
              <a:t>: </a:t>
            </a:r>
            <a:r>
              <a:rPr lang="fr-FR" dirty="0" err="1" smtClean="0"/>
              <a:t>idle</a:t>
            </a:r>
            <a:r>
              <a:rPr lang="fr-FR" dirty="0" smtClean="0"/>
              <a:t> ISO5-ISO4 clean </a:t>
            </a:r>
            <a:r>
              <a:rPr lang="fr-FR" dirty="0" err="1" smtClean="0"/>
              <a:t>rooms</a:t>
            </a:r>
            <a:r>
              <a:rPr lang="fr-FR" dirty="0" smtClean="0"/>
              <a:t> are </a:t>
            </a:r>
            <a:r>
              <a:rPr lang="fr-FR" dirty="0" err="1" smtClean="0"/>
              <a:t>worth</a:t>
            </a:r>
            <a:r>
              <a:rPr lang="fr-FR" dirty="0" smtClean="0"/>
              <a:t> ‘ISO0’: 	permanent </a:t>
            </a:r>
            <a:r>
              <a:rPr lang="fr-FR" dirty="0" err="1" smtClean="0"/>
              <a:t>counting</a:t>
            </a:r>
            <a:r>
              <a:rPr lang="fr-FR" dirty="0" smtClean="0"/>
              <a:t> at </a:t>
            </a:r>
            <a:r>
              <a:rPr lang="fr-FR" dirty="0" err="1" smtClean="0"/>
              <a:t>nights</a:t>
            </a:r>
            <a:r>
              <a:rPr lang="fr-FR" dirty="0" smtClean="0"/>
              <a:t> monitors </a:t>
            </a:r>
            <a:r>
              <a:rPr lang="fr-FR" dirty="0" err="1" smtClean="0"/>
              <a:t>cleanliness</a:t>
            </a:r>
            <a:endParaRPr lang="fr-FR" dirty="0" smtClean="0"/>
          </a:p>
          <a:p>
            <a:r>
              <a:rPr lang="fr-FR" dirty="0" smtClean="0"/>
              <a:t>b) </a:t>
            </a:r>
            <a:r>
              <a:rPr lang="fr-FR" b="1" dirty="0" err="1" smtClean="0"/>
              <a:t>Operator</a:t>
            </a:r>
            <a:r>
              <a:rPr lang="fr-FR" b="1" dirty="0" smtClean="0"/>
              <a:t> </a:t>
            </a:r>
            <a:r>
              <a:rPr lang="fr-FR" b="1" dirty="0" err="1" smtClean="0"/>
              <a:t>behavior</a:t>
            </a:r>
            <a:r>
              <a:rPr lang="fr-FR" b="1" dirty="0" smtClean="0"/>
              <a:t> </a:t>
            </a:r>
            <a:r>
              <a:rPr lang="fr-FR" dirty="0" smtClean="0"/>
              <a:t>: hands-on </a:t>
            </a:r>
            <a:r>
              <a:rPr lang="fr-FR" dirty="0" err="1" smtClean="0"/>
              <a:t>cavity</a:t>
            </a:r>
            <a:r>
              <a:rPr lang="fr-FR" dirty="0" smtClean="0"/>
              <a:t> connections and </a:t>
            </a:r>
            <a:r>
              <a:rPr lang="fr-FR" dirty="0" err="1" smtClean="0"/>
              <a:t>bad</a:t>
            </a:r>
            <a:r>
              <a:rPr lang="fr-FR" dirty="0" smtClean="0"/>
              <a:t> </a:t>
            </a:r>
            <a:r>
              <a:rPr lang="fr-FR" dirty="0" err="1" smtClean="0"/>
              <a:t>preparation</a:t>
            </a:r>
            <a:r>
              <a:rPr lang="fr-FR" dirty="0" smtClean="0"/>
              <a:t> </a:t>
            </a:r>
            <a:r>
              <a:rPr lang="fr-FR" dirty="0" err="1" smtClean="0"/>
              <a:t>work</a:t>
            </a:r>
            <a:r>
              <a:rPr lang="fr-FR" dirty="0" smtClean="0"/>
              <a:t>  </a:t>
            </a:r>
            <a:r>
              <a:rPr lang="fr-FR" dirty="0" err="1" smtClean="0"/>
              <a:t>is</a:t>
            </a:r>
            <a:r>
              <a:rPr lang="fr-FR" dirty="0" smtClean="0"/>
              <a:t> a </a:t>
            </a:r>
            <a:r>
              <a:rPr lang="fr-FR" dirty="0" err="1" smtClean="0"/>
              <a:t>highly</a:t>
            </a:r>
            <a:r>
              <a:rPr lang="fr-FR" dirty="0" smtClean="0"/>
              <a:t> probable cause of contamination. DESY and CEA </a:t>
            </a:r>
            <a:r>
              <a:rPr lang="fr-FR" dirty="0" err="1" smtClean="0"/>
              <a:t>performed</a:t>
            </a:r>
            <a:r>
              <a:rPr lang="fr-FR" dirty="0" smtClean="0"/>
              <a:t> </a:t>
            </a:r>
            <a:r>
              <a:rPr lang="fr-FR" dirty="0" err="1" smtClean="0"/>
              <a:t>two</a:t>
            </a:r>
            <a:r>
              <a:rPr lang="fr-FR" dirty="0" smtClean="0"/>
              <a:t> audits of clean room </a:t>
            </a:r>
            <a:r>
              <a:rPr lang="fr-FR" dirty="0" err="1" smtClean="0"/>
              <a:t>assembly</a:t>
            </a:r>
            <a:r>
              <a:rPr lang="fr-FR" dirty="0" smtClean="0"/>
              <a:t>. No major </a:t>
            </a:r>
            <a:r>
              <a:rPr lang="fr-FR" dirty="0" err="1" smtClean="0"/>
              <a:t>faults</a:t>
            </a:r>
            <a:r>
              <a:rPr lang="fr-FR" dirty="0" smtClean="0"/>
              <a:t> </a:t>
            </a:r>
            <a:r>
              <a:rPr lang="fr-FR" dirty="0" err="1" smtClean="0"/>
              <a:t>were</a:t>
            </a:r>
            <a:r>
              <a:rPr lang="fr-FR" dirty="0" smtClean="0"/>
              <a:t> </a:t>
            </a:r>
            <a:r>
              <a:rPr lang="fr-FR" dirty="0" err="1" smtClean="0"/>
              <a:t>detected</a:t>
            </a:r>
            <a:r>
              <a:rPr lang="fr-FR" dirty="0" smtClean="0"/>
              <a:t> but </a:t>
            </a:r>
            <a:r>
              <a:rPr lang="fr-FR" dirty="0" err="1" smtClean="0"/>
              <a:t>some</a:t>
            </a:r>
            <a:r>
              <a:rPr lang="fr-FR" dirty="0" smtClean="0"/>
              <a:t> </a:t>
            </a:r>
            <a:r>
              <a:rPr lang="fr-FR" dirty="0" err="1" smtClean="0"/>
              <a:t>procedures</a:t>
            </a:r>
            <a:r>
              <a:rPr lang="fr-FR" dirty="0" smtClean="0"/>
              <a:t> </a:t>
            </a:r>
            <a:r>
              <a:rPr lang="fr-FR" dirty="0" err="1" smtClean="0"/>
              <a:t>needed</a:t>
            </a:r>
            <a:r>
              <a:rPr lang="fr-FR" dirty="0" smtClean="0"/>
              <a:t> a </a:t>
            </a:r>
            <a:r>
              <a:rPr lang="fr-FR" dirty="0" err="1" smtClean="0"/>
              <a:t>reminder</a:t>
            </a:r>
            <a:r>
              <a:rPr lang="fr-FR" dirty="0" smtClean="0"/>
              <a:t>. </a:t>
            </a:r>
            <a:r>
              <a:rPr lang="fr-FR" dirty="0" err="1" smtClean="0"/>
              <a:t>Also</a:t>
            </a:r>
            <a:r>
              <a:rPr lang="fr-FR" dirty="0" smtClean="0"/>
              <a:t>, the </a:t>
            </a:r>
            <a:r>
              <a:rPr lang="fr-FR" dirty="0" err="1" smtClean="0"/>
              <a:t>connection</a:t>
            </a:r>
            <a:r>
              <a:rPr lang="fr-FR" dirty="0" smtClean="0"/>
              <a:t> of the </a:t>
            </a:r>
            <a:r>
              <a:rPr lang="fr-FR" dirty="0" err="1" smtClean="0"/>
              <a:t>gate</a:t>
            </a:r>
            <a:r>
              <a:rPr lang="fr-FR" dirty="0" smtClean="0"/>
              <a:t> valve to </a:t>
            </a:r>
            <a:r>
              <a:rPr lang="fr-FR" dirty="0" err="1" smtClean="0"/>
              <a:t>cavity</a:t>
            </a:r>
            <a:r>
              <a:rPr lang="fr-FR" dirty="0" smtClean="0"/>
              <a:t> </a:t>
            </a:r>
            <a:r>
              <a:rPr lang="fr-FR" dirty="0" err="1" smtClean="0"/>
              <a:t>is</a:t>
            </a:r>
            <a:r>
              <a:rPr lang="fr-FR" dirty="0" smtClean="0"/>
              <a:t> </a:t>
            </a:r>
            <a:r>
              <a:rPr lang="fr-FR" dirty="0" err="1" smtClean="0"/>
              <a:t>difficult</a:t>
            </a:r>
            <a:r>
              <a:rPr lang="fr-FR" dirty="0" smtClean="0"/>
              <a:t>, </a:t>
            </a:r>
            <a:r>
              <a:rPr lang="fr-FR" dirty="0" err="1" smtClean="0"/>
              <a:t>particularly</a:t>
            </a:r>
            <a:r>
              <a:rPr lang="fr-FR" dirty="0" smtClean="0"/>
              <a:t> on the CC </a:t>
            </a:r>
            <a:r>
              <a:rPr lang="fr-FR" dirty="0" err="1" smtClean="0"/>
              <a:t>workstation</a:t>
            </a:r>
            <a:r>
              <a:rPr lang="fr-FR" dirty="0" smtClean="0"/>
              <a:t>.</a:t>
            </a:r>
          </a:p>
          <a:p>
            <a:r>
              <a:rPr lang="fr-FR" dirty="0" smtClean="0"/>
              <a:t>c) N2 </a:t>
            </a:r>
            <a:r>
              <a:rPr lang="fr-FR" dirty="0" err="1" smtClean="0"/>
              <a:t>Flushing</a:t>
            </a:r>
            <a:r>
              <a:rPr lang="fr-FR" dirty="0" smtClean="0"/>
              <a:t> (10 l/mn) and </a:t>
            </a:r>
            <a:r>
              <a:rPr lang="fr-FR" b="1" dirty="0" smtClean="0"/>
              <a:t>N2 </a:t>
            </a:r>
            <a:r>
              <a:rPr lang="fr-FR" b="1" dirty="0" err="1" smtClean="0"/>
              <a:t>venting</a:t>
            </a:r>
            <a:r>
              <a:rPr lang="fr-FR" b="1" dirty="0" smtClean="0"/>
              <a:t> </a:t>
            </a:r>
            <a:r>
              <a:rPr lang="fr-FR" dirty="0" smtClean="0"/>
              <a:t>(3 l/mn): </a:t>
            </a:r>
            <a:r>
              <a:rPr lang="fr-FR" dirty="0" err="1" smtClean="0"/>
              <a:t>venting</a:t>
            </a:r>
            <a:r>
              <a:rPr lang="fr-FR" dirty="0" smtClean="0"/>
              <a:t> </a:t>
            </a:r>
            <a:r>
              <a:rPr lang="fr-FR" dirty="0" err="1" smtClean="0"/>
              <a:t>systems</a:t>
            </a:r>
            <a:r>
              <a:rPr lang="fr-FR" dirty="0" smtClean="0"/>
              <a:t> release 10k </a:t>
            </a:r>
            <a:r>
              <a:rPr lang="fr-FR" dirty="0" err="1" smtClean="0"/>
              <a:t>particulates</a:t>
            </a:r>
            <a:r>
              <a:rPr lang="fr-FR" dirty="0" smtClean="0"/>
              <a:t> / mn in open air, but in-</a:t>
            </a:r>
            <a:r>
              <a:rPr lang="fr-FR" dirty="0" err="1" smtClean="0"/>
              <a:t>cavity</a:t>
            </a:r>
            <a:r>
              <a:rPr lang="fr-FR" dirty="0" smtClean="0"/>
              <a:t> tests </a:t>
            </a:r>
            <a:r>
              <a:rPr lang="fr-FR" dirty="0" err="1" smtClean="0"/>
              <a:t>measured</a:t>
            </a:r>
            <a:r>
              <a:rPr lang="fr-FR" dirty="0" smtClean="0"/>
              <a:t> </a:t>
            </a:r>
            <a:r>
              <a:rPr lang="fr-FR" dirty="0" err="1" smtClean="0"/>
              <a:t>less</a:t>
            </a:r>
            <a:r>
              <a:rPr lang="fr-FR" dirty="0" smtClean="0"/>
              <a:t> </a:t>
            </a:r>
            <a:r>
              <a:rPr lang="fr-FR" dirty="0" err="1" smtClean="0"/>
              <a:t>than</a:t>
            </a:r>
            <a:r>
              <a:rPr lang="fr-FR" dirty="0" smtClean="0"/>
              <a:t> 10 </a:t>
            </a:r>
            <a:r>
              <a:rPr lang="fr-FR" dirty="0" err="1" smtClean="0"/>
              <a:t>particulates</a:t>
            </a:r>
            <a:r>
              <a:rPr lang="fr-FR" dirty="0" smtClean="0"/>
              <a:t> / mn on </a:t>
            </a:r>
            <a:r>
              <a:rPr lang="fr-FR" dirty="0" err="1" smtClean="0"/>
              <a:t>realistic</a:t>
            </a:r>
            <a:r>
              <a:rPr lang="fr-FR" dirty="0" smtClean="0"/>
              <a:t> conditions of </a:t>
            </a:r>
            <a:r>
              <a:rPr lang="fr-FR" dirty="0" err="1" smtClean="0"/>
              <a:t>cavity</a:t>
            </a:r>
            <a:r>
              <a:rPr lang="fr-FR" dirty="0" smtClean="0"/>
              <a:t> </a:t>
            </a:r>
            <a:r>
              <a:rPr lang="fr-FR" dirty="0" err="1" smtClean="0"/>
              <a:t>venting</a:t>
            </a:r>
            <a:r>
              <a:rPr lang="fr-FR" dirty="0" smtClean="0"/>
              <a:t>. </a:t>
            </a:r>
            <a:r>
              <a:rPr lang="fr-FR" dirty="0" err="1" smtClean="0"/>
              <a:t>Systematics</a:t>
            </a:r>
            <a:r>
              <a:rPr lang="fr-FR" dirty="0" smtClean="0"/>
              <a:t> ?? </a:t>
            </a:r>
            <a:endParaRPr lang="fr-FR" dirty="0"/>
          </a:p>
        </p:txBody>
      </p:sp>
      <p:sp>
        <p:nvSpPr>
          <p:cNvPr id="10" name="Espace réservé de la date 9"/>
          <p:cNvSpPr>
            <a:spLocks noGrp="1"/>
          </p:cNvSpPr>
          <p:nvPr>
            <p:ph type="dt" sz="half" idx="2"/>
          </p:nvPr>
        </p:nvSpPr>
        <p:spPr/>
        <p:txBody>
          <a:body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11" name="Espace réservé du pied de page 10"/>
          <p:cNvSpPr>
            <a:spLocks noGrp="1"/>
          </p:cNvSpPr>
          <p:nvPr>
            <p:ph type="ftr" sz="quarter" idx="3"/>
          </p:nvPr>
        </p:nvSpPr>
        <p:spPr/>
        <p:txBody>
          <a:bodyPr/>
          <a:lstStyle/>
          <a:p>
            <a:r>
              <a:rPr lang="en-US" smtClean="0">
                <a:solidFill>
                  <a:srgbClr val="5F5F5F">
                    <a:tint val="75000"/>
                  </a:srgbClr>
                </a:solidFill>
              </a:rPr>
              <a:t>ILC PAC @ Orsay</a:t>
            </a:r>
            <a:endParaRPr lang="en-US" dirty="0">
              <a:solidFill>
                <a:srgbClr val="5F5F5F">
                  <a:tint val="75000"/>
                </a:srgbClr>
              </a:solidFill>
            </a:endParaRPr>
          </a:p>
        </p:txBody>
      </p:sp>
      <p:sp>
        <p:nvSpPr>
          <p:cNvPr id="12" name="Espace réservé du numéro de diapositive 11"/>
          <p:cNvSpPr>
            <a:spLocks noGrp="1"/>
          </p:cNvSpPr>
          <p:nvPr>
            <p:ph type="sldNum" sz="quarter" idx="4"/>
          </p:nvPr>
        </p:nvSpPr>
        <p:spPr/>
        <p:txBody>
          <a:bodyPr/>
          <a:lstStyle/>
          <a:p>
            <a:fld id="{4F53C66D-ABF2-43CF-A407-3C809315B5B7}" type="slidenum">
              <a:rPr lang="en-US" smtClean="0">
                <a:solidFill>
                  <a:srgbClr val="5F5F5F">
                    <a:tint val="75000"/>
                  </a:srgbClr>
                </a:solidFill>
              </a:rPr>
              <a:pPr/>
              <a:t>3</a:t>
            </a:fld>
            <a:endParaRPr lang="en-US" dirty="0">
              <a:solidFill>
                <a:srgbClr val="5F5F5F">
                  <a:tint val="75000"/>
                </a:srgbClr>
              </a:solidFill>
            </a:endParaRPr>
          </a:p>
        </p:txBody>
      </p:sp>
    </p:spTree>
    <p:extLst>
      <p:ext uri="{BB962C8B-B14F-4D97-AF65-F5344CB8AC3E}">
        <p14:creationId xmlns:p14="http://schemas.microsoft.com/office/powerpoint/2010/main" val="26052568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normAutofit/>
          </a:bodyPr>
          <a:lstStyle/>
          <a:p>
            <a:pPr algn="ctr"/>
            <a:r>
              <a:rPr lang="fr-FR" sz="2700" dirty="0" smtClean="0"/>
              <a:t>About </a:t>
            </a:r>
            <a:r>
              <a:rPr lang="fr-FR" sz="2700" dirty="0" err="1" smtClean="0"/>
              <a:t>Cavity</a:t>
            </a:r>
            <a:r>
              <a:rPr lang="fr-FR" sz="2700" dirty="0" smtClean="0"/>
              <a:t> </a:t>
            </a:r>
            <a:r>
              <a:rPr lang="fr-FR" sz="2700" dirty="0" err="1" smtClean="0"/>
              <a:t>Degradation</a:t>
            </a:r>
            <a:endParaRPr lang="fr-FR" sz="3200" dirty="0"/>
          </a:p>
        </p:txBody>
      </p:sp>
      <p:sp>
        <p:nvSpPr>
          <p:cNvPr id="3" name="Espace réservé du contenu 2"/>
          <p:cNvSpPr>
            <a:spLocks noGrp="1"/>
          </p:cNvSpPr>
          <p:nvPr>
            <p:ph idx="1"/>
          </p:nvPr>
        </p:nvSpPr>
        <p:spPr>
          <a:xfrm>
            <a:off x="307731" y="696040"/>
            <a:ext cx="8634045" cy="5546498"/>
          </a:xfrm>
        </p:spPr>
        <p:txBody>
          <a:bodyPr/>
          <a:lstStyle/>
          <a:p>
            <a:r>
              <a:rPr lang="fr-FR" b="1" dirty="0" smtClean="0"/>
              <a:t>2</a:t>
            </a:r>
            <a:r>
              <a:rPr lang="fr-FR" b="1" baseline="30000" dirty="0" smtClean="0"/>
              <a:t>nd</a:t>
            </a:r>
            <a:r>
              <a:rPr lang="fr-FR" b="1" dirty="0" smtClean="0"/>
              <a:t> </a:t>
            </a:r>
            <a:r>
              <a:rPr lang="fr-FR" b="1" dirty="0" err="1" smtClean="0"/>
              <a:t>process</a:t>
            </a:r>
            <a:r>
              <a:rPr lang="fr-FR" dirty="0" smtClean="0"/>
              <a:t>: </a:t>
            </a:r>
            <a:r>
              <a:rPr lang="fr-FR" b="1" dirty="0" err="1" smtClean="0"/>
              <a:t>Internal</a:t>
            </a:r>
            <a:r>
              <a:rPr lang="fr-FR" b="1" dirty="0" smtClean="0"/>
              <a:t> contamination </a:t>
            </a:r>
            <a:r>
              <a:rPr lang="fr-FR" dirty="0" err="1" smtClean="0"/>
              <a:t>may</a:t>
            </a:r>
            <a:r>
              <a:rPr lang="fr-FR" dirty="0" smtClean="0"/>
              <a:t> have 3 causes:</a:t>
            </a:r>
          </a:p>
          <a:p>
            <a:pPr marL="457200" indent="-457200">
              <a:buAutoNum type="alphaLcParenR"/>
            </a:pPr>
            <a:r>
              <a:rPr lang="fr-FR" b="1" dirty="0" err="1" smtClean="0"/>
              <a:t>Particulates</a:t>
            </a:r>
            <a:r>
              <a:rPr lang="fr-FR" b="1" dirty="0" smtClean="0"/>
              <a:t> migration</a:t>
            </a:r>
            <a:r>
              <a:rPr lang="fr-FR" dirty="0" smtClean="0"/>
              <a:t>: </a:t>
            </a:r>
            <a:r>
              <a:rPr lang="fr-FR" dirty="0" err="1" smtClean="0"/>
              <a:t>metallic</a:t>
            </a:r>
            <a:r>
              <a:rPr lang="fr-FR" dirty="0" smtClean="0"/>
              <a:t> </a:t>
            </a:r>
            <a:r>
              <a:rPr lang="fr-FR" dirty="0" err="1" smtClean="0"/>
              <a:t>particulates</a:t>
            </a:r>
            <a:r>
              <a:rPr lang="fr-FR" dirty="0" smtClean="0"/>
              <a:t> are </a:t>
            </a:r>
            <a:r>
              <a:rPr lang="fr-FR" dirty="0" err="1" smtClean="0"/>
              <a:t>inevitably</a:t>
            </a:r>
            <a:r>
              <a:rPr lang="fr-FR" dirty="0" smtClean="0"/>
              <a:t> </a:t>
            </a:r>
            <a:r>
              <a:rPr lang="fr-FR" dirty="0" err="1" smtClean="0"/>
              <a:t>present</a:t>
            </a:r>
            <a:r>
              <a:rPr lang="fr-FR" dirty="0"/>
              <a:t> </a:t>
            </a:r>
            <a:r>
              <a:rPr lang="fr-FR" dirty="0" smtClean="0"/>
              <a:t>or </a:t>
            </a:r>
            <a:r>
              <a:rPr lang="fr-FR" dirty="0" err="1" smtClean="0"/>
              <a:t>produced</a:t>
            </a:r>
            <a:r>
              <a:rPr lang="fr-FR" dirty="0" smtClean="0"/>
              <a:t> in the RF-free volumes </a:t>
            </a:r>
            <a:r>
              <a:rPr lang="fr-FR" dirty="0" err="1" smtClean="0"/>
              <a:t>around</a:t>
            </a:r>
            <a:r>
              <a:rPr lang="fr-FR" dirty="0" smtClean="0"/>
              <a:t> </a:t>
            </a:r>
            <a:r>
              <a:rPr lang="fr-FR" dirty="0" err="1" smtClean="0"/>
              <a:t>flanges</a:t>
            </a:r>
            <a:r>
              <a:rPr lang="fr-FR" dirty="0" smtClean="0"/>
              <a:t>. The ‘art’ </a:t>
            </a:r>
            <a:r>
              <a:rPr lang="fr-FR" dirty="0" err="1" smtClean="0"/>
              <a:t>is</a:t>
            </a:r>
            <a:r>
              <a:rPr lang="fr-FR" dirty="0" smtClean="0"/>
              <a:t> not to move </a:t>
            </a:r>
            <a:r>
              <a:rPr lang="fr-FR" dirty="0" err="1" smtClean="0"/>
              <a:t>them</a:t>
            </a:r>
            <a:r>
              <a:rPr lang="fr-FR" dirty="0" smtClean="0"/>
              <a:t> </a:t>
            </a:r>
            <a:r>
              <a:rPr lang="fr-FR" dirty="0" err="1" smtClean="0"/>
              <a:t>using</a:t>
            </a:r>
            <a:r>
              <a:rPr lang="fr-FR" dirty="0" smtClean="0"/>
              <a:t> </a:t>
            </a:r>
            <a:r>
              <a:rPr lang="fr-FR" dirty="0" err="1" smtClean="0"/>
              <a:t>controled</a:t>
            </a:r>
            <a:r>
              <a:rPr lang="fr-FR" dirty="0" smtClean="0"/>
              <a:t> slow </a:t>
            </a:r>
            <a:r>
              <a:rPr lang="fr-FR" dirty="0" err="1" smtClean="0"/>
              <a:t>venting</a:t>
            </a:r>
            <a:r>
              <a:rPr lang="fr-FR" dirty="0" smtClean="0"/>
              <a:t> and slow </a:t>
            </a:r>
            <a:r>
              <a:rPr lang="fr-FR" dirty="0" err="1" smtClean="0"/>
              <a:t>pumping</a:t>
            </a:r>
            <a:r>
              <a:rPr lang="fr-FR" dirty="0" smtClean="0"/>
              <a:t>, and </a:t>
            </a:r>
            <a:r>
              <a:rPr lang="fr-FR" dirty="0" err="1" smtClean="0"/>
              <a:t>avoiding</a:t>
            </a:r>
            <a:r>
              <a:rPr lang="fr-FR" dirty="0" smtClean="0"/>
              <a:t> vibration. </a:t>
            </a:r>
            <a:r>
              <a:rPr lang="fr-FR" dirty="0" err="1" smtClean="0"/>
              <a:t>Flushing</a:t>
            </a:r>
            <a:r>
              <a:rPr lang="fr-FR" dirty="0" smtClean="0"/>
              <a:t> </a:t>
            </a:r>
            <a:r>
              <a:rPr lang="fr-FR" dirty="0" err="1" smtClean="0"/>
              <a:t>with</a:t>
            </a:r>
            <a:r>
              <a:rPr lang="fr-FR" dirty="0" smtClean="0"/>
              <a:t> clean N2 </a:t>
            </a:r>
            <a:r>
              <a:rPr lang="fr-FR" dirty="0" err="1" smtClean="0"/>
              <a:t>is</a:t>
            </a:r>
            <a:r>
              <a:rPr lang="fr-FR" dirty="0" smtClean="0"/>
              <a:t> </a:t>
            </a:r>
            <a:r>
              <a:rPr lang="fr-FR" dirty="0" err="1" smtClean="0"/>
              <a:t>questionable</a:t>
            </a:r>
            <a:r>
              <a:rPr lang="fr-FR" dirty="0" smtClean="0"/>
              <a:t> </a:t>
            </a:r>
            <a:r>
              <a:rPr lang="fr-FR" dirty="0" err="1" smtClean="0"/>
              <a:t>from</a:t>
            </a:r>
            <a:r>
              <a:rPr lang="fr-FR" dirty="0" smtClean="0"/>
              <a:t> </a:t>
            </a:r>
            <a:r>
              <a:rPr lang="fr-FR" dirty="0" err="1" smtClean="0"/>
              <a:t>this</a:t>
            </a:r>
            <a:r>
              <a:rPr lang="fr-FR" dirty="0" smtClean="0"/>
              <a:t> point of </a:t>
            </a:r>
            <a:r>
              <a:rPr lang="fr-FR" dirty="0" err="1" smtClean="0"/>
              <a:t>view</a:t>
            </a:r>
            <a:r>
              <a:rPr lang="fr-FR" dirty="0" smtClean="0"/>
              <a:t>.</a:t>
            </a:r>
          </a:p>
          <a:p>
            <a:pPr marL="457200" indent="-457200">
              <a:buAutoNum type="alphaLcParenR"/>
            </a:pPr>
            <a:r>
              <a:rPr lang="fr-FR" b="1" dirty="0" smtClean="0"/>
              <a:t>Vibrations</a:t>
            </a:r>
            <a:r>
              <a:rPr lang="fr-FR" dirty="0" smtClean="0"/>
              <a:t>: ‘</a:t>
            </a:r>
            <a:r>
              <a:rPr lang="fr-FR" dirty="0" err="1" smtClean="0"/>
              <a:t>Sticking</a:t>
            </a:r>
            <a:r>
              <a:rPr lang="fr-FR" dirty="0" smtClean="0"/>
              <a:t>’ </a:t>
            </a:r>
            <a:r>
              <a:rPr lang="fr-FR" dirty="0" err="1" smtClean="0"/>
              <a:t>theory</a:t>
            </a:r>
            <a:r>
              <a:rPr lang="fr-FR" dirty="0" smtClean="0"/>
              <a:t> </a:t>
            </a:r>
            <a:r>
              <a:rPr lang="fr-FR" dirty="0" err="1" smtClean="0"/>
              <a:t>predicts</a:t>
            </a:r>
            <a:r>
              <a:rPr lang="fr-FR" dirty="0" smtClean="0"/>
              <a:t> </a:t>
            </a:r>
            <a:r>
              <a:rPr lang="fr-FR" dirty="0" err="1" smtClean="0"/>
              <a:t>that</a:t>
            </a:r>
            <a:r>
              <a:rPr lang="fr-FR" dirty="0" smtClean="0"/>
              <a:t> </a:t>
            </a:r>
            <a:r>
              <a:rPr lang="fr-FR" dirty="0" err="1" smtClean="0"/>
              <a:t>particulates</a:t>
            </a:r>
            <a:r>
              <a:rPr lang="fr-FR" dirty="0" smtClean="0"/>
              <a:t> stick to the surface </a:t>
            </a:r>
            <a:r>
              <a:rPr lang="fr-FR" dirty="0" err="1" smtClean="0"/>
              <a:t>when</a:t>
            </a:r>
            <a:r>
              <a:rPr lang="fr-FR" dirty="0" smtClean="0"/>
              <a:t> </a:t>
            </a:r>
            <a:r>
              <a:rPr lang="fr-FR" dirty="0" err="1" smtClean="0"/>
              <a:t>cavity</a:t>
            </a:r>
            <a:r>
              <a:rPr lang="fr-FR" dirty="0" smtClean="0"/>
              <a:t> </a:t>
            </a:r>
            <a:r>
              <a:rPr lang="fr-FR" dirty="0" err="1" smtClean="0"/>
              <a:t>is</a:t>
            </a:r>
            <a:r>
              <a:rPr lang="fr-FR" dirty="0" smtClean="0"/>
              <a:t> </a:t>
            </a:r>
            <a:r>
              <a:rPr lang="fr-FR" dirty="0" err="1" smtClean="0"/>
              <a:t>under</a:t>
            </a:r>
            <a:r>
              <a:rPr lang="fr-FR" dirty="0" smtClean="0"/>
              <a:t> vacuum </a:t>
            </a:r>
            <a:r>
              <a:rPr lang="fr-FR" dirty="0" smtClean="0">
                <a:sym typeface="Symbol"/>
              </a:rPr>
              <a:t></a:t>
            </a:r>
            <a:r>
              <a:rPr lang="fr-FR" dirty="0" smtClean="0"/>
              <a:t> </a:t>
            </a:r>
            <a:r>
              <a:rPr lang="fr-FR" dirty="0" err="1" smtClean="0"/>
              <a:t>cavity</a:t>
            </a:r>
            <a:r>
              <a:rPr lang="fr-FR" dirty="0" smtClean="0"/>
              <a:t> and cryomodule transports are </a:t>
            </a:r>
            <a:r>
              <a:rPr lang="fr-FR" dirty="0" err="1" smtClean="0"/>
              <a:t>done</a:t>
            </a:r>
            <a:r>
              <a:rPr lang="fr-FR" dirty="0" smtClean="0"/>
              <a:t> </a:t>
            </a:r>
            <a:r>
              <a:rPr lang="fr-FR" dirty="0" err="1" smtClean="0"/>
              <a:t>under</a:t>
            </a:r>
            <a:r>
              <a:rPr lang="fr-FR" dirty="0" smtClean="0"/>
              <a:t> vacuum. Vibrations are </a:t>
            </a:r>
            <a:r>
              <a:rPr lang="fr-FR" smtClean="0"/>
              <a:t>recorded</a:t>
            </a:r>
            <a:r>
              <a:rPr lang="fr-FR" dirty="0" smtClean="0"/>
              <a:t>: the case of XM19 and XM26 </a:t>
            </a:r>
            <a:r>
              <a:rPr lang="fr-FR" dirty="0" err="1" smtClean="0"/>
              <a:t>cavities</a:t>
            </a:r>
            <a:r>
              <a:rPr lang="fr-FR" dirty="0" smtClean="0"/>
              <a:t> (not an </a:t>
            </a:r>
            <a:r>
              <a:rPr lang="fr-FR" dirty="0" err="1" smtClean="0"/>
              <a:t>isolated</a:t>
            </a:r>
            <a:r>
              <a:rPr lang="fr-FR" dirty="0" smtClean="0"/>
              <a:t> case)</a:t>
            </a:r>
          </a:p>
          <a:p>
            <a:endParaRPr lang="fr-FR" dirty="0"/>
          </a:p>
        </p:txBody>
      </p:sp>
      <p:sp>
        <p:nvSpPr>
          <p:cNvPr id="10" name="Espace réservé de la date 9"/>
          <p:cNvSpPr>
            <a:spLocks noGrp="1"/>
          </p:cNvSpPr>
          <p:nvPr>
            <p:ph type="dt" sz="half" idx="2"/>
          </p:nvPr>
        </p:nvSpPr>
        <p:spPr/>
        <p:txBody>
          <a:body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11" name="Espace réservé du pied de page 10"/>
          <p:cNvSpPr>
            <a:spLocks noGrp="1"/>
          </p:cNvSpPr>
          <p:nvPr>
            <p:ph type="ftr" sz="quarter" idx="3"/>
          </p:nvPr>
        </p:nvSpPr>
        <p:spPr/>
        <p:txBody>
          <a:bodyPr/>
          <a:lstStyle/>
          <a:p>
            <a:r>
              <a:rPr lang="en-US" smtClean="0">
                <a:solidFill>
                  <a:srgbClr val="5F5F5F">
                    <a:tint val="75000"/>
                  </a:srgbClr>
                </a:solidFill>
              </a:rPr>
              <a:t>ILC PAC @ Orsay</a:t>
            </a:r>
            <a:endParaRPr lang="en-US" dirty="0">
              <a:solidFill>
                <a:srgbClr val="5F5F5F">
                  <a:tint val="75000"/>
                </a:srgbClr>
              </a:solidFill>
            </a:endParaRPr>
          </a:p>
        </p:txBody>
      </p:sp>
      <p:sp>
        <p:nvSpPr>
          <p:cNvPr id="12" name="Espace réservé du numéro de diapositive 11"/>
          <p:cNvSpPr>
            <a:spLocks noGrp="1"/>
          </p:cNvSpPr>
          <p:nvPr>
            <p:ph type="sldNum" sz="quarter" idx="4"/>
          </p:nvPr>
        </p:nvSpPr>
        <p:spPr/>
        <p:txBody>
          <a:bodyPr/>
          <a:lstStyle/>
          <a:p>
            <a:fld id="{4F53C66D-ABF2-43CF-A407-3C809315B5B7}" type="slidenum">
              <a:rPr lang="en-US" smtClean="0">
                <a:solidFill>
                  <a:srgbClr val="5F5F5F">
                    <a:tint val="75000"/>
                  </a:srgbClr>
                </a:solidFill>
              </a:rPr>
              <a:pPr/>
              <a:t>4</a:t>
            </a:fld>
            <a:endParaRPr lang="en-US" dirty="0">
              <a:solidFill>
                <a:srgbClr val="5F5F5F">
                  <a:tint val="75000"/>
                </a:srgbClr>
              </a:solidFill>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707" y="3947743"/>
            <a:ext cx="3030932" cy="221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671" y="3889562"/>
            <a:ext cx="3837090" cy="234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383969" y="4343400"/>
            <a:ext cx="1733141" cy="1569660"/>
          </a:xfrm>
          <a:prstGeom prst="rect">
            <a:avLst/>
          </a:prstGeom>
          <a:noFill/>
        </p:spPr>
        <p:txBody>
          <a:bodyPr wrap="square" rtlCol="0">
            <a:spAutoFit/>
          </a:bodyPr>
          <a:lstStyle/>
          <a:p>
            <a:pPr eaLnBrk="0" fontAlgn="base" hangingPunct="0">
              <a:spcBef>
                <a:spcPct val="0"/>
              </a:spcBef>
              <a:spcAft>
                <a:spcPct val="0"/>
              </a:spcAft>
            </a:pPr>
            <a:r>
              <a:rPr lang="fr-FR" sz="1600" dirty="0">
                <a:solidFill>
                  <a:srgbClr val="5F5F5F"/>
                </a:solidFill>
              </a:rPr>
              <a:t>XM26 </a:t>
            </a:r>
            <a:r>
              <a:rPr lang="fr-FR" sz="1600" dirty="0" err="1">
                <a:solidFill>
                  <a:srgbClr val="5F5F5F"/>
                </a:solidFill>
              </a:rPr>
              <a:t>cavities</a:t>
            </a:r>
            <a:r>
              <a:rPr lang="fr-FR" sz="1600" dirty="0">
                <a:solidFill>
                  <a:srgbClr val="5F5F5F"/>
                </a:solidFill>
              </a:rPr>
              <a:t> have been </a:t>
            </a:r>
            <a:r>
              <a:rPr lang="fr-FR" sz="1600" dirty="0" err="1">
                <a:solidFill>
                  <a:srgbClr val="5F5F5F"/>
                </a:solidFill>
              </a:rPr>
              <a:t>shipped</a:t>
            </a:r>
            <a:r>
              <a:rPr lang="fr-FR" sz="1600" dirty="0">
                <a:solidFill>
                  <a:srgbClr val="5F5F5F"/>
                </a:solidFill>
              </a:rPr>
              <a:t> back to DESY and </a:t>
            </a:r>
            <a:r>
              <a:rPr lang="fr-FR" sz="1600" dirty="0" err="1">
                <a:solidFill>
                  <a:srgbClr val="5F5F5F"/>
                </a:solidFill>
              </a:rPr>
              <a:t>tested</a:t>
            </a:r>
            <a:r>
              <a:rPr lang="fr-FR" sz="1600" dirty="0">
                <a:solidFill>
                  <a:srgbClr val="5F5F5F"/>
                </a:solidFill>
              </a:rPr>
              <a:t> a second time in VTC</a:t>
            </a:r>
            <a:endParaRPr lang="en-US" sz="1600" dirty="0">
              <a:solidFill>
                <a:srgbClr val="5F5F5F"/>
              </a:solidFill>
            </a:endParaRPr>
          </a:p>
        </p:txBody>
      </p:sp>
      <p:sp>
        <p:nvSpPr>
          <p:cNvPr id="13" name="ZoneTexte 12"/>
          <p:cNvSpPr txBox="1"/>
          <p:nvPr/>
        </p:nvSpPr>
        <p:spPr>
          <a:xfrm>
            <a:off x="844741" y="5214715"/>
            <a:ext cx="2702138" cy="338554"/>
          </a:xfrm>
          <a:prstGeom prst="rect">
            <a:avLst/>
          </a:prstGeom>
          <a:noFill/>
        </p:spPr>
        <p:txBody>
          <a:bodyPr wrap="square" rtlCol="0">
            <a:spAutoFit/>
          </a:bodyPr>
          <a:lstStyle/>
          <a:p>
            <a:pPr eaLnBrk="0" fontAlgn="base" hangingPunct="0">
              <a:spcBef>
                <a:spcPct val="0"/>
              </a:spcBef>
              <a:spcAft>
                <a:spcPct val="0"/>
              </a:spcAft>
            </a:pPr>
            <a:r>
              <a:rPr lang="fr-FR" sz="1600" dirty="0">
                <a:solidFill>
                  <a:srgbClr val="5F5F5F"/>
                </a:solidFill>
              </a:rPr>
              <a:t>XM19 </a:t>
            </a:r>
            <a:r>
              <a:rPr lang="fr-FR" sz="1600" dirty="0" err="1">
                <a:solidFill>
                  <a:srgbClr val="5F5F5F"/>
                </a:solidFill>
              </a:rPr>
              <a:t>cavity</a:t>
            </a:r>
            <a:r>
              <a:rPr lang="fr-FR" sz="1600" dirty="0">
                <a:solidFill>
                  <a:srgbClr val="5F5F5F"/>
                </a:solidFill>
              </a:rPr>
              <a:t> transport &gt; 3g</a:t>
            </a:r>
            <a:endParaRPr lang="en-US" sz="1600" dirty="0">
              <a:solidFill>
                <a:srgbClr val="5F5F5F"/>
              </a:solidFill>
            </a:endParaRPr>
          </a:p>
        </p:txBody>
      </p:sp>
      <p:sp>
        <p:nvSpPr>
          <p:cNvPr id="14" name="ZoneTexte 13"/>
          <p:cNvSpPr txBox="1"/>
          <p:nvPr/>
        </p:nvSpPr>
        <p:spPr>
          <a:xfrm>
            <a:off x="6737888" y="5300462"/>
            <a:ext cx="646082" cy="338554"/>
          </a:xfrm>
          <a:prstGeom prst="rect">
            <a:avLst/>
          </a:prstGeom>
          <a:noFill/>
        </p:spPr>
        <p:txBody>
          <a:bodyPr wrap="square" rtlCol="0">
            <a:spAutoFit/>
          </a:bodyPr>
          <a:lstStyle/>
          <a:p>
            <a:pPr eaLnBrk="0" fontAlgn="base" hangingPunct="0">
              <a:spcBef>
                <a:spcPct val="0"/>
              </a:spcBef>
              <a:spcAft>
                <a:spcPct val="0"/>
              </a:spcAft>
            </a:pPr>
            <a:r>
              <a:rPr lang="fr-FR" sz="800" b="1" dirty="0" err="1">
                <a:solidFill>
                  <a:srgbClr val="5F5F5F"/>
                </a:solidFill>
              </a:rPr>
              <a:t>a</a:t>
            </a:r>
            <a:r>
              <a:rPr lang="fr-FR" sz="800" b="1" dirty="0" err="1">
                <a:solidFill>
                  <a:srgbClr val="5F5F5F"/>
                </a:solidFill>
              </a:rPr>
              <a:t>fter</a:t>
            </a:r>
            <a:r>
              <a:rPr lang="fr-FR" sz="800" b="1" dirty="0">
                <a:solidFill>
                  <a:srgbClr val="5F5F5F"/>
                </a:solidFill>
              </a:rPr>
              <a:t> 2</a:t>
            </a:r>
            <a:r>
              <a:rPr lang="fr-FR" sz="800" b="1" baseline="30000" dirty="0">
                <a:solidFill>
                  <a:srgbClr val="5F5F5F"/>
                </a:solidFill>
              </a:rPr>
              <a:t>nd</a:t>
            </a:r>
            <a:r>
              <a:rPr lang="fr-FR" sz="800" b="1" dirty="0">
                <a:solidFill>
                  <a:srgbClr val="5F5F5F"/>
                </a:solidFill>
              </a:rPr>
              <a:t> transport</a:t>
            </a:r>
            <a:endParaRPr lang="en-US" sz="800" b="1" dirty="0">
              <a:solidFill>
                <a:srgbClr val="5F5F5F"/>
              </a:solidFill>
            </a:endParaRPr>
          </a:p>
        </p:txBody>
      </p:sp>
    </p:spTree>
    <p:extLst>
      <p:ext uri="{BB962C8B-B14F-4D97-AF65-F5344CB8AC3E}">
        <p14:creationId xmlns:p14="http://schemas.microsoft.com/office/powerpoint/2010/main" val="22748572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normAutofit/>
          </a:bodyPr>
          <a:lstStyle/>
          <a:p>
            <a:pPr algn="ctr"/>
            <a:r>
              <a:rPr lang="fr-FR" sz="2700" dirty="0" smtClean="0"/>
              <a:t>About </a:t>
            </a:r>
            <a:r>
              <a:rPr lang="fr-FR" sz="2700" dirty="0" err="1" smtClean="0"/>
              <a:t>Cavity</a:t>
            </a:r>
            <a:r>
              <a:rPr lang="fr-FR" sz="2700" dirty="0" smtClean="0"/>
              <a:t> </a:t>
            </a:r>
            <a:r>
              <a:rPr lang="fr-FR" sz="2700" dirty="0" err="1" smtClean="0"/>
              <a:t>Degradation</a:t>
            </a:r>
            <a:endParaRPr lang="fr-FR" sz="3200" dirty="0"/>
          </a:p>
        </p:txBody>
      </p:sp>
      <p:sp>
        <p:nvSpPr>
          <p:cNvPr id="3" name="Espace réservé du contenu 2"/>
          <p:cNvSpPr>
            <a:spLocks noGrp="1"/>
          </p:cNvSpPr>
          <p:nvPr>
            <p:ph idx="1"/>
          </p:nvPr>
        </p:nvSpPr>
        <p:spPr>
          <a:xfrm>
            <a:off x="307731" y="696040"/>
            <a:ext cx="8634045" cy="5546498"/>
          </a:xfrm>
        </p:spPr>
        <p:txBody>
          <a:bodyPr/>
          <a:lstStyle/>
          <a:p>
            <a:r>
              <a:rPr lang="fr-FR" b="1" dirty="0" smtClean="0"/>
              <a:t>2</a:t>
            </a:r>
            <a:r>
              <a:rPr lang="fr-FR" b="1" baseline="30000" dirty="0" smtClean="0"/>
              <a:t>nd</a:t>
            </a:r>
            <a:r>
              <a:rPr lang="fr-FR" b="1" dirty="0" smtClean="0"/>
              <a:t> </a:t>
            </a:r>
            <a:r>
              <a:rPr lang="fr-FR" b="1" dirty="0" err="1" smtClean="0"/>
              <a:t>process</a:t>
            </a:r>
            <a:r>
              <a:rPr lang="fr-FR" dirty="0" smtClean="0"/>
              <a:t>: </a:t>
            </a:r>
            <a:r>
              <a:rPr lang="fr-FR" b="1" dirty="0" err="1" smtClean="0"/>
              <a:t>Internal</a:t>
            </a:r>
            <a:r>
              <a:rPr lang="fr-FR" b="1" dirty="0" smtClean="0"/>
              <a:t> contamination </a:t>
            </a:r>
            <a:r>
              <a:rPr lang="fr-FR" dirty="0" err="1" smtClean="0"/>
              <a:t>may</a:t>
            </a:r>
            <a:r>
              <a:rPr lang="fr-FR" dirty="0" smtClean="0"/>
              <a:t> have 3 causes:</a:t>
            </a:r>
          </a:p>
          <a:p>
            <a:pPr marL="457200" indent="-457200">
              <a:buAutoNum type="alphaLcParenR"/>
            </a:pPr>
            <a:r>
              <a:rPr lang="fr-FR" b="1" dirty="0" smtClean="0"/>
              <a:t>Vibrations</a:t>
            </a:r>
            <a:r>
              <a:rPr lang="fr-FR" dirty="0" smtClean="0"/>
              <a:t>: vibrations </a:t>
            </a:r>
            <a:r>
              <a:rPr lang="fr-FR" dirty="0" err="1" smtClean="0"/>
              <a:t>occurs</a:t>
            </a:r>
            <a:r>
              <a:rPr lang="fr-FR" dirty="0" smtClean="0"/>
              <a:t> </a:t>
            </a:r>
            <a:r>
              <a:rPr lang="fr-FR" dirty="0" err="1" smtClean="0"/>
              <a:t>alos</a:t>
            </a:r>
            <a:r>
              <a:rPr lang="fr-FR" dirty="0" smtClean="0"/>
              <a:t> </a:t>
            </a:r>
            <a:r>
              <a:rPr lang="fr-FR" dirty="0" err="1" smtClean="0"/>
              <a:t>during</a:t>
            </a:r>
            <a:r>
              <a:rPr lang="fr-FR" dirty="0" smtClean="0"/>
              <a:t> the ‘5 </a:t>
            </a:r>
            <a:r>
              <a:rPr lang="fr-FR" dirty="0" err="1" smtClean="0"/>
              <a:t>assembly</a:t>
            </a:r>
            <a:r>
              <a:rPr lang="fr-FR" dirty="0" smtClean="0"/>
              <a:t> </a:t>
            </a:r>
            <a:r>
              <a:rPr lang="fr-FR" dirty="0" err="1" smtClean="0"/>
              <a:t>weeks</a:t>
            </a:r>
            <a:r>
              <a:rPr lang="fr-FR" dirty="0" smtClean="0"/>
              <a:t>’ </a:t>
            </a:r>
            <a:r>
              <a:rPr lang="fr-FR" dirty="0" err="1" smtClean="0"/>
              <a:t>outside</a:t>
            </a:r>
            <a:r>
              <a:rPr lang="fr-FR" dirty="0" smtClean="0"/>
              <a:t> of the clean room </a:t>
            </a:r>
            <a:r>
              <a:rPr lang="fr-FR" dirty="0" err="1" smtClean="0"/>
              <a:t>when</a:t>
            </a:r>
            <a:r>
              <a:rPr lang="fr-FR" dirty="0" smtClean="0"/>
              <a:t> the string </a:t>
            </a:r>
            <a:r>
              <a:rPr lang="fr-FR" dirty="0" err="1" smtClean="0"/>
              <a:t>is</a:t>
            </a:r>
            <a:r>
              <a:rPr lang="fr-FR" dirty="0" smtClean="0"/>
              <a:t> </a:t>
            </a:r>
            <a:r>
              <a:rPr lang="fr-FR" dirty="0" err="1" smtClean="0"/>
              <a:t>vented</a:t>
            </a:r>
            <a:r>
              <a:rPr lang="fr-FR" dirty="0" smtClean="0"/>
              <a:t>.</a:t>
            </a:r>
          </a:p>
          <a:p>
            <a:r>
              <a:rPr lang="fr-FR" dirty="0" err="1" smtClean="0"/>
              <a:t>e.g</a:t>
            </a:r>
            <a:r>
              <a:rPr lang="fr-FR" dirty="0" smtClean="0"/>
              <a:t> vibrations </a:t>
            </a:r>
            <a:r>
              <a:rPr lang="fr-FR" dirty="0" err="1" smtClean="0"/>
              <a:t>during</a:t>
            </a:r>
            <a:r>
              <a:rPr lang="fr-FR" dirty="0" smtClean="0"/>
              <a:t> </a:t>
            </a:r>
            <a:r>
              <a:rPr lang="fr-FR" dirty="0" err="1" smtClean="0"/>
              <a:t>cut</a:t>
            </a:r>
            <a:r>
              <a:rPr lang="fr-FR" dirty="0" smtClean="0"/>
              <a:t>-out of Ti tubes          </a:t>
            </a:r>
            <a:r>
              <a:rPr lang="fr-FR" dirty="0" err="1" smtClean="0"/>
              <a:t>e.g</a:t>
            </a:r>
            <a:r>
              <a:rPr lang="fr-FR" dirty="0" smtClean="0"/>
              <a:t> </a:t>
            </a:r>
            <a:r>
              <a:rPr lang="fr-FR" dirty="0" err="1" smtClean="0"/>
              <a:t>hammering</a:t>
            </a:r>
            <a:r>
              <a:rPr lang="fr-FR" dirty="0" smtClean="0"/>
              <a:t> of 6 pins</a:t>
            </a:r>
          </a:p>
          <a:p>
            <a:r>
              <a:rPr lang="fr-FR" dirty="0" smtClean="0"/>
              <a:t>   of the 2K 2-phase line </a:t>
            </a:r>
            <a:r>
              <a:rPr lang="fr-FR" dirty="0" err="1" smtClean="0"/>
              <a:t>along</a:t>
            </a:r>
            <a:r>
              <a:rPr lang="fr-FR" dirty="0" smtClean="0"/>
              <a:t> </a:t>
            </a:r>
            <a:r>
              <a:rPr lang="fr-FR" dirty="0" err="1" smtClean="0"/>
              <a:t>cavities</a:t>
            </a:r>
            <a:r>
              <a:rPr lang="fr-FR" dirty="0" smtClean="0"/>
              <a:t>		on cold mass</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The maximum acceptable </a:t>
            </a:r>
            <a:r>
              <a:rPr lang="fr-FR" dirty="0" err="1" smtClean="0"/>
              <a:t>acceleration</a:t>
            </a:r>
            <a:endParaRPr lang="fr-FR" dirty="0"/>
          </a:p>
          <a:p>
            <a:r>
              <a:rPr lang="fr-FR" dirty="0" err="1"/>
              <a:t>l</a:t>
            </a:r>
            <a:r>
              <a:rPr lang="fr-FR" dirty="0" err="1" smtClean="0"/>
              <a:t>evels</a:t>
            </a:r>
            <a:r>
              <a:rPr lang="fr-FR" dirty="0" smtClean="0"/>
              <a:t> </a:t>
            </a:r>
            <a:r>
              <a:rPr lang="fr-FR" dirty="0" err="1" smtClean="0"/>
              <a:t>remains</a:t>
            </a:r>
            <a:r>
              <a:rPr lang="fr-FR" dirty="0" smtClean="0"/>
              <a:t> </a:t>
            </a:r>
            <a:r>
              <a:rPr lang="fr-FR" dirty="0" err="1" smtClean="0"/>
              <a:t>unknown</a:t>
            </a:r>
            <a:r>
              <a:rPr lang="fr-FR" dirty="0" smtClean="0"/>
              <a:t> to us.</a:t>
            </a:r>
          </a:p>
        </p:txBody>
      </p:sp>
      <p:sp>
        <p:nvSpPr>
          <p:cNvPr id="10" name="Espace réservé de la date 9"/>
          <p:cNvSpPr>
            <a:spLocks noGrp="1"/>
          </p:cNvSpPr>
          <p:nvPr>
            <p:ph type="dt" sz="half" idx="2"/>
          </p:nvPr>
        </p:nvSpPr>
        <p:spPr/>
        <p:txBody>
          <a:body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11" name="Espace réservé du pied de page 10"/>
          <p:cNvSpPr>
            <a:spLocks noGrp="1"/>
          </p:cNvSpPr>
          <p:nvPr>
            <p:ph type="ftr" sz="quarter" idx="3"/>
          </p:nvPr>
        </p:nvSpPr>
        <p:spPr/>
        <p:txBody>
          <a:bodyPr/>
          <a:lstStyle/>
          <a:p>
            <a:r>
              <a:rPr lang="en-US" smtClean="0">
                <a:solidFill>
                  <a:srgbClr val="5F5F5F">
                    <a:tint val="75000"/>
                  </a:srgbClr>
                </a:solidFill>
              </a:rPr>
              <a:t>ILC PAC @ Orsay</a:t>
            </a:r>
            <a:endParaRPr lang="en-US" dirty="0">
              <a:solidFill>
                <a:srgbClr val="5F5F5F">
                  <a:tint val="75000"/>
                </a:srgbClr>
              </a:solidFill>
            </a:endParaRPr>
          </a:p>
        </p:txBody>
      </p:sp>
      <p:sp>
        <p:nvSpPr>
          <p:cNvPr id="12" name="Espace réservé du numéro de diapositive 11"/>
          <p:cNvSpPr>
            <a:spLocks noGrp="1"/>
          </p:cNvSpPr>
          <p:nvPr>
            <p:ph type="sldNum" sz="quarter" idx="4"/>
          </p:nvPr>
        </p:nvSpPr>
        <p:spPr/>
        <p:txBody>
          <a:bodyPr/>
          <a:lstStyle/>
          <a:p>
            <a:fld id="{4F53C66D-ABF2-43CF-A407-3C809315B5B7}" type="slidenum">
              <a:rPr lang="en-US" smtClean="0">
                <a:solidFill>
                  <a:srgbClr val="5F5F5F">
                    <a:tint val="75000"/>
                  </a:srgbClr>
                </a:solidFill>
              </a:rPr>
              <a:pPr/>
              <a:t>5</a:t>
            </a:fld>
            <a:endParaRPr lang="en-US" dirty="0">
              <a:solidFill>
                <a:srgbClr val="5F5F5F">
                  <a:tint val="75000"/>
                </a:srgbClr>
              </a:solidFill>
            </a:endParaRPr>
          </a:p>
        </p:txBody>
      </p:sp>
      <p:pic>
        <p:nvPicPr>
          <p:cNvPr id="13" name="Image 12"/>
          <p:cNvPicPr/>
          <p:nvPr/>
        </p:nvPicPr>
        <p:blipFill rotWithShape="1">
          <a:blip r:embed="rId2" cstate="print">
            <a:extLst>
              <a:ext uri="{28A0092B-C50C-407E-A947-70E740481C1C}">
                <a14:useLocalDpi xmlns:a14="http://schemas.microsoft.com/office/drawing/2010/main"/>
              </a:ext>
            </a:extLst>
          </a:blip>
          <a:srcRect/>
          <a:stretch/>
        </p:blipFill>
        <p:spPr>
          <a:xfrm>
            <a:off x="439616" y="2479433"/>
            <a:ext cx="4369777" cy="2699239"/>
          </a:xfrm>
          <a:prstGeom prst="rect">
            <a:avLst/>
          </a:prstGeom>
        </p:spPr>
      </p:pic>
      <p:pic>
        <p:nvPicPr>
          <p:cNvPr id="14" name="Image 13"/>
          <p:cNvPicPr>
            <a:picLocks noChangeAspect="1" noChangeArrowheads="1"/>
          </p:cNvPicPr>
          <p:nvPr/>
        </p:nvPicPr>
        <p:blipFill rotWithShape="1">
          <a:blip r:embed="rId3">
            <a:extLst>
              <a:ext uri="{28A0092B-C50C-407E-A947-70E740481C1C}">
                <a14:useLocalDpi xmlns:a14="http://schemas.microsoft.com/office/drawing/2010/main" val="0"/>
              </a:ext>
            </a:extLst>
          </a:blip>
          <a:srcRect t="16001"/>
          <a:stretch/>
        </p:blipFill>
        <p:spPr bwMode="auto">
          <a:xfrm>
            <a:off x="5270138" y="2497693"/>
            <a:ext cx="3069657" cy="185317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683"/>
          <a:stretch/>
        </p:blipFill>
        <p:spPr bwMode="auto">
          <a:xfrm>
            <a:off x="5138254" y="4219647"/>
            <a:ext cx="3695899" cy="191804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90934" y="4374132"/>
            <a:ext cx="4023858" cy="461665"/>
          </a:xfrm>
          <a:prstGeom prst="rect">
            <a:avLst/>
          </a:prstGeom>
          <a:noFill/>
        </p:spPr>
        <p:txBody>
          <a:bodyPr wrap="none" rtlCol="0">
            <a:spAutoFit/>
          </a:bodyPr>
          <a:lstStyle/>
          <a:p>
            <a:pPr eaLnBrk="0" fontAlgn="base" hangingPunct="0">
              <a:spcBef>
                <a:spcPct val="0"/>
              </a:spcBef>
              <a:spcAft>
                <a:spcPct val="0"/>
              </a:spcAft>
            </a:pPr>
            <a:r>
              <a:rPr lang="fr-FR" sz="1200" b="1" dirty="0">
                <a:solidFill>
                  <a:srgbClr val="FFFFFF"/>
                </a:solidFill>
              </a:rPr>
              <a:t>XM35: 0.7 g </a:t>
            </a:r>
            <a:r>
              <a:rPr lang="fr-FR" sz="1200" b="1" dirty="0" err="1">
                <a:solidFill>
                  <a:srgbClr val="FFFFFF"/>
                </a:solidFill>
              </a:rPr>
              <a:t>during</a:t>
            </a:r>
            <a:r>
              <a:rPr lang="fr-FR" sz="1200" b="1" dirty="0">
                <a:solidFill>
                  <a:srgbClr val="FFFFFF"/>
                </a:solidFill>
              </a:rPr>
              <a:t> </a:t>
            </a:r>
            <a:r>
              <a:rPr lang="fr-FR" sz="1200" b="1" dirty="0" err="1">
                <a:solidFill>
                  <a:srgbClr val="FFFFFF"/>
                </a:solidFill>
              </a:rPr>
              <a:t>cutting</a:t>
            </a:r>
            <a:r>
              <a:rPr lang="fr-FR" sz="1200" b="1" dirty="0">
                <a:solidFill>
                  <a:srgbClr val="FFFFFF"/>
                </a:solidFill>
              </a:rPr>
              <a:t> for 2 mn, up to 4g </a:t>
            </a:r>
            <a:r>
              <a:rPr lang="fr-FR" sz="1200" b="1" dirty="0" err="1">
                <a:solidFill>
                  <a:srgbClr val="FFFFFF"/>
                </a:solidFill>
              </a:rPr>
              <a:t>shocks</a:t>
            </a:r>
            <a:endParaRPr lang="fr-FR" sz="1200" b="1" dirty="0">
              <a:solidFill>
                <a:srgbClr val="FFFFFF"/>
              </a:solidFill>
            </a:endParaRPr>
          </a:p>
          <a:p>
            <a:pPr eaLnBrk="0" fontAlgn="base" hangingPunct="0">
              <a:spcBef>
                <a:spcPct val="0"/>
              </a:spcBef>
              <a:spcAft>
                <a:spcPct val="0"/>
              </a:spcAft>
            </a:pPr>
            <a:r>
              <a:rPr lang="fr-FR" sz="1200" b="1" dirty="0" err="1">
                <a:solidFill>
                  <a:srgbClr val="FFFFFF"/>
                </a:solidFill>
              </a:rPr>
              <a:t>d</a:t>
            </a:r>
            <a:r>
              <a:rPr lang="fr-FR" sz="1200" b="1" dirty="0" err="1">
                <a:solidFill>
                  <a:srgbClr val="FFFFFF"/>
                </a:solidFill>
              </a:rPr>
              <a:t>uring</a:t>
            </a:r>
            <a:r>
              <a:rPr lang="fr-FR" sz="1200" b="1" dirty="0">
                <a:solidFill>
                  <a:srgbClr val="FFFFFF"/>
                </a:solidFill>
              </a:rPr>
              <a:t> </a:t>
            </a:r>
            <a:r>
              <a:rPr lang="fr-FR" sz="1200" b="1" dirty="0" err="1">
                <a:solidFill>
                  <a:srgbClr val="FFFFFF"/>
                </a:solidFill>
              </a:rPr>
              <a:t>cutting</a:t>
            </a:r>
            <a:r>
              <a:rPr lang="fr-FR" sz="1200" b="1" dirty="0">
                <a:solidFill>
                  <a:srgbClr val="FFFFFF"/>
                </a:solidFill>
              </a:rPr>
              <a:t> </a:t>
            </a:r>
            <a:r>
              <a:rPr lang="fr-FR" sz="1200" b="1" dirty="0" err="1">
                <a:solidFill>
                  <a:srgbClr val="FFFFFF"/>
                </a:solidFill>
              </a:rPr>
              <a:t>tool</a:t>
            </a:r>
            <a:r>
              <a:rPr lang="fr-FR" sz="1200" b="1" dirty="0">
                <a:solidFill>
                  <a:srgbClr val="FFFFFF"/>
                </a:solidFill>
              </a:rPr>
              <a:t> </a:t>
            </a:r>
            <a:r>
              <a:rPr lang="fr-FR" sz="1200" b="1" dirty="0" err="1">
                <a:solidFill>
                  <a:srgbClr val="FFFFFF"/>
                </a:solidFill>
              </a:rPr>
              <a:t>positioning</a:t>
            </a:r>
            <a:r>
              <a:rPr lang="fr-FR" sz="1200" b="1" dirty="0">
                <a:solidFill>
                  <a:srgbClr val="FFFFFF"/>
                </a:solidFill>
              </a:rPr>
              <a:t>.</a:t>
            </a:r>
            <a:endParaRPr lang="en-US" sz="1200" b="1" dirty="0">
              <a:solidFill>
                <a:srgbClr val="FFFFFF"/>
              </a:solidFill>
            </a:endParaRPr>
          </a:p>
        </p:txBody>
      </p:sp>
    </p:spTree>
    <p:extLst>
      <p:ext uri="{BB962C8B-B14F-4D97-AF65-F5344CB8AC3E}">
        <p14:creationId xmlns:p14="http://schemas.microsoft.com/office/powerpoint/2010/main" val="15796119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normAutofit/>
          </a:bodyPr>
          <a:lstStyle/>
          <a:p>
            <a:pPr algn="ctr"/>
            <a:r>
              <a:rPr lang="fr-FR" sz="2700" dirty="0" smtClean="0"/>
              <a:t>About </a:t>
            </a:r>
            <a:r>
              <a:rPr lang="fr-FR" sz="2700" dirty="0" err="1" smtClean="0"/>
              <a:t>Cavity</a:t>
            </a:r>
            <a:r>
              <a:rPr lang="fr-FR" sz="2700" dirty="0" smtClean="0"/>
              <a:t> </a:t>
            </a:r>
            <a:r>
              <a:rPr lang="fr-FR" sz="2700" dirty="0" err="1" smtClean="0"/>
              <a:t>Degradation</a:t>
            </a:r>
            <a:endParaRPr lang="fr-FR" sz="3200" dirty="0"/>
          </a:p>
        </p:txBody>
      </p:sp>
      <p:sp>
        <p:nvSpPr>
          <p:cNvPr id="3" name="Espace réservé du contenu 2"/>
          <p:cNvSpPr>
            <a:spLocks noGrp="1"/>
          </p:cNvSpPr>
          <p:nvPr>
            <p:ph idx="1"/>
          </p:nvPr>
        </p:nvSpPr>
        <p:spPr>
          <a:xfrm>
            <a:off x="307731" y="696040"/>
            <a:ext cx="8634045" cy="5546498"/>
          </a:xfrm>
        </p:spPr>
        <p:txBody>
          <a:bodyPr/>
          <a:lstStyle/>
          <a:p>
            <a:r>
              <a:rPr lang="fr-FR" b="1" dirty="0" smtClean="0"/>
              <a:t>2</a:t>
            </a:r>
            <a:r>
              <a:rPr lang="fr-FR" b="1" baseline="30000" dirty="0" smtClean="0"/>
              <a:t>nd</a:t>
            </a:r>
            <a:r>
              <a:rPr lang="fr-FR" b="1" dirty="0" smtClean="0"/>
              <a:t> </a:t>
            </a:r>
            <a:r>
              <a:rPr lang="fr-FR" b="1" dirty="0" err="1" smtClean="0"/>
              <a:t>process</a:t>
            </a:r>
            <a:r>
              <a:rPr lang="fr-FR" dirty="0" smtClean="0"/>
              <a:t>: </a:t>
            </a:r>
            <a:r>
              <a:rPr lang="fr-FR" dirty="0" err="1" smtClean="0"/>
              <a:t>Internal</a:t>
            </a:r>
            <a:r>
              <a:rPr lang="fr-FR" dirty="0" smtClean="0"/>
              <a:t> contamination </a:t>
            </a:r>
            <a:r>
              <a:rPr lang="fr-FR" dirty="0" err="1" smtClean="0"/>
              <a:t>may</a:t>
            </a:r>
            <a:r>
              <a:rPr lang="fr-FR" dirty="0" smtClean="0"/>
              <a:t> have 2 causes:</a:t>
            </a:r>
          </a:p>
          <a:p>
            <a:r>
              <a:rPr lang="fr-FR" dirty="0" smtClean="0"/>
              <a:t>b) </a:t>
            </a:r>
            <a:r>
              <a:rPr lang="fr-FR" dirty="0" err="1" smtClean="0"/>
              <a:t>Particulates</a:t>
            </a:r>
            <a:r>
              <a:rPr lang="fr-FR" dirty="0" smtClean="0"/>
              <a:t> </a:t>
            </a:r>
            <a:r>
              <a:rPr lang="fr-FR" dirty="0" err="1" smtClean="0"/>
              <a:t>creation</a:t>
            </a:r>
            <a:r>
              <a:rPr lang="fr-FR" dirty="0" smtClean="0"/>
              <a:t> and migration: </a:t>
            </a:r>
            <a:r>
              <a:rPr lang="fr-FR" dirty="0" err="1" smtClean="0"/>
              <a:t>copper</a:t>
            </a:r>
            <a:r>
              <a:rPr lang="fr-FR" dirty="0" smtClean="0"/>
              <a:t> </a:t>
            </a:r>
            <a:r>
              <a:rPr lang="fr-FR" dirty="0" err="1" smtClean="0"/>
              <a:t>coating</a:t>
            </a:r>
            <a:r>
              <a:rPr lang="fr-FR" dirty="0" smtClean="0"/>
              <a:t> flakes on </a:t>
            </a:r>
            <a:r>
              <a:rPr lang="fr-FR" dirty="0" err="1" smtClean="0"/>
              <a:t>intercavity</a:t>
            </a:r>
            <a:r>
              <a:rPr lang="fr-FR" dirty="0" smtClean="0"/>
              <a:t> </a:t>
            </a:r>
            <a:r>
              <a:rPr lang="fr-FR" dirty="0" err="1" smtClean="0"/>
              <a:t>bellows</a:t>
            </a:r>
            <a:r>
              <a:rPr lang="fr-FR" dirty="0" smtClean="0"/>
              <a:t> and coupler Cold </a:t>
            </a:r>
            <a:r>
              <a:rPr lang="fr-FR" dirty="0" err="1" smtClean="0"/>
              <a:t>External</a:t>
            </a:r>
            <a:r>
              <a:rPr lang="fr-FR" dirty="0" smtClean="0"/>
              <a:t> </a:t>
            </a:r>
            <a:r>
              <a:rPr lang="fr-FR" dirty="0" err="1" smtClean="0"/>
              <a:t>Conductor</a:t>
            </a:r>
            <a:r>
              <a:rPr lang="fr-FR" dirty="0" smtClean="0"/>
              <a:t> are </a:t>
            </a:r>
            <a:r>
              <a:rPr lang="fr-FR" dirty="0" err="1" smtClean="0"/>
              <a:t>particularly</a:t>
            </a:r>
            <a:r>
              <a:rPr lang="fr-FR" dirty="0" smtClean="0"/>
              <a:t> </a:t>
            </a:r>
            <a:r>
              <a:rPr lang="fr-FR" dirty="0" err="1" smtClean="0"/>
              <a:t>suspected</a:t>
            </a:r>
            <a:r>
              <a:rPr lang="fr-FR" dirty="0" smtClean="0"/>
              <a:t>.</a:t>
            </a:r>
          </a:p>
          <a:p>
            <a:endParaRPr lang="fr-FR" dirty="0"/>
          </a:p>
          <a:p>
            <a:endParaRPr lang="fr-FR" dirty="0" smtClean="0"/>
          </a:p>
          <a:p>
            <a:endParaRPr lang="fr-FR" dirty="0" smtClean="0"/>
          </a:p>
          <a:p>
            <a:endParaRPr lang="fr-FR" dirty="0"/>
          </a:p>
          <a:p>
            <a:endParaRPr lang="fr-FR" dirty="0" smtClean="0"/>
          </a:p>
          <a:p>
            <a:endParaRPr lang="fr-FR" dirty="0"/>
          </a:p>
          <a:p>
            <a:endParaRPr lang="fr-FR" b="1" dirty="0" smtClean="0"/>
          </a:p>
          <a:p>
            <a:endParaRPr lang="fr-FR" b="1" dirty="0"/>
          </a:p>
          <a:p>
            <a:endParaRPr lang="fr-FR" b="1" dirty="0"/>
          </a:p>
          <a:p>
            <a:r>
              <a:rPr lang="fr-FR" b="1" dirty="0" smtClean="0"/>
              <a:t>Conclusions</a:t>
            </a:r>
            <a:r>
              <a:rPr lang="fr-FR" dirty="0" smtClean="0"/>
              <a:t>: </a:t>
            </a:r>
          </a:p>
          <a:p>
            <a:pPr marL="457200" indent="-457200">
              <a:buAutoNum type="arabicParenR"/>
            </a:pPr>
            <a:r>
              <a:rPr lang="fr-FR" dirty="0" err="1" smtClean="0"/>
              <a:t>several</a:t>
            </a:r>
            <a:r>
              <a:rPr lang="fr-FR" dirty="0" smtClean="0"/>
              <a:t> suspects </a:t>
            </a:r>
            <a:r>
              <a:rPr lang="fr-FR" dirty="0" err="1" smtClean="0"/>
              <a:t>were</a:t>
            </a:r>
            <a:r>
              <a:rPr lang="fr-FR" dirty="0" smtClean="0"/>
              <a:t> </a:t>
            </a:r>
            <a:r>
              <a:rPr lang="fr-FR" dirty="0" err="1" smtClean="0"/>
              <a:t>interrogated</a:t>
            </a:r>
            <a:r>
              <a:rPr lang="fr-FR" dirty="0" smtClean="0"/>
              <a:t> but the </a:t>
            </a:r>
            <a:r>
              <a:rPr lang="fr-FR" dirty="0" err="1" smtClean="0"/>
              <a:t>culprit</a:t>
            </a:r>
            <a:r>
              <a:rPr lang="fr-FR" dirty="0" smtClean="0"/>
              <a:t> </a:t>
            </a:r>
            <a:r>
              <a:rPr lang="fr-FR" dirty="0" err="1" smtClean="0"/>
              <a:t>is</a:t>
            </a:r>
            <a:r>
              <a:rPr lang="fr-FR" dirty="0" smtClean="0"/>
              <a:t> </a:t>
            </a:r>
            <a:r>
              <a:rPr lang="fr-FR" dirty="0" err="1" smtClean="0"/>
              <a:t>still</a:t>
            </a:r>
            <a:r>
              <a:rPr lang="fr-FR" dirty="0" smtClean="0"/>
              <a:t> </a:t>
            </a:r>
            <a:r>
              <a:rPr lang="fr-FR" dirty="0" err="1" smtClean="0"/>
              <a:t>loose</a:t>
            </a:r>
            <a:r>
              <a:rPr lang="fr-FR" dirty="0"/>
              <a:t> </a:t>
            </a:r>
            <a:r>
              <a:rPr lang="fr-FR" dirty="0" smtClean="0">
                <a:sym typeface="Wingdings" panose="05000000000000000000" pitchFamily="2" charset="2"/>
              </a:rPr>
              <a:t> </a:t>
            </a:r>
          </a:p>
          <a:p>
            <a:pPr marL="457200" indent="-457200">
              <a:buAutoNum type="arabicParenR"/>
            </a:pPr>
            <a:r>
              <a:rPr lang="fr-FR" dirty="0" smtClean="0">
                <a:sym typeface="Wingdings" panose="05000000000000000000" pitchFamily="2" charset="2"/>
              </a:rPr>
              <a:t>ILC </a:t>
            </a:r>
            <a:r>
              <a:rPr lang="fr-FR" dirty="0" err="1" smtClean="0">
                <a:sym typeface="Wingdings" panose="05000000000000000000" pitchFamily="2" charset="2"/>
              </a:rPr>
              <a:t>could</a:t>
            </a:r>
            <a:r>
              <a:rPr lang="fr-FR" dirty="0" smtClean="0">
                <a:sym typeface="Wingdings" panose="05000000000000000000" pitchFamily="2" charset="2"/>
              </a:rPr>
              <a:t> help in </a:t>
            </a:r>
            <a:r>
              <a:rPr lang="fr-FR" dirty="0" err="1" smtClean="0">
                <a:sym typeface="Wingdings" panose="05000000000000000000" pitchFamily="2" charset="2"/>
              </a:rPr>
              <a:t>conducting</a:t>
            </a:r>
            <a:r>
              <a:rPr lang="fr-FR" dirty="0" smtClean="0">
                <a:sym typeface="Wingdings" panose="05000000000000000000" pitchFamily="2" charset="2"/>
              </a:rPr>
              <a:t> </a:t>
            </a:r>
            <a:r>
              <a:rPr lang="fr-FR" dirty="0" err="1" smtClean="0">
                <a:sym typeface="Wingdings" panose="05000000000000000000" pitchFamily="2" charset="2"/>
              </a:rPr>
              <a:t>some</a:t>
            </a:r>
            <a:r>
              <a:rPr lang="fr-FR" dirty="0" smtClean="0">
                <a:sym typeface="Wingdings" panose="05000000000000000000" pitchFamily="2" charset="2"/>
              </a:rPr>
              <a:t> </a:t>
            </a:r>
            <a:r>
              <a:rPr lang="fr-FR" dirty="0" err="1" smtClean="0">
                <a:sym typeface="Wingdings" panose="05000000000000000000" pitchFamily="2" charset="2"/>
              </a:rPr>
              <a:t>assembly</a:t>
            </a:r>
            <a:r>
              <a:rPr lang="fr-FR" dirty="0" smtClean="0">
                <a:sym typeface="Wingdings" panose="05000000000000000000" pitchFamily="2" charset="2"/>
              </a:rPr>
              <a:t> and RF tests.</a:t>
            </a:r>
            <a:endParaRPr lang="fr-FR" dirty="0"/>
          </a:p>
        </p:txBody>
      </p:sp>
      <p:sp>
        <p:nvSpPr>
          <p:cNvPr id="10" name="Espace réservé de la date 9"/>
          <p:cNvSpPr>
            <a:spLocks noGrp="1"/>
          </p:cNvSpPr>
          <p:nvPr>
            <p:ph type="dt" sz="half" idx="2"/>
          </p:nvPr>
        </p:nvSpPr>
        <p:spPr/>
        <p:txBody>
          <a:body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11" name="Espace réservé du pied de page 10"/>
          <p:cNvSpPr>
            <a:spLocks noGrp="1"/>
          </p:cNvSpPr>
          <p:nvPr>
            <p:ph type="ftr" sz="quarter" idx="3"/>
          </p:nvPr>
        </p:nvSpPr>
        <p:spPr/>
        <p:txBody>
          <a:bodyPr/>
          <a:lstStyle/>
          <a:p>
            <a:r>
              <a:rPr lang="en-US" smtClean="0">
                <a:solidFill>
                  <a:srgbClr val="5F5F5F">
                    <a:tint val="75000"/>
                  </a:srgbClr>
                </a:solidFill>
              </a:rPr>
              <a:t>ILC PAC @ Orsay</a:t>
            </a:r>
            <a:endParaRPr lang="en-US" dirty="0">
              <a:solidFill>
                <a:srgbClr val="5F5F5F">
                  <a:tint val="75000"/>
                </a:srgbClr>
              </a:solidFill>
            </a:endParaRPr>
          </a:p>
        </p:txBody>
      </p:sp>
      <p:sp>
        <p:nvSpPr>
          <p:cNvPr id="12" name="Espace réservé du numéro de diapositive 11"/>
          <p:cNvSpPr>
            <a:spLocks noGrp="1"/>
          </p:cNvSpPr>
          <p:nvPr>
            <p:ph type="sldNum" sz="quarter" idx="4"/>
          </p:nvPr>
        </p:nvSpPr>
        <p:spPr/>
        <p:txBody>
          <a:bodyPr/>
          <a:lstStyle/>
          <a:p>
            <a:fld id="{4F53C66D-ABF2-43CF-A407-3C809315B5B7}" type="slidenum">
              <a:rPr lang="en-US" smtClean="0">
                <a:solidFill>
                  <a:srgbClr val="5F5F5F">
                    <a:tint val="75000"/>
                  </a:srgbClr>
                </a:solidFill>
              </a:rPr>
              <a:pPr/>
              <a:t>6</a:t>
            </a:fld>
            <a:endParaRPr lang="en-US" dirty="0">
              <a:solidFill>
                <a:srgbClr val="5F5F5F">
                  <a:tint val="75000"/>
                </a:srgbClr>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016143" y="2282753"/>
            <a:ext cx="2896200" cy="217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247" y="1920679"/>
            <a:ext cx="2470638" cy="1850639"/>
          </a:xfrm>
          <a:prstGeom prst="rect">
            <a:avLst/>
          </a:prstGeom>
        </p:spPr>
      </p:pic>
    </p:spTree>
    <p:extLst>
      <p:ext uri="{BB962C8B-B14F-4D97-AF65-F5344CB8AC3E}">
        <p14:creationId xmlns:p14="http://schemas.microsoft.com/office/powerpoint/2010/main" val="67461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0"/>
            <a:ext cx="6408712" cy="836712"/>
          </a:xfrm>
        </p:spPr>
        <p:txBody>
          <a:bodyPr/>
          <a:lstStyle/>
          <a:p>
            <a:r>
              <a:rPr lang="en-US" dirty="0" smtClean="0"/>
              <a:t>Additional Cavity Degradations</a:t>
            </a:r>
            <a:br>
              <a:rPr lang="en-US" dirty="0" smtClean="0"/>
            </a:br>
            <a:r>
              <a:rPr lang="en-US" dirty="0" smtClean="0"/>
              <a:t>on string believed conform</a:t>
            </a:r>
            <a:endParaRPr lang="en-US" dirty="0"/>
          </a:p>
        </p:txBody>
      </p:sp>
      <p:sp>
        <p:nvSpPr>
          <p:cNvPr id="3" name="Espace réservé du contenu 2"/>
          <p:cNvSpPr>
            <a:spLocks noGrp="1"/>
          </p:cNvSpPr>
          <p:nvPr>
            <p:ph idx="1"/>
          </p:nvPr>
        </p:nvSpPr>
        <p:spPr/>
        <p:txBody>
          <a:bodyPr/>
          <a:lstStyle/>
          <a:p>
            <a:r>
              <a:rPr lang="en-US" dirty="0" smtClean="0"/>
              <a:t>Contamination can occur  on a string which is believed to be conform against assembly procedures :</a:t>
            </a:r>
          </a:p>
          <a:p>
            <a:r>
              <a:rPr lang="en-US" dirty="0" smtClean="0"/>
              <a:t> </a:t>
            </a:r>
          </a:p>
          <a:p>
            <a:r>
              <a:rPr lang="en-US" b="1" dirty="0" smtClean="0"/>
              <a:t>1</a:t>
            </a:r>
            <a:r>
              <a:rPr lang="en-US" b="1" baseline="30000" dirty="0" smtClean="0"/>
              <a:t>st</a:t>
            </a:r>
            <a:r>
              <a:rPr lang="en-US" b="1" dirty="0" smtClean="0"/>
              <a:t> process</a:t>
            </a:r>
            <a:r>
              <a:rPr lang="en-US" dirty="0" smtClean="0"/>
              <a:t>: </a:t>
            </a:r>
            <a:r>
              <a:rPr lang="en-US" b="1" dirty="0" smtClean="0"/>
              <a:t>External contamination</a:t>
            </a:r>
            <a:r>
              <a:rPr lang="en-US" dirty="0" smtClean="0"/>
              <a:t>: </a:t>
            </a:r>
          </a:p>
          <a:p>
            <a:r>
              <a:rPr lang="en-US" dirty="0" smtClean="0"/>
              <a:t>contamination du to a pumping through a leak which is later on close by tightening the fasteners (2 10-8mbarl/s) (</a:t>
            </a:r>
            <a:r>
              <a:rPr lang="en-US" dirty="0" err="1" smtClean="0"/>
              <a:t>exemple</a:t>
            </a:r>
            <a:r>
              <a:rPr lang="en-US" dirty="0" smtClean="0"/>
              <a:t> CAV_FE00668 With GV on : pumping over night)</a:t>
            </a:r>
          </a:p>
          <a:p>
            <a:r>
              <a:rPr lang="en-US" dirty="0" smtClean="0"/>
              <a:t> </a:t>
            </a:r>
          </a:p>
          <a:p>
            <a:r>
              <a:rPr lang="en-US" b="1" dirty="0" smtClean="0"/>
              <a:t>2</a:t>
            </a:r>
            <a:r>
              <a:rPr lang="en-US" b="1" baseline="30000" dirty="0" smtClean="0"/>
              <a:t>nd</a:t>
            </a:r>
            <a:r>
              <a:rPr lang="en-US" b="1" dirty="0" smtClean="0"/>
              <a:t> process</a:t>
            </a:r>
            <a:r>
              <a:rPr lang="en-US" dirty="0" smtClean="0"/>
              <a:t>: </a:t>
            </a:r>
            <a:r>
              <a:rPr lang="en-US" b="1" dirty="0" smtClean="0"/>
              <a:t>Internal contamination </a:t>
            </a:r>
            <a:endParaRPr lang="en-US" dirty="0" smtClean="0"/>
          </a:p>
          <a:p>
            <a:r>
              <a:rPr lang="en-US" b="1" dirty="0" smtClean="0"/>
              <a:t>Particulates </a:t>
            </a:r>
            <a:r>
              <a:rPr lang="en-US" b="1" u="sng" dirty="0" smtClean="0"/>
              <a:t>creation</a:t>
            </a:r>
            <a:r>
              <a:rPr lang="en-US" dirty="0" smtClean="0"/>
              <a:t>: metallic dust due to opening and closing angle valve : solution optimize the assembly process to withdraw unnecessary close-open cycles (example solution3)</a:t>
            </a:r>
          </a:p>
          <a:p>
            <a:endParaRPr lang="en-US" dirty="0"/>
          </a:p>
        </p:txBody>
      </p:sp>
      <p:sp>
        <p:nvSpPr>
          <p:cNvPr id="4" name="Espace réservé de la date 3"/>
          <p:cNvSpPr>
            <a:spLocks noGrp="1"/>
          </p:cNvSpPr>
          <p:nvPr>
            <p:ph type="dt" sz="half" idx="2"/>
          </p:nvPr>
        </p:nvSpPr>
        <p:spPr/>
        <p:txBody>
          <a:bodyPr/>
          <a:lstStyle/>
          <a:p>
            <a:pPr algn="ctr"/>
            <a:r>
              <a:rPr lang="en-US" smtClean="0">
                <a:solidFill>
                  <a:srgbClr val="5F5F5F">
                    <a:tint val="75000"/>
                  </a:srgbClr>
                </a:solidFill>
              </a:rPr>
              <a:t>13 April 2015</a:t>
            </a:r>
            <a:endParaRPr lang="en-US" dirty="0">
              <a:solidFill>
                <a:srgbClr val="5F5F5F">
                  <a:tint val="75000"/>
                </a:srgbClr>
              </a:solidFill>
            </a:endParaRPr>
          </a:p>
        </p:txBody>
      </p:sp>
      <p:sp>
        <p:nvSpPr>
          <p:cNvPr id="5" name="Espace réservé du pied de page 4"/>
          <p:cNvSpPr>
            <a:spLocks noGrp="1"/>
          </p:cNvSpPr>
          <p:nvPr>
            <p:ph type="ftr" sz="quarter" idx="3"/>
          </p:nvPr>
        </p:nvSpPr>
        <p:spPr/>
        <p:txBody>
          <a:bodyPr/>
          <a:lstStyle/>
          <a:p>
            <a:r>
              <a:rPr lang="en-US" smtClean="0">
                <a:solidFill>
                  <a:srgbClr val="5F5F5F">
                    <a:tint val="75000"/>
                  </a:srgbClr>
                </a:solidFill>
              </a:rPr>
              <a:t>ILC PAC @ Orsay</a:t>
            </a:r>
            <a:endParaRPr lang="en-US" dirty="0">
              <a:solidFill>
                <a:srgbClr val="5F5F5F">
                  <a:tint val="75000"/>
                </a:srgbClr>
              </a:solidFill>
            </a:endParaRPr>
          </a:p>
        </p:txBody>
      </p:sp>
      <p:sp>
        <p:nvSpPr>
          <p:cNvPr id="6" name="Espace réservé du numéro de diapositive 5"/>
          <p:cNvSpPr>
            <a:spLocks noGrp="1"/>
          </p:cNvSpPr>
          <p:nvPr>
            <p:ph type="sldNum" sz="quarter" idx="4"/>
          </p:nvPr>
        </p:nvSpPr>
        <p:spPr/>
        <p:txBody>
          <a:bodyPr/>
          <a:lstStyle/>
          <a:p>
            <a:fld id="{4F53C66D-ABF2-43CF-A407-3C809315B5B7}" type="slidenum">
              <a:rPr lang="en-US" smtClean="0">
                <a:solidFill>
                  <a:srgbClr val="5F5F5F">
                    <a:tint val="75000"/>
                  </a:srgbClr>
                </a:solidFill>
              </a:rPr>
              <a:pPr/>
              <a:t>7</a:t>
            </a:fld>
            <a:endParaRPr lang="en-US" dirty="0">
              <a:solidFill>
                <a:srgbClr val="5F5F5F">
                  <a:tint val="75000"/>
                </a:srgbClr>
              </a:solidFill>
            </a:endParaRPr>
          </a:p>
        </p:txBody>
      </p:sp>
    </p:spTree>
    <p:extLst>
      <p:ext uri="{BB962C8B-B14F-4D97-AF65-F5344CB8AC3E}">
        <p14:creationId xmlns:p14="http://schemas.microsoft.com/office/powerpoint/2010/main" val="25031103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Particle-free Venting and Pumping of Cavities and Modules </a:t>
            </a:r>
          </a:p>
        </p:txBody>
      </p:sp>
      <p:sp>
        <p:nvSpPr>
          <p:cNvPr id="3" name="Espace réservé du contenu 2"/>
          <p:cNvSpPr>
            <a:spLocks noGrp="1"/>
          </p:cNvSpPr>
          <p:nvPr>
            <p:ph idx="1"/>
          </p:nvPr>
        </p:nvSpPr>
        <p:spPr/>
        <p:txBody>
          <a:bodyPr>
            <a:noAutofit/>
          </a:bodyPr>
          <a:lstStyle/>
          <a:p>
            <a:r>
              <a:rPr lang="en-US" sz="2000" dirty="0"/>
              <a:t>Tests with particles counters were made in the CEA clean room for module string assembly.</a:t>
            </a:r>
          </a:p>
          <a:p>
            <a:r>
              <a:rPr lang="en-US" sz="2000" b="1" dirty="0" smtClean="0"/>
              <a:t>standard </a:t>
            </a:r>
            <a:r>
              <a:rPr lang="en-US" sz="2000" b="1" dirty="0"/>
              <a:t>operations </a:t>
            </a:r>
            <a:r>
              <a:rPr lang="en-US" sz="2000" dirty="0"/>
              <a:t>on the slow venting and pumping system and the CEA pumping system </a:t>
            </a:r>
            <a:r>
              <a:rPr lang="en-US" sz="2000" b="1" dirty="0"/>
              <a:t>do not cause particle transport</a:t>
            </a:r>
            <a:r>
              <a:rPr lang="en-US" sz="2000" dirty="0"/>
              <a:t>. </a:t>
            </a:r>
            <a:endParaRPr lang="en-US" sz="2000" dirty="0" smtClean="0"/>
          </a:p>
          <a:p>
            <a:endParaRPr lang="en-US" sz="2000" dirty="0"/>
          </a:p>
          <a:p>
            <a:r>
              <a:rPr lang="en-US" sz="2000" dirty="0" smtClean="0"/>
              <a:t>In </a:t>
            </a:r>
            <a:r>
              <a:rPr lang="en-US" sz="2000" dirty="0"/>
              <a:t>contrast, non-standard manipulations do generate particle transport. Especially, the flushing mode of the SVPS must not be used.</a:t>
            </a:r>
          </a:p>
          <a:p>
            <a:r>
              <a:rPr lang="en-US" sz="2000" dirty="0"/>
              <a:t>In flushing mode the initial conditions are less well defined. External sources of vibrations on the pump station and the pump lines behind the particle filter can cause particles being dislodged and transported.</a:t>
            </a:r>
          </a:p>
          <a:p>
            <a:r>
              <a:rPr lang="en-US" sz="2000" dirty="0" smtClean="0"/>
              <a:t>A </a:t>
            </a:r>
            <a:r>
              <a:rPr lang="en-US" sz="2000" dirty="0"/>
              <a:t>general problem that remains - even when the system are operation g normally - is that a vented vacuum system can support particle movement much better than a pumped system. </a:t>
            </a:r>
            <a:r>
              <a:rPr lang="en-US" sz="2000" dirty="0" smtClean="0"/>
              <a:t>Vibrations </a:t>
            </a:r>
            <a:r>
              <a:rPr lang="en-US" sz="2000" dirty="0"/>
              <a:t>on </a:t>
            </a:r>
            <a:r>
              <a:rPr lang="en-US" sz="2000" dirty="0" smtClean="0"/>
              <a:t>vented </a:t>
            </a:r>
            <a:r>
              <a:rPr lang="en-US" sz="2000" dirty="0"/>
              <a:t>systems need to be avoided as much as possible. </a:t>
            </a:r>
          </a:p>
        </p:txBody>
      </p:sp>
    </p:spTree>
    <p:extLst>
      <p:ext uri="{BB962C8B-B14F-4D97-AF65-F5344CB8AC3E}">
        <p14:creationId xmlns:p14="http://schemas.microsoft.com/office/powerpoint/2010/main" val="270160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XM26 AUDIT</a:t>
            </a:r>
            <a:endParaRPr lang="en-US" dirty="0"/>
          </a:p>
        </p:txBody>
      </p:sp>
      <p:sp>
        <p:nvSpPr>
          <p:cNvPr id="3" name="Espace réservé du contenu 2"/>
          <p:cNvSpPr>
            <a:spLocks noGrp="1"/>
          </p:cNvSpPr>
          <p:nvPr>
            <p:ph idx="1"/>
          </p:nvPr>
        </p:nvSpPr>
        <p:spPr/>
        <p:txBody>
          <a:bodyPr>
            <a:noAutofit/>
          </a:bodyPr>
          <a:lstStyle/>
          <a:p>
            <a:r>
              <a:rPr lang="fr-FR" sz="2400" b="1" i="1" u="sng" dirty="0" smtClean="0"/>
              <a:t>General observations</a:t>
            </a:r>
            <a:endParaRPr lang="en-US" sz="2400" dirty="0" smtClean="0"/>
          </a:p>
          <a:p>
            <a:pPr lvl="0"/>
            <a:r>
              <a:rPr lang="fr-FR" sz="2400" dirty="0" smtClean="0"/>
              <a:t>No major </a:t>
            </a:r>
            <a:r>
              <a:rPr lang="fr-FR" sz="2400" dirty="0" err="1" smtClean="0"/>
              <a:t>deviations</a:t>
            </a:r>
            <a:r>
              <a:rPr lang="fr-FR" sz="2400" dirty="0" smtClean="0"/>
              <a:t> to initial </a:t>
            </a:r>
            <a:r>
              <a:rPr lang="fr-FR" sz="2400" dirty="0" err="1" smtClean="0"/>
              <a:t>procedures</a:t>
            </a:r>
            <a:r>
              <a:rPr lang="fr-FR" sz="2400" dirty="0" smtClean="0"/>
              <a:t> (but one </a:t>
            </a:r>
            <a:r>
              <a:rPr lang="fr-FR" sz="2400" dirty="0" err="1" smtClean="0"/>
              <a:t>deviation</a:t>
            </a:r>
            <a:r>
              <a:rPr lang="fr-FR" sz="2400" dirty="0" smtClean="0"/>
              <a:t> </a:t>
            </a:r>
            <a:r>
              <a:rPr lang="fr-FR" sz="2400" dirty="0" err="1" smtClean="0"/>
              <a:t>can</a:t>
            </a:r>
            <a:r>
              <a:rPr lang="fr-FR" sz="2400" dirty="0" smtClean="0"/>
              <a:t> destroy 10 </a:t>
            </a:r>
            <a:r>
              <a:rPr lang="fr-FR" sz="2400" dirty="0" err="1" smtClean="0"/>
              <a:t>working</a:t>
            </a:r>
            <a:r>
              <a:rPr lang="fr-FR" sz="2400" dirty="0" smtClean="0"/>
              <a:t> </a:t>
            </a:r>
            <a:r>
              <a:rPr lang="fr-FR" sz="2400" dirty="0" err="1" smtClean="0"/>
              <a:t>days</a:t>
            </a:r>
            <a:r>
              <a:rPr lang="fr-FR" sz="2400" dirty="0" smtClean="0"/>
              <a:t>)</a:t>
            </a:r>
          </a:p>
          <a:p>
            <a:pPr lvl="0"/>
            <a:r>
              <a:rPr lang="fr-FR" sz="2400" dirty="0" err="1" smtClean="0"/>
              <a:t>Operators</a:t>
            </a:r>
            <a:r>
              <a:rPr lang="fr-FR" sz="2400" dirty="0" smtClean="0"/>
              <a:t> </a:t>
            </a:r>
            <a:r>
              <a:rPr lang="fr-FR" sz="2400" dirty="0" err="1" smtClean="0"/>
              <a:t>walk</a:t>
            </a:r>
            <a:r>
              <a:rPr lang="fr-FR" sz="2400" dirty="0" smtClean="0"/>
              <a:t> to </a:t>
            </a:r>
            <a:r>
              <a:rPr lang="fr-FR" sz="2400" dirty="0" err="1" smtClean="0"/>
              <a:t>fast</a:t>
            </a:r>
            <a:r>
              <a:rPr lang="fr-FR" sz="2400" dirty="0" smtClean="0"/>
              <a:t> in the clean room</a:t>
            </a:r>
          </a:p>
          <a:p>
            <a:pPr lvl="0"/>
            <a:r>
              <a:rPr lang="fr-FR" sz="2400" dirty="0" err="1" smtClean="0"/>
              <a:t>Difficulties</a:t>
            </a:r>
            <a:r>
              <a:rPr lang="fr-FR" sz="2400" dirty="0" smtClean="0"/>
              <a:t> to assemble </a:t>
            </a:r>
            <a:r>
              <a:rPr lang="fr-FR" sz="2400" dirty="0" err="1" smtClean="0"/>
              <a:t>pumping</a:t>
            </a:r>
            <a:r>
              <a:rPr lang="fr-FR" sz="2400" dirty="0" smtClean="0"/>
              <a:t> </a:t>
            </a:r>
            <a:r>
              <a:rPr lang="fr-FR" sz="2400" dirty="0" err="1" smtClean="0"/>
              <a:t>systems</a:t>
            </a:r>
            <a:r>
              <a:rPr lang="fr-FR" sz="2400" dirty="0" smtClean="0"/>
              <a:t> (pipes or </a:t>
            </a:r>
            <a:r>
              <a:rPr lang="fr-FR" sz="2400" dirty="0" err="1" smtClean="0"/>
              <a:t>pumps</a:t>
            </a:r>
            <a:r>
              <a:rPr lang="fr-FR" sz="2400" dirty="0" smtClean="0"/>
              <a:t>) </a:t>
            </a:r>
            <a:r>
              <a:rPr lang="fr-FR" sz="2400" dirty="0" err="1" smtClean="0"/>
              <a:t>with</a:t>
            </a:r>
            <a:r>
              <a:rPr lang="fr-FR" sz="2400" dirty="0" smtClean="0"/>
              <a:t> </a:t>
            </a:r>
            <a:r>
              <a:rPr lang="fr-FR" sz="2400" dirty="0" err="1" smtClean="0"/>
              <a:t>very</a:t>
            </a:r>
            <a:r>
              <a:rPr lang="fr-FR" sz="2400" dirty="0" smtClean="0"/>
              <a:t> </a:t>
            </a:r>
            <a:r>
              <a:rPr lang="fr-FR" sz="2400" dirty="0" err="1" smtClean="0"/>
              <a:t>smooth</a:t>
            </a:r>
            <a:r>
              <a:rPr lang="fr-FR" sz="2400" dirty="0" smtClean="0"/>
              <a:t> </a:t>
            </a:r>
            <a:r>
              <a:rPr lang="fr-FR" sz="2400" dirty="0" err="1" smtClean="0"/>
              <a:t>approach</a:t>
            </a:r>
            <a:endParaRPr lang="fr-FR" sz="2400" dirty="0" smtClean="0"/>
          </a:p>
          <a:p>
            <a:pPr lvl="0"/>
            <a:r>
              <a:rPr lang="fr-FR" sz="2400" dirty="0" err="1" smtClean="0"/>
              <a:t>Operators</a:t>
            </a:r>
            <a:r>
              <a:rPr lang="fr-FR" sz="2400" dirty="0" smtClean="0"/>
              <a:t> position versus </a:t>
            </a:r>
            <a:r>
              <a:rPr lang="fr-FR" sz="2400" dirty="0" err="1" smtClean="0"/>
              <a:t>critical</a:t>
            </a:r>
            <a:r>
              <a:rPr lang="fr-FR" sz="2400" dirty="0" smtClean="0"/>
              <a:t> RF surfaces not </a:t>
            </a:r>
            <a:r>
              <a:rPr lang="fr-FR" sz="2400" dirty="0" err="1" smtClean="0"/>
              <a:t>always</a:t>
            </a:r>
            <a:r>
              <a:rPr lang="fr-FR" sz="2400" dirty="0" smtClean="0"/>
              <a:t> </a:t>
            </a:r>
            <a:r>
              <a:rPr lang="fr-FR" sz="2400" dirty="0" err="1" smtClean="0"/>
              <a:t>perfect</a:t>
            </a:r>
            <a:endParaRPr lang="fr-FR" sz="2400" dirty="0" smtClean="0"/>
          </a:p>
          <a:p>
            <a:pPr lvl="0"/>
            <a:endParaRPr lang="fr-FR" sz="2400" dirty="0" smtClean="0"/>
          </a:p>
          <a:p>
            <a:pPr lvl="0"/>
            <a:endParaRPr lang="fr-FR" sz="2400" dirty="0" smtClean="0"/>
          </a:p>
          <a:p>
            <a:pPr lvl="0"/>
            <a:endParaRPr lang="en-US" sz="2400" dirty="0"/>
          </a:p>
        </p:txBody>
      </p:sp>
    </p:spTree>
    <p:extLst>
      <p:ext uri="{BB962C8B-B14F-4D97-AF65-F5344CB8AC3E}">
        <p14:creationId xmlns:p14="http://schemas.microsoft.com/office/powerpoint/2010/main" val="40704882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 Titre seul">
  <a:themeElements>
    <a:clrScheme name="">
      <a:dk1>
        <a:srgbClr val="5F5F5F"/>
      </a:dk1>
      <a:lt1>
        <a:srgbClr val="FFFFFF"/>
      </a:lt1>
      <a:dk2>
        <a:srgbClr val="000000"/>
      </a:dk2>
      <a:lt2>
        <a:srgbClr val="808080"/>
      </a:lt2>
      <a:accent1>
        <a:srgbClr val="BBE0E3"/>
      </a:accent1>
      <a:accent2>
        <a:srgbClr val="333399"/>
      </a:accent2>
      <a:accent3>
        <a:srgbClr val="FFFFFF"/>
      </a:accent3>
      <a:accent4>
        <a:srgbClr val="505050"/>
      </a:accent4>
      <a:accent5>
        <a:srgbClr val="DAEDEF"/>
      </a:accent5>
      <a:accent6>
        <a:srgbClr val="2D2D8A"/>
      </a:accent6>
      <a:hlink>
        <a:srgbClr val="009999"/>
      </a:hlink>
      <a:folHlink>
        <a:srgbClr val="99CC00"/>
      </a:folHlink>
    </a:clrScheme>
    <a:fontScheme name="Default - Titre seul">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re se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133</TotalTime>
  <Words>845</Words>
  <Application>Microsoft Office PowerPoint</Application>
  <PresentationFormat>Affichage à l'écran (4:3)</PresentationFormat>
  <Paragraphs>133</Paragraphs>
  <Slides>13</Slides>
  <Notes>0</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Thème Office</vt:lpstr>
      <vt:lpstr>Default - Titre seul</vt:lpstr>
      <vt:lpstr>Cavity degradation during string assembly</vt:lpstr>
      <vt:lpstr>About Cavity Degradation (cf. Nick’s talk)</vt:lpstr>
      <vt:lpstr>About Cavity Degradation</vt:lpstr>
      <vt:lpstr>About Cavity Degradation</vt:lpstr>
      <vt:lpstr>About Cavity Degradation</vt:lpstr>
      <vt:lpstr>About Cavity Degradation</vt:lpstr>
      <vt:lpstr>Additional Cavity Degradations on string believed conform</vt:lpstr>
      <vt:lpstr>Particle-free Venting and Pumping of Cavities and Modules </vt:lpstr>
      <vt:lpstr>XM26 AUDIT</vt:lpstr>
      <vt:lpstr>Cold Coupler Workstation</vt:lpstr>
      <vt:lpstr>String assembly Workstation</vt:lpstr>
      <vt:lpstr>XM26 AUDIT</vt:lpstr>
      <vt:lpstr>Cavity return to DESY for HPR</vt:lpstr>
    </vt:vector>
  </TitlesOfParts>
  <Company>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Stéphane BERRY</dc:creator>
  <cp:lastModifiedBy>Stéphane BERRY</cp:lastModifiedBy>
  <cp:revision>15</cp:revision>
  <dcterms:created xsi:type="dcterms:W3CDTF">2015-04-23T11:47:10Z</dcterms:created>
  <dcterms:modified xsi:type="dcterms:W3CDTF">2015-04-23T14:01:05Z</dcterms:modified>
</cp:coreProperties>
</file>