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5" r:id="rId4"/>
    <p:sldId id="262" r:id="rId5"/>
    <p:sldId id="264" r:id="rId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4141" autoAdjust="0"/>
  </p:normalViewPr>
  <p:slideViewPr>
    <p:cSldViewPr snapToGrid="0" showGuides="1">
      <p:cViewPr varScale="1">
        <p:scale>
          <a:sx n="78" d="100"/>
          <a:sy n="78" d="100"/>
        </p:scale>
        <p:origin x="-1550" y="-82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Status of the Module BPMs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European XFEL Collaboration Meeting</a:t>
            </a:r>
          </a:p>
          <a:p>
            <a:pPr lvl="0"/>
            <a:r>
              <a:rPr lang="en-GB" noProof="0" dirty="0" smtClean="0"/>
              <a:t>23</a:t>
            </a:r>
            <a:r>
              <a:rPr lang="en-GB" baseline="0" noProof="0" dirty="0" smtClean="0"/>
              <a:t> April 2015</a:t>
            </a:r>
            <a:endParaRPr lang="en-GB" noProof="0" dirty="0" smtClean="0"/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sz="2400" dirty="0" smtClean="0"/>
              <a:t>Dirk </a:t>
            </a:r>
            <a:r>
              <a:rPr lang="en-GB" sz="2400" dirty="0" err="1" smtClean="0"/>
              <a:t>Nölle</a:t>
            </a:r>
            <a:r>
              <a:rPr lang="en-GB" sz="2400" dirty="0" smtClean="0"/>
              <a:t> et al.</a:t>
            </a:r>
          </a:p>
          <a:p>
            <a:r>
              <a:rPr lang="en-GB" sz="1800" dirty="0" smtClean="0"/>
              <a:t>European XFEL Collaboration Meeting</a:t>
            </a:r>
          </a:p>
          <a:p>
            <a:r>
              <a:rPr lang="en-GB" sz="1800" dirty="0" smtClean="0"/>
              <a:t>DESY, 23.4.2015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600" dirty="0" smtClean="0"/>
              <a:t>Status of the Module BPMs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Cold BPMs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Material for cold BPMs -&gt; 109 BPMs</a:t>
            </a:r>
          </a:p>
          <a:p>
            <a:pPr lvl="1"/>
            <a:r>
              <a:rPr lang="en-US" sz="2200" dirty="0" smtClean="0"/>
              <a:t>BPMC: </a:t>
            </a:r>
          </a:p>
          <a:p>
            <a:pPr lvl="2"/>
            <a:r>
              <a:rPr lang="en-US" sz="2200" dirty="0" smtClean="0"/>
              <a:t>77 bodies with feedthroughs</a:t>
            </a:r>
          </a:p>
          <a:p>
            <a:pPr lvl="2"/>
            <a:r>
              <a:rPr lang="en-US" sz="2200" dirty="0" smtClean="0"/>
              <a:t>75 cable sets for inner module cabling</a:t>
            </a:r>
          </a:p>
          <a:p>
            <a:pPr lvl="1"/>
            <a:r>
              <a:rPr lang="en-US" sz="2200" dirty="0" smtClean="0"/>
              <a:t>BPMR: </a:t>
            </a:r>
          </a:p>
          <a:p>
            <a:pPr lvl="2"/>
            <a:r>
              <a:rPr lang="en-US" sz="2200" dirty="0" smtClean="0"/>
              <a:t>32 bodies with feedthroughs</a:t>
            </a:r>
          </a:p>
          <a:p>
            <a:pPr lvl="2"/>
            <a:r>
              <a:rPr lang="en-US" sz="2200" dirty="0" smtClean="0"/>
              <a:t>35 cable sets for inner module cabling</a:t>
            </a:r>
          </a:p>
          <a:p>
            <a:r>
              <a:rPr lang="en-US" sz="2200" dirty="0" smtClean="0"/>
              <a:t>Need to cover 100 series modules, plus 3 XM-, plus 2 3.9 GHz Modules -&gt; 105 BPMs</a:t>
            </a:r>
          </a:p>
          <a:p>
            <a:r>
              <a:rPr lang="en-US" sz="2200" dirty="0" smtClean="0"/>
              <a:t>About 30% of the </a:t>
            </a:r>
            <a:r>
              <a:rPr lang="en-US" sz="2200" dirty="0" smtClean="0"/>
              <a:t>BPMR </a:t>
            </a:r>
            <a:r>
              <a:rPr lang="en-US" sz="2200" dirty="0" smtClean="0"/>
              <a:t>and 60% of </a:t>
            </a:r>
            <a:r>
              <a:rPr lang="en-US" sz="2200" dirty="0" smtClean="0"/>
              <a:t>BPMC </a:t>
            </a:r>
            <a:r>
              <a:rPr lang="en-US" sz="2200" dirty="0" smtClean="0"/>
              <a:t>are already integrated into or assigned to a BPM Quadrupole Unit (BQU)</a:t>
            </a:r>
            <a:endParaRPr lang="en-US" sz="2200" dirty="0"/>
          </a:p>
        </p:txBody>
      </p:sp>
      <p:pic>
        <p:nvPicPr>
          <p:cNvPr id="1026" name="Picture 2" descr="E:\OldDesktop5\DESYFotos\20141121-MKX_7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30" y="143481"/>
            <a:ext cx="3053227" cy="20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OldDesktop5\DESYFotos\20150223-MKX_1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52" y="2237362"/>
            <a:ext cx="2953694" cy="19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3.9 GHz </a:t>
            </a:r>
            <a:r>
              <a:rPr lang="de-DE" dirty="0"/>
              <a:t>M</a:t>
            </a:r>
            <a:r>
              <a:rPr lang="de-DE" dirty="0" smtClean="0"/>
              <a:t>odule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357" y="3706218"/>
            <a:ext cx="8612727" cy="2791846"/>
          </a:xfrm>
        </p:spPr>
        <p:txBody>
          <a:bodyPr/>
          <a:lstStyle/>
          <a:p>
            <a:r>
              <a:rPr lang="en-US" sz="2200" dirty="0" smtClean="0"/>
              <a:t>Both 3.9 GHz and Spare Module will be equipped with a Reentrant Cavity BPM</a:t>
            </a:r>
          </a:p>
          <a:p>
            <a:pPr marL="0" indent="0">
              <a:buNone/>
            </a:pPr>
            <a:r>
              <a:rPr lang="en-US" sz="2200" dirty="0" smtClean="0"/>
              <a:t>    -&gt; Injector 1.3 GHz Modules must have Button BPM</a:t>
            </a:r>
          </a:p>
          <a:p>
            <a:r>
              <a:rPr lang="en-US" sz="2200" dirty="0" smtClean="0"/>
              <a:t>This allows to commission all BPM Types (except </a:t>
            </a:r>
            <a:r>
              <a:rPr lang="en-US" sz="2200" dirty="0" err="1" smtClean="0"/>
              <a:t>Undulator</a:t>
            </a:r>
            <a:r>
              <a:rPr lang="en-US" sz="2200" dirty="0" smtClean="0"/>
              <a:t> Cavity BPM) in the Injector</a:t>
            </a:r>
          </a:p>
          <a:p>
            <a:r>
              <a:rPr lang="en-US" sz="2200" dirty="0" smtClean="0"/>
              <a:t>BPM and Module Cabling available at DESY for 3.9 GHz Assembly</a:t>
            </a:r>
          </a:p>
          <a:p>
            <a:r>
              <a:rPr lang="en-US" sz="2200" dirty="0" smtClean="0"/>
              <a:t>Start of BPM Commissioning Late Summer 2015</a:t>
            </a:r>
          </a:p>
        </p:txBody>
      </p:sp>
      <p:pic>
        <p:nvPicPr>
          <p:cNvPr id="1027" name="Picture 3" descr="E:\OldDesktop5\DESYFotos\Für Hans\20141027-MK3_34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8" b="7075"/>
          <a:stretch/>
        </p:blipFill>
        <p:spPr bwMode="auto">
          <a:xfrm>
            <a:off x="1512348" y="1099225"/>
            <a:ext cx="5626478" cy="23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6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4046691"/>
            <a:ext cx="8534906" cy="2490296"/>
          </a:xfrm>
        </p:spPr>
        <p:txBody>
          <a:bodyPr/>
          <a:lstStyle/>
          <a:p>
            <a:r>
              <a:rPr lang="en-US" dirty="0" smtClean="0"/>
              <a:t>Assembled BQU </a:t>
            </a:r>
          </a:p>
          <a:p>
            <a:pPr lvl="1"/>
            <a:r>
              <a:rPr lang="en-US" dirty="0" smtClean="0"/>
              <a:t>with BPMR: 13 (31)</a:t>
            </a:r>
          </a:p>
          <a:p>
            <a:pPr lvl="1"/>
            <a:r>
              <a:rPr lang="en-US" dirty="0" smtClean="0"/>
              <a:t>with BPMC: 49 (73)</a:t>
            </a:r>
          </a:p>
          <a:p>
            <a:r>
              <a:rPr lang="en-US" dirty="0" smtClean="0"/>
              <a:t>Assembly Rate 1-2 BQU/week alternating BPMR/C</a:t>
            </a:r>
          </a:p>
          <a:p>
            <a:r>
              <a:rPr lang="en-US" dirty="0" smtClean="0"/>
              <a:t>WP-17 takes care to have a buffer of 4-6 BPMs of each type</a:t>
            </a:r>
            <a:endParaRPr lang="en-US" dirty="0"/>
          </a:p>
        </p:txBody>
      </p:sp>
      <p:pic>
        <p:nvPicPr>
          <p:cNvPr id="2050" name="Picture 2" descr="E:\OldDesktop5\DESYFotos\20150410-MK3_96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0" b="-8241"/>
          <a:stretch/>
        </p:blipFill>
        <p:spPr bwMode="auto">
          <a:xfrm>
            <a:off x="5082062" y="1284050"/>
            <a:ext cx="2768159" cy="30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OldDesktop5\DESYFotos\20120224-IMG_2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7" y="1284051"/>
            <a:ext cx="4005443" cy="26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Problems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289420"/>
            <a:ext cx="8243076" cy="4932362"/>
          </a:xfrm>
        </p:spPr>
        <p:txBody>
          <a:bodyPr/>
          <a:lstStyle/>
          <a:p>
            <a:r>
              <a:rPr lang="en-US" sz="2200" dirty="0" smtClean="0"/>
              <a:t>BPMR Mechanics</a:t>
            </a:r>
          </a:p>
          <a:p>
            <a:pPr lvl="1"/>
            <a:r>
              <a:rPr lang="en-US" sz="2200" dirty="0" smtClean="0"/>
              <a:t>Pre assembly tests at MDI show </a:t>
            </a:r>
            <a:r>
              <a:rPr lang="en-US" sz="2200" dirty="0" smtClean="0"/>
              <a:t>“fluctuations” </a:t>
            </a:r>
            <a:r>
              <a:rPr lang="en-US" sz="2200" dirty="0" smtClean="0"/>
              <a:t>in the contact of the feedthrough tip to the body and even no contact. CEA tests: no </a:t>
            </a:r>
            <a:r>
              <a:rPr lang="en-US" sz="2200" dirty="0" smtClean="0"/>
              <a:t>problem </a:t>
            </a:r>
          </a:p>
          <a:p>
            <a:pPr marL="300037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</a:t>
            </a:r>
            <a:r>
              <a:rPr lang="en-US" sz="2200" dirty="0" smtClean="0"/>
              <a:t>-&gt; Try to find out the difference in a common test assembly</a:t>
            </a:r>
            <a:endParaRPr lang="en-US" sz="2200" dirty="0" smtClean="0"/>
          </a:p>
          <a:p>
            <a:pPr lvl="1"/>
            <a:r>
              <a:rPr lang="en-US" sz="2200" dirty="0" smtClean="0"/>
              <a:t>Some feedthrough get dark carbon layers during the cleaning process. Need special extensive cleaning</a:t>
            </a:r>
            <a:r>
              <a:rPr lang="en-US" sz="2200" dirty="0" smtClean="0"/>
              <a:t>.</a:t>
            </a:r>
          </a:p>
          <a:p>
            <a:pPr marL="300037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-&gt; Cleaning Steps at CEA planned to reduce the effort</a:t>
            </a:r>
            <a:endParaRPr lang="en-US" sz="2200" dirty="0" smtClean="0"/>
          </a:p>
          <a:p>
            <a:r>
              <a:rPr lang="en-US" sz="2200" dirty="0" smtClean="0"/>
              <a:t>BPMR Electronics</a:t>
            </a:r>
          </a:p>
          <a:p>
            <a:pPr lvl="1"/>
            <a:r>
              <a:rPr lang="en-US" sz="2200" dirty="0" smtClean="0"/>
              <a:t>Development of the RFFE of the BPR not finished up to now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lvl="1"/>
            <a:r>
              <a:rPr lang="en-US" sz="2200" dirty="0" smtClean="0"/>
              <a:t>PRR in summer 2015 required to be ready for first beam in summer 2016</a:t>
            </a:r>
            <a:r>
              <a:rPr lang="en-US" sz="2200" dirty="0" smtClean="0"/>
              <a:t>.</a:t>
            </a:r>
          </a:p>
          <a:p>
            <a:pPr marL="300037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-&gt; strict reporting and milestone control established.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074" name="Picture 2" descr="E:\OldDesktop5\DESYFotos\20140417-IMG_16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25323" r="17402" b="13327"/>
          <a:stretch/>
        </p:blipFill>
        <p:spPr bwMode="auto">
          <a:xfrm>
            <a:off x="5179196" y="131460"/>
            <a:ext cx="1653702" cy="10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OldDesktop5\DESYFotos\20150122-IMG_2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8"/>
          <a:stretch/>
        </p:blipFill>
        <p:spPr bwMode="auto">
          <a:xfrm>
            <a:off x="6832898" y="131460"/>
            <a:ext cx="2311102" cy="10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350</Words>
  <Application>Microsoft Office PowerPoint</Application>
  <PresentationFormat>Bildschirmpräsentation (4:3)</PresentationFormat>
  <Paragraphs>42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template-european-xfel-gmbh_presentation-with-partner-logos</vt:lpstr>
      <vt:lpstr>Status of the Module BPMs</vt:lpstr>
      <vt:lpstr>Availability of Cold BPMs</vt:lpstr>
      <vt:lpstr>3.9 GHz Module</vt:lpstr>
      <vt:lpstr>Current Status of the Assembly </vt:lpstr>
      <vt:lpstr>Discussions and Problems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dnoelle</cp:lastModifiedBy>
  <cp:revision>22</cp:revision>
  <cp:lastPrinted>2008-09-01T15:04:16Z</cp:lastPrinted>
  <dcterms:created xsi:type="dcterms:W3CDTF">2012-08-22T12:02:11Z</dcterms:created>
  <dcterms:modified xsi:type="dcterms:W3CDTF">2015-04-21T11:27:40Z</dcterms:modified>
</cp:coreProperties>
</file>