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66" r:id="rId2"/>
    <p:sldId id="595" r:id="rId3"/>
    <p:sldId id="590" r:id="rId4"/>
    <p:sldId id="589" r:id="rId5"/>
    <p:sldId id="591" r:id="rId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99">
          <p15:clr>
            <a:srgbClr val="A4A3A4"/>
          </p15:clr>
        </p15:guide>
        <p15:guide id="2" orient="horz" pos="881">
          <p15:clr>
            <a:srgbClr val="A4A3A4"/>
          </p15:clr>
        </p15:guide>
        <p15:guide id="3" orient="horz" pos="1781">
          <p15:clr>
            <a:srgbClr val="A4A3A4"/>
          </p15:clr>
        </p15:guide>
        <p15:guide id="4" orient="horz" pos="4045">
          <p15:clr>
            <a:srgbClr val="A4A3A4"/>
          </p15:clr>
        </p15:guide>
        <p15:guide id="5" orient="horz" pos="3204">
          <p15:clr>
            <a:srgbClr val="A4A3A4"/>
          </p15:clr>
        </p15:guide>
        <p15:guide id="6" orient="horz" pos="607">
          <p15:clr>
            <a:srgbClr val="A4A3A4"/>
          </p15:clr>
        </p15:guide>
        <p15:guide id="7" pos="5277">
          <p15:clr>
            <a:srgbClr val="A4A3A4"/>
          </p15:clr>
        </p15:guide>
        <p15:guide id="8" pos="2882">
          <p15:clr>
            <a:srgbClr val="A4A3A4"/>
          </p15:clr>
        </p15:guide>
        <p15:guide id="9" pos="4053">
          <p15:clr>
            <a:srgbClr val="A4A3A4"/>
          </p15:clr>
        </p15:guide>
        <p15:guide id="10" pos="255">
          <p15:clr>
            <a:srgbClr val="A4A3A4"/>
          </p15:clr>
        </p15:guide>
        <p15:guide id="11" pos="5691">
          <p15:clr>
            <a:srgbClr val="A4A3A4"/>
          </p15:clr>
        </p15:guide>
        <p15:guide id="12" pos="79">
          <p15:clr>
            <a:srgbClr val="A4A3A4"/>
          </p15:clr>
        </p15:guide>
        <p15:guide id="13" pos="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BE"/>
    <a:srgbClr val="FD930A"/>
    <a:srgbClr val="D1F3FD"/>
    <a:srgbClr val="FFBA75"/>
    <a:srgbClr val="FF9933"/>
    <a:srgbClr val="261748"/>
    <a:srgbClr val="E0E0E0"/>
    <a:srgbClr val="DDDDDD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>
        <p:scale>
          <a:sx n="130" d="100"/>
          <a:sy n="130" d="100"/>
        </p:scale>
        <p:origin x="-1056" y="-84"/>
      </p:cViewPr>
      <p:guideLst>
        <p:guide orient="horz" pos="3999"/>
        <p:guide orient="horz" pos="881"/>
        <p:guide orient="horz" pos="1781"/>
        <p:guide orient="horz" pos="4045"/>
        <p:guide orient="horz" pos="3204"/>
        <p:guide orient="horz" pos="607"/>
        <p:guide pos="5277"/>
        <p:guide pos="2882"/>
        <p:guide pos="4053"/>
        <p:guide pos="255"/>
        <p:guide pos="5691"/>
        <p:guide pos="79"/>
        <p:guide pos="744"/>
      </p:guideLst>
    </p:cSldViewPr>
  </p:slideViewPr>
  <p:outlineViewPr>
    <p:cViewPr>
      <p:scale>
        <a:sx n="33" d="100"/>
        <a:sy n="33" d="100"/>
      </p:scale>
      <p:origin x="0" y="2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8"/>
    </p:cViewPr>
  </p:sorterViewPr>
  <p:notesViewPr>
    <p:cSldViewPr snapToGrid="0">
      <p:cViewPr>
        <p:scale>
          <a:sx n="100" d="100"/>
          <a:sy n="100" d="100"/>
        </p:scale>
        <p:origin x="-3492" y="324"/>
      </p:cViewPr>
      <p:guideLst>
        <p:guide orient="horz" pos="3129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783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2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BAD459-3F85-3A46-9098-2E80316C8B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53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5158490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7591-92C4-514D-BFA2-4108888A5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23"/>
          <p:cNvSpPr txBox="1">
            <a:spLocks/>
          </p:cNvSpPr>
          <p:nvPr userDrawn="1"/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4053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9F61-4FF3-3D48-93C0-27D208F36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3"/>
          </p:nvPr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786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AC63-323F-D847-9497-F1AEED577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23"/>
          <p:cNvSpPr>
            <a:spLocks noGrp="1"/>
          </p:cNvSpPr>
          <p:nvPr>
            <p:ph type="ftr" sz="quarter" idx="3"/>
          </p:nvPr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2552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34440"/>
            <a:ext cx="4040188" cy="48917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34440"/>
            <a:ext cx="4041775" cy="48917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3FCE-9FD3-FB47-B862-892A5C165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3"/>
          </p:nvPr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175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F956-4D58-DE48-B63C-D0CA60096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3"/>
          </p:nvPr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097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0EB501FD-3124-4241-A653-13BE2EB54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8" name="Line 120"/>
          <p:cNvSpPr>
            <a:spLocks noChangeShapeType="1"/>
          </p:cNvSpPr>
          <p:nvPr userDrawn="1"/>
        </p:nvSpPr>
        <p:spPr bwMode="auto">
          <a:xfrm flipV="1">
            <a:off x="115888" y="6412703"/>
            <a:ext cx="89090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0" name="Text Box 123"/>
          <p:cNvSpPr txBox="1">
            <a:spLocks noChangeArrowheads="1"/>
          </p:cNvSpPr>
          <p:nvPr userDrawn="1"/>
        </p:nvSpPr>
        <p:spPr bwMode="auto">
          <a:xfrm>
            <a:off x="1093788" y="137886"/>
            <a:ext cx="6629400" cy="34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Status Cold Magnet Production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 bwMode="auto">
          <a:xfrm>
            <a:off x="31524" y="6443436"/>
            <a:ext cx="6731225" cy="4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dirty="0" smtClean="0"/>
              <a:t>H. Brueck, WP11, DESY                     4th XFEL Collaboration Meeting,                             Hamburg, March 23, 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949151" y="3401537"/>
            <a:ext cx="7258050" cy="2868612"/>
          </a:xfrm>
        </p:spPr>
        <p:txBody>
          <a:bodyPr/>
          <a:lstStyle/>
          <a:p>
            <a:r>
              <a:rPr lang="en-US" dirty="0" smtClean="0"/>
              <a:t>H. Brueck</a:t>
            </a:r>
          </a:p>
          <a:p>
            <a:r>
              <a:rPr lang="en-US" dirty="0" smtClean="0"/>
              <a:t>DESY, Hamburg, Germany</a:t>
            </a:r>
          </a:p>
          <a:p>
            <a:r>
              <a:rPr lang="en-US" dirty="0" smtClean="0"/>
              <a:t>XFEL Project working group WP 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b="1" dirty="0" smtClean="0"/>
              <a:t>Status </a:t>
            </a:r>
            <a:r>
              <a:rPr lang="en-US" sz="4000" b="1" dirty="0"/>
              <a:t>Cold Magnet Production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261370" y="5175177"/>
            <a:ext cx="1935960" cy="364879"/>
            <a:chOff x="5805960" y="5063437"/>
            <a:chExt cx="2957040" cy="588963"/>
          </a:xfrm>
        </p:grpSpPr>
        <p:pic>
          <p:nvPicPr>
            <p:cNvPr id="8" name="Picture 8" descr="german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62" y="5063437"/>
              <a:ext cx="909638" cy="588963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spai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8"/>
            <a:stretch>
              <a:fillRect/>
            </a:stretch>
          </p:blipFill>
          <p:spPr bwMode="auto">
            <a:xfrm>
              <a:off x="5805960" y="5069787"/>
              <a:ext cx="909637" cy="576262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C:\Users\fpoppe\Desktop\pole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616" y="5072962"/>
              <a:ext cx="909638" cy="579438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500538" y="4672936"/>
            <a:ext cx="2695347" cy="1401170"/>
            <a:chOff x="121557" y="1400175"/>
            <a:chExt cx="8900206" cy="4873625"/>
          </a:xfrm>
        </p:grpSpPr>
        <p:pic>
          <p:nvPicPr>
            <p:cNvPr id="59" name="Picture 7" descr="fran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3081338"/>
              <a:ext cx="909638" cy="608012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" descr="german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1400175"/>
              <a:ext cx="909638" cy="588963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0" descr="hungar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425" y="5683250"/>
              <a:ext cx="911225" cy="588963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1" descr="ital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3948113"/>
              <a:ext cx="909638" cy="633412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slovak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75" y="5683250"/>
              <a:ext cx="909638" cy="59055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4" descr="swed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3" y="5680075"/>
              <a:ext cx="911225" cy="588963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0" descr="th_flag_highres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5680075"/>
              <a:ext cx="909638" cy="585788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spai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8"/>
            <a:stretch>
              <a:fillRect/>
            </a:stretch>
          </p:blipFill>
          <p:spPr bwMode="auto">
            <a:xfrm>
              <a:off x="6970713" y="5684838"/>
              <a:ext cx="909637" cy="576262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0" descr="C:\Users\fpoppe\Desktop\pole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4870450"/>
              <a:ext cx="909638" cy="579438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1" descr="C:\Users\fpoppe\Desktop\russland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7" y="2246313"/>
              <a:ext cx="909638" cy="579437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2" descr="C:\Users\fpoppe\Desktop\schweiz.g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13" y="5680075"/>
              <a:ext cx="911225" cy="585788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3" descr="C:\Users\fpoppe\Desktop\griechenland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538" y="5691188"/>
              <a:ext cx="911225" cy="57785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4" descr="C:\Users\fpoppe\Desktop\daenemark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75" y="5691188"/>
              <a:ext cx="911225" cy="57785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03396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436004"/>
            <a:ext cx="3882783" cy="37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5648325" cy="4760912"/>
          </a:xfrm>
        </p:spPr>
        <p:txBody>
          <a:bodyPr/>
          <a:lstStyle/>
          <a:p>
            <a:pPr eaLnBrk="1" hangingPunct="1"/>
            <a:r>
              <a:rPr lang="en-US" dirty="0" smtClean="0"/>
              <a:t>Magnet production in Spain has </a:t>
            </a:r>
            <a:r>
              <a:rPr lang="en-US" dirty="0" smtClean="0">
                <a:solidFill>
                  <a:srgbClr val="FF0000"/>
                </a:solidFill>
              </a:rPr>
              <a:t>finished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Thanks a lot  to colleagues at CIEMAT </a:t>
            </a:r>
            <a:r>
              <a:rPr lang="en-US" dirty="0" smtClean="0"/>
              <a:t>for their work during the last years</a:t>
            </a:r>
          </a:p>
          <a:p>
            <a:pPr eaLnBrk="1" hangingPunct="1"/>
            <a:r>
              <a:rPr lang="en-US" dirty="0" smtClean="0"/>
              <a:t>Magnets at </a:t>
            </a:r>
            <a:r>
              <a:rPr lang="en-US" dirty="0"/>
              <a:t>DESY </a:t>
            </a:r>
            <a:endParaRPr lang="en-US" dirty="0" smtClean="0"/>
          </a:p>
          <a:p>
            <a:pPr lvl="1" eaLnBrk="1" hangingPunct="1"/>
            <a:r>
              <a:rPr lang="en-US" dirty="0" smtClean="0"/>
              <a:t>99(100</a:t>
            </a:r>
            <a:r>
              <a:rPr lang="en-US" dirty="0"/>
              <a:t>) </a:t>
            </a:r>
            <a:r>
              <a:rPr lang="en-US" dirty="0" smtClean="0"/>
              <a:t>series</a:t>
            </a:r>
          </a:p>
          <a:p>
            <a:pPr lvl="2" eaLnBrk="1" hangingPunct="1"/>
            <a:r>
              <a:rPr lang="en-US" dirty="0" smtClean="0"/>
              <a:t>Last 2 magnets(one </a:t>
            </a:r>
            <a:r>
              <a:rPr lang="en-US" dirty="0"/>
              <a:t>is a spare) </a:t>
            </a:r>
            <a:r>
              <a:rPr lang="en-US" dirty="0" smtClean="0"/>
              <a:t>passed all tests at the manufacturer and will be shipped next week</a:t>
            </a:r>
          </a:p>
          <a:p>
            <a:pPr lvl="1" eaLnBrk="1" hangingPunct="1"/>
            <a:r>
              <a:rPr lang="en-US" dirty="0" smtClean="0"/>
              <a:t>2 (2)  for the 3.9 GHz module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7591-92C4-514D-BFA2-4108888A5F7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Production </a:t>
            </a:r>
            <a:endParaRPr lang="en-US" dirty="0"/>
          </a:p>
        </p:txBody>
      </p:sp>
      <p:sp>
        <p:nvSpPr>
          <p:cNvPr id="5" name="AutoShape 2" descr="Bildergebnis für cie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33" y="1521398"/>
            <a:ext cx="3309937" cy="5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647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931" y="1267321"/>
            <a:ext cx="4870069" cy="4523879"/>
          </a:xfrm>
        </p:spPr>
        <p:txBody>
          <a:bodyPr/>
          <a:lstStyle/>
          <a:p>
            <a:pPr eaLnBrk="1" hangingPunct="1"/>
            <a:r>
              <a:rPr lang="en-US" dirty="0" smtClean="0"/>
              <a:t>97 (100</a:t>
            </a:r>
            <a:r>
              <a:rPr lang="en-US" dirty="0"/>
              <a:t>) </a:t>
            </a:r>
            <a:r>
              <a:rPr lang="en-US" dirty="0" smtClean="0"/>
              <a:t>current leads are at DESY, the remaining 3 are expected until mid Mai</a:t>
            </a:r>
          </a:p>
          <a:p>
            <a:pPr eaLnBrk="1" hangingPunct="1"/>
            <a:r>
              <a:rPr lang="en-US" dirty="0" smtClean="0"/>
              <a:t>10 spare leads were ordered</a:t>
            </a:r>
          </a:p>
          <a:p>
            <a:pPr eaLnBrk="1" hangingPunct="1"/>
            <a:r>
              <a:rPr lang="en-US" dirty="0" smtClean="0"/>
              <a:t>All leads tested warm and </a:t>
            </a:r>
            <a:r>
              <a:rPr lang="en-US" dirty="0"/>
              <a:t>cold and </a:t>
            </a:r>
            <a:r>
              <a:rPr lang="en-US" dirty="0" smtClean="0"/>
              <a:t>are ready </a:t>
            </a:r>
            <a:r>
              <a:rPr lang="en-US" dirty="0"/>
              <a:t>for shipment</a:t>
            </a:r>
            <a:endParaRPr lang="en-US" dirty="0" smtClean="0"/>
          </a:p>
          <a:p>
            <a:pPr lvl="1" eaLnBrk="1" hangingPunct="1"/>
            <a:r>
              <a:rPr lang="en-US" sz="2000" dirty="0" smtClean="0"/>
              <a:t>Leak check, high voltage check, geometry check, performance check cold</a:t>
            </a:r>
            <a:endParaRPr lang="en-US" sz="2000" dirty="0"/>
          </a:p>
          <a:p>
            <a:pPr eaLnBrk="1" hangingPunct="1"/>
            <a:r>
              <a:rPr lang="en-US" dirty="0" smtClean="0"/>
              <a:t>57 shipped to Saclay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7591-92C4-514D-BFA2-4108888A5F7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Production and Test Status </a:t>
            </a:r>
            <a:r>
              <a:rPr lang="en-US" dirty="0"/>
              <a:t>(this week)</a:t>
            </a:r>
          </a:p>
        </p:txBody>
      </p:sp>
      <p:pic>
        <p:nvPicPr>
          <p:cNvPr id="19461" name="Picture 5" descr="O:\GORNICKI\na plakat\SAM_1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56" y="1468322"/>
            <a:ext cx="3840480" cy="2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942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4010025" cy="497681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All magnets in house were tested</a:t>
            </a:r>
          </a:p>
          <a:p>
            <a:pPr lvl="1" eaLnBrk="1" hangingPunct="1"/>
            <a:r>
              <a:rPr lang="en-US" sz="2000" dirty="0" smtClean="0"/>
              <a:t>the remaining 2 will follow in Mai</a:t>
            </a:r>
          </a:p>
          <a:p>
            <a:pPr eaLnBrk="1" hangingPunct="1"/>
            <a:r>
              <a:rPr lang="en-US" sz="2000" dirty="0" smtClean="0"/>
              <a:t>95 </a:t>
            </a:r>
            <a:r>
              <a:rPr lang="en-US" sz="2000" dirty="0"/>
              <a:t>copper </a:t>
            </a:r>
            <a:r>
              <a:rPr lang="en-US" sz="2000" dirty="0" smtClean="0"/>
              <a:t>plated</a:t>
            </a:r>
          </a:p>
          <a:p>
            <a:pPr eaLnBrk="1" hangingPunct="1"/>
            <a:r>
              <a:rPr lang="en-US" sz="2000" dirty="0" smtClean="0"/>
              <a:t>46 BQU assembled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End of March the </a:t>
            </a:r>
            <a:r>
              <a:rPr lang="en-US" sz="2000" dirty="0" smtClean="0">
                <a:solidFill>
                  <a:srgbClr val="FF0000"/>
                </a:solidFill>
              </a:rPr>
              <a:t>last milestone of the IFJ-PAN </a:t>
            </a:r>
            <a:r>
              <a:rPr lang="en-US" sz="2000" dirty="0" smtClean="0"/>
              <a:t>contribution to WP11 was fulfilled.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Thanks a lot </a:t>
            </a:r>
            <a:r>
              <a:rPr lang="en-US" sz="2000" dirty="0" smtClean="0">
                <a:solidFill>
                  <a:srgbClr val="FF0000"/>
                </a:solidFill>
              </a:rPr>
              <a:t>to the colleagues from IFJ-PAN </a:t>
            </a:r>
            <a:r>
              <a:rPr lang="en-US" sz="2000" dirty="0" smtClean="0"/>
              <a:t>for their help over the last years.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7591-92C4-514D-BFA2-4108888A5F7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Test Status</a:t>
            </a:r>
            <a:endParaRPr lang="en-US" dirty="0"/>
          </a:p>
        </p:txBody>
      </p:sp>
      <p:pic>
        <p:nvPicPr>
          <p:cNvPr id="9" name="Picture 2" descr="O:\GORNICKI\Photo\2015.03.27_Team_MKS4_magnet_102\SAM_6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1" y="1282700"/>
            <a:ext cx="5156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ifj-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5321300"/>
            <a:ext cx="2244725" cy="6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41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385888"/>
            <a:ext cx="5702300" cy="44592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Continue tests at XMTS</a:t>
            </a:r>
          </a:p>
          <a:p>
            <a:pPr lvl="1" eaLnBrk="1" hangingPunct="1"/>
            <a:r>
              <a:rPr lang="en-US" sz="1800" dirty="0" smtClean="0"/>
              <a:t>mainly leads tests</a:t>
            </a:r>
          </a:p>
          <a:p>
            <a:pPr lvl="1" eaLnBrk="1" hangingPunct="1"/>
            <a:r>
              <a:rPr lang="en-US" sz="1800" dirty="0" smtClean="0"/>
              <a:t>Special measurements (unipolar cycling of magnets)</a:t>
            </a:r>
          </a:p>
          <a:p>
            <a:pPr lvl="1" eaLnBrk="1" hangingPunct="1"/>
            <a:r>
              <a:rPr lang="en-US" sz="1800" dirty="0" smtClean="0"/>
              <a:t>Preparing magnets for cleaning and leads </a:t>
            </a:r>
            <a:r>
              <a:rPr lang="en-US" sz="1800" dirty="0"/>
              <a:t>f</a:t>
            </a:r>
            <a:r>
              <a:rPr lang="en-US" sz="1800" dirty="0" smtClean="0"/>
              <a:t>or </a:t>
            </a:r>
            <a:r>
              <a:rPr lang="en-US" sz="1800" dirty="0" smtClean="0"/>
              <a:t>shipping</a:t>
            </a:r>
          </a:p>
          <a:p>
            <a:pPr eaLnBrk="1" hangingPunct="1"/>
            <a:r>
              <a:rPr lang="en-US" sz="2000" dirty="0" smtClean="0"/>
              <a:t>Continue tests at AMTF </a:t>
            </a:r>
            <a:endParaRPr lang="en-US" sz="2000" dirty="0"/>
          </a:p>
          <a:p>
            <a:pPr lvl="1" eaLnBrk="1" hangingPunct="1"/>
            <a:r>
              <a:rPr lang="en-US" sz="1800" dirty="0" smtClean="0"/>
              <a:t>Polarity checks of magnets in modules (so far one magnet showed inverse polarity)</a:t>
            </a:r>
          </a:p>
          <a:p>
            <a:pPr lvl="1" eaLnBrk="1" hangingPunct="1"/>
            <a:r>
              <a:rPr lang="en-US" sz="1800" dirty="0" smtClean="0"/>
              <a:t>every module needs power supply commissioning before magnet </a:t>
            </a:r>
            <a:r>
              <a:rPr lang="en-US" sz="1800" dirty="0"/>
              <a:t>stability </a:t>
            </a:r>
            <a:r>
              <a:rPr lang="en-US" sz="1800" dirty="0" smtClean="0"/>
              <a:t>test</a:t>
            </a:r>
          </a:p>
          <a:p>
            <a:pPr lvl="2" eaLnBrk="1" hangingPunct="1"/>
            <a:r>
              <a:rPr lang="en-US" sz="1800" dirty="0" smtClean="0"/>
              <a:t>Still small problems with the new generation of XFEL type power supplies </a:t>
            </a:r>
            <a:endParaRPr lang="en-US" sz="1800" dirty="0"/>
          </a:p>
          <a:p>
            <a:pPr eaLnBrk="1" hangingPunct="1"/>
            <a:r>
              <a:rPr lang="en-US" sz="2000" dirty="0" smtClean="0"/>
              <a:t>Preparation of data tracking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7591-92C4-514D-BFA2-4108888A5F7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74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2"/>
          <a:buChar char="n"/>
          <a:tabLst/>
          <a:defRPr kumimoji="0" lang="de-DE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2"/>
          <a:buChar char="n"/>
          <a:tabLst/>
          <a:defRPr kumimoji="0" lang="de-DE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DESY European XFEL</vt:lpstr>
      <vt:lpstr>Status Cold Magnet Production</vt:lpstr>
      <vt:lpstr>Magnet Production </vt:lpstr>
      <vt:lpstr>Lead Production and Test Status (this week)</vt:lpstr>
      <vt:lpstr>Magnet Test Status</vt:lpstr>
      <vt:lpstr>Future Work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Brueck, Heiner</cp:lastModifiedBy>
  <cp:revision>650</cp:revision>
  <cp:lastPrinted>2015-04-22T12:09:24Z</cp:lastPrinted>
  <dcterms:created xsi:type="dcterms:W3CDTF">2011-02-25T10:59:28Z</dcterms:created>
  <dcterms:modified xsi:type="dcterms:W3CDTF">2015-04-23T11:22:55Z</dcterms:modified>
</cp:coreProperties>
</file>