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2" r:id="rId4"/>
    <p:sldId id="265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-960" y="-9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88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46E3AB6-989D-4DD6-A471-67ACF010000B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ea typeface="ＭＳ Ｐゴシック" charset="-128"/>
              </a:rPr>
              <a:t>   </a:t>
            </a:r>
            <a:r>
              <a:rPr lang="en-GB" sz="1100" b="1" smtClean="0">
                <a:ea typeface="ＭＳ Ｐゴシック" charset="-128"/>
              </a:rPr>
              <a:t>Before you start</a:t>
            </a:r>
            <a:r>
              <a:rPr lang="en-GB" sz="1100" smtClean="0">
                <a:ea typeface="ＭＳ Ｐゴシック" charset="-128"/>
              </a:rPr>
              <a:t> editing the slides of your talk change to the </a:t>
            </a:r>
            <a:r>
              <a:rPr lang="en-GB" sz="1100" b="1" smtClean="0">
                <a:ea typeface="ＭＳ Ｐゴシック" charset="-128"/>
              </a:rPr>
              <a:t>Master Slide view</a:t>
            </a:r>
            <a:r>
              <a:rPr lang="en-GB" sz="1100" smtClean="0">
                <a:ea typeface="ＭＳ Ｐゴシック" charset="-128"/>
              </a:rPr>
              <a:t>:  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 Menu button “View”,</a:t>
            </a:r>
            <a:r>
              <a:rPr lang="en-GB" sz="1100" smtClean="0">
                <a:ea typeface="ＭＳ Ｐゴシック" charset="-128"/>
                <a:sym typeface="Wingdings" charset="2"/>
              </a:rPr>
              <a:t> Master, Slide Master: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endParaRPr lang="en-GB" sz="110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Edit the following 2 items in the 1st slide:</a:t>
            </a:r>
            <a:r>
              <a:rPr lang="en-GB" sz="1100" smtClean="0">
                <a:ea typeface="ＭＳ Ｐゴシック" charset="-128"/>
                <a:sym typeface="Wingdings" charset="2"/>
              </a:rPr>
              <a:t/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1)  1st row in the violet header: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    Delete the existent text and write the title of your talk into this text field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2)  The 2 rows in the footer area: Delete the text and write the information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    regarding your talk (same as on the Title Slide) into this text field. 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endParaRPr lang="en-GB" sz="110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charset="-128"/>
                <a:sym typeface="Wingdings" charset="2"/>
              </a:rPr>
              <a:t>   If you want to use more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partner logos</a:t>
            </a:r>
            <a:r>
              <a:rPr lang="en-GB" sz="1100" smtClean="0">
                <a:ea typeface="ＭＳ Ｐゴシック" charset="-128"/>
                <a:sym typeface="Wingdings" charset="2"/>
              </a:rPr>
              <a:t> position them left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beside the DESY logo in the footer area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Close Master View</a:t>
            </a:r>
            <a:endParaRPr lang="en-GB" sz="1100" b="1" smtClean="0">
              <a:ea typeface="ＭＳ Ｐゴシック" charset="-128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ea typeface="ＭＳ Ｐゴシック" charset="-128"/>
              <a:sym typeface="Wingdings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88075" y="6537325"/>
            <a:ext cx="800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WP-06, Jacek Sekutowicz</a:t>
            </a:r>
            <a:r>
              <a:rPr lang="en-GB" sz="1000" dirty="0">
                <a:solidFill>
                  <a:srgbClr val="000000"/>
                </a:solidFill>
                <a:latin typeface="Helvetica" charset="0"/>
              </a:rPr>
              <a:t>		 XFEL </a:t>
            </a: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Collaboration Meeting, 23-24.04.2015 </a:t>
            </a:r>
            <a:endParaRPr lang="en-GB" sz="1800" dirty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1063" y="5043488"/>
            <a:ext cx="7283450" cy="1233487"/>
          </a:xfrm>
          <a:ln w="9525"/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/>
              <a:t>J. Sekutowicz</a:t>
            </a:r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70898" y="1765300"/>
            <a:ext cx="7918450" cy="2906713"/>
          </a:xfrm>
          <a:noFill/>
        </p:spPr>
        <p:txBody>
          <a:bodyPr/>
          <a:lstStyle/>
          <a:p>
            <a:pPr eaLnBrk="1" hangingPunct="1"/>
            <a:r>
              <a:rPr lang="en-US" sz="3600" b="1" dirty="0"/>
              <a:t>WP-06: HOMs and Pickups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900" b="1" dirty="0" smtClean="0"/>
              <a:t> </a:t>
            </a:r>
            <a:br>
              <a:rPr lang="en-US" sz="4900" b="1" dirty="0" smtClean="0"/>
            </a:br>
            <a:r>
              <a:rPr lang="en-US" sz="3600" b="1" dirty="0" smtClean="0"/>
              <a:t>XFEL Collaboration Meeting</a:t>
            </a:r>
            <a:br>
              <a:rPr lang="en-US" sz="3600" b="1" dirty="0" smtClean="0"/>
            </a:br>
            <a:r>
              <a:rPr lang="en-US" sz="3600" b="1" dirty="0" smtClean="0"/>
              <a:t>2015-04-23</a:t>
            </a:r>
            <a:br>
              <a:rPr lang="en-US" sz="3600" b="1" dirty="0" smtClean="0"/>
            </a:br>
            <a:endParaRPr lang="en-GB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F024603-50EC-45A7-88E9-780BAF159FCE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08280"/>
              </p:ext>
            </p:extLst>
          </p:nvPr>
        </p:nvGraphicFramePr>
        <p:xfrm>
          <a:off x="122942" y="2510118"/>
          <a:ext cx="8912200" cy="2986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544"/>
                <a:gridCol w="2554514"/>
                <a:gridCol w="3316514"/>
                <a:gridCol w="2162628"/>
              </a:tblGrid>
              <a:tr h="649506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Currently at DESY</a:t>
                      </a:r>
                      <a:endParaRPr lang="en-US" sz="1800" b="1" i="0" u="none" strike="noStrike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Sent (or will be sent) back </a:t>
                      </a:r>
                      <a:r>
                        <a:rPr lang="en-US" sz="1800" b="1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to vendor after inspection at DESY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New production, still</a:t>
                      </a:r>
                      <a:r>
                        <a:rPr lang="en-US" sz="1800" b="1" i="0" u="none" strike="noStrike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with vendor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7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79321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9321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321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11+</a:t>
                      </a:r>
                    </a:p>
                  </a:txBody>
                  <a:tcPr marL="79321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97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Status / Reason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9321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 algn="l" fontAlgn="b">
                        <a:buFont typeface="+mj-lt"/>
                        <a:buNone/>
                      </a:pP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Cu-layer and µ</a:t>
                      </a:r>
                      <a:r>
                        <a:rPr lang="en-US" sz="1800" b="1" i="0" u="none" strike="noStrike" baseline="-250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r  </a:t>
                      </a:r>
                      <a:r>
                        <a:rPr lang="en-US" sz="1800" b="1" i="0" u="none" strike="noStrike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okay</a:t>
                      </a:r>
                    </a:p>
                    <a:p>
                      <a:pPr marL="180975" indent="-180975" algn="l" fontAlgn="b">
                        <a:buFont typeface="+mj-lt"/>
                        <a:buAutoNum type="arabicPeriod"/>
                      </a:pP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Spectrum</a:t>
                      </a:r>
                      <a:r>
                        <a:rPr lang="en-US" sz="1800" b="1" i="0" u="none" strike="noStrike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test</a:t>
                      </a:r>
                      <a:endParaRPr lang="en-US" sz="1800" b="1" i="0" u="none" strike="noStrike" noProof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180975" indent="-180975" algn="l" fontAlgn="b">
                        <a:buFont typeface="+mj-lt"/>
                        <a:buAutoNum type="arabicPeriod"/>
                      </a:pP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Cleaning</a:t>
                      </a:r>
                    </a:p>
                    <a:p>
                      <a:pPr marL="180975" indent="-180975" algn="l" fontAlgn="b">
                        <a:buFont typeface="+mj-lt"/>
                        <a:buAutoNum type="arabicPeriod"/>
                      </a:pP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Installed in tunnel (6)</a:t>
                      </a:r>
                    </a:p>
                    <a:p>
                      <a:pPr marL="180975" indent="-180975" algn="l" fontAlgn="b">
                        <a:buFont typeface="+mj-lt"/>
                        <a:buAutoNum type="arabicPeriod"/>
                      </a:pP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Ready for install.</a:t>
                      </a:r>
                      <a:r>
                        <a:rPr lang="en-US" sz="1800" b="1" i="0" u="none" strike="noStrike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(3)</a:t>
                      </a:r>
                      <a:endParaRPr lang="en-US" sz="1800" b="1" i="0" u="none" strike="noStrike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9321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marR="0" indent="-2682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Re-coating (20), Cu peels off </a:t>
                      </a:r>
                    </a:p>
                    <a:p>
                      <a:pPr marL="355600" marR="0" indent="-2682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Welds had</a:t>
                      </a:r>
                      <a:r>
                        <a:rPr lang="en-US" sz="1800" b="1" i="0" u="none" strike="noStrike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µ</a:t>
                      </a:r>
                      <a:r>
                        <a:rPr lang="en-US" sz="1800" b="1" i="0" u="none" strike="noStrike" baseline="-250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800" b="1" i="0" u="none" strike="noStrike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too high (2)</a:t>
                      </a: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 </a:t>
                      </a:r>
                      <a:endParaRPr lang="en-US" sz="1800" b="1" i="0" u="none" strike="noStrike" baseline="0" noProof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355600" marR="0" indent="-2682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1" i="0" u="none" strike="noStrike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Mechanical issues (3)</a:t>
                      </a:r>
                    </a:p>
                  </a:txBody>
                  <a:tcPr marL="79321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1" i="0" u="none" strike="noStrike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Inspection</a:t>
                      </a:r>
                    </a:p>
                    <a:p>
                      <a:pPr marL="180975" marR="0" indent="-1809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1" i="0" u="none" strike="noStrike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Re-coating</a:t>
                      </a:r>
                      <a:endParaRPr lang="en-US" sz="1800" b="1" i="0" u="none" strike="noStrike" noProof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1800" b="1" i="0" u="none" strike="noStrike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9321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Beam Line Absorber – status of the production.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961" y="2085192"/>
            <a:ext cx="5180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b="1" dirty="0" smtClean="0">
                <a:solidFill>
                  <a:srgbClr val="261748"/>
                </a:solidFill>
                <a:latin typeface="Calibri" panose="020F0502020204030204" pitchFamily="34" charset="0"/>
                <a:ea typeface="ＭＳ Ｐゴシック"/>
              </a:rPr>
              <a:t>BLAs produced </a:t>
            </a:r>
            <a:r>
              <a:rPr lang="en-US" sz="2400" b="1" dirty="0">
                <a:solidFill>
                  <a:srgbClr val="261748"/>
                </a:solidFill>
                <a:latin typeface="Calibri" panose="020F0502020204030204" pitchFamily="34" charset="0"/>
                <a:ea typeface="ＭＳ Ｐゴシック"/>
              </a:rPr>
              <a:t>till </a:t>
            </a:r>
            <a:r>
              <a:rPr lang="en-US" sz="2400" b="1" dirty="0" smtClean="0">
                <a:solidFill>
                  <a:srgbClr val="261748"/>
                </a:solidFill>
                <a:latin typeface="Calibri" panose="020F0502020204030204" pitchFamily="34" charset="0"/>
                <a:ea typeface="ＭＳ Ｐゴシック"/>
              </a:rPr>
              <a:t>31.03.2015; Status</a:t>
            </a:r>
            <a:endParaRPr lang="en-US" sz="2400" b="1" dirty="0">
              <a:solidFill>
                <a:srgbClr val="261748"/>
              </a:solidFill>
              <a:latin typeface="Calibri" panose="020F0502020204030204" pitchFamily="34" charset="0"/>
              <a:ea typeface="ＭＳ Ｐゴシック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961" y="1167108"/>
            <a:ext cx="8804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b="1" dirty="0" smtClean="0">
                <a:solidFill>
                  <a:srgbClr val="261748"/>
                </a:solidFill>
                <a:latin typeface="Calibri" panose="020F0502020204030204" pitchFamily="34" charset="0"/>
                <a:ea typeface="ＭＳ Ｐゴシック"/>
              </a:rPr>
              <a:t>BLAs are the only components not yet fully delivered in frame of the NCBJ in-kind contribution.</a:t>
            </a:r>
            <a:endParaRPr lang="en-US" sz="2400" b="1" dirty="0">
              <a:solidFill>
                <a:srgbClr val="261748"/>
              </a:solidFill>
              <a:latin typeface="Calibri" panose="020F0502020204030204" pitchFamily="34" charset="0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3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524" y="537881"/>
            <a:ext cx="7283450" cy="4456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Cu-coating issue vs. permeability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72569" y="1046734"/>
            <a:ext cx="89553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Good adhesion of the Cu-coating requires an interlayer of Nickel.  </a:t>
            </a: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	</a:t>
            </a:r>
          </a:p>
          <a:p>
            <a:pPr marL="457200" lvl="0" indent="-457200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The 1</a:t>
            </a:r>
            <a:r>
              <a:rPr lang="en-US" sz="2000" baseline="30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st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 delivery had this layer of the order of 3+µm, adhesion was good but the thick Ni layer caused that permeability, µ</a:t>
            </a:r>
            <a:r>
              <a:rPr lang="en-US" sz="2000" baseline="-25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r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, was significantly ≥ 1.05 for several BLAs. All with µ</a:t>
            </a:r>
            <a:r>
              <a:rPr lang="en-US" sz="2000" baseline="-25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r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&gt; 1.16 have been sent back for re-coating.</a:t>
            </a:r>
          </a:p>
          <a:p>
            <a:pPr lvl="1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8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457200" indent="-457200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DESY requested to keep µ</a:t>
            </a:r>
            <a:r>
              <a:rPr lang="en-US" sz="2000" baseline="-25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r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 ≤ 1.16  (much less conservative value). </a:t>
            </a:r>
          </a:p>
          <a:p>
            <a:pPr marL="914400" lvl="1" indent="-457200" algn="just" fontAlgn="b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For the next produced BLAs the thickness of Ni layer </a:t>
            </a:r>
            <a:r>
              <a:rPr lang="en-US" sz="2000" dirty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was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reduced to 1-3µm.</a:t>
            </a:r>
          </a:p>
          <a:p>
            <a:pPr marL="914400" lvl="1" indent="-457200" algn="just" fontAlgn="b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These BLAs had still good adhesion and µ</a:t>
            </a:r>
            <a:r>
              <a:rPr lang="en-US" sz="2000" baseline="-25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r </a:t>
            </a:r>
            <a:r>
              <a:rPr lang="en-US" sz="2000" dirty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≤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1.12.</a:t>
            </a:r>
          </a:p>
          <a:p>
            <a:pPr marL="457200" indent="-457200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en-US" sz="8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457200" indent="-457200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Then the thickness of Ni layer has been reduced second </a:t>
            </a:r>
            <a:r>
              <a:rPr lang="en-US" sz="2000" dirty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time to 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0.3-0.7µm(??)</a:t>
            </a:r>
          </a:p>
          <a:p>
            <a:pPr marL="914400" lvl="1" indent="-457200" algn="just" fontAlgn="b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000" dirty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µ</a:t>
            </a:r>
            <a:r>
              <a:rPr lang="en-US" sz="2000" baseline="-25000" dirty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r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dropped below 1.04, but</a:t>
            </a:r>
          </a:p>
          <a:p>
            <a:pPr marL="914400" lvl="1" indent="-457200" algn="just" fontAlgn="b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Adhesion was poor in convolutions of bellows, peeling off was observed in many BLAs. </a:t>
            </a:r>
          </a:p>
          <a:p>
            <a:pPr marL="914400" lvl="1" indent="-457200" algn="just" fontAlgn="b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….and one may expect that some of BLAs, which need very long pumping time, have virtual leaks (blisters, not proven yet hypothesis).</a:t>
            </a:r>
          </a:p>
          <a:p>
            <a:pPr marL="914400" lvl="1" indent="-457200" algn="just" fontAlgn="b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All these BLAs have been sent back to vendor for the re-coating.</a:t>
            </a:r>
            <a:endParaRPr lang="en-US" sz="20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423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4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524" y="537881"/>
            <a:ext cx="7283450" cy="4456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Cu-coating issue vs. permeability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72569" y="1046734"/>
            <a:ext cx="89553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Poor adhesion observed at DESY,  on January 30</a:t>
            </a:r>
            <a:r>
              <a:rPr lang="en-US" sz="2000" baseline="30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th</a:t>
            </a:r>
            <a:r>
              <a:rPr lang="en-US" sz="2000" dirty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and on April 2</a:t>
            </a:r>
            <a:r>
              <a:rPr lang="en-US" sz="2000" baseline="30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nd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, 2015 </a:t>
            </a: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9" y="1836057"/>
            <a:ext cx="4372708" cy="327953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 bwMode="auto">
          <a:xfrm flipH="1">
            <a:off x="2416629" y="1400629"/>
            <a:ext cx="2133597" cy="23876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156" y="1836057"/>
            <a:ext cx="4372707" cy="327953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 flipH="1">
            <a:off x="6088744" y="1400629"/>
            <a:ext cx="195940" cy="247468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54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5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524" y="537881"/>
            <a:ext cx="7283450" cy="4456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Cleaning and mass spectrum issues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057" y="1025648"/>
            <a:ext cx="8955315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All BLAs undergo leak test (as specified in the contract) performed by the vendor. 84 of 85 produced BLAs have passed this acceptance test.</a:t>
            </a: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4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During the production: </a:t>
            </a:r>
          </a:p>
          <a:p>
            <a:pPr marL="449263" lvl="0" indent="-268288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Ceramic ring with Cu-stub brazing and Cu-stub with Stainless Steel brazing is done in the vacuum oven at 950 C and 1050 C respectively.</a:t>
            </a:r>
          </a:p>
          <a:p>
            <a:pPr marL="449263" lvl="0" indent="-268288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en-US" sz="20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449263" lvl="0" indent="-268288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en-US" sz="2000" dirty="0" smtClean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449263" lvl="0" indent="-268288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en-US" sz="20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449263" lvl="0" indent="-268288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en-US" sz="2000" dirty="0" smtClean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449263" lvl="0" indent="-268288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en-US" sz="20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449263" lvl="0" indent="-268288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en-US" dirty="0" smtClean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449263" lvl="0" indent="-268288" algn="just" fontAlgn="b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 Every housing, after the coating, is heat treated in 450C (1h) to test quality of the Cu layer  </a:t>
            </a:r>
            <a:endParaRPr lang="en-US" sz="20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dirty="0" smtClean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dirty="0" smtClean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dirty="0" smtClean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400" dirty="0" smtClean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4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</p:txBody>
      </p:sp>
      <p:pic>
        <p:nvPicPr>
          <p:cNvPr id="8" name="Picture 24" descr="Ring1_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8" r="27254"/>
          <a:stretch/>
        </p:blipFill>
        <p:spPr bwMode="auto">
          <a:xfrm rot="16200000">
            <a:off x="4042288" y="2680324"/>
            <a:ext cx="1459478" cy="203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4230914" y="2794000"/>
            <a:ext cx="541113" cy="667657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5239657" y="2794000"/>
            <a:ext cx="1" cy="75926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5" name="Picture 23" descr="Absorb_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0" r="11542"/>
          <a:stretch>
            <a:fillRect/>
          </a:stretch>
        </p:blipFill>
        <p:spPr bwMode="auto">
          <a:xfrm>
            <a:off x="3784261" y="4846741"/>
            <a:ext cx="1731056" cy="159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6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524" y="537881"/>
            <a:ext cx="7283450" cy="4456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Cleaning and mass spectrum issues, cont.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72569" y="1010448"/>
            <a:ext cx="89553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One would expect that after these treatments BLA should be very clean. This was not the case for the 1</a:t>
            </a:r>
            <a:r>
              <a:rPr lang="en-US" sz="2000" baseline="30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st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 delivery. Decision was made to have much more advance incoming inspection and additional cleaning </a:t>
            </a:r>
            <a:r>
              <a:rPr lang="en-US" sz="2000" dirty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at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DESY for </a:t>
            </a:r>
            <a:r>
              <a:rPr lang="en-US" sz="2000" dirty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all 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BLAs.</a:t>
            </a:r>
          </a:p>
          <a:p>
            <a:pPr lvl="0"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The procedure is unavoidable and time consuming (</a:t>
            </a:r>
            <a:r>
              <a:rPr lang="en-US" sz="2000" u="sng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work performed mainly by </a:t>
            </a:r>
            <a:r>
              <a:rPr lang="en-US" sz="2000" u="sng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MVS</a:t>
            </a: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).</a:t>
            </a:r>
            <a:endParaRPr lang="en-US" sz="20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6712" y="2434448"/>
            <a:ext cx="662577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Disassembly +Visual, Mechanical and Cu-layer inspection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58655" y="2991870"/>
            <a:ext cx="4172857" cy="176663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28600" lvl="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Cleaning of rings:</a:t>
            </a:r>
          </a:p>
          <a:p>
            <a:pPr marL="363538" lvl="1" indent="-1889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Cleaning in an ultrasonic bath (containing organic surfactants ?)</a:t>
            </a:r>
          </a:p>
          <a:p>
            <a:pPr marL="363538" lvl="1" indent="-1889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Rinsing with ultrapure water.</a:t>
            </a:r>
          </a:p>
          <a:p>
            <a:pPr marL="363538" lvl="1" indent="-1889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Drying in 55 C.</a:t>
            </a:r>
          </a:p>
          <a:p>
            <a:pPr marL="363538" lvl="1" indent="-1889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Baking in vacuum, T= 300 – 600 C.</a:t>
            </a:r>
          </a:p>
        </p:txBody>
      </p:sp>
      <p:sp>
        <p:nvSpPr>
          <p:cNvPr id="9" name="Rectangle 8"/>
          <p:cNvSpPr/>
          <p:nvPr/>
        </p:nvSpPr>
        <p:spPr>
          <a:xfrm>
            <a:off x="253998" y="3012369"/>
            <a:ext cx="3715657" cy="1815882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>
            <a:spAutoFit/>
          </a:bodyPr>
          <a:lstStyle/>
          <a:p>
            <a:pPr marL="228600" lvl="0" indent="-228600">
              <a:buClr>
                <a:srgbClr val="0070C0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Permeability test of the housing</a:t>
            </a:r>
          </a:p>
          <a:p>
            <a:pPr marL="228600" lvl="0" indent="-228600">
              <a:buClr>
                <a:srgbClr val="0070C0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Cleaning of the housing:</a:t>
            </a:r>
            <a:endParaRPr lang="en-US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lvl="0" indent="-17621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Cleaning in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ultrasonic </a:t>
            </a: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bath</a:t>
            </a:r>
            <a:endParaRPr lang="en-US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lvl="0" indent="-17621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Rinse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ultrapure </a:t>
            </a: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</a:t>
            </a:r>
            <a:endParaRPr lang="en-US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lvl="0" indent="-17621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Rinse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isopropanol</a:t>
            </a:r>
          </a:p>
          <a:p>
            <a:pPr marL="444500" lvl="0" indent="-176213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Drying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 C</a:t>
            </a:r>
            <a:endParaRPr lang="en-US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3938" y="5350701"/>
            <a:ext cx="4491317" cy="1034129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>
              <a:buClr>
                <a:schemeClr val="tx1"/>
              </a:buClr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Installation of the ring in the housing</a:t>
            </a:r>
          </a:p>
          <a:p>
            <a:pPr marL="171450" indent="-171450">
              <a:buClr>
                <a:schemeClr val="tx1"/>
              </a:buClr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…………………...</a:t>
            </a:r>
          </a:p>
          <a:p>
            <a:pPr marL="171450" indent="-171450">
              <a:buClr>
                <a:schemeClr val="tx1"/>
              </a:buClr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Mass spectrometer test.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>
            <a:stCxn id="2" idx="2"/>
          </p:cNvCxnSpPr>
          <p:nvPr/>
        </p:nvCxnSpPr>
        <p:spPr bwMode="auto">
          <a:xfrm>
            <a:off x="4419597" y="2803780"/>
            <a:ext cx="439058" cy="19243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2" idx="2"/>
          </p:cNvCxnSpPr>
          <p:nvPr/>
        </p:nvCxnSpPr>
        <p:spPr bwMode="auto">
          <a:xfrm flipH="1">
            <a:off x="3969655" y="2803780"/>
            <a:ext cx="449942" cy="20858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5" idx="0"/>
          </p:cNvCxnSpPr>
          <p:nvPr/>
        </p:nvCxnSpPr>
        <p:spPr bwMode="auto">
          <a:xfrm flipH="1">
            <a:off x="4419597" y="4758507"/>
            <a:ext cx="439058" cy="59219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5" idx="0"/>
          </p:cNvCxnSpPr>
          <p:nvPr/>
        </p:nvCxnSpPr>
        <p:spPr bwMode="auto">
          <a:xfrm>
            <a:off x="3969655" y="4828251"/>
            <a:ext cx="449942" cy="5224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087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7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524" y="537881"/>
            <a:ext cx="7283450" cy="4456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Cleaning and mass spectrum issues, cont.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72568" y="1068505"/>
            <a:ext cx="895531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The cleaning procedure, even though it is done very carefully:</a:t>
            </a:r>
          </a:p>
          <a:p>
            <a:pPr marL="536575" lvl="0" indent="-268288" algn="just" fontAlgn="b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Does not result always in the specified RG spectrum. </a:t>
            </a:r>
          </a:p>
          <a:p>
            <a:pPr marL="536575" lvl="0" indent="-268288" algn="just" fontAlgn="b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Pumping time of the an assembled BLA varies from 4h to 100h.</a:t>
            </a:r>
            <a:endParaRPr lang="en-US" sz="20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266700" indent="-266700" algn="just" fontAlgn="b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We do not have a clear picture why it is so. The investigation is in progress!</a:t>
            </a:r>
          </a:p>
          <a:p>
            <a:pPr marL="266700" indent="-266700" algn="just" fontAlgn="b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  <a:p>
            <a:pPr marL="266700" indent="-266700" algn="just" fontAlgn="b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b="1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Final remarks:</a:t>
            </a:r>
          </a:p>
          <a:p>
            <a:pPr marL="514350" indent="-514350" algn="just" fontAlgn="b">
              <a:spcBef>
                <a:spcPts val="0"/>
              </a:spcBef>
              <a:spcAft>
                <a:spcPts val="0"/>
              </a:spcAft>
              <a:buClrTx/>
              <a:buAutoNum type="arabicPeriod"/>
            </a:pPr>
            <a:r>
              <a:rPr lang="en-US" sz="24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It seems to be understood why the Cu-coating peels-off. The vendor undertook measures to avoid it.</a:t>
            </a:r>
          </a:p>
          <a:p>
            <a:pPr marL="514350" indent="-514350" algn="just" fontAlgn="b">
              <a:spcBef>
                <a:spcPts val="0"/>
              </a:spcBef>
              <a:spcAft>
                <a:spcPts val="0"/>
              </a:spcAft>
              <a:buClrTx/>
              <a:buAutoNum type="arabicPeriod"/>
            </a:pPr>
            <a:r>
              <a:rPr lang="en-US" sz="24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We need more time to find explanation why the cleaning is not always successful. It has the highest priority to us, because the BLA ready-to-install rate is to low at the moment. </a:t>
            </a:r>
          </a:p>
          <a:p>
            <a:pPr marL="514350" indent="-514350" algn="just" fontAlgn="b">
              <a:spcBef>
                <a:spcPts val="0"/>
              </a:spcBef>
              <a:spcAft>
                <a:spcPts val="0"/>
              </a:spcAft>
              <a:buClrTx/>
              <a:buAutoNum type="arabicPeriod"/>
            </a:pPr>
            <a:r>
              <a:rPr lang="en-US" sz="24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More support for </a:t>
            </a:r>
            <a:r>
              <a:rPr lang="en-US" sz="240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the </a:t>
            </a:r>
            <a:r>
              <a:rPr lang="en-US" sz="240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MVS-group </a:t>
            </a:r>
            <a:r>
              <a:rPr lang="en-US" sz="2400" dirty="0" smtClean="0">
                <a:solidFill>
                  <a:srgbClr val="2617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/>
              </a:rPr>
              <a:t>from the NCBJ is possible, if needed. 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400" dirty="0" smtClean="0">
              <a:solidFill>
                <a:srgbClr val="2617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555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On-screen Show (4:3)</PresentationFormat>
  <Paragraphs>99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DESY European XFEL</vt:lpstr>
      <vt:lpstr>WP-06: HOMs and Pickups   XFEL Collaboration Meeting 2015-04-23 </vt:lpstr>
      <vt:lpstr>Beam Line Absorber – status of the production.</vt:lpstr>
      <vt:lpstr>Cu-coating issue vs. permeability</vt:lpstr>
      <vt:lpstr>Cu-coating issue vs. permeability</vt:lpstr>
      <vt:lpstr>Cleaning and mass spectrum issues</vt:lpstr>
      <vt:lpstr>Cleaning and mass spectrum issues, cont.</vt:lpstr>
      <vt:lpstr>Cleaning and mass spectrum issues,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Wichmann, Riko</dc:creator>
  <cp:lastModifiedBy>sekuto</cp:lastModifiedBy>
  <cp:revision>130</cp:revision>
  <dcterms:modified xsi:type="dcterms:W3CDTF">2015-04-23T10:40:32Z</dcterms:modified>
</cp:coreProperties>
</file>