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9" r:id="rId3"/>
    <p:sldId id="262" r:id="rId4"/>
    <p:sldId id="265" r:id="rId5"/>
    <p:sldId id="261" r:id="rId6"/>
    <p:sldId id="263" r:id="rId7"/>
    <p:sldId id="264" r:id="rId8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E0E0"/>
    <a:srgbClr val="FD930A"/>
    <a:srgbClr val="261748"/>
    <a:srgbClr val="251555"/>
    <a:srgbClr val="626262"/>
    <a:srgbClr val="100F2E"/>
    <a:srgbClr val="23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31" d="100"/>
          <a:sy n="131" d="100"/>
        </p:scale>
        <p:origin x="-960" y="-96"/>
      </p:cViewPr>
      <p:guideLst>
        <p:guide orient="horz" pos="3956"/>
        <p:guide orient="horz" pos="881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2088" y="888"/>
      </p:cViewPr>
      <p:guideLst>
        <p:guide orient="horz" pos="2880"/>
        <p:guide pos="2154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72836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>
                <a:ea typeface="ＭＳ Ｐゴシック" pitchFamily="18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>
                <a:ea typeface="ＭＳ Ｐゴシック" pitchFamily="18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>
                <a:ea typeface="ＭＳ Ｐゴシック" pitchFamily="18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 smtClean="0"/>
            </a:lvl1pPr>
          </a:lstStyle>
          <a:p>
            <a:pPr>
              <a:defRPr/>
            </a:pPr>
            <a:fld id="{5D9249F9-4FE2-476B-9E52-26101C9CEEA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24431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4D719587-26C8-4EEE-9375-1AF5E195B202}" type="slidenum">
              <a:rPr lang="de-DE" sz="1200"/>
              <a:pPr/>
              <a:t>1</a:t>
            </a:fld>
            <a:endParaRPr lang="de-DE" sz="1200"/>
          </a:p>
        </p:txBody>
      </p:sp>
      <p:sp>
        <p:nvSpPr>
          <p:cNvPr id="11267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</a:pPr>
            <a:r>
              <a:rPr lang="en-GB" sz="1100" b="1" smtClean="0">
                <a:ea typeface="ＭＳ Ｐゴシック" charset="-128"/>
              </a:rPr>
              <a:t>How to edit the title slide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</a:pPr>
            <a:endParaRPr lang="en-GB" sz="1100" smtClean="0">
              <a:ea typeface="ＭＳ Ｐゴシック" charset="-128"/>
            </a:endParaRP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smtClean="0">
                <a:ea typeface="ＭＳ Ｐゴシック" charset="-128"/>
              </a:rPr>
              <a:t>  Upper area: </a:t>
            </a:r>
            <a:r>
              <a:rPr lang="en-GB" sz="1100" b="1" smtClean="0">
                <a:ea typeface="ＭＳ Ｐゴシック" charset="-128"/>
              </a:rPr>
              <a:t>Title</a:t>
            </a:r>
            <a:r>
              <a:rPr lang="en-GB" sz="1100" smtClean="0">
                <a:ea typeface="ＭＳ Ｐゴシック" charset="-128"/>
              </a:rPr>
              <a:t> of your talk, max. 2 rows of the defined size (55 pt)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smtClean="0">
                <a:ea typeface="ＭＳ Ｐゴシック" charset="-128"/>
              </a:rPr>
              <a:t>  Lower area </a:t>
            </a:r>
            <a:r>
              <a:rPr lang="en-GB" sz="1100" b="1" smtClean="0">
                <a:ea typeface="ＭＳ Ｐゴシック" charset="-128"/>
              </a:rPr>
              <a:t>(subtitle):</a:t>
            </a:r>
            <a:r>
              <a:rPr lang="en-GB" sz="1100" smtClean="0">
                <a:ea typeface="ＭＳ Ｐゴシック" charset="-128"/>
              </a:rPr>
              <a:t> Conference/meeting/workshop, location, date, </a:t>
            </a:r>
            <a:br>
              <a:rPr lang="en-GB" sz="1100" smtClean="0">
                <a:ea typeface="ＭＳ Ｐゴシック" charset="-128"/>
              </a:rPr>
            </a:br>
            <a:r>
              <a:rPr lang="en-GB" sz="1100" smtClean="0">
                <a:ea typeface="ＭＳ Ｐゴシック" charset="-128"/>
              </a:rPr>
              <a:t>  your name and affiliation, </a:t>
            </a:r>
            <a:br>
              <a:rPr lang="en-GB" sz="1100" smtClean="0">
                <a:ea typeface="ＭＳ Ｐゴシック" charset="-128"/>
              </a:rPr>
            </a:br>
            <a:r>
              <a:rPr lang="en-GB" sz="1100" smtClean="0">
                <a:ea typeface="ＭＳ Ｐゴシック" charset="-128"/>
              </a:rPr>
              <a:t>  max. 4 rows of the defined size (32 pt)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smtClean="0">
                <a:ea typeface="ＭＳ Ｐゴシック" charset="-128"/>
              </a:rPr>
              <a:t> Change the </a:t>
            </a:r>
            <a:r>
              <a:rPr lang="en-GB" sz="1100" b="1" smtClean="0">
                <a:ea typeface="ＭＳ Ｐゴシック" charset="-128"/>
              </a:rPr>
              <a:t>partner logos</a:t>
            </a:r>
            <a:r>
              <a:rPr lang="en-GB" sz="1100" smtClean="0">
                <a:ea typeface="ＭＳ Ｐゴシック" charset="-128"/>
              </a:rPr>
              <a:t> or add others in the last row.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F46E3AB6-989D-4DD6-A471-67ACF010000B}" type="slidenum">
              <a:rPr lang="de-DE" sz="1200"/>
              <a:pPr/>
              <a:t>2</a:t>
            </a:fld>
            <a:endParaRPr lang="de-DE" sz="120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b="1" smtClean="0">
                <a:ea typeface="ＭＳ Ｐゴシック" charset="-128"/>
              </a:rPr>
              <a:t>   </a:t>
            </a:r>
            <a:r>
              <a:rPr lang="en-GB" sz="1100" b="1" smtClean="0">
                <a:ea typeface="ＭＳ Ｐゴシック" charset="-128"/>
              </a:rPr>
              <a:t>Before you start</a:t>
            </a:r>
            <a:r>
              <a:rPr lang="en-GB" sz="1100" smtClean="0">
                <a:ea typeface="ＭＳ Ｐゴシック" charset="-128"/>
              </a:rPr>
              <a:t> editing the slides of your talk change to the </a:t>
            </a:r>
            <a:r>
              <a:rPr lang="en-GB" sz="1100" b="1" smtClean="0">
                <a:ea typeface="ＭＳ Ｐゴシック" charset="-128"/>
              </a:rPr>
              <a:t>Master Slide view</a:t>
            </a:r>
            <a:r>
              <a:rPr lang="en-GB" sz="1100" smtClean="0">
                <a:ea typeface="ＭＳ Ｐゴシック" charset="-128"/>
              </a:rPr>
              <a:t>:   </a:t>
            </a:r>
            <a:br>
              <a:rPr lang="en-GB" sz="1100" smtClean="0">
                <a:ea typeface="ＭＳ Ｐゴシック" charset="-128"/>
              </a:rPr>
            </a:br>
            <a:r>
              <a:rPr lang="en-GB" sz="1100" smtClean="0">
                <a:ea typeface="ＭＳ Ｐゴシック" charset="-128"/>
              </a:rPr>
              <a:t>   Menu button “View”,</a:t>
            </a:r>
            <a:r>
              <a:rPr lang="en-GB" sz="1100" smtClean="0">
                <a:ea typeface="ＭＳ Ｐゴシック" charset="-128"/>
                <a:sym typeface="Wingdings" charset="2"/>
              </a:rPr>
              <a:t> Master, Slide Master:</a:t>
            </a:r>
            <a:br>
              <a:rPr lang="en-GB" sz="1100" smtClean="0">
                <a:ea typeface="ＭＳ Ｐゴシック" charset="-128"/>
                <a:sym typeface="Wingdings" charset="2"/>
              </a:rPr>
            </a:br>
            <a:endParaRPr lang="en-GB" sz="1100" smtClean="0">
              <a:ea typeface="ＭＳ Ｐゴシック" charset="-128"/>
              <a:sym typeface="Wingdings" charset="2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 smtClean="0">
                <a:ea typeface="ＭＳ Ｐゴシック" charset="-128"/>
                <a:sym typeface="Wingdings" charset="2"/>
              </a:rPr>
              <a:t>   </a:t>
            </a:r>
            <a:r>
              <a:rPr lang="en-GB" sz="1100" b="1" smtClean="0">
                <a:ea typeface="ＭＳ Ｐゴシック" charset="-128"/>
                <a:sym typeface="Wingdings" charset="2"/>
              </a:rPr>
              <a:t>Edit the following 2 items in the 1st slide:</a:t>
            </a:r>
            <a:r>
              <a:rPr lang="en-GB" sz="1100" smtClean="0">
                <a:ea typeface="ＭＳ Ｐゴシック" charset="-128"/>
                <a:sym typeface="Wingdings" charset="2"/>
              </a:rPr>
              <a:t/>
            </a:r>
            <a:br>
              <a:rPr lang="en-GB" sz="1100" smtClean="0">
                <a:ea typeface="ＭＳ Ｐゴシック" charset="-128"/>
                <a:sym typeface="Wingdings" charset="2"/>
              </a:rPr>
            </a:br>
            <a:r>
              <a:rPr lang="en-GB" sz="1100" smtClean="0">
                <a:ea typeface="ＭＳ Ｐゴシック" charset="-128"/>
                <a:sym typeface="Wingdings" charset="2"/>
              </a:rPr>
              <a:t>   1)  1st row in the violet header: </a:t>
            </a:r>
            <a:br>
              <a:rPr lang="en-GB" sz="1100" smtClean="0">
                <a:ea typeface="ＭＳ Ｐゴシック" charset="-128"/>
                <a:sym typeface="Wingdings" charset="2"/>
              </a:rPr>
            </a:br>
            <a:r>
              <a:rPr lang="en-GB" sz="1100" smtClean="0">
                <a:ea typeface="ＭＳ Ｐゴシック" charset="-128"/>
                <a:sym typeface="Wingdings" charset="2"/>
              </a:rPr>
              <a:t>       Delete the existent text and write the title of your talk into this text field</a:t>
            </a:r>
            <a:br>
              <a:rPr lang="en-GB" sz="1100" smtClean="0">
                <a:ea typeface="ＭＳ Ｐゴシック" charset="-128"/>
                <a:sym typeface="Wingdings" charset="2"/>
              </a:rPr>
            </a:br>
            <a:r>
              <a:rPr lang="en-GB" sz="1100" smtClean="0">
                <a:ea typeface="ＭＳ Ｐゴシック" charset="-128"/>
                <a:sym typeface="Wingdings" charset="2"/>
              </a:rPr>
              <a:t>   2)  The 2 rows in the footer area: Delete the text and write the information </a:t>
            </a:r>
            <a:br>
              <a:rPr lang="en-GB" sz="1100" smtClean="0">
                <a:ea typeface="ＭＳ Ｐゴシック" charset="-128"/>
                <a:sym typeface="Wingdings" charset="2"/>
              </a:rPr>
            </a:br>
            <a:r>
              <a:rPr lang="en-GB" sz="1100" smtClean="0">
                <a:ea typeface="ＭＳ Ｐゴシック" charset="-128"/>
                <a:sym typeface="Wingdings" charset="2"/>
              </a:rPr>
              <a:t>       regarding your talk (same as on the Title Slide) into this text field.  </a:t>
            </a:r>
            <a:br>
              <a:rPr lang="en-GB" sz="1100" smtClean="0">
                <a:ea typeface="ＭＳ Ｐゴシック" charset="-128"/>
                <a:sym typeface="Wingdings" charset="2"/>
              </a:rPr>
            </a:br>
            <a:endParaRPr lang="en-GB" sz="1100" smtClean="0">
              <a:ea typeface="ＭＳ Ｐゴシック" charset="-128"/>
              <a:sym typeface="Wingdings" charset="2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 smtClean="0">
                <a:ea typeface="ＭＳ Ｐゴシック" charset="-128"/>
                <a:sym typeface="Wingdings" charset="2"/>
              </a:rPr>
              <a:t>   If you want to use more </a:t>
            </a:r>
            <a:r>
              <a:rPr lang="en-GB" sz="1100" b="1" smtClean="0">
                <a:ea typeface="ＭＳ Ｐゴシック" charset="-128"/>
                <a:sym typeface="Wingdings" charset="2"/>
              </a:rPr>
              <a:t>partner logos</a:t>
            </a:r>
            <a:r>
              <a:rPr lang="en-GB" sz="1100" smtClean="0">
                <a:ea typeface="ＭＳ Ｐゴシック" charset="-128"/>
                <a:sym typeface="Wingdings" charset="2"/>
              </a:rPr>
              <a:t> position them left </a:t>
            </a:r>
            <a:br>
              <a:rPr lang="en-GB" sz="1100" smtClean="0">
                <a:ea typeface="ＭＳ Ｐゴシック" charset="-128"/>
                <a:sym typeface="Wingdings" charset="2"/>
              </a:rPr>
            </a:br>
            <a:r>
              <a:rPr lang="en-GB" sz="1100" smtClean="0">
                <a:ea typeface="ＭＳ Ｐゴシック" charset="-128"/>
                <a:sym typeface="Wingdings" charset="2"/>
              </a:rPr>
              <a:t>   beside the DESY logo in the footer area </a:t>
            </a:r>
            <a:br>
              <a:rPr lang="en-GB" sz="1100" smtClean="0">
                <a:ea typeface="ＭＳ Ｐゴシック" charset="-128"/>
                <a:sym typeface="Wingdings" charset="2"/>
              </a:rPr>
            </a:br>
            <a:r>
              <a:rPr lang="en-GB" sz="1100" smtClean="0">
                <a:ea typeface="ＭＳ Ｐゴシック" charset="-128"/>
                <a:sym typeface="Wingdings" charset="2"/>
              </a:rPr>
              <a:t>   </a:t>
            </a:r>
            <a:r>
              <a:rPr lang="en-GB" sz="1100" b="1" smtClean="0">
                <a:ea typeface="ＭＳ Ｐゴシック" charset="-128"/>
                <a:sym typeface="Wingdings" charset="2"/>
              </a:rPr>
              <a:t>Close Master View</a:t>
            </a:r>
            <a:endParaRPr lang="en-GB" sz="1100" b="1" smtClean="0">
              <a:ea typeface="ＭＳ Ｐゴシック" charset="-128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US" sz="1100" smtClean="0">
              <a:ea typeface="ＭＳ Ｐゴシック" charset="-128"/>
              <a:sym typeface="Wingdings" charset="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buFont typeface="Wingdings" pitchFamily="2" charset="2"/>
              <a:buChar char="n"/>
              <a:defRPr/>
            </a:pPr>
            <a:endParaRPr lang="en-US">
              <a:ea typeface="ＭＳ Ｐゴシック" pitchFamily="18" charset="-128"/>
            </a:endParaRPr>
          </a:p>
        </p:txBody>
      </p:sp>
      <p:sp>
        <p:nvSpPr>
          <p:cNvPr id="5" name="Rectangle 82"/>
          <p:cNvSpPr>
            <a:spLocks noChangeArrowheads="1"/>
          </p:cNvSpPr>
          <p:nvPr userDrawn="1"/>
        </p:nvSpPr>
        <p:spPr bwMode="auto">
          <a:xfrm>
            <a:off x="8448675" y="119063"/>
            <a:ext cx="569913" cy="903287"/>
          </a:xfrm>
          <a:prstGeom prst="rect">
            <a:avLst/>
          </a:prstGeom>
          <a:solidFill>
            <a:schemeClr val="hlink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n"/>
              <a:defRPr/>
            </a:pPr>
            <a:endParaRPr lang="en-US">
              <a:ea typeface="ＭＳ Ｐゴシック" pitchFamily="18" charset="-128"/>
            </a:endParaRPr>
          </a:p>
        </p:txBody>
      </p:sp>
      <p:pic>
        <p:nvPicPr>
          <p:cNvPr id="6" name="Picture 83" descr="logo-XFEL_rgb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buFont typeface="Wingdings" pitchFamily="2" charset="2"/>
              <a:buChar char="n"/>
              <a:defRPr/>
            </a:pPr>
            <a:endParaRPr lang="en-US">
              <a:ea typeface="ＭＳ Ｐゴシック" pitchFamily="18" charset="-128"/>
            </a:endParaRPr>
          </a:p>
        </p:txBody>
      </p:sp>
      <p:pic>
        <p:nvPicPr>
          <p:cNvPr id="8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411538"/>
            <a:ext cx="7258050" cy="2868612"/>
          </a:xfrm>
          <a:ln w="28575"/>
        </p:spPr>
        <p:txBody>
          <a:bodyPr lIns="91440" tIns="4572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hlink"/>
                </a:solidFill>
              </a:defRPr>
            </a:lvl1pPr>
          </a:lstStyle>
          <a:p>
            <a:r>
              <a:rPr lang="en-GB"/>
              <a:t>Subtitle format (max. 4 lines)</a:t>
            </a:r>
          </a:p>
          <a:p>
            <a:r>
              <a:rPr lang="en-GB"/>
              <a:t>(conference, location, name of the speaker, date)</a:t>
            </a:r>
          </a:p>
          <a:p>
            <a:r>
              <a:rPr lang="en-GB"/>
              <a:t>You are in the slide master view: Don’t edit here!</a:t>
            </a:r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r>
              <a:rPr lang="en-GB"/>
              <a:t>Title format (max. 2 lines), don’t edit here</a:t>
            </a:r>
          </a:p>
        </p:txBody>
      </p:sp>
    </p:spTree>
    <p:extLst>
      <p:ext uri="{BB962C8B-B14F-4D97-AF65-F5344CB8AC3E}">
        <p14:creationId xmlns:p14="http://schemas.microsoft.com/office/powerpoint/2010/main" val="99187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0C1E5-BA91-4E92-AF22-F84A8F985E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230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13488" y="541338"/>
            <a:ext cx="2063750" cy="5265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475" y="541338"/>
            <a:ext cx="6043613" cy="5265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D2A2B-0F61-4F71-899B-1007143260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073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17373-7C45-4563-BAB1-D7F59A214E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58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DEA8CA-A295-4F14-AF18-6D459BD33F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754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47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482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94EE0-54D9-4078-8F7C-37BE9429E5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69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C327F-B07E-476E-9609-C0054CF6FE3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120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F6AD2-4984-4578-9C9D-9060AB4CC0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99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EA722D-3E0C-4D84-98FC-0E720C5F1DE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0965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EA3CDD-1459-43FF-9B57-F4EC8B13F3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845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CB353-FED9-4C4F-A7F1-BFB7CCE69D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495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4" descr="Undulator_final_nurh#50DE97_rechts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0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6F0860D-1C4C-436F-A9DF-8C6E81561F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144" name="Line 120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buFont typeface="Wingdings" pitchFamily="2" charset="2"/>
              <a:buChar char="n"/>
              <a:defRPr/>
            </a:pPr>
            <a:endParaRPr lang="en-US">
              <a:ea typeface="ＭＳ Ｐゴシック" pitchFamily="18" charset="-128"/>
            </a:endParaRPr>
          </a:p>
        </p:txBody>
      </p:sp>
      <p:sp>
        <p:nvSpPr>
          <p:cNvPr id="1146" name="Rectangle 122"/>
          <p:cNvSpPr>
            <a:spLocks noChangeArrowheads="1"/>
          </p:cNvSpPr>
          <p:nvPr userDrawn="1"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defRPr/>
            </a:pPr>
            <a:endParaRPr lang="en-GB" sz="2400">
              <a:ea typeface="ＭＳ Ｐゴシック" pitchFamily="18" charset="-128"/>
            </a:endParaRPr>
          </a:p>
        </p:txBody>
      </p:sp>
      <p:pic>
        <p:nvPicPr>
          <p:cNvPr id="1031" name="Picture 127" descr="logo-XFEL_rgb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1338"/>
            <a:ext cx="72834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Slide title: Don’t edit here!</a:t>
            </a:r>
          </a:p>
        </p:txBody>
      </p:sp>
      <p:sp>
        <p:nvSpPr>
          <p:cNvPr id="1033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17475" y="1347788"/>
            <a:ext cx="5702300" cy="445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text format – don’t edit!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159" name="Text Box 135"/>
          <p:cNvSpPr txBox="1">
            <a:spLocks noChangeArrowheads="1"/>
          </p:cNvSpPr>
          <p:nvPr userDrawn="1"/>
        </p:nvSpPr>
        <p:spPr bwMode="auto">
          <a:xfrm>
            <a:off x="88075" y="6537325"/>
            <a:ext cx="800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GB" sz="1000" dirty="0" smtClean="0">
                <a:solidFill>
                  <a:srgbClr val="000000"/>
                </a:solidFill>
                <a:latin typeface="Helvetica" charset="0"/>
              </a:rPr>
              <a:t>WP-06, Jacek Sekutowicz</a:t>
            </a:r>
            <a:r>
              <a:rPr lang="en-GB" sz="1000" dirty="0">
                <a:solidFill>
                  <a:srgbClr val="000000"/>
                </a:solidFill>
                <a:latin typeface="Helvetica" charset="0"/>
              </a:rPr>
              <a:t>		 XFEL </a:t>
            </a:r>
            <a:r>
              <a:rPr lang="en-GB" sz="1000" dirty="0" smtClean="0">
                <a:solidFill>
                  <a:srgbClr val="000000"/>
                </a:solidFill>
                <a:latin typeface="Helvetica" charset="0"/>
              </a:rPr>
              <a:t>Collaboration Meeting, 23-24.04.2015 </a:t>
            </a:r>
            <a:endParaRPr lang="en-GB" sz="1800" dirty="0">
              <a:solidFill>
                <a:srgbClr val="000000"/>
              </a:solidFill>
              <a:latin typeface="Helvetica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9pPr>
    </p:titleStyle>
    <p:bodyStyle>
      <a:lvl1pPr marL="298450" indent="-2984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n"/>
        <a:defRPr sz="2400">
          <a:solidFill>
            <a:schemeClr val="tx2"/>
          </a:solidFill>
          <a:latin typeface="+mn-lt"/>
          <a:ea typeface="+mn-ea"/>
          <a:cs typeface="ＭＳ Ｐゴシック" charset="-128"/>
        </a:defRPr>
      </a:lvl1pPr>
      <a:lvl2pPr marL="558800" indent="-2587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81063" y="5043488"/>
            <a:ext cx="7283450" cy="1233487"/>
          </a:xfrm>
          <a:ln w="9525"/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GB" dirty="0" smtClean="0"/>
              <a:t>J. Sekutowicz</a:t>
            </a:r>
          </a:p>
        </p:txBody>
      </p:sp>
      <p:sp>
        <p:nvSpPr>
          <p:cNvPr id="3075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570898" y="1765300"/>
            <a:ext cx="7918450" cy="2906713"/>
          </a:xfrm>
          <a:noFill/>
        </p:spPr>
        <p:txBody>
          <a:bodyPr/>
          <a:lstStyle/>
          <a:p>
            <a:pPr eaLnBrk="1" hangingPunct="1"/>
            <a:r>
              <a:rPr lang="en-US" sz="3600" b="1" dirty="0"/>
              <a:t>WP-06: HOMs and Pickups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4900" b="1" dirty="0" smtClean="0"/>
              <a:t> </a:t>
            </a:r>
            <a:br>
              <a:rPr lang="en-US" sz="4900" b="1" dirty="0" smtClean="0"/>
            </a:br>
            <a:r>
              <a:rPr lang="en-US" sz="3600" b="1" dirty="0" smtClean="0"/>
              <a:t>XFEL Collaboration Meeting</a:t>
            </a:r>
            <a:br>
              <a:rPr lang="en-US" sz="3600" b="1" dirty="0" smtClean="0"/>
            </a:br>
            <a:r>
              <a:rPr lang="en-US" sz="3600" b="1" dirty="0" smtClean="0"/>
              <a:t>2015-04-23</a:t>
            </a:r>
            <a:br>
              <a:rPr lang="en-US" sz="3600" b="1" dirty="0" smtClean="0"/>
            </a:br>
            <a:endParaRPr lang="en-GB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6F024603-50EC-45A7-88E9-780BAF159FCE}" type="slidenum">
              <a:rPr lang="en-GB" sz="1000">
                <a:solidFill>
                  <a:schemeClr val="bg1"/>
                </a:solidFill>
              </a:rPr>
              <a:pPr/>
              <a:t>2</a:t>
            </a:fld>
            <a:endParaRPr lang="en-GB" sz="1000">
              <a:solidFill>
                <a:schemeClr val="bg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108280"/>
              </p:ext>
            </p:extLst>
          </p:nvPr>
        </p:nvGraphicFramePr>
        <p:xfrm>
          <a:off x="122942" y="2510118"/>
          <a:ext cx="8912200" cy="29865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8544"/>
                <a:gridCol w="2554514"/>
                <a:gridCol w="3316514"/>
                <a:gridCol w="2162628"/>
              </a:tblGrid>
              <a:tr h="649506"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noProof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Currently at DESY</a:t>
                      </a:r>
                      <a:endParaRPr lang="en-US" sz="1800" b="1" i="0" u="none" strike="noStrike" noProof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Sent (or will be sent) back </a:t>
                      </a:r>
                      <a:r>
                        <a:rPr lang="en-US" sz="1800" b="1" u="none" strike="noStrike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to vendor after inspection at DESY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New production, still</a:t>
                      </a:r>
                      <a:r>
                        <a:rPr lang="en-US" sz="1800" b="1" i="0" u="none" strike="noStrike" baseline="0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 with vendor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873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#</a:t>
                      </a:r>
                    </a:p>
                  </a:txBody>
                  <a:tcPr marL="79321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9321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none" strike="noStrike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321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11+</a:t>
                      </a:r>
                    </a:p>
                  </a:txBody>
                  <a:tcPr marL="79321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4977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Status / Reason</a:t>
                      </a:r>
                      <a:endParaRPr lang="en-US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79321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7312" indent="0" algn="l" fontAlgn="b">
                        <a:buFont typeface="+mj-lt"/>
                        <a:buNone/>
                      </a:pPr>
                      <a:r>
                        <a:rPr lang="en-US" sz="1800" b="1" i="0" u="none" strike="noStrike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Cu-layer and µ</a:t>
                      </a:r>
                      <a:r>
                        <a:rPr lang="en-US" sz="1800" b="1" i="0" u="none" strike="noStrike" baseline="-25000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r  </a:t>
                      </a:r>
                      <a:r>
                        <a:rPr lang="en-US" sz="1800" b="1" i="0" u="none" strike="noStrike" baseline="0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okay</a:t>
                      </a:r>
                    </a:p>
                    <a:p>
                      <a:pPr marL="180975" indent="-180975" algn="l" fontAlgn="b">
                        <a:buFont typeface="+mj-lt"/>
                        <a:buAutoNum type="arabicPeriod"/>
                      </a:pPr>
                      <a:r>
                        <a:rPr lang="en-US" sz="1800" b="1" i="0" u="none" strike="noStrike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 Spectrum</a:t>
                      </a:r>
                      <a:r>
                        <a:rPr lang="en-US" sz="1800" b="1" i="0" u="none" strike="noStrike" baseline="0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 test</a:t>
                      </a:r>
                      <a:endParaRPr lang="en-US" sz="1800" b="1" i="0" u="none" strike="noStrike" noProof="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  <a:p>
                      <a:pPr marL="180975" indent="-180975" algn="l" fontAlgn="b">
                        <a:buFont typeface="+mj-lt"/>
                        <a:buAutoNum type="arabicPeriod"/>
                      </a:pPr>
                      <a:r>
                        <a:rPr lang="en-US" sz="1800" b="1" i="0" u="none" strike="noStrike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 Cleaning</a:t>
                      </a:r>
                    </a:p>
                    <a:p>
                      <a:pPr marL="180975" indent="-180975" algn="l" fontAlgn="b">
                        <a:buFont typeface="+mj-lt"/>
                        <a:buAutoNum type="arabicPeriod"/>
                      </a:pPr>
                      <a:r>
                        <a:rPr lang="en-US" sz="1800" b="1" i="0" u="none" strike="noStrike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 Installed in tunnel (6)</a:t>
                      </a:r>
                    </a:p>
                    <a:p>
                      <a:pPr marL="180975" indent="-180975" algn="l" fontAlgn="b">
                        <a:buFont typeface="+mj-lt"/>
                        <a:buAutoNum type="arabicPeriod"/>
                      </a:pPr>
                      <a:r>
                        <a:rPr lang="en-US" sz="1800" b="1" i="0" u="none" strike="noStrike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 Ready for install.</a:t>
                      </a:r>
                      <a:r>
                        <a:rPr lang="en-US" sz="1800" b="1" i="0" u="none" strike="noStrike" baseline="0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 (3)</a:t>
                      </a:r>
                      <a:endParaRPr lang="en-US" sz="1800" b="1" i="0" u="none" strike="noStrike" noProof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79321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55600" marR="0" indent="-2682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800" b="1" i="0" u="none" strike="noStrike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Re-coating (20), Cu peels off </a:t>
                      </a:r>
                    </a:p>
                    <a:p>
                      <a:pPr marL="355600" marR="0" indent="-2682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800" b="1" i="0" u="none" strike="noStrike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Welds had</a:t>
                      </a:r>
                      <a:r>
                        <a:rPr lang="en-US" sz="1800" b="1" i="0" u="none" strike="noStrike" baseline="0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1" i="0" u="none" strike="noStrike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µ</a:t>
                      </a:r>
                      <a:r>
                        <a:rPr lang="en-US" sz="1800" b="1" i="0" u="none" strike="noStrike" baseline="-25000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r</a:t>
                      </a:r>
                      <a:r>
                        <a:rPr lang="en-US" sz="1800" b="1" i="0" u="none" strike="noStrike" baseline="0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 too high (2)</a:t>
                      </a:r>
                      <a:r>
                        <a:rPr lang="en-US" sz="1800" b="1" i="0" u="none" strike="noStrike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  </a:t>
                      </a:r>
                      <a:endParaRPr lang="en-US" sz="1800" b="1" i="0" u="none" strike="noStrike" baseline="0" noProof="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  <a:p>
                      <a:pPr marL="355600" marR="0" indent="-2682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800" b="1" i="0" u="none" strike="noStrike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Mechanical issues (3)</a:t>
                      </a:r>
                    </a:p>
                  </a:txBody>
                  <a:tcPr marL="79321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indent="-1809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800" b="1" i="0" u="none" strike="noStrike" baseline="0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 Inspection</a:t>
                      </a:r>
                    </a:p>
                    <a:p>
                      <a:pPr marL="180975" marR="0" indent="-1809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800" b="1" i="0" u="none" strike="noStrike" baseline="0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 Re-coating</a:t>
                      </a:r>
                      <a:endParaRPr lang="en-US" sz="1800" b="1" i="0" u="none" strike="noStrike" noProof="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US" sz="1800" b="1" i="0" u="none" strike="noStrike" noProof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79321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Beam Line Absorber – status of the production.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6961" y="2085192"/>
            <a:ext cx="51805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400" b="1" dirty="0" smtClean="0">
                <a:solidFill>
                  <a:srgbClr val="261748"/>
                </a:solidFill>
                <a:latin typeface="Calibri" panose="020F0502020204030204" pitchFamily="34" charset="0"/>
                <a:ea typeface="ＭＳ Ｐゴシック"/>
              </a:rPr>
              <a:t>BLAs produced </a:t>
            </a:r>
            <a:r>
              <a:rPr lang="en-US" sz="2400" b="1" dirty="0">
                <a:solidFill>
                  <a:srgbClr val="261748"/>
                </a:solidFill>
                <a:latin typeface="Calibri" panose="020F0502020204030204" pitchFamily="34" charset="0"/>
                <a:ea typeface="ＭＳ Ｐゴシック"/>
              </a:rPr>
              <a:t>till </a:t>
            </a:r>
            <a:r>
              <a:rPr lang="en-US" sz="2400" b="1" dirty="0" smtClean="0">
                <a:solidFill>
                  <a:srgbClr val="261748"/>
                </a:solidFill>
                <a:latin typeface="Calibri" panose="020F0502020204030204" pitchFamily="34" charset="0"/>
                <a:ea typeface="ＭＳ Ｐゴシック"/>
              </a:rPr>
              <a:t>31.03.2015; Status</a:t>
            </a:r>
            <a:endParaRPr lang="en-US" sz="2400" b="1" dirty="0">
              <a:solidFill>
                <a:srgbClr val="261748"/>
              </a:solidFill>
              <a:latin typeface="Calibri" panose="020F0502020204030204" pitchFamily="34" charset="0"/>
              <a:ea typeface="ＭＳ Ｐゴシック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6961" y="1167108"/>
            <a:ext cx="88040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400" b="1" dirty="0" smtClean="0">
                <a:solidFill>
                  <a:srgbClr val="261748"/>
                </a:solidFill>
                <a:latin typeface="Calibri" panose="020F0502020204030204" pitchFamily="34" charset="0"/>
                <a:ea typeface="ＭＳ Ｐゴシック"/>
              </a:rPr>
              <a:t>BLAs are the only components not yet fully delivered in frame of the NCBJ in-kind contribution.</a:t>
            </a:r>
            <a:endParaRPr lang="en-US" sz="2400" b="1" dirty="0">
              <a:solidFill>
                <a:srgbClr val="261748"/>
              </a:solidFill>
              <a:latin typeface="Calibri" panose="020F0502020204030204" pitchFamily="34" charset="0"/>
              <a:ea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9C4C6F08-9B1E-41A3-93A4-1C0175097541}" type="slidenum">
              <a:rPr lang="en-GB" sz="1000">
                <a:solidFill>
                  <a:schemeClr val="bg1"/>
                </a:solidFill>
              </a:rPr>
              <a:pPr/>
              <a:t>3</a:t>
            </a:fld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124524" y="537881"/>
            <a:ext cx="7283450" cy="44567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anose="020F0502020204030204" pitchFamily="34" charset="0"/>
              </a:rPr>
              <a:t>Cu-coating issue vs. permeability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72569" y="1046734"/>
            <a:ext cx="8955315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000" dirty="0" smtClean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Good adhesion of the Cu-coating requires an interlayer of Nickel.  </a:t>
            </a:r>
          </a:p>
          <a:p>
            <a:pPr lvl="0" algn="just" fontAlgn="b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000" dirty="0" smtClean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	</a:t>
            </a:r>
          </a:p>
          <a:p>
            <a:pPr marL="457200" lvl="0" indent="-457200" algn="just" fontAlgn="b">
              <a:spcBef>
                <a:spcPts val="0"/>
              </a:spcBef>
              <a:spcAft>
                <a:spcPts val="0"/>
              </a:spcAft>
              <a:buClrTx/>
              <a:buFont typeface="+mj-lt"/>
              <a:buAutoNum type="arabicPeriod"/>
            </a:pPr>
            <a:r>
              <a:rPr lang="en-US" sz="2000" dirty="0" smtClean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The 1</a:t>
            </a:r>
            <a:r>
              <a:rPr lang="en-US" sz="2000" baseline="30000" dirty="0" smtClean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st</a:t>
            </a:r>
            <a:r>
              <a:rPr lang="en-US" sz="2000" dirty="0" smtClean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 delivery had this layer of the order of 3+µm, adhesion was good but the thick Ni layer caused that permeability, µ</a:t>
            </a:r>
            <a:r>
              <a:rPr lang="en-US" sz="2000" baseline="-25000" dirty="0" smtClean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r </a:t>
            </a:r>
            <a:r>
              <a:rPr lang="en-US" sz="2000" dirty="0" smtClean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, was significantly ≥ 1.05 for several BLAs. All with µ</a:t>
            </a:r>
            <a:r>
              <a:rPr lang="en-US" sz="2000" baseline="-25000" dirty="0" smtClean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r </a:t>
            </a:r>
            <a:r>
              <a:rPr lang="en-US" sz="2000" dirty="0" smtClean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&gt; 1.16 have been sent back for re-coating.</a:t>
            </a:r>
          </a:p>
          <a:p>
            <a:pPr lvl="1" algn="just" fontAlgn="b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800" dirty="0">
              <a:solidFill>
                <a:srgbClr val="2617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ＭＳ Ｐゴシック"/>
            </a:endParaRPr>
          </a:p>
          <a:p>
            <a:pPr marL="457200" indent="-457200" algn="just" fontAlgn="b">
              <a:spcBef>
                <a:spcPts val="0"/>
              </a:spcBef>
              <a:spcAft>
                <a:spcPts val="0"/>
              </a:spcAft>
              <a:buClrTx/>
              <a:buFont typeface="+mj-lt"/>
              <a:buAutoNum type="arabicPeriod"/>
            </a:pPr>
            <a:r>
              <a:rPr lang="en-US" sz="2000" dirty="0" smtClean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DESY requested to keep µ</a:t>
            </a:r>
            <a:r>
              <a:rPr lang="en-US" sz="2000" baseline="-25000" dirty="0" smtClean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r </a:t>
            </a:r>
            <a:r>
              <a:rPr lang="en-US" sz="2000" dirty="0" smtClean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 ≤ 1.16  (much less conservative value). </a:t>
            </a:r>
          </a:p>
          <a:p>
            <a:pPr marL="914400" lvl="1" indent="-457200" algn="just" fontAlgn="b">
              <a:spcBef>
                <a:spcPts val="0"/>
              </a:spcBef>
              <a:spcAft>
                <a:spcPts val="0"/>
              </a:spcAft>
              <a:buClrTx/>
            </a:pPr>
            <a:r>
              <a:rPr lang="en-US" sz="2000" dirty="0" smtClean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For the next produced BLAs the thickness of Ni layer </a:t>
            </a:r>
            <a:r>
              <a:rPr lang="en-US" sz="2000" dirty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was </a:t>
            </a:r>
            <a:r>
              <a:rPr lang="en-US" sz="2000" dirty="0" smtClean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reduced to 1-3µm.</a:t>
            </a:r>
          </a:p>
          <a:p>
            <a:pPr marL="914400" lvl="1" indent="-457200" algn="just" fontAlgn="b">
              <a:spcBef>
                <a:spcPts val="0"/>
              </a:spcBef>
              <a:spcAft>
                <a:spcPts val="0"/>
              </a:spcAft>
              <a:buClrTx/>
            </a:pPr>
            <a:r>
              <a:rPr lang="en-US" sz="2000" dirty="0" smtClean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These BLAs had still good adhesion and µ</a:t>
            </a:r>
            <a:r>
              <a:rPr lang="en-US" sz="2000" baseline="-25000" dirty="0" smtClean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r </a:t>
            </a:r>
            <a:r>
              <a:rPr lang="en-US" sz="2000" dirty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≤ </a:t>
            </a:r>
            <a:r>
              <a:rPr lang="en-US" sz="2000" dirty="0" smtClean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1.12.</a:t>
            </a:r>
          </a:p>
          <a:p>
            <a:pPr marL="457200" indent="-457200" algn="just" fontAlgn="b">
              <a:spcBef>
                <a:spcPts val="0"/>
              </a:spcBef>
              <a:spcAft>
                <a:spcPts val="0"/>
              </a:spcAft>
              <a:buClrTx/>
              <a:buFont typeface="+mj-lt"/>
              <a:buAutoNum type="arabicPeriod"/>
            </a:pPr>
            <a:endParaRPr lang="en-US" sz="800" dirty="0">
              <a:solidFill>
                <a:srgbClr val="2617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ＭＳ Ｐゴシック"/>
            </a:endParaRPr>
          </a:p>
          <a:p>
            <a:pPr marL="457200" indent="-457200" algn="just" fontAlgn="b">
              <a:spcBef>
                <a:spcPts val="0"/>
              </a:spcBef>
              <a:spcAft>
                <a:spcPts val="0"/>
              </a:spcAft>
              <a:buClrTx/>
              <a:buFont typeface="+mj-lt"/>
              <a:buAutoNum type="arabicPeriod"/>
            </a:pPr>
            <a:r>
              <a:rPr lang="en-US" sz="2000" dirty="0" smtClean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Then the thickness of Ni layer has been reduced second </a:t>
            </a:r>
            <a:r>
              <a:rPr lang="en-US" sz="2000" dirty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time to  </a:t>
            </a:r>
            <a:r>
              <a:rPr lang="en-US" sz="2000" dirty="0" smtClean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0.3-0.7µm(??)</a:t>
            </a:r>
          </a:p>
          <a:p>
            <a:pPr marL="914400" lvl="1" indent="-457200" algn="just" fontAlgn="b">
              <a:spcBef>
                <a:spcPts val="0"/>
              </a:spcBef>
              <a:spcAft>
                <a:spcPts val="0"/>
              </a:spcAft>
              <a:buClrTx/>
            </a:pPr>
            <a:r>
              <a:rPr lang="en-US" sz="2000" dirty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µ</a:t>
            </a:r>
            <a:r>
              <a:rPr lang="en-US" sz="2000" baseline="-25000" dirty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r </a:t>
            </a:r>
            <a:r>
              <a:rPr lang="en-US" sz="2000" dirty="0" smtClean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dropped below 1.04, but</a:t>
            </a:r>
          </a:p>
          <a:p>
            <a:pPr marL="914400" lvl="1" indent="-457200" algn="just" fontAlgn="b">
              <a:spcBef>
                <a:spcPts val="0"/>
              </a:spcBef>
              <a:spcAft>
                <a:spcPts val="0"/>
              </a:spcAft>
              <a:buClrTx/>
            </a:pPr>
            <a:r>
              <a:rPr lang="en-US" sz="2000" dirty="0" smtClean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Adhesion was poor in convolutions of bellows, peeling off was observed in many BLAs. </a:t>
            </a:r>
          </a:p>
          <a:p>
            <a:pPr marL="914400" lvl="1" indent="-457200" algn="just" fontAlgn="b">
              <a:spcBef>
                <a:spcPts val="0"/>
              </a:spcBef>
              <a:spcAft>
                <a:spcPts val="0"/>
              </a:spcAft>
              <a:buClrTx/>
            </a:pPr>
            <a:r>
              <a:rPr lang="en-US" sz="2000" dirty="0" smtClean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….and one may expect that some of BLAs, which need very long pumping time, have virtual leaks (blisters, not proven yet hypothesis).</a:t>
            </a:r>
          </a:p>
          <a:p>
            <a:pPr marL="914400" lvl="1" indent="-457200" algn="just" fontAlgn="b">
              <a:spcBef>
                <a:spcPts val="0"/>
              </a:spcBef>
              <a:spcAft>
                <a:spcPts val="0"/>
              </a:spcAft>
              <a:buClrTx/>
            </a:pPr>
            <a:r>
              <a:rPr lang="en-US" sz="2000" dirty="0" smtClean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All these BLAs have been sent back to vendor for the re-coating.</a:t>
            </a:r>
            <a:endParaRPr lang="en-US" sz="2000" dirty="0">
              <a:solidFill>
                <a:srgbClr val="2617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44232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9C4C6F08-9B1E-41A3-93A4-1C0175097541}" type="slidenum">
              <a:rPr lang="en-GB" sz="1000">
                <a:solidFill>
                  <a:schemeClr val="bg1"/>
                </a:solidFill>
              </a:rPr>
              <a:pPr/>
              <a:t>4</a:t>
            </a:fld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124524" y="537881"/>
            <a:ext cx="7283450" cy="44567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anose="020F0502020204030204" pitchFamily="34" charset="0"/>
              </a:rPr>
              <a:t>Cu-coating issue vs. permeability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72569" y="1046734"/>
            <a:ext cx="895531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000" dirty="0" smtClean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Poor adhesion observed at DESY,  on January 30</a:t>
            </a:r>
            <a:r>
              <a:rPr lang="en-US" sz="2000" baseline="30000" dirty="0" smtClean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th</a:t>
            </a:r>
            <a:r>
              <a:rPr lang="en-US" sz="2000" dirty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 </a:t>
            </a:r>
            <a:r>
              <a:rPr lang="en-US" sz="2000" dirty="0" smtClean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and on April 2</a:t>
            </a:r>
            <a:r>
              <a:rPr lang="en-US" sz="2000" baseline="30000" dirty="0" smtClean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nd</a:t>
            </a:r>
            <a:r>
              <a:rPr lang="en-US" sz="2000" dirty="0" smtClean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, 2015 </a:t>
            </a:r>
          </a:p>
          <a:p>
            <a:pPr lvl="0" algn="just" fontAlgn="b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000" dirty="0" smtClean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	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69" y="1836057"/>
            <a:ext cx="4372708" cy="3279531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 bwMode="auto">
          <a:xfrm flipH="1">
            <a:off x="2416629" y="1400629"/>
            <a:ext cx="2133597" cy="2387600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8156" y="1836057"/>
            <a:ext cx="4372707" cy="3279531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 bwMode="auto">
          <a:xfrm flipH="1">
            <a:off x="6088744" y="1400629"/>
            <a:ext cx="195940" cy="2474685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1544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9C4C6F08-9B1E-41A3-93A4-1C0175097541}" type="slidenum">
              <a:rPr lang="en-GB" sz="1000">
                <a:solidFill>
                  <a:schemeClr val="bg1"/>
                </a:solidFill>
              </a:rPr>
              <a:pPr/>
              <a:t>5</a:t>
            </a:fld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124524" y="537881"/>
            <a:ext cx="7283450" cy="44567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anose="020F0502020204030204" pitchFamily="34" charset="0"/>
              </a:rPr>
              <a:t>Cleaning and mass spectrum issues</a:t>
            </a:r>
          </a:p>
        </p:txBody>
      </p:sp>
      <p:sp>
        <p:nvSpPr>
          <p:cNvPr id="4" name="Rectangle 3"/>
          <p:cNvSpPr/>
          <p:nvPr/>
        </p:nvSpPr>
        <p:spPr>
          <a:xfrm>
            <a:off x="58057" y="1025648"/>
            <a:ext cx="8955315" cy="5770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400" dirty="0" smtClean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All BLAs undergo leak test (as specified in the contract) performed by the vendor. 84 of 85 produced BLAs have passed this acceptance test.</a:t>
            </a:r>
          </a:p>
          <a:p>
            <a:pPr lvl="0" algn="just" fontAlgn="b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400" dirty="0">
              <a:solidFill>
                <a:srgbClr val="2617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ＭＳ Ｐゴシック"/>
            </a:endParaRPr>
          </a:p>
          <a:p>
            <a:pPr lvl="0" algn="just" fontAlgn="b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000" dirty="0" smtClean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During the production: </a:t>
            </a:r>
          </a:p>
          <a:p>
            <a:pPr marL="449263" lvl="0" indent="-268288" algn="just" fontAlgn="b">
              <a:spcBef>
                <a:spcPts val="0"/>
              </a:spcBef>
              <a:spcAft>
                <a:spcPts val="0"/>
              </a:spcAft>
              <a:buClrTx/>
              <a:buFont typeface="+mj-lt"/>
              <a:buAutoNum type="arabicPeriod"/>
            </a:pPr>
            <a:r>
              <a:rPr lang="en-US" sz="2000" dirty="0" smtClean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Ceramic ring with Cu-stub brazing and Cu-stub with Stainless Steel brazing is done in the vacuum oven at 950 C and 1050 C respectively.</a:t>
            </a:r>
          </a:p>
          <a:p>
            <a:pPr marL="449263" lvl="0" indent="-268288" algn="just" fontAlgn="b">
              <a:spcBef>
                <a:spcPts val="0"/>
              </a:spcBef>
              <a:spcAft>
                <a:spcPts val="0"/>
              </a:spcAft>
              <a:buClrTx/>
              <a:buFont typeface="+mj-lt"/>
              <a:buAutoNum type="arabicPeriod"/>
            </a:pPr>
            <a:endParaRPr lang="en-US" sz="2000" dirty="0">
              <a:solidFill>
                <a:srgbClr val="2617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ＭＳ Ｐゴシック"/>
            </a:endParaRPr>
          </a:p>
          <a:p>
            <a:pPr marL="449263" lvl="0" indent="-268288" algn="just" fontAlgn="b">
              <a:spcBef>
                <a:spcPts val="0"/>
              </a:spcBef>
              <a:spcAft>
                <a:spcPts val="0"/>
              </a:spcAft>
              <a:buClrTx/>
              <a:buFont typeface="+mj-lt"/>
              <a:buAutoNum type="arabicPeriod"/>
            </a:pPr>
            <a:endParaRPr lang="en-US" sz="2000" dirty="0" smtClean="0">
              <a:solidFill>
                <a:srgbClr val="2617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ＭＳ Ｐゴシック"/>
            </a:endParaRPr>
          </a:p>
          <a:p>
            <a:pPr marL="449263" lvl="0" indent="-268288" algn="just" fontAlgn="b">
              <a:spcBef>
                <a:spcPts val="0"/>
              </a:spcBef>
              <a:spcAft>
                <a:spcPts val="0"/>
              </a:spcAft>
              <a:buClrTx/>
              <a:buFont typeface="+mj-lt"/>
              <a:buAutoNum type="arabicPeriod"/>
            </a:pPr>
            <a:endParaRPr lang="en-US" sz="2000" dirty="0">
              <a:solidFill>
                <a:srgbClr val="2617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ＭＳ Ｐゴシック"/>
            </a:endParaRPr>
          </a:p>
          <a:p>
            <a:pPr marL="449263" lvl="0" indent="-268288" algn="just" fontAlgn="b">
              <a:spcBef>
                <a:spcPts val="0"/>
              </a:spcBef>
              <a:spcAft>
                <a:spcPts val="0"/>
              </a:spcAft>
              <a:buClrTx/>
              <a:buFont typeface="+mj-lt"/>
              <a:buAutoNum type="arabicPeriod"/>
            </a:pPr>
            <a:endParaRPr lang="en-US" sz="2000" dirty="0" smtClean="0">
              <a:solidFill>
                <a:srgbClr val="2617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ＭＳ Ｐゴシック"/>
            </a:endParaRPr>
          </a:p>
          <a:p>
            <a:pPr marL="449263" lvl="0" indent="-268288" algn="just" fontAlgn="b">
              <a:spcBef>
                <a:spcPts val="0"/>
              </a:spcBef>
              <a:spcAft>
                <a:spcPts val="0"/>
              </a:spcAft>
              <a:buClrTx/>
              <a:buFont typeface="+mj-lt"/>
              <a:buAutoNum type="arabicPeriod"/>
            </a:pPr>
            <a:endParaRPr lang="en-US" sz="2000" dirty="0">
              <a:solidFill>
                <a:srgbClr val="2617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ＭＳ Ｐゴシック"/>
            </a:endParaRPr>
          </a:p>
          <a:p>
            <a:pPr marL="449263" lvl="0" indent="-268288" algn="just" fontAlgn="b">
              <a:spcBef>
                <a:spcPts val="0"/>
              </a:spcBef>
              <a:spcAft>
                <a:spcPts val="0"/>
              </a:spcAft>
              <a:buClrTx/>
              <a:buFont typeface="+mj-lt"/>
              <a:buAutoNum type="arabicPeriod"/>
            </a:pPr>
            <a:endParaRPr lang="en-US" dirty="0" smtClean="0">
              <a:solidFill>
                <a:srgbClr val="2617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ＭＳ Ｐゴシック"/>
            </a:endParaRPr>
          </a:p>
          <a:p>
            <a:pPr marL="449263" lvl="0" indent="-268288" algn="just" fontAlgn="b">
              <a:spcBef>
                <a:spcPts val="0"/>
              </a:spcBef>
              <a:spcAft>
                <a:spcPts val="0"/>
              </a:spcAft>
              <a:buClrTx/>
              <a:buFont typeface="+mj-lt"/>
              <a:buAutoNum type="arabicPeriod"/>
            </a:pPr>
            <a:r>
              <a:rPr lang="en-US" sz="2000" dirty="0" smtClean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 Every housing, after the coating, is heat treated in 450C (1h) to test quality of the Cu layer  </a:t>
            </a:r>
            <a:endParaRPr lang="en-US" sz="2000" dirty="0">
              <a:solidFill>
                <a:srgbClr val="2617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ＭＳ Ｐゴシック"/>
            </a:endParaRPr>
          </a:p>
          <a:p>
            <a:pPr lvl="0" algn="just" fontAlgn="b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2000" dirty="0" smtClean="0">
              <a:solidFill>
                <a:srgbClr val="2617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ＭＳ Ｐゴシック"/>
            </a:endParaRPr>
          </a:p>
          <a:p>
            <a:pPr lvl="0" algn="just" fontAlgn="b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2000" dirty="0" smtClean="0">
              <a:solidFill>
                <a:srgbClr val="2617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ＭＳ Ｐゴシック"/>
            </a:endParaRPr>
          </a:p>
          <a:p>
            <a:pPr lvl="0" algn="just" fontAlgn="b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2000" dirty="0" smtClean="0">
              <a:solidFill>
                <a:srgbClr val="2617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ＭＳ Ｐゴシック"/>
            </a:endParaRPr>
          </a:p>
          <a:p>
            <a:pPr lvl="0" algn="just" fontAlgn="b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2400" dirty="0" smtClean="0">
              <a:solidFill>
                <a:srgbClr val="2617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ＭＳ Ｐゴシック"/>
            </a:endParaRPr>
          </a:p>
          <a:p>
            <a:pPr lvl="0" algn="just" fontAlgn="b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2400" dirty="0">
              <a:solidFill>
                <a:srgbClr val="2617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ＭＳ Ｐゴシック"/>
            </a:endParaRPr>
          </a:p>
        </p:txBody>
      </p:sp>
      <p:pic>
        <p:nvPicPr>
          <p:cNvPr id="8" name="Picture 24" descr="Ring1_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98" r="27254"/>
          <a:stretch/>
        </p:blipFill>
        <p:spPr bwMode="auto">
          <a:xfrm rot="16200000">
            <a:off x="4042288" y="2680324"/>
            <a:ext cx="1459478" cy="2033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Arrow Connector 5"/>
          <p:cNvCxnSpPr/>
          <p:nvPr/>
        </p:nvCxnSpPr>
        <p:spPr bwMode="auto">
          <a:xfrm>
            <a:off x="4230914" y="2794000"/>
            <a:ext cx="541113" cy="667657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H="1">
            <a:off x="5239657" y="2794000"/>
            <a:ext cx="1" cy="759263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15" name="Picture 23" descr="Absorb_box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0" r="11542"/>
          <a:stretch>
            <a:fillRect/>
          </a:stretch>
        </p:blipFill>
        <p:spPr bwMode="auto">
          <a:xfrm>
            <a:off x="3784261" y="4846741"/>
            <a:ext cx="1731056" cy="1591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9C4C6F08-9B1E-41A3-93A4-1C0175097541}" type="slidenum">
              <a:rPr lang="en-GB" sz="1000">
                <a:solidFill>
                  <a:schemeClr val="bg1"/>
                </a:solidFill>
              </a:rPr>
              <a:pPr/>
              <a:t>6</a:t>
            </a:fld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124524" y="537881"/>
            <a:ext cx="7283450" cy="44567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anose="020F0502020204030204" pitchFamily="34" charset="0"/>
              </a:rPr>
              <a:t>Cleaning and mass spectrum issues, cont.</a:t>
            </a:r>
          </a:p>
        </p:txBody>
      </p:sp>
      <p:sp>
        <p:nvSpPr>
          <p:cNvPr id="4" name="Rectangle 3"/>
          <p:cNvSpPr/>
          <p:nvPr/>
        </p:nvSpPr>
        <p:spPr>
          <a:xfrm>
            <a:off x="72569" y="1010448"/>
            <a:ext cx="895531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000" dirty="0" smtClean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One would expect that after these treatments BLA should be very clean. This was not the case for the 1</a:t>
            </a:r>
            <a:r>
              <a:rPr lang="en-US" sz="2000" baseline="30000" dirty="0" smtClean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st</a:t>
            </a:r>
            <a:r>
              <a:rPr lang="en-US" sz="2000" dirty="0" smtClean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 delivery. Decision was made to have much more advance incoming inspection and additional cleaning </a:t>
            </a:r>
            <a:r>
              <a:rPr lang="en-US" sz="2000" dirty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at </a:t>
            </a:r>
            <a:r>
              <a:rPr lang="en-US" sz="2000" dirty="0" smtClean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DESY for </a:t>
            </a:r>
            <a:r>
              <a:rPr lang="en-US" sz="2000" dirty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all </a:t>
            </a:r>
            <a:r>
              <a:rPr lang="en-US" sz="2000" dirty="0" smtClean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BLAs.</a:t>
            </a:r>
          </a:p>
          <a:p>
            <a:pPr lvl="0" algn="just" fontAlgn="b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000" dirty="0" smtClean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The procedure is unavoidable and time consuming (</a:t>
            </a:r>
            <a:r>
              <a:rPr lang="en-US" sz="2000" u="sng" dirty="0" smtClean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work performed mainly by </a:t>
            </a:r>
            <a:r>
              <a:rPr lang="en-US" sz="2000" u="sng" dirty="0" smtClean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MVS</a:t>
            </a:r>
            <a:r>
              <a:rPr lang="en-US" sz="2000" dirty="0" smtClean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).</a:t>
            </a:r>
            <a:endParaRPr lang="en-US" sz="2000" dirty="0">
              <a:solidFill>
                <a:srgbClr val="2617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ＭＳ Ｐゴシック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06712" y="2434448"/>
            <a:ext cx="6625770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>
              <a:buNone/>
            </a:pPr>
            <a: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Disassembly +Visual, Mechanical and Cu-layer inspection</a:t>
            </a: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858655" y="2991870"/>
            <a:ext cx="4172857" cy="1766637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228600" lvl="0" indent="-228600">
              <a:buClr>
                <a:srgbClr val="FF0000"/>
              </a:buClr>
              <a:buFont typeface="+mj-lt"/>
              <a:buAutoNum type="arabicPeriod"/>
            </a:pPr>
            <a:r>
              <a:rPr 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Cleaning of rings:</a:t>
            </a:r>
          </a:p>
          <a:p>
            <a:pPr marL="363538" lvl="1" indent="-188913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Cleaning in an ultrasonic bath (containing organic surfactants ?)</a:t>
            </a:r>
          </a:p>
          <a:p>
            <a:pPr marL="363538" lvl="1" indent="-188913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Rinsing with ultrapure water.</a:t>
            </a:r>
          </a:p>
          <a:p>
            <a:pPr marL="363538" lvl="1" indent="-188913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Drying in 55 C.</a:t>
            </a:r>
          </a:p>
          <a:p>
            <a:pPr marL="363538" lvl="1" indent="-188913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Baking in vacuum, T= 300 – 600 C.</a:t>
            </a:r>
          </a:p>
        </p:txBody>
      </p:sp>
      <p:sp>
        <p:nvSpPr>
          <p:cNvPr id="9" name="Rectangle 8"/>
          <p:cNvSpPr/>
          <p:nvPr/>
        </p:nvSpPr>
        <p:spPr>
          <a:xfrm>
            <a:off x="253998" y="3012369"/>
            <a:ext cx="3715657" cy="1815882"/>
          </a:xfrm>
          <a:prstGeom prst="rect">
            <a:avLst/>
          </a:prstGeom>
          <a:noFill/>
          <a:ln>
            <a:solidFill>
              <a:schemeClr val="tx1">
                <a:lumMod val="90000"/>
                <a:lumOff val="10000"/>
              </a:schemeClr>
            </a:solidFill>
          </a:ln>
        </p:spPr>
        <p:txBody>
          <a:bodyPr wrap="square">
            <a:spAutoFit/>
          </a:bodyPr>
          <a:lstStyle/>
          <a:p>
            <a:pPr marL="228600" lvl="0" indent="-228600">
              <a:buClr>
                <a:srgbClr val="0070C0"/>
              </a:buClr>
              <a:buFont typeface="+mj-lt"/>
              <a:buAutoNum type="arabicPeriod"/>
            </a:pPr>
            <a:r>
              <a:rPr lang="en-US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Permeability test of the housing</a:t>
            </a:r>
          </a:p>
          <a:p>
            <a:pPr marL="228600" lvl="0" indent="-228600">
              <a:buClr>
                <a:srgbClr val="0070C0"/>
              </a:buClr>
              <a:buFont typeface="+mj-lt"/>
              <a:buAutoNum type="arabicPeriod"/>
            </a:pPr>
            <a:r>
              <a:rPr lang="en-US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Cleaning of the housing:</a:t>
            </a:r>
            <a:endParaRPr lang="en-US" sz="1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44500" lvl="0" indent="-176213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Cleaning in </a:t>
            </a:r>
            <a:r>
              <a:rPr lang="en-US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ultrasonic </a:t>
            </a:r>
            <a:r>
              <a:rPr lang="en-US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bath</a:t>
            </a:r>
            <a:endParaRPr lang="en-US" sz="1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44500" lvl="0" indent="-176213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Rinse </a:t>
            </a:r>
            <a:r>
              <a:rPr lang="en-US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ultrapure </a:t>
            </a:r>
            <a:r>
              <a:rPr lang="en-US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water</a:t>
            </a:r>
            <a:endParaRPr lang="en-US" sz="1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44500" lvl="0" indent="-176213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Rinse </a:t>
            </a:r>
            <a:r>
              <a:rPr lang="en-US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</a:t>
            </a:r>
            <a:r>
              <a:rPr lang="en-US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isopropanol</a:t>
            </a:r>
          </a:p>
          <a:p>
            <a:pPr marL="444500" lvl="0" indent="-176213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Drying </a:t>
            </a:r>
            <a:r>
              <a:rPr lang="en-US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en-US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55 C</a:t>
            </a:r>
            <a:endParaRPr lang="en-US" sz="1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73938" y="5350701"/>
            <a:ext cx="4491317" cy="1034129"/>
          </a:xfrm>
          <a:prstGeom prst="rect">
            <a:avLst/>
          </a:prstGeom>
          <a:noFill/>
          <a:ln>
            <a:solidFill>
              <a:schemeClr val="tx1">
                <a:lumMod val="90000"/>
                <a:lumOff val="10000"/>
              </a:schemeClr>
            </a:solidFill>
          </a:ln>
        </p:spPr>
        <p:txBody>
          <a:bodyPr wrap="square">
            <a:spAutoFit/>
          </a:bodyPr>
          <a:lstStyle/>
          <a:p>
            <a:pPr marL="171450" indent="-171450">
              <a:buClr>
                <a:schemeClr val="tx1"/>
              </a:buClr>
            </a:pPr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Installation of the ring in the housing</a:t>
            </a:r>
          </a:p>
          <a:p>
            <a:pPr marL="171450" indent="-171450">
              <a:buClr>
                <a:schemeClr val="tx1"/>
              </a:buClr>
            </a:pPr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…………………...</a:t>
            </a:r>
          </a:p>
          <a:p>
            <a:pPr marL="171450" indent="-171450">
              <a:buClr>
                <a:schemeClr val="tx1"/>
              </a:buClr>
            </a:pPr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Mass spectrometer test.</a:t>
            </a:r>
            <a:endPara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cxnSp>
        <p:nvCxnSpPr>
          <p:cNvPr id="10" name="Straight Arrow Connector 9"/>
          <p:cNvCxnSpPr>
            <a:stCxn id="2" idx="2"/>
          </p:cNvCxnSpPr>
          <p:nvPr/>
        </p:nvCxnSpPr>
        <p:spPr bwMode="auto">
          <a:xfrm>
            <a:off x="4419597" y="2803780"/>
            <a:ext cx="439058" cy="192435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>
            <a:stCxn id="2" idx="2"/>
          </p:cNvCxnSpPr>
          <p:nvPr/>
        </p:nvCxnSpPr>
        <p:spPr bwMode="auto">
          <a:xfrm flipH="1">
            <a:off x="3969655" y="2803780"/>
            <a:ext cx="449942" cy="208589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endCxn id="5" idx="0"/>
          </p:cNvCxnSpPr>
          <p:nvPr/>
        </p:nvCxnSpPr>
        <p:spPr bwMode="auto">
          <a:xfrm flipH="1">
            <a:off x="4419597" y="4758507"/>
            <a:ext cx="439058" cy="592194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endCxn id="5" idx="0"/>
          </p:cNvCxnSpPr>
          <p:nvPr/>
        </p:nvCxnSpPr>
        <p:spPr bwMode="auto">
          <a:xfrm>
            <a:off x="3969655" y="4828251"/>
            <a:ext cx="449942" cy="522450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00871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9C4C6F08-9B1E-41A3-93A4-1C0175097541}" type="slidenum">
              <a:rPr lang="en-GB" sz="1000">
                <a:solidFill>
                  <a:schemeClr val="bg1"/>
                </a:solidFill>
              </a:rPr>
              <a:pPr/>
              <a:t>7</a:t>
            </a:fld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124524" y="537881"/>
            <a:ext cx="7283450" cy="44567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anose="020F0502020204030204" pitchFamily="34" charset="0"/>
              </a:rPr>
              <a:t>Cleaning and mass spectrum issues, cont.</a:t>
            </a:r>
          </a:p>
        </p:txBody>
      </p:sp>
      <p:sp>
        <p:nvSpPr>
          <p:cNvPr id="4" name="Rectangle 3"/>
          <p:cNvSpPr/>
          <p:nvPr/>
        </p:nvSpPr>
        <p:spPr>
          <a:xfrm>
            <a:off x="72568" y="1068505"/>
            <a:ext cx="8955315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000" dirty="0" smtClean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The cleaning procedure, even though it is done very carefully:</a:t>
            </a:r>
          </a:p>
          <a:p>
            <a:pPr marL="536575" lvl="0" indent="-268288" algn="just" fontAlgn="b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Font typeface="+mj-lt"/>
              <a:buAutoNum type="arabicPeriod"/>
            </a:pPr>
            <a:r>
              <a:rPr lang="en-US" sz="2000" dirty="0" smtClean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Does not result always in the specified RG spectrum. </a:t>
            </a:r>
          </a:p>
          <a:p>
            <a:pPr marL="536575" lvl="0" indent="-268288" algn="just" fontAlgn="b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Font typeface="+mj-lt"/>
              <a:buAutoNum type="arabicPeriod"/>
            </a:pPr>
            <a:r>
              <a:rPr lang="en-US" sz="2000" dirty="0" smtClean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Pumping time of the an assembled BLA varies from 4h to 100h.</a:t>
            </a:r>
            <a:endParaRPr lang="en-US" sz="2000" dirty="0">
              <a:solidFill>
                <a:srgbClr val="2617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ＭＳ Ｐゴシック"/>
            </a:endParaRPr>
          </a:p>
          <a:p>
            <a:pPr marL="266700" indent="-266700" algn="just" fontAlgn="b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000" dirty="0" smtClean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We do not have a clear picture why it is so. The investigation is in progress!</a:t>
            </a:r>
          </a:p>
          <a:p>
            <a:pPr marL="266700" indent="-266700" algn="just" fontAlgn="b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1600" dirty="0">
              <a:solidFill>
                <a:srgbClr val="2617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ＭＳ Ｐゴシック"/>
            </a:endParaRPr>
          </a:p>
          <a:p>
            <a:pPr marL="266700" indent="-266700" algn="just" fontAlgn="b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800" b="1" dirty="0" smtClean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Final remarks:</a:t>
            </a:r>
          </a:p>
          <a:p>
            <a:pPr marL="514350" indent="-514350" algn="just" fontAlgn="b">
              <a:spcBef>
                <a:spcPts val="0"/>
              </a:spcBef>
              <a:spcAft>
                <a:spcPts val="0"/>
              </a:spcAft>
              <a:buClrTx/>
              <a:buAutoNum type="arabicPeriod"/>
            </a:pPr>
            <a:r>
              <a:rPr lang="en-US" sz="2400" dirty="0" smtClean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It seems to be understood why the Cu-coating peels-off. The vendor undertook measures to avoid it.</a:t>
            </a:r>
          </a:p>
          <a:p>
            <a:pPr marL="514350" indent="-514350" algn="just" fontAlgn="b">
              <a:spcBef>
                <a:spcPts val="0"/>
              </a:spcBef>
              <a:spcAft>
                <a:spcPts val="0"/>
              </a:spcAft>
              <a:buClrTx/>
              <a:buAutoNum type="arabicPeriod"/>
            </a:pPr>
            <a:r>
              <a:rPr lang="en-US" sz="2400" dirty="0" smtClean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We need more time to find explanation why the cleaning is not always successful. It has the highest priority to us, because the BLA ready-to-install rate is to low at the moment. </a:t>
            </a:r>
          </a:p>
          <a:p>
            <a:pPr marL="514350" indent="-514350" algn="just" fontAlgn="b">
              <a:spcBef>
                <a:spcPts val="0"/>
              </a:spcBef>
              <a:spcAft>
                <a:spcPts val="0"/>
              </a:spcAft>
              <a:buClrTx/>
              <a:buAutoNum type="arabicPeriod"/>
            </a:pPr>
            <a:r>
              <a:rPr lang="en-US" sz="2400" dirty="0" smtClean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More support for </a:t>
            </a:r>
            <a:r>
              <a:rPr lang="en-US" sz="2400" smtClean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the </a:t>
            </a:r>
            <a:r>
              <a:rPr lang="en-US" sz="2400" smtClean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MVS-group </a:t>
            </a:r>
            <a:r>
              <a:rPr lang="en-US" sz="2400" dirty="0" smtClean="0">
                <a:solidFill>
                  <a:srgbClr val="2617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/>
              </a:rPr>
              <a:t>from the NCBJ is possible, if needed. </a:t>
            </a:r>
          </a:p>
          <a:p>
            <a:pPr algn="just" fontAlgn="b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2400" dirty="0" smtClean="0">
              <a:solidFill>
                <a:srgbClr val="2617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95553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Y European XFEL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8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579</Words>
  <Application>Microsoft Office PowerPoint</Application>
  <PresentationFormat>On-screen Show (4:3)</PresentationFormat>
  <Paragraphs>99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DESY European XFEL</vt:lpstr>
      <vt:lpstr>WP-06: HOMs and Pickups   XFEL Collaboration Meeting 2015-04-23 </vt:lpstr>
      <vt:lpstr>Beam Line Absorber – status of the production.</vt:lpstr>
      <vt:lpstr>Cu-coating issue vs. permeability</vt:lpstr>
      <vt:lpstr>Cu-coating issue vs. permeability</vt:lpstr>
      <vt:lpstr>Cleaning and mass spectrum issues</vt:lpstr>
      <vt:lpstr>Cleaning and mass spectrum issues, cont.</vt:lpstr>
      <vt:lpstr>Cleaning and mass spectrum issues, cont.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WP-X   XFEL Project Progress Report (2-2009)</dc:title>
  <dc:creator>Wichmann, Riko</dc:creator>
  <cp:lastModifiedBy>sekuto</cp:lastModifiedBy>
  <cp:revision>130</cp:revision>
  <dcterms:modified xsi:type="dcterms:W3CDTF">2015-04-23T10:40:32Z</dcterms:modified>
</cp:coreProperties>
</file>