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611" r:id="rId3"/>
    <p:sldId id="848" r:id="rId4"/>
    <p:sldId id="847" r:id="rId5"/>
    <p:sldId id="854" r:id="rId6"/>
    <p:sldId id="838" r:id="rId7"/>
    <p:sldId id="833" r:id="rId8"/>
    <p:sldId id="834" r:id="rId9"/>
    <p:sldId id="845" r:id="rId10"/>
    <p:sldId id="849" r:id="rId11"/>
    <p:sldId id="839" r:id="rId12"/>
    <p:sldId id="832" r:id="rId13"/>
    <p:sldId id="829" r:id="rId14"/>
    <p:sldId id="831" r:id="rId15"/>
    <p:sldId id="823" r:id="rId16"/>
    <p:sldId id="827" r:id="rId17"/>
    <p:sldId id="828" r:id="rId18"/>
    <p:sldId id="826" r:id="rId19"/>
    <p:sldId id="852" r:id="rId20"/>
    <p:sldId id="853" r:id="rId21"/>
    <p:sldId id="855" r:id="rId22"/>
  </p:sldIdLst>
  <p:sldSz cx="9144000" cy="6858000" type="screen4x3"/>
  <p:notesSz cx="9918700" cy="6781800"/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eling, Bernd" initials="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008000"/>
    <a:srgbClr val="0033CC"/>
    <a:srgbClr val="008BBC"/>
    <a:srgbClr val="0091C4"/>
    <a:srgbClr val="0099CC"/>
    <a:srgbClr val="30829C"/>
    <a:srgbClr val="2D919F"/>
    <a:srgbClr val="31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85945" autoAdjust="0"/>
  </p:normalViewPr>
  <p:slideViewPr>
    <p:cSldViewPr snapToGrid="0">
      <p:cViewPr varScale="1">
        <p:scale>
          <a:sx n="74" d="100"/>
          <a:sy n="74" d="100"/>
        </p:scale>
        <p:origin x="-1020" y="-9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136"/>
        <p:guide pos="311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0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0597" y="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71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0597" y="644271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fld id="{888E083F-56AA-4929-9683-D54D43A11F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4CE3535B-879E-4DEE-91F3-64DDC7192506}" type="slidenum">
              <a:rPr lang="de-DE" sz="1200" b="0"/>
              <a:pPr/>
              <a:t>1</a:t>
            </a:fld>
            <a:endParaRPr lang="de-DE" sz="1200" b="0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3900" y="508000"/>
            <a:ext cx="3390900" cy="2543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2494" y="3221355"/>
            <a:ext cx="7273713" cy="30518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Upper area: </a:t>
            </a:r>
            <a:r>
              <a:rPr lang="en-GB" sz="1100" b="1" smtClean="0"/>
              <a:t>Title</a:t>
            </a:r>
            <a:r>
              <a:rPr lang="en-GB" sz="110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Lower area </a:t>
            </a:r>
            <a:r>
              <a:rPr lang="en-GB" sz="1100" b="1" smtClean="0"/>
              <a:t>(subtitle):</a:t>
            </a:r>
            <a:r>
              <a:rPr lang="en-GB" sz="1100" smtClean="0"/>
              <a:t> Conference/meeting/workshop, location, date, </a:t>
            </a:r>
            <a:br>
              <a:rPr lang="en-GB" sz="1100" smtClean="0"/>
            </a:br>
            <a:r>
              <a:rPr lang="en-GB" sz="1100" smtClean="0"/>
              <a:t>  your name and affiliation, </a:t>
            </a:r>
            <a:br>
              <a:rPr lang="en-GB" sz="1100" smtClean="0"/>
            </a:br>
            <a:r>
              <a:rPr lang="en-GB" sz="110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Change the </a:t>
            </a:r>
            <a:r>
              <a:rPr lang="en-GB" sz="1100" b="1" smtClean="0"/>
              <a:t>partner logos</a:t>
            </a:r>
            <a:r>
              <a:rPr lang="en-GB" sz="1100" smtClean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637A3-58FC-4ABA-AAF1-164AFB253414}" type="slidenum">
              <a:rPr lang="de-DE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8000"/>
            <a:ext cx="3390900" cy="2543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3267" y="3221790"/>
            <a:ext cx="7272169" cy="3051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585855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dirty="0" smtClean="0"/>
              <a:t>Max Lederer</a:t>
            </a:r>
          </a:p>
          <a:p>
            <a:pPr lvl="0"/>
            <a:r>
              <a:rPr lang="en-GB" noProof="0" dirty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3"/>
          <p:cNvSpPr txBox="1">
            <a:spLocks noChangeArrowheads="1"/>
          </p:cNvSpPr>
          <p:nvPr userDrawn="1"/>
        </p:nvSpPr>
        <p:spPr bwMode="auto">
          <a:xfrm>
            <a:off x="1093788" y="143328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0" baseline="0" dirty="0" smtClean="0">
                <a:solidFill>
                  <a:schemeClr val="bg1"/>
                </a:solidFill>
              </a:rPr>
              <a:t>XFEL Collaboration Meeting, 24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baseline="0" dirty="0" smtClean="0">
                <a:solidFill>
                  <a:schemeClr val="bg1"/>
                </a:solidFill>
              </a:rPr>
              <a:t> Apr. 2015:  “Optical Laser Installation at SASE 1”</a:t>
            </a:r>
            <a:endParaRPr lang="en-GB" sz="1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9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8BD1EF-16E7-450D-9D62-6769DAEDB24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8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3F153E57-BDC9-42D0-9863-C238D9477E65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6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6FDC833-1C4A-45EC-94C3-6462BED2F35D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baseline="0" dirty="0" smtClean="0">
                <a:solidFill>
                  <a:schemeClr val="tx1"/>
                </a:solidFill>
              </a:rPr>
              <a:t>Max Lederer, WP-78, European XFEL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baseline="0" dirty="0" smtClean="0">
                <a:solidFill>
                  <a:schemeClr val="tx1"/>
                </a:solidFill>
              </a:rPr>
              <a:t>Hamburg 24/04/2015</a:t>
            </a:r>
            <a:endParaRPr lang="en-GB" sz="800" b="0" dirty="0">
              <a:solidFill>
                <a:schemeClr val="tx1"/>
              </a:solidFill>
            </a:endParaRPr>
          </a:p>
        </p:txBody>
      </p:sp>
      <p:sp>
        <p:nvSpPr>
          <p:cNvPr id="12" name="Text Box 123"/>
          <p:cNvSpPr txBox="1">
            <a:spLocks noChangeArrowheads="1"/>
          </p:cNvSpPr>
          <p:nvPr userDrawn="1"/>
        </p:nvSpPr>
        <p:spPr bwMode="auto">
          <a:xfrm>
            <a:off x="1093788" y="143328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0" baseline="0" dirty="0" smtClean="0">
                <a:solidFill>
                  <a:schemeClr val="bg1"/>
                </a:solidFill>
              </a:rPr>
              <a:t>XFEL Collaboration Meeting, 24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baseline="0" dirty="0" smtClean="0">
                <a:solidFill>
                  <a:schemeClr val="bg1"/>
                </a:solidFill>
              </a:rPr>
              <a:t> Apr. 2015:  “Optical Laser Installation at SASE 1”</a:t>
            </a:r>
            <a:endParaRPr lang="en-GB" sz="12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2" r:id="rId3"/>
    <p:sldLayoutId id="21474837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6.wdp"/><Relationship Id="rId1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jpeg"/><Relationship Id="rId17" Type="http://schemas.microsoft.com/office/2007/relationships/hdphoto" Target="../media/hdphoto8.wdp"/><Relationship Id="rId2" Type="http://schemas.openxmlformats.org/officeDocument/2006/relationships/image" Target="../media/image5.jpe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9.jpeg"/><Relationship Id="rId19" Type="http://schemas.microsoft.com/office/2007/relationships/hdphoto" Target="../media/hdphoto9.wdp"/><Relationship Id="rId4" Type="http://schemas.openxmlformats.org/officeDocument/2006/relationships/image" Target="../media/image6.jpeg"/><Relationship Id="rId9" Type="http://schemas.microsoft.com/office/2007/relationships/hdphoto" Target="../media/hdphoto4.wdp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4197350"/>
            <a:ext cx="8280400" cy="1814513"/>
          </a:xfrm>
        </p:spPr>
        <p:txBody>
          <a:bodyPr/>
          <a:lstStyle/>
          <a:p>
            <a:pPr eaLnBrk="1" hangingPunct="1"/>
            <a:r>
              <a:rPr lang="en-GB" dirty="0" smtClean="0"/>
              <a:t>Hamburg, 24</a:t>
            </a:r>
            <a:r>
              <a:rPr lang="en-GB" baseline="30000" dirty="0" smtClean="0"/>
              <a:t>th</a:t>
            </a:r>
            <a:r>
              <a:rPr lang="en-GB" dirty="0" smtClean="0"/>
              <a:t> April, 2015</a:t>
            </a:r>
          </a:p>
          <a:p>
            <a:pPr eaLnBrk="1" hangingPunct="1">
              <a:spcBef>
                <a:spcPct val="60000"/>
              </a:spcBef>
            </a:pPr>
            <a:r>
              <a:rPr lang="en-GB" dirty="0" smtClean="0"/>
              <a:t>Max Lederer, Laser Group, WP78, European XFEL</a:t>
            </a:r>
          </a:p>
          <a:p>
            <a:pPr eaLnBrk="1" hangingPunct="1"/>
            <a:r>
              <a:rPr lang="en-GB" sz="1600" b="1" i="1" dirty="0" smtClean="0"/>
              <a:t>  max.lederer@xfel.eu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33350" y="1879138"/>
            <a:ext cx="8870950" cy="1844675"/>
          </a:xfrm>
          <a:noFill/>
        </p:spPr>
        <p:txBody>
          <a:bodyPr/>
          <a:lstStyle/>
          <a:p>
            <a:r>
              <a:rPr lang="en-US" sz="3600" b="1" dirty="0" smtClean="0"/>
              <a:t>Optical Laser Installation at SASE 1</a:t>
            </a:r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1228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3788" y="541338"/>
            <a:ext cx="7283450" cy="4810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buClrTx/>
              <a:buFontTx/>
            </a:pPr>
            <a:r>
              <a:rPr lang="de-DE" kern="0" dirty="0" err="1" smtClean="0"/>
              <a:t>What‘s</a:t>
            </a:r>
            <a:r>
              <a:rPr lang="de-DE" kern="0" dirty="0" smtClean="0"/>
              <a:t> </a:t>
            </a:r>
            <a:r>
              <a:rPr lang="de-DE" kern="0" dirty="0" err="1" smtClean="0"/>
              <a:t>left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do?</a:t>
            </a:r>
            <a:endParaRPr lang="de-DE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14630" y="1341260"/>
            <a:ext cx="9144000" cy="50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92125" indent="-2206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>
                <a:solidFill>
                  <a:schemeClr val="hlink"/>
                </a:solidFill>
                <a:latin typeface="+mn-lt"/>
                <a:ea typeface="+mn-ea"/>
              </a:defRPr>
            </a:lvl2pPr>
            <a:lvl3pPr marL="727075" indent="-233363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0000"/>
              <a:buFont typeface="Wingdings" pitchFamily="2" charset="2"/>
              <a:buChar char="è"/>
              <a:defRPr sz="1600" b="1">
                <a:solidFill>
                  <a:srgbClr val="FF3300"/>
                </a:solidFill>
                <a:latin typeface="+mn-lt"/>
                <a:ea typeface="+mn-ea"/>
              </a:defRPr>
            </a:lvl3pPr>
            <a:lvl4pPr marL="92710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100F2E"/>
                </a:solidFill>
                <a:latin typeface="+mn-lt"/>
                <a:ea typeface="+mn-ea"/>
              </a:defRPr>
            </a:lvl4pPr>
            <a:lvl5pPr marL="11525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5pPr>
            <a:lvl6pPr marL="16097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6pPr>
            <a:lvl7pPr marL="20669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7pPr>
            <a:lvl8pPr marL="25241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8pPr>
            <a:lvl9pPr marL="29813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D930A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	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Finalize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till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 Q1 2016:</a:t>
            </a:r>
          </a:p>
          <a:p>
            <a:pPr marL="777875" lvl="3" indent="-342900">
              <a:spcBef>
                <a:spcPts val="12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ð"/>
              <a:defRPr/>
            </a:pPr>
            <a:r>
              <a:rPr lang="de-DE" sz="2000" kern="0" dirty="0" smtClean="0">
                <a:solidFill>
                  <a:srgbClr val="261748"/>
                </a:solidFill>
                <a:latin typeface="Arial"/>
                <a:ea typeface="ＭＳ Ｐゴシック"/>
              </a:rPr>
              <a:t>5kW-</a:t>
            </a:r>
            <a:r>
              <a:rPr kumimoji="0" lang="de-DE" sz="2000" b="1" i="0" u="none" strike="noStrike" kern="0" cap="none" spc="0" normalizeH="0" noProof="0" dirty="0" err="1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pumped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 NOPA-stages </a:t>
            </a:r>
          </a:p>
          <a:p>
            <a:pPr marL="777875" lvl="3" indent="-342900">
              <a:spcBef>
                <a:spcPts val="12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ð"/>
              <a:defRPr/>
            </a:pPr>
            <a:r>
              <a:rPr lang="de-DE" sz="2000" kern="0" dirty="0" smtClean="0">
                <a:solidFill>
                  <a:srgbClr val="261748"/>
                </a:solidFill>
                <a:latin typeface="Arial"/>
                <a:ea typeface="ＭＳ Ｐゴシック"/>
              </a:rPr>
              <a:t>Control </a:t>
            </a:r>
            <a:r>
              <a:rPr lang="de-DE" sz="2000" kern="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and</a:t>
            </a:r>
            <a:r>
              <a:rPr lang="de-DE" sz="2000" kern="0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kern="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monitoring</a:t>
            </a:r>
            <a:r>
              <a:rPr lang="de-DE" sz="2000" kern="0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kern="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integration</a:t>
            </a:r>
            <a:r>
              <a:rPr lang="de-DE" sz="2000" kern="0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kern="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of</a:t>
            </a:r>
            <a:r>
              <a:rPr lang="de-DE" sz="2000" kern="0" dirty="0" smtClean="0">
                <a:solidFill>
                  <a:srgbClr val="261748"/>
                </a:solidFill>
                <a:latin typeface="Arial"/>
                <a:ea typeface="ＭＳ Ｐゴシック"/>
              </a:rPr>
              <a:t> PP-laser (</a:t>
            </a:r>
            <a:r>
              <a:rPr lang="de-DE" sz="2000" kern="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Karabo</a:t>
            </a:r>
            <a:r>
              <a:rPr lang="de-DE" sz="2000" kern="0" dirty="0" smtClean="0">
                <a:solidFill>
                  <a:srgbClr val="261748"/>
                </a:solidFill>
                <a:latin typeface="Arial"/>
                <a:ea typeface="ＭＳ Ｐゴシック"/>
              </a:rPr>
              <a:t> etc.)</a:t>
            </a:r>
          </a:p>
          <a:p>
            <a:pPr marL="777875" lvl="3" indent="-342900">
              <a:spcBef>
                <a:spcPts val="12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ð"/>
              <a:defRPr/>
            </a:pP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PP-laser </a:t>
            </a:r>
            <a:r>
              <a:rPr kumimoji="0" lang="de-DE" sz="2000" b="1" i="0" u="none" strike="noStrike" kern="0" cap="none" spc="0" normalizeH="0" noProof="0" dirty="0" err="1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layout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de-DE" sz="2000" b="1" i="0" u="none" strike="noStrike" kern="0" cap="none" spc="0" normalizeH="0" noProof="0" dirty="0" err="1" smtClean="0">
                <a:ln>
                  <a:noFill/>
                </a:ln>
                <a:solidFill>
                  <a:srgbClr val="261748"/>
                </a:solidFill>
                <a:effectLst/>
                <a:uLnTx/>
                <a:uFillTx/>
                <a:latin typeface="Arial"/>
                <a:ea typeface="ＭＳ Ｐゴシック"/>
              </a:rPr>
              <a:t>and</a:t>
            </a:r>
            <a:r>
              <a:rPr lang="de-DE" sz="2000" kern="0" dirty="0">
                <a:solidFill>
                  <a:srgbClr val="261748"/>
                </a:solidFill>
              </a:rPr>
              <a:t> </a:t>
            </a:r>
            <a:r>
              <a:rPr lang="de-DE" sz="2000" kern="0" dirty="0" smtClean="0">
                <a:solidFill>
                  <a:srgbClr val="261748"/>
                </a:solidFill>
              </a:rPr>
              <a:t>CAD-integration</a:t>
            </a:r>
          </a:p>
          <a:p>
            <a:pPr marL="777875" lvl="3" indent="-342900">
              <a:spcBef>
                <a:spcPts val="12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ð"/>
              <a:defRPr/>
            </a:pPr>
            <a:r>
              <a:rPr lang="de-DE" sz="2000" kern="0" dirty="0" err="1" smtClean="0">
                <a:solidFill>
                  <a:srgbClr val="261748"/>
                </a:solidFill>
              </a:rPr>
              <a:t>Some</a:t>
            </a:r>
            <a:r>
              <a:rPr lang="de-DE" sz="2000" kern="0" dirty="0" smtClean="0">
                <a:solidFill>
                  <a:srgbClr val="261748"/>
                </a:solidFill>
              </a:rPr>
              <a:t> </a:t>
            </a:r>
            <a:r>
              <a:rPr lang="de-DE" sz="2000" kern="0" dirty="0" err="1">
                <a:solidFill>
                  <a:srgbClr val="261748"/>
                </a:solidFill>
              </a:rPr>
              <a:t>opto-mechaical</a:t>
            </a:r>
            <a:r>
              <a:rPr lang="de-DE" sz="2000" kern="0" dirty="0">
                <a:solidFill>
                  <a:srgbClr val="261748"/>
                </a:solidFill>
              </a:rPr>
              <a:t> </a:t>
            </a:r>
            <a:r>
              <a:rPr lang="de-DE" sz="2000" kern="0" dirty="0" err="1">
                <a:solidFill>
                  <a:srgbClr val="261748"/>
                </a:solidFill>
              </a:rPr>
              <a:t>desings</a:t>
            </a:r>
            <a:r>
              <a:rPr lang="de-DE" sz="2000" kern="0" dirty="0">
                <a:solidFill>
                  <a:srgbClr val="261748"/>
                </a:solidFill>
              </a:rPr>
              <a:t>, environmental </a:t>
            </a:r>
            <a:r>
              <a:rPr lang="de-DE" sz="2000" kern="0" dirty="0" err="1" smtClean="0">
                <a:solidFill>
                  <a:srgbClr val="261748"/>
                </a:solidFill>
              </a:rPr>
              <a:t>stability</a:t>
            </a:r>
            <a:endParaRPr lang="de-DE" sz="2000" kern="0" dirty="0" smtClean="0">
              <a:solidFill>
                <a:srgbClr val="261748"/>
              </a:solidFill>
            </a:endParaRPr>
          </a:p>
          <a:p>
            <a:pPr marL="777875" lvl="3" indent="-342900">
              <a:spcBef>
                <a:spcPts val="12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ð"/>
              <a:defRPr/>
            </a:pPr>
            <a:r>
              <a:rPr lang="de-DE" sz="2000" kern="0" dirty="0" smtClean="0">
                <a:solidFill>
                  <a:srgbClr val="261748"/>
                </a:solidFill>
              </a:rPr>
              <a:t>Procurement</a:t>
            </a:r>
          </a:p>
          <a:p>
            <a:pPr marL="777875" lvl="3" indent="-342900">
              <a:spcBef>
                <a:spcPts val="12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ð"/>
              <a:defRPr/>
            </a:pPr>
            <a:r>
              <a:rPr lang="de-DE" sz="2000" kern="0" dirty="0" smtClean="0">
                <a:solidFill>
                  <a:srgbClr val="261748"/>
                </a:solidFill>
              </a:rPr>
              <a:t>Evaluation </a:t>
            </a:r>
            <a:r>
              <a:rPr lang="de-DE" sz="2000" kern="0" dirty="0" err="1" smtClean="0">
                <a:solidFill>
                  <a:srgbClr val="261748"/>
                </a:solidFill>
              </a:rPr>
              <a:t>of</a:t>
            </a:r>
            <a:r>
              <a:rPr lang="de-DE" sz="2000" kern="0" dirty="0" smtClean="0">
                <a:solidFill>
                  <a:srgbClr val="261748"/>
                </a:solidFill>
              </a:rPr>
              <a:t> 20kW pump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5796" y="5879921"/>
            <a:ext cx="628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All efforts are currently on track.</a:t>
            </a:r>
            <a:endParaRPr lang="en-US" sz="2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725" y="2756327"/>
            <a:ext cx="7324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1200"/>
              </a:spcAft>
              <a:buClr>
                <a:srgbClr val="FD930A"/>
              </a:buClr>
            </a:pPr>
            <a:r>
              <a:rPr lang="de-DE" sz="4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SASE 1 Pump-Probe Laser Installation</a:t>
            </a:r>
            <a:endParaRPr lang="de-DE" sz="48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38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10D0-806F-4279-879A-8ED4982B1D11}" type="slidenum">
              <a:rPr lang="en-GB"/>
              <a:pPr/>
              <a:t>12</a:t>
            </a:fld>
            <a:endParaRPr lang="en-GB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November 2014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3826" y="1648490"/>
            <a:ext cx="8713788" cy="4650709"/>
          </a:xfrm>
        </p:spPr>
        <p:txBody>
          <a:bodyPr/>
          <a:lstStyle/>
          <a:p>
            <a:pPr marL="285750" lvl="1" indent="-285750">
              <a:spcBef>
                <a:spcPts val="1200"/>
              </a:spcBef>
              <a:spcAft>
                <a:spcPts val="600"/>
              </a:spcAft>
            </a:pPr>
            <a:r>
              <a:rPr lang="de-DE" sz="2000" b="1" dirty="0" smtClean="0"/>
              <a:t>WBS-</a:t>
            </a:r>
            <a:r>
              <a:rPr lang="de-DE" sz="2000" b="1" dirty="0" err="1" smtClean="0"/>
              <a:t>document</a:t>
            </a:r>
            <a:r>
              <a:rPr lang="de-DE" sz="2000" b="1" dirty="0" smtClean="0"/>
              <a:t> for SASE 1 </a:t>
            </a:r>
            <a:r>
              <a:rPr lang="de-DE" sz="2000" b="1" dirty="0" err="1" smtClean="0"/>
              <a:t>completed</a:t>
            </a:r>
            <a:endParaRPr lang="de-DE" sz="2000" b="1" dirty="0" smtClean="0"/>
          </a:p>
          <a:p>
            <a:pPr marL="520700" lvl="2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ð"/>
            </a:pPr>
            <a:r>
              <a:rPr lang="de-DE" sz="1800" b="0" dirty="0" err="1" smtClean="0">
                <a:solidFill>
                  <a:schemeClr val="tx2"/>
                </a:solidFill>
              </a:rPr>
              <a:t>Identified</a:t>
            </a:r>
            <a:r>
              <a:rPr lang="de-DE" sz="1800" b="0" dirty="0" smtClean="0">
                <a:solidFill>
                  <a:schemeClr val="tx2"/>
                </a:solidFill>
              </a:rPr>
              <a:t> stake </a:t>
            </a:r>
            <a:r>
              <a:rPr lang="de-DE" sz="1800" b="0" dirty="0" err="1" smtClean="0">
                <a:solidFill>
                  <a:schemeClr val="tx2"/>
                </a:solidFill>
              </a:rPr>
              <a:t>holders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and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their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function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as</a:t>
            </a:r>
            <a:r>
              <a:rPr lang="de-DE" sz="1800" b="0" dirty="0" smtClean="0">
                <a:solidFill>
                  <a:schemeClr val="tx2"/>
                </a:solidFill>
              </a:rPr>
              <a:t>:   „</a:t>
            </a:r>
            <a:r>
              <a:rPr lang="de-DE" sz="1800" b="0" dirty="0" err="1" smtClean="0">
                <a:solidFill>
                  <a:schemeClr val="tx2"/>
                </a:solidFill>
              </a:rPr>
              <a:t>coordinator</a:t>
            </a:r>
            <a:r>
              <a:rPr lang="de-DE" sz="1800" b="0" dirty="0" smtClean="0">
                <a:solidFill>
                  <a:schemeClr val="tx2"/>
                </a:solidFill>
              </a:rPr>
              <a:t>“, „</a:t>
            </a:r>
            <a:r>
              <a:rPr lang="de-DE" sz="1800" b="0" dirty="0" err="1" smtClean="0">
                <a:solidFill>
                  <a:schemeClr val="tx2"/>
                </a:solidFill>
              </a:rPr>
              <a:t>executor</a:t>
            </a:r>
            <a:r>
              <a:rPr lang="de-DE" sz="1800" b="0" dirty="0" smtClean="0">
                <a:solidFill>
                  <a:schemeClr val="tx2"/>
                </a:solidFill>
              </a:rPr>
              <a:t>“, „</a:t>
            </a:r>
            <a:r>
              <a:rPr lang="de-DE" sz="1800" b="0" dirty="0" err="1" smtClean="0">
                <a:solidFill>
                  <a:schemeClr val="tx2"/>
                </a:solidFill>
              </a:rPr>
              <a:t>customer</a:t>
            </a:r>
            <a:r>
              <a:rPr lang="de-DE" sz="1800" b="0" dirty="0" smtClean="0">
                <a:solidFill>
                  <a:schemeClr val="tx2"/>
                </a:solidFill>
              </a:rPr>
              <a:t>“</a:t>
            </a:r>
          </a:p>
          <a:p>
            <a:pPr marL="520700" lvl="2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ð"/>
            </a:pPr>
            <a:r>
              <a:rPr lang="de-DE" sz="1800" b="0" dirty="0" err="1" smtClean="0">
                <a:solidFill>
                  <a:schemeClr val="tx2"/>
                </a:solidFill>
              </a:rPr>
              <a:t>Identified</a:t>
            </a:r>
            <a:r>
              <a:rPr lang="de-DE" sz="1800" b="0" dirty="0" smtClean="0">
                <a:solidFill>
                  <a:schemeClr val="tx2"/>
                </a:solidFill>
              </a:rPr>
              <a:t> 5 </a:t>
            </a:r>
            <a:r>
              <a:rPr lang="de-DE" sz="1800" b="0" dirty="0" err="1" smtClean="0">
                <a:solidFill>
                  <a:schemeClr val="tx2"/>
                </a:solidFill>
              </a:rPr>
              <a:t>phases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with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associated</a:t>
            </a:r>
            <a:r>
              <a:rPr lang="de-DE" sz="1800" b="0" dirty="0" smtClean="0">
                <a:solidFill>
                  <a:schemeClr val="tx2"/>
                </a:solidFill>
              </a:rPr>
              <a:t> </a:t>
            </a:r>
            <a:r>
              <a:rPr lang="de-DE" sz="1800" b="0" dirty="0" err="1" smtClean="0">
                <a:solidFill>
                  <a:schemeClr val="tx2"/>
                </a:solidFill>
              </a:rPr>
              <a:t>tasks</a:t>
            </a:r>
            <a:r>
              <a:rPr lang="de-DE" sz="1800" b="0" dirty="0" smtClean="0">
                <a:solidFill>
                  <a:schemeClr val="tx2"/>
                </a:solidFill>
              </a:rPr>
              <a:t>: </a:t>
            </a:r>
          </a:p>
          <a:p>
            <a:pPr marL="835025" lvl="3" indent="-4000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romanUcPeriod"/>
            </a:pPr>
            <a:r>
              <a:rPr lang="en-US" sz="1400" dirty="0"/>
              <a:t>Before installation of laser tables </a:t>
            </a:r>
            <a:r>
              <a:rPr lang="en-US" sz="1400" dirty="0" smtClean="0"/>
              <a:t>  (Start hutch construction -&gt; Mar. 2016)</a:t>
            </a:r>
          </a:p>
          <a:p>
            <a:pPr marL="835025" lvl="3" indent="-4000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romanUcPeriod"/>
            </a:pPr>
            <a:r>
              <a:rPr lang="en-US" sz="1400" dirty="0"/>
              <a:t>Installation of laser tables and additional </a:t>
            </a:r>
            <a:r>
              <a:rPr lang="en-US" sz="1400" dirty="0" smtClean="0"/>
              <a:t>(under-table) infrastructure   (Apr</a:t>
            </a:r>
            <a:r>
              <a:rPr lang="en-US" sz="1400" dirty="0"/>
              <a:t>. </a:t>
            </a:r>
            <a:r>
              <a:rPr lang="en-US" sz="1400" dirty="0" smtClean="0"/>
              <a:t>-&gt; June 2016)</a:t>
            </a:r>
          </a:p>
          <a:p>
            <a:pPr marL="835025" lvl="3" indent="-4000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romanUcPeriod"/>
            </a:pPr>
            <a:r>
              <a:rPr lang="en-US" sz="1400" dirty="0"/>
              <a:t>Installation and commissioning of laser components in </a:t>
            </a:r>
            <a:r>
              <a:rPr lang="en-US" sz="1400" dirty="0" smtClean="0"/>
              <a:t>PP-Hutch   (Jul. 2016 -&gt; Apr. 2017)</a:t>
            </a:r>
          </a:p>
          <a:p>
            <a:pPr marL="835025" lvl="3" indent="-4000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Final Commissioning of AC (Dec. 2016)</a:t>
            </a:r>
            <a:endParaRPr lang="en-US" sz="1400" dirty="0"/>
          </a:p>
          <a:p>
            <a:pPr marL="835025" lvl="3" indent="-4000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romanUcPeriod"/>
            </a:pPr>
            <a:r>
              <a:rPr lang="en-US" sz="1400" dirty="0"/>
              <a:t>Beam delivery to ILH and experiment   (</a:t>
            </a:r>
            <a:r>
              <a:rPr lang="en-US" sz="1400" dirty="0" smtClean="0"/>
              <a:t>Jul. </a:t>
            </a:r>
            <a:r>
              <a:rPr lang="en-US" sz="1400" dirty="0"/>
              <a:t>2016 -&gt; </a:t>
            </a:r>
            <a:r>
              <a:rPr lang="en-US" sz="1400" dirty="0" smtClean="0"/>
              <a:t>Apr</a:t>
            </a:r>
            <a:r>
              <a:rPr lang="en-US" sz="1400" dirty="0"/>
              <a:t>. 2017</a:t>
            </a:r>
            <a:r>
              <a:rPr lang="en-US" sz="1400" dirty="0" smtClean="0"/>
              <a:t>)</a:t>
            </a:r>
          </a:p>
          <a:p>
            <a:pPr marL="520700" lvl="2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ð"/>
            </a:pPr>
            <a:r>
              <a:rPr lang="de-DE" sz="1800" b="0" dirty="0" err="1" smtClean="0">
                <a:solidFill>
                  <a:srgbClr val="000000"/>
                </a:solidFill>
                <a:cs typeface="+mn-cs"/>
              </a:rPr>
              <a:t>Handed</a:t>
            </a:r>
            <a:r>
              <a:rPr lang="de-DE" sz="1800" b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b="0" dirty="0" err="1" smtClean="0">
                <a:solidFill>
                  <a:srgbClr val="000000"/>
                </a:solidFill>
                <a:cs typeface="+mn-cs"/>
              </a:rPr>
              <a:t>over</a:t>
            </a:r>
            <a:r>
              <a:rPr lang="de-DE" sz="1800" b="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b="0" dirty="0" err="1" smtClean="0">
                <a:solidFill>
                  <a:srgbClr val="000000"/>
                </a:solidFill>
                <a:cs typeface="+mn-cs"/>
              </a:rPr>
              <a:t>to</a:t>
            </a:r>
            <a:r>
              <a:rPr lang="de-DE" sz="1800" b="0" dirty="0" smtClean="0">
                <a:solidFill>
                  <a:srgbClr val="000000"/>
                </a:solidFill>
                <a:cs typeface="+mn-cs"/>
              </a:rPr>
              <a:t> PSPO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10528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3788" y="563283"/>
            <a:ext cx="7283450" cy="4810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ClrTx/>
              <a:buFontTx/>
            </a:pPr>
            <a:r>
              <a:rPr lang="de-DE" kern="0" dirty="0" smtClean="0"/>
              <a:t>WBS SASE 1: </a:t>
            </a:r>
            <a:r>
              <a:rPr lang="de-DE" kern="0" dirty="0" err="1" smtClean="0"/>
              <a:t>major</a:t>
            </a:r>
            <a:r>
              <a:rPr lang="de-DE" kern="0" dirty="0" smtClean="0"/>
              <a:t> </a:t>
            </a:r>
            <a:r>
              <a:rPr lang="de-DE" kern="0" dirty="0" err="1" smtClean="0"/>
              <a:t>tasks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responsibilities</a:t>
            </a:r>
            <a:endParaRPr lang="en-GB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065" y="1731246"/>
            <a:ext cx="8914493" cy="37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14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3788" y="541338"/>
            <a:ext cx="7283450" cy="4810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ClrTx/>
              <a:buFontTx/>
            </a:pPr>
            <a:r>
              <a:rPr lang="de-DE" kern="0" dirty="0"/>
              <a:t>WBS SASE 1: </a:t>
            </a:r>
            <a:r>
              <a:rPr lang="de-DE" kern="0" dirty="0" err="1"/>
              <a:t>major</a:t>
            </a:r>
            <a:r>
              <a:rPr lang="de-DE" kern="0" dirty="0"/>
              <a:t> </a:t>
            </a:r>
            <a:r>
              <a:rPr lang="de-DE" kern="0" dirty="0" err="1"/>
              <a:t>tasks</a:t>
            </a:r>
            <a:r>
              <a:rPr lang="de-DE" kern="0" dirty="0"/>
              <a:t> </a:t>
            </a:r>
            <a:r>
              <a:rPr lang="de-DE" kern="0" dirty="0" err="1"/>
              <a:t>and</a:t>
            </a:r>
            <a:r>
              <a:rPr lang="de-DE" kern="0" dirty="0"/>
              <a:t> </a:t>
            </a:r>
            <a:r>
              <a:rPr lang="de-DE" kern="0" dirty="0" smtClean="0"/>
              <a:t>time </a:t>
            </a:r>
            <a:r>
              <a:rPr lang="de-DE" kern="0" dirty="0" err="1" smtClean="0"/>
              <a:t>line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00" y="1431925"/>
            <a:ext cx="879097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3970" y="6110111"/>
            <a:ext cx="6059830" cy="3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92125" indent="-2206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>
                <a:solidFill>
                  <a:schemeClr val="hlink"/>
                </a:solidFill>
                <a:latin typeface="+mn-lt"/>
                <a:ea typeface="+mn-ea"/>
              </a:defRPr>
            </a:lvl2pPr>
            <a:lvl3pPr marL="727075" indent="-233363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0000"/>
              <a:buFont typeface="Wingdings" pitchFamily="2" charset="2"/>
              <a:buChar char="è"/>
              <a:defRPr sz="1600" b="1">
                <a:solidFill>
                  <a:srgbClr val="FF3300"/>
                </a:solidFill>
                <a:latin typeface="+mn-lt"/>
                <a:ea typeface="+mn-ea"/>
              </a:defRPr>
            </a:lvl3pPr>
            <a:lvl4pPr marL="92710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100F2E"/>
                </a:solidFill>
                <a:latin typeface="+mn-lt"/>
                <a:ea typeface="+mn-ea"/>
              </a:defRPr>
            </a:lvl4pPr>
            <a:lvl5pPr marL="11525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5pPr>
            <a:lvl6pPr marL="16097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6pPr>
            <a:lvl7pPr marL="20669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7pPr>
            <a:lvl8pPr marL="25241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8pPr>
            <a:lvl9pPr marL="29813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285750" lvl="1" indent="-285750">
              <a:spcBef>
                <a:spcPts val="1200"/>
              </a:spcBef>
              <a:spcAft>
                <a:spcPts val="600"/>
              </a:spcAft>
              <a:buClr>
                <a:srgbClr val="FD930A"/>
              </a:buClr>
              <a:defRPr/>
            </a:pPr>
            <a:r>
              <a:rPr lang="en-US" sz="1600" kern="0" dirty="0" smtClean="0">
                <a:solidFill>
                  <a:srgbClr val="261748"/>
                </a:solidFill>
              </a:rPr>
              <a:t>Detailed planning of phase </a:t>
            </a:r>
            <a:r>
              <a:rPr lang="en-US" sz="1600" kern="0" dirty="0">
                <a:solidFill>
                  <a:srgbClr val="261748"/>
                </a:solidFill>
              </a:rPr>
              <a:t>III </a:t>
            </a:r>
            <a:r>
              <a:rPr lang="en-US" sz="1600" kern="0" dirty="0" smtClean="0">
                <a:solidFill>
                  <a:srgbClr val="261748"/>
                </a:solidFill>
              </a:rPr>
              <a:t>is </a:t>
            </a:r>
            <a:r>
              <a:rPr lang="en-US" sz="1600" kern="0" dirty="0">
                <a:solidFill>
                  <a:srgbClr val="261748"/>
                </a:solidFill>
              </a:rPr>
              <a:t>currently being drafted</a:t>
            </a:r>
          </a:p>
        </p:txBody>
      </p:sp>
      <p:sp>
        <p:nvSpPr>
          <p:cNvPr id="6" name="Diamond 5"/>
          <p:cNvSpPr/>
          <p:nvPr/>
        </p:nvSpPr>
        <p:spPr bwMode="auto">
          <a:xfrm>
            <a:off x="5186477" y="1492300"/>
            <a:ext cx="204826" cy="204826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0070" y="1324049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10D0-806F-4279-879A-8ED4982B1D11}" type="slidenum">
              <a:rPr lang="en-GB"/>
              <a:pPr/>
              <a:t>15</a:t>
            </a:fld>
            <a:endParaRPr lang="en-GB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465138"/>
            <a:ext cx="7283450" cy="481012"/>
          </a:xfrm>
        </p:spPr>
        <p:txBody>
          <a:bodyPr/>
          <a:lstStyle/>
          <a:p>
            <a:r>
              <a:rPr lang="de-DE" sz="2000" dirty="0" smtClean="0"/>
              <a:t>I:  </a:t>
            </a:r>
            <a:r>
              <a:rPr lang="de-DE" sz="2000" dirty="0" err="1" smtClean="0"/>
              <a:t>Before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laser</a:t>
            </a:r>
            <a:r>
              <a:rPr lang="de-DE" sz="2000" dirty="0" smtClean="0"/>
              <a:t> </a:t>
            </a:r>
            <a:r>
              <a:rPr lang="de-DE" sz="2000" dirty="0" err="1" smtClean="0"/>
              <a:t>tables</a:t>
            </a:r>
            <a:r>
              <a:rPr lang="en-US" sz="2000" dirty="0"/>
              <a:t> (-&gt; Mar. 2016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909" y="1458684"/>
            <a:ext cx="5555831" cy="4237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0250" y="1070714"/>
            <a:ext cx="332422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de-DE" sz="1600" u="sng" dirty="0" smtClean="0">
                <a:solidFill>
                  <a:schemeClr val="tx2"/>
                </a:solidFill>
              </a:rPr>
              <a:t>At </a:t>
            </a:r>
            <a:r>
              <a:rPr lang="de-DE" sz="1600" u="sng" dirty="0" err="1" smtClean="0">
                <a:solidFill>
                  <a:schemeClr val="tx2"/>
                </a:solidFill>
              </a:rPr>
              <a:t>the</a:t>
            </a:r>
            <a:r>
              <a:rPr lang="de-DE" sz="1600" u="sng" dirty="0" smtClean="0">
                <a:solidFill>
                  <a:schemeClr val="tx2"/>
                </a:solidFill>
              </a:rPr>
              <a:t> end </a:t>
            </a:r>
            <a:r>
              <a:rPr lang="de-DE" sz="1600" u="sng" dirty="0" err="1" smtClean="0">
                <a:solidFill>
                  <a:schemeClr val="tx2"/>
                </a:solidFill>
              </a:rPr>
              <a:t>of</a:t>
            </a:r>
            <a:r>
              <a:rPr lang="de-DE" sz="1600" u="sng" dirty="0" smtClean="0">
                <a:solidFill>
                  <a:schemeClr val="tx2"/>
                </a:solidFill>
              </a:rPr>
              <a:t> </a:t>
            </a:r>
            <a:r>
              <a:rPr lang="de-DE" sz="1600" u="sng" dirty="0" err="1" smtClean="0">
                <a:solidFill>
                  <a:schemeClr val="tx2"/>
                </a:solidFill>
              </a:rPr>
              <a:t>phase</a:t>
            </a:r>
            <a:r>
              <a:rPr lang="de-DE" sz="1600" u="sng" dirty="0" smtClean="0">
                <a:solidFill>
                  <a:schemeClr val="tx2"/>
                </a:solidFill>
              </a:rPr>
              <a:t> I </a:t>
            </a:r>
            <a:r>
              <a:rPr lang="de-DE" sz="1600" u="sng" dirty="0" err="1" smtClean="0">
                <a:solidFill>
                  <a:schemeClr val="tx2"/>
                </a:solidFill>
              </a:rPr>
              <a:t>we</a:t>
            </a:r>
            <a:r>
              <a:rPr lang="de-DE" sz="1600" u="sng" dirty="0" smtClean="0">
                <a:solidFill>
                  <a:schemeClr val="tx2"/>
                </a:solidFill>
              </a:rPr>
              <a:t> </a:t>
            </a:r>
            <a:r>
              <a:rPr lang="de-DE" sz="1600" u="sng" dirty="0" err="1" smtClean="0">
                <a:solidFill>
                  <a:schemeClr val="tx2"/>
                </a:solidFill>
              </a:rPr>
              <a:t>have</a:t>
            </a:r>
            <a:r>
              <a:rPr lang="de-DE" sz="1600" u="sng" dirty="0" smtClean="0">
                <a:solidFill>
                  <a:schemeClr val="tx2"/>
                </a:solidFill>
              </a:rPr>
              <a:t>: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2"/>
                </a:solidFill>
              </a:rPr>
              <a:t>Electricity</a:t>
            </a:r>
            <a:r>
              <a:rPr lang="de-DE" sz="1600" b="0" dirty="0" smtClean="0">
                <a:solidFill>
                  <a:schemeClr val="tx2"/>
                </a:solidFill>
              </a:rPr>
              <a:t>, </a:t>
            </a:r>
            <a:r>
              <a:rPr lang="de-DE" sz="1600" b="0" dirty="0" err="1" smtClean="0">
                <a:solidFill>
                  <a:schemeClr val="tx2"/>
                </a:solidFill>
              </a:rPr>
              <a:t>network</a:t>
            </a:r>
            <a:r>
              <a:rPr lang="de-DE" sz="1600" b="0" dirty="0" smtClean="0">
                <a:solidFill>
                  <a:schemeClr val="tx2"/>
                </a:solidFill>
              </a:rPr>
              <a:t>, </a:t>
            </a:r>
            <a:r>
              <a:rPr lang="de-DE" sz="1600" b="0" dirty="0" err="1" smtClean="0">
                <a:solidFill>
                  <a:schemeClr val="tx2"/>
                </a:solidFill>
              </a:rPr>
              <a:t>water</a:t>
            </a:r>
            <a:r>
              <a:rPr lang="de-DE" sz="1600" b="0" dirty="0" smtClean="0">
                <a:solidFill>
                  <a:schemeClr val="tx2"/>
                </a:solidFill>
              </a:rPr>
              <a:t>, gas </a:t>
            </a:r>
            <a:r>
              <a:rPr lang="de-DE" sz="1600" b="0" dirty="0" err="1" smtClean="0">
                <a:solidFill>
                  <a:schemeClr val="tx2"/>
                </a:solidFill>
              </a:rPr>
              <a:t>as</a:t>
            </a:r>
            <a:r>
              <a:rPr lang="de-DE" sz="1600" b="0" dirty="0" smtClean="0">
                <a:solidFill>
                  <a:schemeClr val="tx2"/>
                </a:solidFill>
              </a:rPr>
              <a:t> </a:t>
            </a:r>
            <a:r>
              <a:rPr lang="de-DE" sz="1600" b="0" dirty="0" err="1" smtClean="0">
                <a:solidFill>
                  <a:schemeClr val="tx2"/>
                </a:solidFill>
              </a:rPr>
              <a:t>specified</a:t>
            </a:r>
            <a:r>
              <a:rPr lang="de-DE" sz="1600" b="0" dirty="0" smtClean="0">
                <a:solidFill>
                  <a:schemeClr val="tx2"/>
                </a:solidFill>
              </a:rPr>
              <a:t> at </a:t>
            </a:r>
            <a:r>
              <a:rPr lang="de-DE" sz="1600" b="0" dirty="0" err="1" smtClean="0">
                <a:solidFill>
                  <a:schemeClr val="tx2"/>
                </a:solidFill>
              </a:rPr>
              <a:t>walls</a:t>
            </a:r>
            <a:endParaRPr lang="de-DE" sz="1600" b="0" dirty="0" smtClean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tx2"/>
                </a:solidFill>
              </a:rPr>
              <a:t>Electricity</a:t>
            </a:r>
            <a:r>
              <a:rPr lang="de-DE" sz="1600" b="0" dirty="0">
                <a:solidFill>
                  <a:schemeClr val="tx2"/>
                </a:solidFill>
              </a:rPr>
              <a:t>, </a:t>
            </a:r>
            <a:r>
              <a:rPr lang="de-DE" sz="1600" b="0" dirty="0" err="1">
                <a:solidFill>
                  <a:schemeClr val="tx2"/>
                </a:solidFill>
              </a:rPr>
              <a:t>network</a:t>
            </a:r>
            <a:r>
              <a:rPr lang="de-DE" sz="1600" b="0" dirty="0">
                <a:solidFill>
                  <a:schemeClr val="tx2"/>
                </a:solidFill>
              </a:rPr>
              <a:t>, </a:t>
            </a:r>
            <a:r>
              <a:rPr lang="de-DE" sz="1600" b="0" dirty="0" err="1" smtClean="0">
                <a:solidFill>
                  <a:schemeClr val="tx2"/>
                </a:solidFill>
              </a:rPr>
              <a:t>water</a:t>
            </a:r>
            <a:r>
              <a:rPr lang="de-DE" sz="1600" b="0" dirty="0" smtClean="0">
                <a:solidFill>
                  <a:schemeClr val="tx2"/>
                </a:solidFill>
              </a:rPr>
              <a:t> at </a:t>
            </a:r>
            <a:r>
              <a:rPr lang="de-DE" sz="1600" b="0" dirty="0" err="1" smtClean="0">
                <a:solidFill>
                  <a:schemeClr val="tx2"/>
                </a:solidFill>
              </a:rPr>
              <a:t>access</a:t>
            </a:r>
            <a:r>
              <a:rPr lang="de-DE" sz="1600" b="0" dirty="0" smtClean="0">
                <a:solidFill>
                  <a:schemeClr val="tx2"/>
                </a:solidFill>
              </a:rPr>
              <a:t> </a:t>
            </a:r>
            <a:r>
              <a:rPr lang="de-DE" sz="1600" b="0" dirty="0" err="1" smtClean="0">
                <a:solidFill>
                  <a:schemeClr val="tx2"/>
                </a:solidFill>
              </a:rPr>
              <a:t>point</a:t>
            </a:r>
            <a:r>
              <a:rPr lang="de-DE" sz="1600" b="0" dirty="0" smtClean="0">
                <a:solidFill>
                  <a:schemeClr val="tx2"/>
                </a:solidFill>
              </a:rPr>
              <a:t> for </a:t>
            </a:r>
            <a:r>
              <a:rPr lang="de-DE" sz="1600" b="0" dirty="0" err="1" smtClean="0">
                <a:solidFill>
                  <a:schemeClr val="tx2"/>
                </a:solidFill>
              </a:rPr>
              <a:t>under-table</a:t>
            </a:r>
            <a:r>
              <a:rPr lang="de-DE" sz="1600" b="0" dirty="0" smtClean="0">
                <a:solidFill>
                  <a:schemeClr val="tx2"/>
                </a:solidFill>
              </a:rPr>
              <a:t> </a:t>
            </a:r>
            <a:r>
              <a:rPr lang="de-DE" sz="1600" b="0" dirty="0" err="1" smtClean="0">
                <a:solidFill>
                  <a:schemeClr val="tx2"/>
                </a:solidFill>
              </a:rPr>
              <a:t>installation</a:t>
            </a:r>
            <a:endParaRPr lang="de-DE" sz="1600" b="0" dirty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chemeClr val="tx2"/>
                </a:solidFill>
              </a:rPr>
              <a:t>AC </a:t>
            </a:r>
            <a:r>
              <a:rPr lang="de-DE" sz="1600" b="0" dirty="0" err="1">
                <a:solidFill>
                  <a:schemeClr val="tx2"/>
                </a:solidFill>
              </a:rPr>
              <a:t>and</a:t>
            </a:r>
            <a:r>
              <a:rPr lang="de-DE" sz="1600" b="0" dirty="0">
                <a:solidFill>
                  <a:schemeClr val="tx2"/>
                </a:solidFill>
              </a:rPr>
              <a:t> GR </a:t>
            </a:r>
            <a:r>
              <a:rPr lang="de-DE" sz="1600" b="0" dirty="0" err="1">
                <a:solidFill>
                  <a:schemeClr val="tx2"/>
                </a:solidFill>
              </a:rPr>
              <a:t>condition</a:t>
            </a:r>
            <a:endParaRPr lang="de-DE" sz="1600" b="0" dirty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600" b="0" dirty="0" err="1">
                <a:solidFill>
                  <a:schemeClr val="tx2"/>
                </a:solidFill>
              </a:rPr>
              <a:t>Ideally</a:t>
            </a:r>
            <a:r>
              <a:rPr lang="de-DE" sz="1600" b="0" dirty="0">
                <a:solidFill>
                  <a:schemeClr val="tx2"/>
                </a:solidFill>
              </a:rPr>
              <a:t>:  </a:t>
            </a:r>
            <a:endParaRPr lang="de-DE" sz="1600" b="0" dirty="0" smtClean="0">
              <a:solidFill>
                <a:schemeClr val="tx2"/>
              </a:solidFill>
            </a:endParaRPr>
          </a:p>
          <a:p>
            <a:pPr marL="1371600" lvl="7" indent="-34290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ð"/>
            </a:pPr>
            <a:r>
              <a:rPr lang="de-DE" sz="1400" b="0" dirty="0" err="1" smtClean="0">
                <a:solidFill>
                  <a:schemeClr val="tx2"/>
                </a:solidFill>
              </a:rPr>
              <a:t>Hutch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access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control</a:t>
            </a:r>
            <a:endParaRPr lang="de-DE" sz="1400" b="0" dirty="0" smtClean="0">
              <a:solidFill>
                <a:schemeClr val="tx2"/>
              </a:solidFill>
            </a:endParaRPr>
          </a:p>
          <a:p>
            <a:pPr marL="1371600" lvl="7" indent="-34290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ð"/>
            </a:pPr>
            <a:r>
              <a:rPr lang="de-DE" sz="1400" b="0" dirty="0" err="1">
                <a:solidFill>
                  <a:schemeClr val="tx2"/>
                </a:solidFill>
              </a:rPr>
              <a:t>S</a:t>
            </a:r>
            <a:r>
              <a:rPr lang="de-DE" sz="1400" b="0" dirty="0" err="1" smtClean="0">
                <a:solidFill>
                  <a:schemeClr val="tx2"/>
                </a:solidFill>
              </a:rPr>
              <a:t>afety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>
                <a:solidFill>
                  <a:schemeClr val="tx2"/>
                </a:solidFill>
              </a:rPr>
              <a:t>(</a:t>
            </a:r>
            <a:r>
              <a:rPr lang="de-DE" sz="1400" b="0" dirty="0" err="1">
                <a:solidFill>
                  <a:schemeClr val="tx2"/>
                </a:solidFill>
              </a:rPr>
              <a:t>general</a:t>
            </a:r>
            <a:r>
              <a:rPr lang="de-DE" sz="1400" b="0" dirty="0">
                <a:solidFill>
                  <a:schemeClr val="tx2"/>
                </a:solidFill>
              </a:rPr>
              <a:t> </a:t>
            </a:r>
            <a:r>
              <a:rPr lang="de-DE" sz="1400" b="0" dirty="0" err="1">
                <a:solidFill>
                  <a:schemeClr val="tx2"/>
                </a:solidFill>
              </a:rPr>
              <a:t>and</a:t>
            </a:r>
            <a:r>
              <a:rPr lang="de-DE" sz="1400" b="0" dirty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laser</a:t>
            </a:r>
            <a:r>
              <a:rPr lang="de-DE" sz="1400" b="0" dirty="0" smtClean="0">
                <a:solidFill>
                  <a:schemeClr val="tx2"/>
                </a:solidFill>
              </a:rPr>
              <a:t>)</a:t>
            </a:r>
          </a:p>
          <a:p>
            <a:pPr marL="1371600" lvl="7" indent="-34290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ð"/>
            </a:pPr>
            <a:r>
              <a:rPr lang="de-DE" sz="1400" b="0" dirty="0" err="1">
                <a:solidFill>
                  <a:schemeClr val="tx2"/>
                </a:solidFill>
              </a:rPr>
              <a:t>S</a:t>
            </a:r>
            <a:r>
              <a:rPr lang="de-DE" sz="1400" b="0" dirty="0" err="1" smtClean="0">
                <a:solidFill>
                  <a:schemeClr val="tx2"/>
                </a:solidFill>
              </a:rPr>
              <a:t>ync-cable</a:t>
            </a:r>
            <a:r>
              <a:rPr lang="de-DE" sz="1400" b="0" dirty="0" smtClean="0">
                <a:solidFill>
                  <a:schemeClr val="tx2"/>
                </a:solidFill>
              </a:rPr>
              <a:t> (WP-18</a:t>
            </a:r>
            <a:r>
              <a:rPr lang="de-DE" sz="1400" b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381375" y="3962400"/>
            <a:ext cx="133350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cxnSp>
        <p:nvCxnSpPr>
          <p:cNvPr id="17" name="Straight Arrow Connector 16"/>
          <p:cNvCxnSpPr>
            <a:endCxn id="16" idx="3"/>
          </p:cNvCxnSpPr>
          <p:nvPr/>
        </p:nvCxnSpPr>
        <p:spPr bwMode="auto">
          <a:xfrm flipV="1">
            <a:off x="2228850" y="4084351"/>
            <a:ext cx="1172054" cy="821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045752" y="4857750"/>
            <a:ext cx="224612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rgbClr val="000000"/>
                </a:solidFill>
              </a:rPr>
              <a:t>Access </a:t>
            </a:r>
            <a:r>
              <a:rPr lang="de-DE" sz="1600" b="0" dirty="0" err="1">
                <a:solidFill>
                  <a:srgbClr val="000000"/>
                </a:solidFill>
              </a:rPr>
              <a:t>point</a:t>
            </a:r>
            <a:r>
              <a:rPr lang="de-DE" sz="1600" b="0" dirty="0">
                <a:solidFill>
                  <a:srgbClr val="000000"/>
                </a:solidFill>
              </a:rPr>
              <a:t> for </a:t>
            </a:r>
            <a:endParaRPr lang="de-DE" sz="1600" b="0" dirty="0" smtClean="0">
              <a:solidFill>
                <a:srgbClr val="000000"/>
              </a:solidFill>
            </a:endParaRPr>
          </a:p>
          <a:p>
            <a:r>
              <a:rPr lang="de-DE" sz="1600" b="0" dirty="0" err="1" smtClean="0">
                <a:solidFill>
                  <a:srgbClr val="000000"/>
                </a:solidFill>
              </a:rPr>
              <a:t>under-table</a:t>
            </a:r>
            <a:r>
              <a:rPr lang="de-DE" sz="1600" b="0" dirty="0" smtClean="0">
                <a:solidFill>
                  <a:srgbClr val="000000"/>
                </a:solidFill>
              </a:rPr>
              <a:t> </a:t>
            </a:r>
            <a:r>
              <a:rPr lang="de-DE" sz="1600" b="0" dirty="0" err="1">
                <a:solidFill>
                  <a:srgbClr val="000000"/>
                </a:solidFill>
              </a:rPr>
              <a:t>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19" y="1386840"/>
            <a:ext cx="7368541" cy="452628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10D0-806F-4279-879A-8ED4982B1D11}" type="slidenum">
              <a:rPr lang="en-GB"/>
              <a:pPr/>
              <a:t>16</a:t>
            </a:fld>
            <a:endParaRPr lang="en-GB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465138"/>
            <a:ext cx="7283450" cy="481012"/>
          </a:xfrm>
        </p:spPr>
        <p:txBody>
          <a:bodyPr/>
          <a:lstStyle/>
          <a:p>
            <a:r>
              <a:rPr lang="en-US" sz="2000" dirty="0" smtClean="0"/>
              <a:t>II:  Installation </a:t>
            </a:r>
            <a:r>
              <a:rPr lang="en-US" sz="2000" dirty="0"/>
              <a:t>of laser tables and additional (under-table) infrastructure   (Apr. -&gt; </a:t>
            </a:r>
            <a:r>
              <a:rPr lang="en-US" sz="2000" dirty="0" smtClean="0"/>
              <a:t>Jun. </a:t>
            </a:r>
            <a:r>
              <a:rPr lang="en-US" sz="2000" dirty="0"/>
              <a:t>2016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924549" y="1004039"/>
            <a:ext cx="328612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5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de-DE" sz="1600" u="sng" dirty="0">
                <a:solidFill>
                  <a:srgbClr val="000000"/>
                </a:solidFill>
              </a:rPr>
              <a:t>At </a:t>
            </a:r>
            <a:r>
              <a:rPr lang="de-DE" sz="1600" u="sng" dirty="0" err="1">
                <a:solidFill>
                  <a:srgbClr val="000000"/>
                </a:solidFill>
              </a:rPr>
              <a:t>the</a:t>
            </a:r>
            <a:r>
              <a:rPr lang="de-DE" sz="1600" u="sng" dirty="0">
                <a:solidFill>
                  <a:srgbClr val="000000"/>
                </a:solidFill>
              </a:rPr>
              <a:t> end </a:t>
            </a:r>
            <a:r>
              <a:rPr lang="de-DE" sz="1600" u="sng" dirty="0" err="1">
                <a:solidFill>
                  <a:srgbClr val="000000"/>
                </a:solidFill>
              </a:rPr>
              <a:t>of</a:t>
            </a:r>
            <a:r>
              <a:rPr lang="de-DE" sz="1600" u="sng" dirty="0">
                <a:solidFill>
                  <a:srgbClr val="000000"/>
                </a:solidFill>
              </a:rPr>
              <a:t> </a:t>
            </a:r>
            <a:r>
              <a:rPr lang="de-DE" sz="1600" u="sng" dirty="0" err="1">
                <a:solidFill>
                  <a:srgbClr val="000000"/>
                </a:solidFill>
              </a:rPr>
              <a:t>phase</a:t>
            </a:r>
            <a:r>
              <a:rPr lang="de-DE" sz="1600" u="sng" dirty="0">
                <a:solidFill>
                  <a:srgbClr val="000000"/>
                </a:solidFill>
              </a:rPr>
              <a:t> </a:t>
            </a:r>
            <a:r>
              <a:rPr lang="de-DE" sz="1600" u="sng" dirty="0" smtClean="0">
                <a:solidFill>
                  <a:srgbClr val="000000"/>
                </a:solidFill>
              </a:rPr>
              <a:t>II </a:t>
            </a:r>
            <a:r>
              <a:rPr lang="de-DE" sz="1600" u="sng" dirty="0" err="1">
                <a:solidFill>
                  <a:srgbClr val="000000"/>
                </a:solidFill>
              </a:rPr>
              <a:t>we</a:t>
            </a:r>
            <a:r>
              <a:rPr lang="de-DE" sz="1600" u="sng" dirty="0">
                <a:solidFill>
                  <a:srgbClr val="000000"/>
                </a:solidFill>
              </a:rPr>
              <a:t> </a:t>
            </a:r>
            <a:r>
              <a:rPr lang="de-DE" sz="1600" u="sng" dirty="0" err="1">
                <a:solidFill>
                  <a:srgbClr val="000000"/>
                </a:solidFill>
              </a:rPr>
              <a:t>have</a:t>
            </a:r>
            <a:r>
              <a:rPr lang="de-DE" sz="1600" u="sng" dirty="0">
                <a:solidFill>
                  <a:srgbClr val="000000"/>
                </a:solidFill>
              </a:rPr>
              <a:t>: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2"/>
                </a:solidFill>
              </a:rPr>
              <a:t>Laser </a:t>
            </a:r>
            <a:r>
              <a:rPr lang="de-DE" sz="1400" b="0" dirty="0" err="1" smtClean="0">
                <a:solidFill>
                  <a:schemeClr val="tx2"/>
                </a:solidFill>
              </a:rPr>
              <a:t>tables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and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furniture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installed</a:t>
            </a:r>
            <a:endParaRPr lang="de-DE" sz="1400" b="0" dirty="0" smtClean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Under-table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installation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complete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as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specified</a:t>
            </a:r>
            <a:endParaRPr lang="de-DE" sz="1400" b="0" dirty="0" smtClean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2"/>
                </a:solidFill>
              </a:rPr>
              <a:t>Beam </a:t>
            </a:r>
            <a:r>
              <a:rPr lang="de-DE" sz="1400" b="0" dirty="0" err="1" smtClean="0">
                <a:solidFill>
                  <a:schemeClr val="tx2"/>
                </a:solidFill>
              </a:rPr>
              <a:t>delivery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pipes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installed</a:t>
            </a:r>
            <a:endParaRPr lang="de-DE" sz="1400" b="0" dirty="0" smtClean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Climate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separation</a:t>
            </a:r>
            <a:endParaRPr lang="de-DE" sz="1400" b="0" dirty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Hutch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access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control</a:t>
            </a:r>
            <a:endParaRPr lang="de-DE" sz="1400" b="0" dirty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Safety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>
                <a:solidFill>
                  <a:schemeClr val="tx2"/>
                </a:solidFill>
              </a:rPr>
              <a:t>(</a:t>
            </a:r>
            <a:r>
              <a:rPr lang="de-DE" sz="1400" b="0" dirty="0" err="1">
                <a:solidFill>
                  <a:schemeClr val="tx2"/>
                </a:solidFill>
              </a:rPr>
              <a:t>general</a:t>
            </a:r>
            <a:r>
              <a:rPr lang="de-DE" sz="1400" b="0" dirty="0">
                <a:solidFill>
                  <a:schemeClr val="tx2"/>
                </a:solidFill>
              </a:rPr>
              <a:t> </a:t>
            </a:r>
            <a:r>
              <a:rPr lang="de-DE" sz="1400" b="0" dirty="0" err="1">
                <a:solidFill>
                  <a:schemeClr val="tx2"/>
                </a:solidFill>
              </a:rPr>
              <a:t>and</a:t>
            </a:r>
            <a:r>
              <a:rPr lang="de-DE" sz="1400" b="0" dirty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laser</a:t>
            </a:r>
            <a:r>
              <a:rPr lang="de-DE" sz="1400" b="0" dirty="0" smtClean="0">
                <a:solidFill>
                  <a:schemeClr val="tx2"/>
                </a:solidFill>
              </a:rPr>
              <a:t>)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>
                <a:solidFill>
                  <a:schemeClr val="tx2"/>
                </a:solidFill>
              </a:rPr>
              <a:t>S</a:t>
            </a:r>
            <a:r>
              <a:rPr lang="de-DE" sz="1400" b="0" dirty="0" err="1" smtClean="0">
                <a:solidFill>
                  <a:schemeClr val="tx2"/>
                </a:solidFill>
              </a:rPr>
              <a:t>ync-cable</a:t>
            </a:r>
            <a:r>
              <a:rPr lang="de-DE" sz="1400" b="0" dirty="0" smtClean="0">
                <a:solidFill>
                  <a:schemeClr val="tx2"/>
                </a:solidFill>
              </a:rPr>
              <a:t> (WP-18)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2"/>
                </a:solidFill>
              </a:rPr>
              <a:t>AC initial </a:t>
            </a:r>
            <a:r>
              <a:rPr lang="de-DE" sz="1400" b="0" dirty="0" err="1" smtClean="0">
                <a:solidFill>
                  <a:schemeClr val="tx2"/>
                </a:solidFill>
              </a:rPr>
              <a:t>comm</a:t>
            </a:r>
            <a:r>
              <a:rPr lang="de-DE" sz="1400" b="0" dirty="0" smtClean="0">
                <a:solidFill>
                  <a:schemeClr val="tx2"/>
                </a:solidFill>
              </a:rPr>
              <a:t>. </a:t>
            </a:r>
            <a:r>
              <a:rPr lang="de-DE" sz="1400" b="0" dirty="0" err="1">
                <a:solidFill>
                  <a:schemeClr val="tx2"/>
                </a:solidFill>
              </a:rPr>
              <a:t>and</a:t>
            </a:r>
            <a:r>
              <a:rPr lang="de-DE" sz="1400" b="0" dirty="0">
                <a:solidFill>
                  <a:schemeClr val="tx2"/>
                </a:solidFill>
              </a:rPr>
              <a:t> CR </a:t>
            </a:r>
            <a:r>
              <a:rPr lang="de-DE" sz="1400" b="0" dirty="0" err="1" smtClean="0">
                <a:solidFill>
                  <a:schemeClr val="tx2"/>
                </a:solidFill>
              </a:rPr>
              <a:t>conds</a:t>
            </a:r>
            <a:r>
              <a:rPr lang="de-DE" sz="1400" b="0" dirty="0" smtClean="0">
                <a:solidFill>
                  <a:schemeClr val="tx2"/>
                </a:solidFill>
              </a:rPr>
              <a:t>.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Furniture</a:t>
            </a:r>
            <a:endParaRPr lang="de-DE" sz="1400" b="0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81375" y="3970020"/>
            <a:ext cx="133350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28850" y="4069080"/>
            <a:ext cx="1162050" cy="836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045752" y="4857750"/>
            <a:ext cx="224612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rgbClr val="000000"/>
                </a:solidFill>
              </a:rPr>
              <a:t>Access </a:t>
            </a:r>
            <a:r>
              <a:rPr lang="de-DE" sz="1600" b="0" dirty="0" err="1">
                <a:solidFill>
                  <a:srgbClr val="000000"/>
                </a:solidFill>
              </a:rPr>
              <a:t>point</a:t>
            </a:r>
            <a:r>
              <a:rPr lang="de-DE" sz="1600" b="0" dirty="0">
                <a:solidFill>
                  <a:srgbClr val="000000"/>
                </a:solidFill>
              </a:rPr>
              <a:t> for </a:t>
            </a:r>
            <a:endParaRPr lang="de-DE" sz="1600" b="0" dirty="0" smtClean="0">
              <a:solidFill>
                <a:srgbClr val="000000"/>
              </a:solidFill>
            </a:endParaRPr>
          </a:p>
          <a:p>
            <a:r>
              <a:rPr lang="de-DE" sz="1600" b="0" dirty="0" err="1" smtClean="0">
                <a:solidFill>
                  <a:srgbClr val="000000"/>
                </a:solidFill>
              </a:rPr>
              <a:t>under-table</a:t>
            </a:r>
            <a:r>
              <a:rPr lang="de-DE" sz="1600" b="0" dirty="0" smtClean="0">
                <a:solidFill>
                  <a:srgbClr val="000000"/>
                </a:solidFill>
              </a:rPr>
              <a:t> </a:t>
            </a:r>
            <a:r>
              <a:rPr lang="de-DE" sz="1600" b="0" dirty="0" err="1">
                <a:solidFill>
                  <a:srgbClr val="000000"/>
                </a:solidFill>
              </a:rPr>
              <a:t>installation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677055" y="2472740"/>
            <a:ext cx="1853392" cy="369332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  <a:r>
              <a:rPr lang="de-DE" sz="1800" dirty="0" smtClean="0">
                <a:solidFill>
                  <a:srgbClr val="0033CC"/>
                </a:solidFill>
                <a:latin typeface="+mn-lt"/>
              </a:rPr>
              <a:t>T</a:t>
            </a:r>
            <a:r>
              <a:rPr lang="de-DE" sz="1800" dirty="0" smtClean="0">
                <a:solidFill>
                  <a:srgbClr val="0033CC"/>
                </a:solidFill>
              </a:rPr>
              <a:t>=21+/-0.1°C</a:t>
            </a:r>
            <a:endParaRPr lang="de-DE" sz="1800" dirty="0">
              <a:solidFill>
                <a:srgbClr val="0033C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78569" y="3856791"/>
            <a:ext cx="1661031" cy="3693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de-DE" sz="1800" dirty="0" smtClean="0">
                <a:solidFill>
                  <a:srgbClr val="FFFF00"/>
                </a:solidFill>
                <a:latin typeface="+mn-lt"/>
              </a:rPr>
              <a:t>T</a:t>
            </a:r>
            <a:r>
              <a:rPr lang="de-DE" sz="1800" dirty="0" smtClean="0">
                <a:solidFill>
                  <a:srgbClr val="FFFF00"/>
                </a:solidFill>
              </a:rPr>
              <a:t>=21+/-1°C</a:t>
            </a:r>
            <a:endParaRPr lang="de-DE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59" y="1386840"/>
            <a:ext cx="7139941" cy="461010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10D0-806F-4279-879A-8ED4982B1D11}" type="slidenum">
              <a:rPr lang="en-GB"/>
              <a:pPr/>
              <a:t>17</a:t>
            </a:fld>
            <a:endParaRPr lang="en-GB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465138"/>
            <a:ext cx="7283450" cy="481012"/>
          </a:xfrm>
        </p:spPr>
        <p:txBody>
          <a:bodyPr/>
          <a:lstStyle/>
          <a:p>
            <a:r>
              <a:rPr lang="en-US" sz="2000" dirty="0" smtClean="0"/>
              <a:t>III </a:t>
            </a:r>
            <a:r>
              <a:rPr lang="en-US" sz="2000" dirty="0"/>
              <a:t>a</a:t>
            </a:r>
            <a:r>
              <a:rPr lang="en-US" sz="2000" dirty="0" smtClean="0"/>
              <a:t>nd IV:  Installation </a:t>
            </a:r>
            <a:r>
              <a:rPr lang="en-US" sz="2000" dirty="0"/>
              <a:t>and commissioning of laser components in PP-Hutch   (</a:t>
            </a:r>
            <a:r>
              <a:rPr lang="en-US" sz="2000" dirty="0" smtClean="0"/>
              <a:t>Jul. </a:t>
            </a:r>
            <a:r>
              <a:rPr lang="en-US" sz="2000" dirty="0"/>
              <a:t>2016 -&gt; </a:t>
            </a:r>
            <a:r>
              <a:rPr lang="en-US" sz="2000" dirty="0" smtClean="0"/>
              <a:t>Apr</a:t>
            </a:r>
            <a:r>
              <a:rPr lang="en-US" sz="2000" dirty="0"/>
              <a:t>. 2017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613273" y="1325899"/>
            <a:ext cx="342900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5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de-DE" sz="1600" u="sng" dirty="0" smtClean="0">
                <a:solidFill>
                  <a:srgbClr val="000000"/>
                </a:solidFill>
              </a:rPr>
              <a:t>At </a:t>
            </a:r>
            <a:r>
              <a:rPr lang="de-DE" sz="1600" u="sng" dirty="0" err="1" smtClean="0">
                <a:solidFill>
                  <a:srgbClr val="000000"/>
                </a:solidFill>
              </a:rPr>
              <a:t>the</a:t>
            </a:r>
            <a:r>
              <a:rPr lang="de-DE" sz="1600" u="sng" dirty="0" smtClean="0">
                <a:solidFill>
                  <a:srgbClr val="000000"/>
                </a:solidFill>
              </a:rPr>
              <a:t> end </a:t>
            </a:r>
            <a:r>
              <a:rPr lang="de-DE" sz="1600" u="sng" dirty="0" err="1" smtClean="0">
                <a:solidFill>
                  <a:srgbClr val="000000"/>
                </a:solidFill>
              </a:rPr>
              <a:t>of</a:t>
            </a:r>
            <a:r>
              <a:rPr lang="de-DE" sz="1600" u="sng" dirty="0" smtClean="0">
                <a:solidFill>
                  <a:srgbClr val="000000"/>
                </a:solidFill>
              </a:rPr>
              <a:t> </a:t>
            </a:r>
            <a:r>
              <a:rPr lang="de-DE" sz="1600" u="sng" dirty="0" err="1" smtClean="0">
                <a:solidFill>
                  <a:srgbClr val="000000"/>
                </a:solidFill>
              </a:rPr>
              <a:t>phase</a:t>
            </a:r>
            <a:r>
              <a:rPr lang="de-DE" sz="1600" u="sng" dirty="0" smtClean="0">
                <a:solidFill>
                  <a:srgbClr val="000000"/>
                </a:solidFill>
              </a:rPr>
              <a:t> III </a:t>
            </a:r>
            <a:r>
              <a:rPr lang="de-DE" sz="1600" u="sng" dirty="0" err="1" smtClean="0">
                <a:solidFill>
                  <a:srgbClr val="000000"/>
                </a:solidFill>
              </a:rPr>
              <a:t>we</a:t>
            </a:r>
            <a:r>
              <a:rPr lang="de-DE" sz="1600" u="sng" dirty="0" smtClean="0">
                <a:solidFill>
                  <a:srgbClr val="000000"/>
                </a:solidFill>
              </a:rPr>
              <a:t> </a:t>
            </a:r>
            <a:r>
              <a:rPr lang="de-DE" sz="1600" u="sng" dirty="0" err="1" smtClean="0">
                <a:solidFill>
                  <a:srgbClr val="000000"/>
                </a:solidFill>
              </a:rPr>
              <a:t>have</a:t>
            </a:r>
            <a:r>
              <a:rPr lang="de-DE" sz="1600" u="sng" dirty="0" smtClean="0">
                <a:solidFill>
                  <a:srgbClr val="000000"/>
                </a:solidFill>
              </a:rPr>
              <a:t>: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2"/>
                </a:solidFill>
              </a:rPr>
              <a:t>Operative PP-laser </a:t>
            </a:r>
            <a:r>
              <a:rPr lang="de-DE" sz="1400" b="0" dirty="0" err="1" smtClean="0">
                <a:solidFill>
                  <a:schemeClr val="tx2"/>
                </a:solidFill>
              </a:rPr>
              <a:t>with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synchronization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and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Karabo-control</a:t>
            </a:r>
            <a:endParaRPr lang="de-DE" sz="1400" b="0" dirty="0" smtClean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2"/>
                </a:solidFill>
              </a:rPr>
              <a:t>Beam </a:t>
            </a:r>
            <a:r>
              <a:rPr lang="de-DE" sz="1400" b="0" dirty="0" err="1" smtClean="0">
                <a:solidFill>
                  <a:schemeClr val="tx2"/>
                </a:solidFill>
              </a:rPr>
              <a:t>delivered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to</a:t>
            </a:r>
            <a:r>
              <a:rPr lang="de-DE" sz="1400" b="0" dirty="0" smtClean="0">
                <a:solidFill>
                  <a:schemeClr val="tx2"/>
                </a:solidFill>
              </a:rPr>
              <a:t> ILH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Exclusive</a:t>
            </a:r>
            <a:r>
              <a:rPr lang="de-DE" sz="1400" b="0" dirty="0" smtClean="0">
                <a:solidFill>
                  <a:schemeClr val="tx2"/>
                </a:solidFill>
              </a:rPr>
              <a:t> WP-78 </a:t>
            </a:r>
            <a:r>
              <a:rPr lang="de-DE" sz="1400" b="0" dirty="0" err="1" smtClean="0">
                <a:solidFill>
                  <a:schemeClr val="tx2"/>
                </a:solidFill>
              </a:rPr>
              <a:t>effort</a:t>
            </a:r>
            <a:endParaRPr lang="de-DE" sz="1400" b="0" dirty="0" smtClean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81375" y="3970020"/>
            <a:ext cx="133350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28850" y="4069080"/>
            <a:ext cx="1162050" cy="836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045752" y="4857750"/>
            <a:ext cx="224612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rgbClr val="000000"/>
                </a:solidFill>
              </a:rPr>
              <a:t>Access </a:t>
            </a:r>
            <a:r>
              <a:rPr lang="de-DE" sz="1600" b="0" dirty="0" err="1">
                <a:solidFill>
                  <a:srgbClr val="000000"/>
                </a:solidFill>
              </a:rPr>
              <a:t>point</a:t>
            </a:r>
            <a:r>
              <a:rPr lang="de-DE" sz="1600" b="0" dirty="0">
                <a:solidFill>
                  <a:srgbClr val="000000"/>
                </a:solidFill>
              </a:rPr>
              <a:t> for </a:t>
            </a:r>
            <a:endParaRPr lang="de-DE" sz="1600" b="0" dirty="0" smtClean="0">
              <a:solidFill>
                <a:srgbClr val="000000"/>
              </a:solidFill>
            </a:endParaRPr>
          </a:p>
          <a:p>
            <a:r>
              <a:rPr lang="de-DE" sz="1600" b="0" dirty="0" err="1" smtClean="0">
                <a:solidFill>
                  <a:srgbClr val="000000"/>
                </a:solidFill>
              </a:rPr>
              <a:t>under-table</a:t>
            </a:r>
            <a:r>
              <a:rPr lang="de-DE" sz="1600" b="0" dirty="0" smtClean="0">
                <a:solidFill>
                  <a:srgbClr val="000000"/>
                </a:solidFill>
              </a:rPr>
              <a:t> </a:t>
            </a:r>
            <a:r>
              <a:rPr lang="de-DE" sz="1600" b="0" dirty="0" err="1">
                <a:solidFill>
                  <a:srgbClr val="000000"/>
                </a:solidFill>
              </a:rPr>
              <a:t>installation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4534" y="2985232"/>
            <a:ext cx="34290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5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de-DE" sz="1600" u="sng" dirty="0">
                <a:solidFill>
                  <a:srgbClr val="000000"/>
                </a:solidFill>
              </a:rPr>
              <a:t>P</a:t>
            </a:r>
            <a:r>
              <a:rPr lang="de-DE" sz="1600" u="sng" dirty="0" smtClean="0">
                <a:solidFill>
                  <a:srgbClr val="000000"/>
                </a:solidFill>
              </a:rPr>
              <a:t>hase IV: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Fully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commissioned</a:t>
            </a:r>
            <a:r>
              <a:rPr lang="de-DE" sz="1400" b="0" dirty="0" smtClean="0">
                <a:solidFill>
                  <a:schemeClr val="tx2"/>
                </a:solidFill>
              </a:rPr>
              <a:t> AC</a:t>
            </a:r>
          </a:p>
        </p:txBody>
      </p:sp>
    </p:spTree>
    <p:extLst>
      <p:ext uri="{BB962C8B-B14F-4D97-AF65-F5344CB8AC3E}">
        <p14:creationId xmlns:p14="http://schemas.microsoft.com/office/powerpoint/2010/main" val="18744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58" y="1242060"/>
            <a:ext cx="7266959" cy="478536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10D0-806F-4279-879A-8ED4982B1D11}" type="slidenum">
              <a:rPr lang="en-GB"/>
              <a:pPr/>
              <a:t>18</a:t>
            </a:fld>
            <a:endParaRPr lang="en-GB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465138"/>
            <a:ext cx="7283450" cy="481012"/>
          </a:xfrm>
        </p:spPr>
        <p:txBody>
          <a:bodyPr/>
          <a:lstStyle/>
          <a:p>
            <a:r>
              <a:rPr lang="en-US" sz="2000" dirty="0" smtClean="0"/>
              <a:t>V:  Beam </a:t>
            </a:r>
            <a:r>
              <a:rPr lang="en-US" sz="2000" dirty="0"/>
              <a:t>delivery to ILH and experiment   (</a:t>
            </a:r>
            <a:r>
              <a:rPr lang="en-US" sz="2000" dirty="0" smtClean="0"/>
              <a:t>Jul. </a:t>
            </a:r>
            <a:r>
              <a:rPr lang="en-US" sz="2000" dirty="0"/>
              <a:t>2016 -&gt; </a:t>
            </a:r>
            <a:r>
              <a:rPr lang="en-US" sz="2000" dirty="0" smtClean="0"/>
              <a:t>Apr</a:t>
            </a:r>
            <a:r>
              <a:rPr lang="en-US" sz="2000" dirty="0"/>
              <a:t>. 2017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547438" y="1252749"/>
            <a:ext cx="3429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5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de-DE" sz="1600" u="sng" dirty="0">
                <a:solidFill>
                  <a:srgbClr val="000000"/>
                </a:solidFill>
              </a:rPr>
              <a:t>At </a:t>
            </a:r>
            <a:r>
              <a:rPr lang="de-DE" sz="1600" u="sng" dirty="0" err="1">
                <a:solidFill>
                  <a:srgbClr val="000000"/>
                </a:solidFill>
              </a:rPr>
              <a:t>the</a:t>
            </a:r>
            <a:r>
              <a:rPr lang="de-DE" sz="1600" u="sng" dirty="0">
                <a:solidFill>
                  <a:srgbClr val="000000"/>
                </a:solidFill>
              </a:rPr>
              <a:t> end </a:t>
            </a:r>
            <a:r>
              <a:rPr lang="de-DE" sz="1600" u="sng" dirty="0" err="1">
                <a:solidFill>
                  <a:srgbClr val="000000"/>
                </a:solidFill>
              </a:rPr>
              <a:t>of</a:t>
            </a:r>
            <a:r>
              <a:rPr lang="de-DE" sz="1600" u="sng" dirty="0">
                <a:solidFill>
                  <a:srgbClr val="000000"/>
                </a:solidFill>
              </a:rPr>
              <a:t> </a:t>
            </a:r>
            <a:r>
              <a:rPr lang="de-DE" sz="1600" u="sng" dirty="0" err="1">
                <a:solidFill>
                  <a:srgbClr val="000000"/>
                </a:solidFill>
              </a:rPr>
              <a:t>phase</a:t>
            </a:r>
            <a:r>
              <a:rPr lang="de-DE" sz="1600" u="sng" dirty="0">
                <a:solidFill>
                  <a:srgbClr val="000000"/>
                </a:solidFill>
              </a:rPr>
              <a:t> </a:t>
            </a:r>
            <a:r>
              <a:rPr lang="de-DE" sz="1600" u="sng" dirty="0" smtClean="0">
                <a:solidFill>
                  <a:srgbClr val="000000"/>
                </a:solidFill>
              </a:rPr>
              <a:t>V </a:t>
            </a:r>
            <a:r>
              <a:rPr lang="de-DE" sz="1600" u="sng" dirty="0" err="1">
                <a:solidFill>
                  <a:srgbClr val="000000"/>
                </a:solidFill>
              </a:rPr>
              <a:t>we</a:t>
            </a:r>
            <a:r>
              <a:rPr lang="de-DE" sz="1600" u="sng" dirty="0">
                <a:solidFill>
                  <a:srgbClr val="000000"/>
                </a:solidFill>
              </a:rPr>
              <a:t> </a:t>
            </a:r>
            <a:r>
              <a:rPr lang="de-DE" sz="1600" u="sng" dirty="0" err="1">
                <a:solidFill>
                  <a:srgbClr val="000000"/>
                </a:solidFill>
              </a:rPr>
              <a:t>have</a:t>
            </a:r>
            <a:r>
              <a:rPr lang="de-DE" sz="1600" u="sng" dirty="0">
                <a:solidFill>
                  <a:srgbClr val="000000"/>
                </a:solidFill>
              </a:rPr>
              <a:t>:</a:t>
            </a: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smtClean="0">
                <a:solidFill>
                  <a:schemeClr val="tx2"/>
                </a:solidFill>
              </a:rPr>
              <a:t>Beam </a:t>
            </a:r>
            <a:r>
              <a:rPr lang="de-DE" sz="1400" b="0" dirty="0" err="1" smtClean="0">
                <a:solidFill>
                  <a:schemeClr val="tx2"/>
                </a:solidFill>
              </a:rPr>
              <a:t>delivered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to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first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experiment</a:t>
            </a:r>
            <a:endParaRPr lang="de-DE" sz="1400" b="0" dirty="0" smtClean="0">
              <a:solidFill>
                <a:schemeClr val="tx2"/>
              </a:solidFill>
            </a:endParaRPr>
          </a:p>
          <a:p>
            <a:pPr marL="457200" lvl="5" indent="-34290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solidFill>
                  <a:schemeClr val="tx2"/>
                </a:solidFill>
              </a:rPr>
              <a:t>Combined</a:t>
            </a:r>
            <a:r>
              <a:rPr lang="de-DE" sz="1400" b="0" dirty="0" smtClean="0">
                <a:solidFill>
                  <a:schemeClr val="tx2"/>
                </a:solidFill>
              </a:rPr>
              <a:t> </a:t>
            </a:r>
            <a:r>
              <a:rPr lang="de-DE" sz="1400" b="0" dirty="0" err="1" smtClean="0">
                <a:solidFill>
                  <a:schemeClr val="tx2"/>
                </a:solidFill>
              </a:rPr>
              <a:t>effort</a:t>
            </a:r>
            <a:r>
              <a:rPr lang="de-DE" sz="1400" b="0" dirty="0" smtClean="0">
                <a:solidFill>
                  <a:schemeClr val="tx2"/>
                </a:solidFill>
              </a:rPr>
              <a:t> WP-81/84 </a:t>
            </a:r>
            <a:r>
              <a:rPr lang="de-DE" sz="1400" b="0" dirty="0" err="1" smtClean="0">
                <a:solidFill>
                  <a:schemeClr val="tx2"/>
                </a:solidFill>
              </a:rPr>
              <a:t>and</a:t>
            </a:r>
            <a:r>
              <a:rPr lang="de-DE" sz="1400" b="0" dirty="0" smtClean="0">
                <a:solidFill>
                  <a:schemeClr val="tx2"/>
                </a:solidFill>
              </a:rPr>
              <a:t> WP-78</a:t>
            </a:r>
          </a:p>
        </p:txBody>
      </p:sp>
    </p:spTree>
    <p:extLst>
      <p:ext uri="{BB962C8B-B14F-4D97-AF65-F5344CB8AC3E}">
        <p14:creationId xmlns:p14="http://schemas.microsoft.com/office/powerpoint/2010/main" val="1146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19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66135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C</a:t>
            </a: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onclusion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59472" y="1356556"/>
            <a:ext cx="98277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Font typeface="Arial" pitchFamily="34" charset="0"/>
              <a:buChar char="■"/>
            </a:pPr>
            <a:r>
              <a:rPr lang="de-DE" sz="2800" dirty="0" smtClean="0">
                <a:solidFill>
                  <a:srgbClr val="261748"/>
                </a:solidFill>
                <a:latin typeface="Arial"/>
                <a:ea typeface="ＭＳ Ｐゴシック"/>
              </a:rPr>
              <a:t>Laser </a:t>
            </a:r>
            <a:r>
              <a:rPr lang="de-DE" sz="280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installation</a:t>
            </a:r>
            <a:r>
              <a:rPr lang="de-DE" sz="2800" dirty="0" smtClean="0">
                <a:solidFill>
                  <a:srgbClr val="261748"/>
                </a:solidFill>
                <a:latin typeface="Arial"/>
                <a:ea typeface="ＭＳ Ｐゴシック"/>
              </a:rPr>
              <a:t> at SASE 1</a:t>
            </a:r>
          </a:p>
          <a:p>
            <a:pPr marL="800100" lvl="1" indent="-342900" algn="l" fontAlgn="auto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ð"/>
            </a:pP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PP-laser </a:t>
            </a:r>
            <a:r>
              <a:rPr lang="de-DE" sz="200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development</a:t>
            </a: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status</a:t>
            </a: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: 			</a:t>
            </a:r>
            <a:r>
              <a:rPr lang="de-DE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on </a:t>
            </a:r>
            <a:r>
              <a:rPr lang="de-DE" sz="2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schedule</a:t>
            </a:r>
            <a:endParaRPr lang="de-DE" sz="20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ＭＳ Ｐゴシック"/>
            </a:endParaRPr>
          </a:p>
          <a:p>
            <a:pPr marL="800100" lvl="1" indent="-342900" algn="l" fontAlgn="auto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ð"/>
            </a:pP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PP-laser </a:t>
            </a:r>
            <a:r>
              <a:rPr lang="de-DE" sz="2000" dirty="0" err="1">
                <a:solidFill>
                  <a:srgbClr val="261748"/>
                </a:solidFill>
                <a:latin typeface="Arial"/>
                <a:ea typeface="ＭＳ Ｐゴシック"/>
              </a:rPr>
              <a:t>procurement</a:t>
            </a:r>
            <a:r>
              <a:rPr lang="de-DE" sz="2000" dirty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started</a:t>
            </a: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mid</a:t>
            </a: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 2014:	</a:t>
            </a:r>
            <a:r>
              <a:rPr lang="de-DE" sz="2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ongoing</a:t>
            </a:r>
            <a:endParaRPr lang="de-DE" sz="20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ＭＳ Ｐゴシック"/>
            </a:endParaRPr>
          </a:p>
          <a:p>
            <a:pPr marL="800100" lvl="1" indent="-342900" algn="l" fontAlgn="auto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ð"/>
            </a:pP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Installation </a:t>
            </a:r>
            <a:r>
              <a:rPr lang="de-DE" sz="200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planning</a:t>
            </a: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:				</a:t>
            </a:r>
            <a:r>
              <a:rPr lang="de-DE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WBS </a:t>
            </a:r>
            <a:r>
              <a:rPr lang="de-DE" sz="2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with</a:t>
            </a:r>
            <a:r>
              <a:rPr lang="de-DE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 time </a:t>
            </a:r>
            <a:r>
              <a:rPr lang="de-DE" sz="2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line</a:t>
            </a:r>
            <a:endParaRPr lang="de-DE" sz="2000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ＭＳ Ｐゴシック"/>
            </a:endParaRPr>
          </a:p>
          <a:p>
            <a:pPr marL="800100" lvl="1" indent="-342900" algn="l" fontAlgn="auto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ð"/>
            </a:pPr>
            <a:r>
              <a:rPr lang="de-DE" sz="2000" dirty="0">
                <a:solidFill>
                  <a:srgbClr val="261748"/>
                </a:solidFill>
                <a:latin typeface="Arial"/>
                <a:ea typeface="ＭＳ Ｐゴシック"/>
              </a:rPr>
              <a:t>PP-laser </a:t>
            </a:r>
            <a:r>
              <a:rPr lang="de-DE" sz="2000" dirty="0" err="1">
                <a:solidFill>
                  <a:srgbClr val="261748"/>
                </a:solidFill>
                <a:latin typeface="Arial"/>
                <a:ea typeface="ＭＳ Ｐゴシック"/>
              </a:rPr>
              <a:t>hutch</a:t>
            </a:r>
            <a:r>
              <a:rPr lang="de-DE" sz="2000" dirty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dirty="0" err="1">
                <a:solidFill>
                  <a:srgbClr val="261748"/>
                </a:solidFill>
                <a:latin typeface="Arial"/>
                <a:ea typeface="ＭＳ Ｐゴシック"/>
              </a:rPr>
              <a:t>planning</a:t>
            </a:r>
            <a:r>
              <a:rPr lang="de-DE" sz="2000" dirty="0">
                <a:solidFill>
                  <a:srgbClr val="261748"/>
                </a:solidFill>
                <a:latin typeface="Arial"/>
                <a:ea typeface="ＭＳ Ｐゴシック"/>
              </a:rPr>
              <a:t>:			</a:t>
            </a:r>
            <a:r>
              <a:rPr lang="de-DE" sz="20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finalized</a:t>
            </a:r>
            <a:endParaRPr lang="de-DE" sz="2000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ＭＳ Ｐゴシック"/>
            </a:endParaRPr>
          </a:p>
          <a:p>
            <a:pPr marL="800100" lvl="1" indent="-342900" algn="l" fontAlgn="auto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ð"/>
            </a:pPr>
            <a:r>
              <a:rPr lang="de-DE" sz="2000" dirty="0" err="1">
                <a:solidFill>
                  <a:srgbClr val="261748"/>
                </a:solidFill>
                <a:latin typeface="Arial"/>
                <a:ea typeface="ＭＳ Ｐゴシック"/>
              </a:rPr>
              <a:t>Hutch</a:t>
            </a:r>
            <a:r>
              <a:rPr lang="de-DE" sz="2000" dirty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2000" dirty="0" err="1">
                <a:solidFill>
                  <a:srgbClr val="261748"/>
                </a:solidFill>
                <a:latin typeface="Arial"/>
                <a:ea typeface="ＭＳ Ｐゴシック"/>
              </a:rPr>
              <a:t>construction</a:t>
            </a:r>
            <a:r>
              <a:rPr lang="de-DE" sz="2000" dirty="0">
                <a:solidFill>
                  <a:srgbClr val="261748"/>
                </a:solidFill>
                <a:latin typeface="Arial"/>
                <a:ea typeface="ＭＳ Ｐゴシック"/>
              </a:rPr>
              <a:t>:			</a:t>
            </a: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	</a:t>
            </a:r>
            <a:r>
              <a:rPr lang="de-DE" sz="2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masonry</a:t>
            </a:r>
            <a:r>
              <a:rPr lang="de-DE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ＭＳ Ｐゴシック"/>
              </a:rPr>
              <a:t>started</a:t>
            </a:r>
            <a:r>
              <a:rPr lang="de-DE" sz="2000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endParaRPr lang="de-DE" sz="200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90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F10D0-806F-4279-879A-8ED4982B1D11}" type="slidenum">
              <a:rPr lang="en-GB"/>
              <a:pPr/>
              <a:t>2</a:t>
            </a:fld>
            <a:endParaRPr lang="en-GB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9111" y="1821471"/>
            <a:ext cx="8303292" cy="3379636"/>
          </a:xfrm>
        </p:spPr>
        <p:txBody>
          <a:bodyPr/>
          <a:lstStyle/>
          <a:p>
            <a:pPr marL="285750" lvl="1" indent="-540000">
              <a:spcBef>
                <a:spcPts val="1200"/>
              </a:spcBef>
              <a:spcAft>
                <a:spcPts val="1800"/>
              </a:spcAft>
            </a:pPr>
            <a:r>
              <a:rPr lang="de-DE" sz="3200" dirty="0"/>
              <a:t>Laser Group WP78</a:t>
            </a:r>
          </a:p>
          <a:p>
            <a:pPr marL="285750" lvl="1" indent="-540000">
              <a:spcBef>
                <a:spcPts val="1200"/>
              </a:spcBef>
              <a:spcAft>
                <a:spcPts val="1800"/>
              </a:spcAft>
            </a:pPr>
            <a:r>
              <a:rPr lang="de-DE" sz="3200" dirty="0" smtClean="0"/>
              <a:t>Pump-probe </a:t>
            </a:r>
            <a:r>
              <a:rPr lang="de-DE" sz="3200" dirty="0" err="1" smtClean="0"/>
              <a:t>laser</a:t>
            </a:r>
            <a:r>
              <a:rPr lang="de-DE" sz="3200" dirty="0" smtClean="0"/>
              <a:t> R&amp;D </a:t>
            </a:r>
            <a:r>
              <a:rPr lang="de-DE" sz="3200" dirty="0" err="1" smtClean="0"/>
              <a:t>status</a:t>
            </a:r>
            <a:endParaRPr lang="de-DE" sz="3200" dirty="0" smtClean="0"/>
          </a:p>
          <a:p>
            <a:pPr marL="285750" lvl="1" indent="-540000">
              <a:spcBef>
                <a:spcPts val="1200"/>
              </a:spcBef>
              <a:spcAft>
                <a:spcPts val="1800"/>
              </a:spcAft>
            </a:pPr>
            <a:r>
              <a:rPr lang="de-DE" sz="3200" dirty="0" smtClean="0"/>
              <a:t>SASE 1 pump-probe </a:t>
            </a:r>
            <a:r>
              <a:rPr lang="de-DE" sz="3200" dirty="0" err="1" smtClean="0"/>
              <a:t>laser</a:t>
            </a:r>
            <a:r>
              <a:rPr lang="de-DE" sz="3200" dirty="0" smtClean="0"/>
              <a:t> </a:t>
            </a:r>
            <a:r>
              <a:rPr lang="de-DE" sz="3200" dirty="0" err="1" smtClean="0"/>
              <a:t>installation</a:t>
            </a:r>
            <a:endParaRPr lang="de-DE" sz="3200" dirty="0" smtClean="0"/>
          </a:p>
          <a:p>
            <a:pPr marL="285750" lvl="1" indent="-540000">
              <a:spcBef>
                <a:spcPts val="1200"/>
              </a:spcBef>
              <a:spcAft>
                <a:spcPts val="1800"/>
              </a:spcAft>
            </a:pPr>
            <a:r>
              <a:rPr lang="de-DE" sz="3200" dirty="0" err="1" smtClean="0"/>
              <a:t>Conclusion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490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47087" y="2844800"/>
            <a:ext cx="5998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err="1" smtClean="0"/>
              <a:t>Thank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you</a:t>
            </a:r>
            <a:r>
              <a:rPr lang="de-DE" sz="8000" b="1" dirty="0" smtClean="0"/>
              <a:t>!!</a:t>
            </a:r>
            <a:endParaRPr lang="de-DE" sz="8000" b="1" dirty="0"/>
          </a:p>
        </p:txBody>
      </p:sp>
    </p:spTree>
    <p:extLst>
      <p:ext uri="{BB962C8B-B14F-4D97-AF65-F5344CB8AC3E}">
        <p14:creationId xmlns:p14="http://schemas.microsoft.com/office/powerpoint/2010/main" val="10338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21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3043" r="16074" b="7609"/>
          <a:stretch/>
        </p:blipFill>
        <p:spPr bwMode="auto">
          <a:xfrm>
            <a:off x="391224" y="1087904"/>
            <a:ext cx="8417928" cy="54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3884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SASE 1 </a:t>
            </a:r>
            <a:r>
              <a:rPr lang="de-DE" sz="32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laser</a:t>
            </a:r>
            <a:r>
              <a:rPr lang="de-DE" sz="32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de-DE" sz="3200" kern="0" dirty="0" err="1">
                <a:solidFill>
                  <a:srgbClr val="FFFFFF"/>
                </a:solidFill>
                <a:latin typeface="Arial"/>
                <a:ea typeface="ＭＳ Ｐゴシック"/>
              </a:rPr>
              <a:t>h</a:t>
            </a:r>
            <a:r>
              <a:rPr lang="de-DE" sz="32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utch</a:t>
            </a:r>
            <a:r>
              <a:rPr lang="de-DE" sz="32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de-DE" sz="32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c</a:t>
            </a:r>
            <a:r>
              <a:rPr lang="de-DE" sz="32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onstr</a:t>
            </a:r>
            <a:r>
              <a:rPr lang="de-DE" sz="32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. </a:t>
            </a:r>
            <a:r>
              <a:rPr lang="de-DE" sz="3200" kern="0" dirty="0" err="1" smtClean="0">
                <a:solidFill>
                  <a:srgbClr val="FFFFFF"/>
                </a:solidFill>
                <a:latin typeface="Arial"/>
                <a:ea typeface="ＭＳ Ｐゴシック"/>
              </a:rPr>
              <a:t>status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69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50940" y="484186"/>
            <a:ext cx="7283450" cy="4810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ClrTx/>
              <a:buFontTx/>
            </a:pPr>
            <a:r>
              <a:rPr lang="de-DE" kern="0" smtClean="0"/>
              <a:t>Laser group at European XFEL GmbH</a:t>
            </a:r>
            <a:endParaRPr lang="en-GB" kern="0" dirty="0" smtClean="0"/>
          </a:p>
        </p:txBody>
      </p:sp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394361" y="954277"/>
            <a:ext cx="8553450" cy="559282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glow rad="228600">
              <a:srgbClr val="261748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de-DE" sz="20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de-DE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Foundation</a:t>
            </a:r>
            <a:r>
              <a:rPr kumimoji="0" lang="de-DE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	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project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WP-78,	November 2010</a:t>
            </a:r>
          </a:p>
          <a:p>
            <a:pPr marL="298450" marR="0" lvl="0" indent="-298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de-DE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Mission: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98450" marR="0" lvl="0" indent="-2984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ð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Provide and operate laser equipment for the x-ray beam line experiments</a:t>
            </a:r>
          </a:p>
          <a:p>
            <a:pPr marL="298450" marR="0" lvl="0" indent="-2984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ð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In-house developments</a:t>
            </a:r>
          </a:p>
          <a:p>
            <a:pPr marL="298450" marR="0" lvl="0" indent="-2984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ð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Industrial and academic collaborations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de-DE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Personnel</a:t>
            </a:r>
            <a:r>
              <a:rPr kumimoji="0" lang="de-DE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  	</a:t>
            </a:r>
          </a:p>
          <a:p>
            <a:pPr marL="558800" marR="0" lvl="1" indent="-2587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00037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558800" marR="0" lvl="1" indent="-2587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Construction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300037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  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phase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	    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10</a:t>
            </a:r>
          </a:p>
          <a:p>
            <a:pPr marL="300037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558800" marR="0" lvl="1" indent="-2587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Installation, </a:t>
            </a:r>
          </a:p>
          <a:p>
            <a:pPr marL="300037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  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commissioning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</a:p>
          <a:p>
            <a:pPr marL="300037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6174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  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operation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	    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13+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606" r="9167" b="1907"/>
          <a:stretch/>
        </p:blipFill>
        <p:spPr>
          <a:xfrm>
            <a:off x="3340225" y="3355103"/>
            <a:ext cx="5219700" cy="31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2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8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1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6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59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62" dur="indefinite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65" dur="indefinite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68" dur="indefinite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71" dur="indefinite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3788" y="541338"/>
            <a:ext cx="7283450" cy="4810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buClrTx/>
              <a:buFontTx/>
            </a:pPr>
            <a:r>
              <a:rPr lang="de-DE" kern="0" smtClean="0"/>
              <a:t>Laser group at European XFEL GmbH</a:t>
            </a:r>
            <a:endParaRPr lang="en-US" kern="0" dirty="0"/>
          </a:p>
        </p:txBody>
      </p:sp>
      <p:sp>
        <p:nvSpPr>
          <p:cNvPr id="4" name="Textfeld 22"/>
          <p:cNvSpPr txBox="1"/>
          <p:nvPr/>
        </p:nvSpPr>
        <p:spPr>
          <a:xfrm>
            <a:off x="613339" y="2687320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Misha Pergament (pp-laser)</a:t>
            </a:r>
            <a:endParaRPr lang="de-DE" sz="1100" dirty="0"/>
          </a:p>
        </p:txBody>
      </p:sp>
      <p:sp>
        <p:nvSpPr>
          <p:cNvPr id="5" name="Textfeld 23"/>
          <p:cNvSpPr txBox="1"/>
          <p:nvPr/>
        </p:nvSpPr>
        <p:spPr>
          <a:xfrm>
            <a:off x="3600594" y="2671465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Martin Kellert (pp-laser)</a:t>
            </a:r>
            <a:endParaRPr lang="de-DE" sz="1200" dirty="0"/>
          </a:p>
        </p:txBody>
      </p:sp>
      <p:sp>
        <p:nvSpPr>
          <p:cNvPr id="6" name="Textfeld 24"/>
          <p:cNvSpPr txBox="1"/>
          <p:nvPr/>
        </p:nvSpPr>
        <p:spPr>
          <a:xfrm>
            <a:off x="917139" y="4480560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Jin Wang (pp-laser)</a:t>
            </a:r>
            <a:endParaRPr lang="de-DE" sz="1100" dirty="0"/>
          </a:p>
        </p:txBody>
      </p:sp>
      <p:sp>
        <p:nvSpPr>
          <p:cNvPr id="7" name="Textfeld 25"/>
          <p:cNvSpPr txBox="1"/>
          <p:nvPr/>
        </p:nvSpPr>
        <p:spPr>
          <a:xfrm>
            <a:off x="6769285" y="2666345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Kai Kruse (pp-laser)</a:t>
            </a:r>
            <a:endParaRPr lang="de-DE" sz="1200" dirty="0"/>
          </a:p>
        </p:txBody>
      </p:sp>
      <p:sp>
        <p:nvSpPr>
          <p:cNvPr id="8" name="Textfeld 26"/>
          <p:cNvSpPr txBox="1"/>
          <p:nvPr/>
        </p:nvSpPr>
        <p:spPr>
          <a:xfrm>
            <a:off x="2878874" y="4467859"/>
            <a:ext cx="3307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Guido Palmer (pp-laser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instruments</a:t>
            </a:r>
            <a:r>
              <a:rPr lang="de-DE" sz="1100" dirty="0" smtClean="0"/>
              <a:t> </a:t>
            </a:r>
            <a:r>
              <a:rPr lang="de-DE" sz="1100" dirty="0" err="1" smtClean="0"/>
              <a:t>interface</a:t>
            </a:r>
            <a:r>
              <a:rPr lang="de-DE" sz="1100" dirty="0" smtClean="0"/>
              <a:t>)</a:t>
            </a:r>
            <a:endParaRPr lang="de-DE" sz="1100" dirty="0"/>
          </a:p>
        </p:txBody>
      </p:sp>
      <p:sp>
        <p:nvSpPr>
          <p:cNvPr id="9" name="Textfeld 27"/>
          <p:cNvSpPr txBox="1"/>
          <p:nvPr/>
        </p:nvSpPr>
        <p:spPr>
          <a:xfrm>
            <a:off x="6382086" y="4485640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Gerd Priebe (HED-lasers, HIBEF)</a:t>
            </a:r>
            <a:endParaRPr lang="de-DE" sz="1100" dirty="0"/>
          </a:p>
        </p:txBody>
      </p:sp>
      <p:sp>
        <p:nvSpPr>
          <p:cNvPr id="10" name="Textfeld 28"/>
          <p:cNvSpPr txBox="1"/>
          <p:nvPr/>
        </p:nvSpPr>
        <p:spPr>
          <a:xfrm>
            <a:off x="3059859" y="6244590"/>
            <a:ext cx="1720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Ulrike Wegner (</a:t>
            </a:r>
            <a:r>
              <a:rPr lang="de-DE" sz="1100" dirty="0"/>
              <a:t>pp-laser)</a:t>
            </a:r>
          </a:p>
        </p:txBody>
      </p:sp>
      <p:sp>
        <p:nvSpPr>
          <p:cNvPr id="11" name="Textfeld 29"/>
          <p:cNvSpPr txBox="1"/>
          <p:nvPr/>
        </p:nvSpPr>
        <p:spPr>
          <a:xfrm>
            <a:off x="7510857" y="6033422"/>
            <a:ext cx="106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Max Lederer </a:t>
            </a:r>
          </a:p>
          <a:p>
            <a:pPr algn="ctr"/>
            <a:r>
              <a:rPr lang="de-DE" sz="1100" dirty="0" smtClean="0"/>
              <a:t>(group </a:t>
            </a:r>
            <a:r>
              <a:rPr lang="de-DE" sz="1100" dirty="0" err="1" smtClean="0"/>
              <a:t>leader</a:t>
            </a:r>
            <a:r>
              <a:rPr lang="de-DE" sz="1100" dirty="0" smtClean="0"/>
              <a:t>)</a:t>
            </a:r>
            <a:endParaRPr lang="de-DE" sz="1100" dirty="0"/>
          </a:p>
        </p:txBody>
      </p:sp>
      <p:pic>
        <p:nvPicPr>
          <p:cNvPr id="12" name="Grafik 3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6"/>
          <a:stretch/>
        </p:blipFill>
        <p:spPr>
          <a:xfrm>
            <a:off x="7313816" y="4807482"/>
            <a:ext cx="1374128" cy="12632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412751" y="1104898"/>
            <a:ext cx="2343149" cy="1621451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00" y="1092200"/>
            <a:ext cx="2341348" cy="1619250"/>
          </a:xfrm>
          <a:prstGeom prst="rect">
            <a:avLst/>
          </a:prstGeom>
        </p:spPr>
      </p:pic>
      <p:pic>
        <p:nvPicPr>
          <p:cNvPr id="15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450" y="1130299"/>
            <a:ext cx="2343150" cy="1595479"/>
          </a:xfrm>
          <a:prstGeom prst="rect">
            <a:avLst/>
          </a:prstGeom>
        </p:spPr>
      </p:pic>
      <p:pic>
        <p:nvPicPr>
          <p:cNvPr id="16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49" y="2908300"/>
            <a:ext cx="2324101" cy="1606792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0" y="4713952"/>
            <a:ext cx="2330450" cy="1578727"/>
          </a:xfrm>
          <a:prstGeom prst="rect">
            <a:avLst/>
          </a:prstGeom>
        </p:spPr>
      </p:pic>
      <p:pic>
        <p:nvPicPr>
          <p:cNvPr id="18" name="Picture 2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150" y="2914651"/>
            <a:ext cx="2330450" cy="1600199"/>
          </a:xfrm>
          <a:prstGeom prst="rect">
            <a:avLst/>
          </a:prstGeom>
        </p:spPr>
      </p:pic>
      <p:pic>
        <p:nvPicPr>
          <p:cNvPr id="19" name="Picture 2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0243" y="4913051"/>
            <a:ext cx="1576914" cy="1182685"/>
          </a:xfrm>
          <a:prstGeom prst="rect">
            <a:avLst/>
          </a:prstGeom>
        </p:spPr>
      </p:pic>
      <p:pic>
        <p:nvPicPr>
          <p:cNvPr id="20" name="Picture 23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2" r="10716"/>
          <a:stretch/>
        </p:blipFill>
        <p:spPr>
          <a:xfrm>
            <a:off x="6362700" y="2929432"/>
            <a:ext cx="2336800" cy="1579068"/>
          </a:xfrm>
          <a:prstGeom prst="rect">
            <a:avLst/>
          </a:prstGeom>
        </p:spPr>
      </p:pic>
      <p:sp>
        <p:nvSpPr>
          <p:cNvPr id="21" name="Textfeld 39"/>
          <p:cNvSpPr txBox="1"/>
          <p:nvPr/>
        </p:nvSpPr>
        <p:spPr>
          <a:xfrm>
            <a:off x="234950" y="6250324"/>
            <a:ext cx="270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Laurens Wißmann (</a:t>
            </a:r>
            <a:r>
              <a:rPr lang="de-DE" sz="1100" dirty="0" err="1" smtClean="0"/>
              <a:t>mon</a:t>
            </a:r>
            <a:r>
              <a:rPr lang="de-DE" sz="1100" dirty="0" smtClean="0"/>
              <a:t>.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contr</a:t>
            </a:r>
            <a:r>
              <a:rPr lang="de-DE" sz="1100" dirty="0" smtClean="0"/>
              <a:t>.)</a:t>
            </a:r>
            <a:endParaRPr lang="de-DE" sz="11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14"/>
          <a:stretch/>
        </p:blipFill>
        <p:spPr bwMode="auto">
          <a:xfrm>
            <a:off x="5298958" y="4803756"/>
            <a:ext cx="1284461" cy="12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41"/>
          <p:cNvSpPr txBox="1"/>
          <p:nvPr/>
        </p:nvSpPr>
        <p:spPr>
          <a:xfrm>
            <a:off x="4774548" y="6043258"/>
            <a:ext cx="2406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Moritz Emons</a:t>
            </a:r>
          </a:p>
          <a:p>
            <a:pPr algn="ctr"/>
            <a:r>
              <a:rPr lang="de-DE" sz="1100" dirty="0" smtClean="0"/>
              <a:t>(pp-laser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instruments</a:t>
            </a:r>
            <a:r>
              <a:rPr lang="de-DE" sz="1100" dirty="0" smtClean="0"/>
              <a:t> </a:t>
            </a:r>
            <a:r>
              <a:rPr lang="de-DE" sz="1100" dirty="0" err="1" smtClean="0"/>
              <a:t>interface</a:t>
            </a:r>
            <a:r>
              <a:rPr lang="de-DE" sz="1100" dirty="0" smtClean="0"/>
              <a:t>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184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3788" y="541338"/>
            <a:ext cx="7283450" cy="4810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buClrTx/>
              <a:buFontTx/>
            </a:pPr>
            <a:r>
              <a:rPr lang="de-DE" kern="0" dirty="0" smtClean="0"/>
              <a:t>Laser Advisory </a:t>
            </a:r>
            <a:r>
              <a:rPr lang="de-DE" kern="0" dirty="0" err="1" smtClean="0"/>
              <a:t>Committee</a:t>
            </a:r>
            <a:r>
              <a:rPr lang="de-DE" kern="0" dirty="0" smtClean="0"/>
              <a:t> (LAC)</a:t>
            </a:r>
            <a:endParaRPr lang="de-DE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05525" y="1358609"/>
            <a:ext cx="8289069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360000" algn="l">
              <a:spcAft>
                <a:spcPts val="1200"/>
              </a:spcAft>
              <a:buFont typeface="Arial" panose="020B0604020202020204" pitchFamily="34" charset="0"/>
              <a:buChar char="■"/>
            </a:pPr>
            <a:r>
              <a:rPr lang="de-DE" sz="2000" dirty="0" smtClean="0"/>
              <a:t>Joint European XFEL </a:t>
            </a:r>
            <a:r>
              <a:rPr lang="de-DE" sz="2000" dirty="0" err="1" smtClean="0"/>
              <a:t>and</a:t>
            </a:r>
            <a:r>
              <a:rPr lang="de-DE" sz="2000" dirty="0" smtClean="0"/>
              <a:t> DESY LAC:</a:t>
            </a:r>
          </a:p>
          <a:p>
            <a:pPr marL="800100" lvl="1" indent="-342900" algn="l">
              <a:spcAft>
                <a:spcPts val="1200"/>
              </a:spcAft>
              <a:buClrTx/>
              <a:buFont typeface="Wingdings" panose="05000000000000000000" pitchFamily="2" charset="2"/>
              <a:buChar char="ð"/>
            </a:pPr>
            <a:r>
              <a:rPr lang="en-US" sz="1800" dirty="0"/>
              <a:t>Review, evaluate and expertly advise laser groups on all developments, installations and operations of facility related lasers</a:t>
            </a:r>
          </a:p>
          <a:p>
            <a:pPr marL="800100" lvl="1" indent="-342900" algn="l">
              <a:spcAft>
                <a:spcPts val="1200"/>
              </a:spcAft>
              <a:buClrTx/>
              <a:buFont typeface="Wingdings" panose="05000000000000000000" pitchFamily="2" charset="2"/>
              <a:buChar char="ð"/>
            </a:pPr>
            <a:r>
              <a:rPr lang="de-DE" sz="1800" dirty="0" err="1"/>
              <a:t>Provide</a:t>
            </a:r>
            <a:r>
              <a:rPr lang="de-DE" sz="1800" dirty="0"/>
              <a:t> </a:t>
            </a:r>
            <a:r>
              <a:rPr lang="de-DE" sz="1800" dirty="0" err="1"/>
              <a:t>strategic</a:t>
            </a:r>
            <a:r>
              <a:rPr lang="de-DE" sz="1800" dirty="0"/>
              <a:t> </a:t>
            </a:r>
            <a:r>
              <a:rPr lang="de-DE" sz="1800" dirty="0" err="1"/>
              <a:t>advice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management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report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smtClean="0"/>
              <a:t>SAC</a:t>
            </a:r>
          </a:p>
          <a:p>
            <a:pPr marL="800100" lvl="1" indent="-342900" algn="l">
              <a:spcAft>
                <a:spcPts val="1200"/>
              </a:spcAft>
              <a:buClrTx/>
              <a:buFont typeface="Wingdings" panose="05000000000000000000" pitchFamily="2" charset="2"/>
              <a:buChar char="ð"/>
            </a:pPr>
            <a:r>
              <a:rPr lang="de-DE" sz="1800" dirty="0" smtClean="0"/>
              <a:t>Members</a:t>
            </a:r>
          </a:p>
          <a:p>
            <a:pPr marL="1257300" lvl="2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sz="1100" dirty="0"/>
              <a:t>Uwe </a:t>
            </a:r>
            <a:r>
              <a:rPr lang="en-US" sz="1100" dirty="0" err="1"/>
              <a:t>Morgner</a:t>
            </a:r>
            <a:r>
              <a:rPr lang="en-US" sz="1100" dirty="0"/>
              <a:t> (LZH, </a:t>
            </a:r>
            <a:r>
              <a:rPr lang="en-US" sz="1100" dirty="0" err="1"/>
              <a:t>Uni</a:t>
            </a:r>
            <a:r>
              <a:rPr lang="en-US" sz="1100" dirty="0"/>
              <a:t> Hannover), 	Chair</a:t>
            </a:r>
          </a:p>
          <a:p>
            <a:pPr marL="1257300" lvl="2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sz="1100" dirty="0"/>
              <a:t>Giulio Cerullo (</a:t>
            </a:r>
            <a:r>
              <a:rPr lang="en-US" sz="1100" dirty="0" err="1"/>
              <a:t>Politechnico</a:t>
            </a:r>
            <a:r>
              <a:rPr lang="en-US" sz="1100" dirty="0"/>
              <a:t> di Milano)</a:t>
            </a:r>
          </a:p>
          <a:p>
            <a:pPr marL="1257300" lvl="2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sz="1100" dirty="0"/>
              <a:t>Patrick Georges (</a:t>
            </a:r>
            <a:r>
              <a:rPr lang="en-US" sz="1100" dirty="0" err="1"/>
              <a:t>Institut</a:t>
            </a:r>
            <a:r>
              <a:rPr lang="en-US" sz="1100" dirty="0"/>
              <a:t> </a:t>
            </a:r>
            <a:r>
              <a:rPr lang="en-US" sz="1100" dirty="0" err="1"/>
              <a:t>d’Optique</a:t>
            </a:r>
            <a:r>
              <a:rPr lang="en-US" sz="1100" dirty="0"/>
              <a:t>, Paris)</a:t>
            </a:r>
          </a:p>
          <a:p>
            <a:pPr marL="1257300" lvl="2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sz="1100" dirty="0"/>
              <a:t>Alfred </a:t>
            </a:r>
            <a:r>
              <a:rPr lang="en-US" sz="1100" dirty="0" err="1"/>
              <a:t>Leitensdorfer</a:t>
            </a:r>
            <a:r>
              <a:rPr lang="en-US" sz="1100" dirty="0"/>
              <a:t> (</a:t>
            </a:r>
            <a:r>
              <a:rPr lang="en-US" sz="1100" dirty="0" err="1"/>
              <a:t>Uni</a:t>
            </a:r>
            <a:r>
              <a:rPr lang="en-US" sz="1100" dirty="0"/>
              <a:t> Konstanz)</a:t>
            </a:r>
          </a:p>
          <a:p>
            <a:pPr marL="1257300" lvl="2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sz="1100" dirty="0"/>
              <a:t>Robert </a:t>
            </a:r>
            <a:r>
              <a:rPr lang="en-US" sz="1100" dirty="0" err="1"/>
              <a:t>Schoenlein</a:t>
            </a:r>
            <a:r>
              <a:rPr lang="en-US" sz="1100" dirty="0"/>
              <a:t> (LBNL, Berkeley)</a:t>
            </a:r>
          </a:p>
          <a:p>
            <a:pPr marL="1257300" lvl="2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sz="1100" dirty="0"/>
              <a:t>William White </a:t>
            </a:r>
            <a:r>
              <a:rPr lang="en-US" sz="1100" dirty="0" smtClean="0"/>
              <a:t>(SLAC)</a:t>
            </a:r>
            <a:endParaRPr lang="en-US" sz="1100" dirty="0"/>
          </a:p>
          <a:p>
            <a:pPr marL="1257300" lvl="2" indent="-342900" algn="l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−"/>
            </a:pPr>
            <a:r>
              <a:rPr lang="en-US" sz="1100" dirty="0"/>
              <a:t>Mike Dunne (LCLS)</a:t>
            </a:r>
          </a:p>
          <a:p>
            <a:pPr algn="l"/>
            <a:endParaRPr lang="en-GB" sz="1200" dirty="0" smtClean="0"/>
          </a:p>
          <a:p>
            <a:pPr marL="342900" indent="-342900" algn="l">
              <a:buFont typeface="Arial" panose="020B0604020202020204" pitchFamily="34" charset="0"/>
              <a:buChar char="■"/>
            </a:pPr>
            <a:r>
              <a:rPr lang="en-GB" sz="2000" dirty="0"/>
              <a:t>L</a:t>
            </a:r>
            <a:r>
              <a:rPr lang="en-GB" sz="2000" dirty="0" smtClean="0"/>
              <a:t>AC </a:t>
            </a:r>
            <a:r>
              <a:rPr lang="en-GB" sz="2000" dirty="0"/>
              <a:t>convened </a:t>
            </a:r>
            <a:r>
              <a:rPr lang="en-GB" sz="2000" dirty="0" smtClean="0"/>
              <a:t>the 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time in </a:t>
            </a:r>
            <a:r>
              <a:rPr lang="en-GB" sz="2000" dirty="0"/>
              <a:t>September </a:t>
            </a:r>
            <a:r>
              <a:rPr lang="en-GB" sz="2000" dirty="0" smtClean="0"/>
              <a:t>2014, endorsing our efforts </a:t>
            </a:r>
            <a:r>
              <a:rPr lang="en-GB" sz="2000" dirty="0"/>
              <a:t>and </a:t>
            </a:r>
            <a:r>
              <a:rPr lang="en-GB" sz="2000" dirty="0" smtClean="0"/>
              <a:t>progress.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11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725" y="2756327"/>
            <a:ext cx="732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1200"/>
              </a:spcAft>
              <a:buClr>
                <a:srgbClr val="FD930A"/>
              </a:buClr>
            </a:pPr>
            <a:r>
              <a:rPr lang="de-DE" sz="4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PP-Laser R&amp;D </a:t>
            </a:r>
            <a:r>
              <a:rPr lang="de-DE" sz="4800" kern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status</a:t>
            </a:r>
            <a:endParaRPr lang="de-DE" sz="48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17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X-ray Free Electron Laser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2999-5E02-457A-81FF-14E6619329AA}" type="slidenum">
              <a:rPr lang="en-GB" smtClean="0">
                <a:solidFill>
                  <a:srgbClr val="FFFFFF"/>
                </a:solidFill>
              </a:rPr>
              <a:pPr/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11" descr="N:\4all\intern\User data\wp78\Conferences and own publications\CLEO 2014\beamline-layout-811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0" y="1409190"/>
            <a:ext cx="6971762" cy="26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8126" y="4589490"/>
            <a:ext cx="61813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§"/>
            </a:pPr>
            <a:r>
              <a:rPr lang="en-US" sz="18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3 underground experimental </a:t>
            </a:r>
            <a:r>
              <a:rPr lang="en-US" sz="1800" b="0" dirty="0">
                <a:solidFill>
                  <a:srgbClr val="261748"/>
                </a:solidFill>
                <a:latin typeface="Arial"/>
                <a:ea typeface="ＭＳ Ｐゴシック"/>
              </a:rPr>
              <a:t>a</a:t>
            </a:r>
            <a:r>
              <a:rPr lang="en-US" sz="18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reas with 3 X-ray beams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§"/>
            </a:pPr>
            <a:r>
              <a:rPr lang="en-US" sz="18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6 experiment stations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§"/>
            </a:pPr>
            <a:r>
              <a:rPr lang="en-US" sz="18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Up to 60% of experiments require optical lasers. </a:t>
            </a:r>
          </a:p>
        </p:txBody>
      </p:sp>
    </p:spTree>
    <p:extLst>
      <p:ext uri="{BB962C8B-B14F-4D97-AF65-F5344CB8AC3E}">
        <p14:creationId xmlns:p14="http://schemas.microsoft.com/office/powerpoint/2010/main" val="38693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691770" y="5440681"/>
            <a:ext cx="1368000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800" i="1" dirty="0" smtClean="0">
                <a:solidFill>
                  <a:srgbClr val="261748"/>
                </a:solidFill>
                <a:latin typeface="Arial"/>
                <a:ea typeface="ＭＳ Ｐゴシック"/>
              </a:rPr>
              <a:t>SQS</a:t>
            </a:r>
            <a:endParaRPr lang="de-DE" sz="1800" i="1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1275085" y="5440681"/>
            <a:ext cx="1368425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800" i="1" dirty="0" smtClean="0">
                <a:solidFill>
                  <a:srgbClr val="261748"/>
                </a:solidFill>
                <a:latin typeface="Arial"/>
                <a:ea typeface="ＭＳ Ｐゴシック"/>
              </a:rPr>
              <a:t>SCS</a:t>
            </a:r>
            <a:endParaRPr lang="de-DE" sz="1800" i="1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699390" y="4472941"/>
            <a:ext cx="1368000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800" i="1" dirty="0" smtClean="0">
                <a:solidFill>
                  <a:srgbClr val="261748"/>
                </a:solidFill>
                <a:latin typeface="Arial"/>
                <a:ea typeface="ＭＳ Ｐゴシック"/>
              </a:rPr>
              <a:t>SPB</a:t>
            </a:r>
            <a:endParaRPr lang="de-DE" sz="1800" i="1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1282705" y="4472941"/>
            <a:ext cx="1368425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800" i="1" dirty="0" smtClean="0">
                <a:solidFill>
                  <a:srgbClr val="261748"/>
                </a:solidFill>
                <a:latin typeface="Arial"/>
                <a:ea typeface="ＭＳ Ｐゴシック"/>
              </a:rPr>
              <a:t>FXE</a:t>
            </a:r>
            <a:endParaRPr lang="de-DE" sz="1800" i="1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2699390" y="1447801"/>
            <a:ext cx="1368000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800" i="1" dirty="0" smtClean="0">
                <a:solidFill>
                  <a:srgbClr val="261748"/>
                </a:solidFill>
                <a:latin typeface="Arial"/>
                <a:ea typeface="ＭＳ Ｐゴシック"/>
              </a:rPr>
              <a:t>HED</a:t>
            </a:r>
            <a:endParaRPr lang="de-DE" sz="1800" i="1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XFEL experimental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endParaRPr lang="en-GB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182C-2989-4418-8F26-E828E970D994}" type="slidenum">
              <a:rPr lang="en-GB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95669" name="Rectangle 21"/>
          <p:cNvSpPr>
            <a:spLocks noChangeArrowheads="1"/>
          </p:cNvSpPr>
          <p:nvPr/>
        </p:nvSpPr>
        <p:spPr bwMode="auto">
          <a:xfrm>
            <a:off x="4440235" y="1112838"/>
            <a:ext cx="4621213" cy="43781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90488" indent="-90488" algn="l" defTabSz="446088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800" b="0" u="sng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Types</a:t>
            </a:r>
            <a:r>
              <a:rPr lang="de-DE" sz="1800" b="0" u="sng" dirty="0" smtClean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1800" b="0" u="sng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of</a:t>
            </a:r>
            <a:r>
              <a:rPr lang="de-DE" sz="1800" b="0" u="sng" dirty="0" smtClean="0">
                <a:solidFill>
                  <a:srgbClr val="261748"/>
                </a:solidFill>
                <a:latin typeface="Arial"/>
                <a:ea typeface="ＭＳ Ｐゴシック"/>
              </a:rPr>
              <a:t> experimental </a:t>
            </a:r>
            <a:r>
              <a:rPr lang="de-DE" sz="1800" b="0" u="sng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lasers</a:t>
            </a:r>
            <a:r>
              <a:rPr lang="de-DE" sz="1800" b="0" u="sng" dirty="0" smtClean="0">
                <a:solidFill>
                  <a:srgbClr val="261748"/>
                </a:solidFill>
                <a:latin typeface="Arial"/>
                <a:ea typeface="ＭＳ Ｐゴシック"/>
              </a:rPr>
              <a:t>:</a:t>
            </a:r>
          </a:p>
          <a:p>
            <a:pPr marL="90488" indent="-90488" algn="l" defTabSz="446088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800" u="sng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90488" indent="-90488" algn="l" defTabSz="446088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800" u="sng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90488" indent="-90488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r>
              <a:rPr lang="de-DE" sz="1400" dirty="0" smtClean="0">
                <a:solidFill>
                  <a:srgbClr val="5F5F5F"/>
                </a:solidFill>
                <a:latin typeface="Arial"/>
                <a:ea typeface="ＭＳ Ｐゴシック"/>
              </a:rPr>
              <a:t>  </a:t>
            </a:r>
            <a:r>
              <a:rPr lang="de-DE" sz="1400" u="sng" dirty="0">
                <a:solidFill>
                  <a:srgbClr val="0E3BFA"/>
                </a:solidFill>
                <a:latin typeface="Arial"/>
                <a:ea typeface="ＭＳ Ｐゴシック"/>
              </a:rPr>
              <a:t>PP</a:t>
            </a:r>
            <a:r>
              <a:rPr lang="de-DE" sz="1400" dirty="0">
                <a:solidFill>
                  <a:srgbClr val="0E3BFA"/>
                </a:solidFill>
                <a:latin typeface="Arial"/>
                <a:ea typeface="ＭＳ Ｐゴシック"/>
              </a:rPr>
              <a:t>	</a:t>
            </a:r>
            <a:r>
              <a:rPr lang="de-DE" sz="1400" dirty="0" smtClean="0">
                <a:solidFill>
                  <a:srgbClr val="0E3BFA"/>
                </a:solidFill>
                <a:latin typeface="Arial"/>
                <a:ea typeface="ＭＳ Ｐゴシック"/>
              </a:rPr>
              <a:t>	</a:t>
            </a:r>
            <a:r>
              <a:rPr lang="de-DE" sz="14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(</a:t>
            </a:r>
            <a:r>
              <a:rPr lang="de-DE" sz="1400" b="0" dirty="0">
                <a:solidFill>
                  <a:srgbClr val="261748"/>
                </a:solidFill>
                <a:latin typeface="Arial"/>
                <a:ea typeface="ＭＳ Ｐゴシック"/>
              </a:rPr>
              <a:t>pump-probe</a:t>
            </a:r>
            <a:r>
              <a:rPr lang="de-DE" sz="14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):</a:t>
            </a:r>
            <a:endParaRPr lang="de-DE" sz="14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è"/>
            </a:pPr>
            <a:r>
              <a:rPr lang="de-DE" sz="1200" b="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 </a:t>
            </a:r>
            <a:r>
              <a:rPr lang="de-DE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sub-15…100fs, 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0.2mJ</a:t>
            </a:r>
            <a:r>
              <a:rPr lang="de-DE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, 10Hz </a:t>
            </a:r>
            <a:r>
              <a:rPr lang="de-DE" sz="1200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burst</a:t>
            </a:r>
            <a:r>
              <a:rPr lang="de-DE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, 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0…4.5MHz</a:t>
            </a:r>
            <a:r>
              <a:rPr lang="de-DE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, 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800nm</a:t>
            </a:r>
            <a:endParaRPr lang="en-GB" sz="600" b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  <a:p>
            <a:pPr marL="90488" indent="-90488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r>
              <a:rPr lang="de-DE" sz="1400" dirty="0">
                <a:solidFill>
                  <a:srgbClr val="0E3BFA"/>
                </a:solidFill>
                <a:latin typeface="Arial"/>
                <a:ea typeface="ＭＳ Ｐゴシック"/>
              </a:rPr>
              <a:t>  </a:t>
            </a:r>
            <a:r>
              <a:rPr lang="de-DE" sz="1400" u="sng" dirty="0">
                <a:solidFill>
                  <a:srgbClr val="0E3BFA"/>
                </a:solidFill>
                <a:latin typeface="Arial"/>
                <a:ea typeface="ＭＳ Ｐゴシック"/>
              </a:rPr>
              <a:t>MAL</a:t>
            </a:r>
            <a:r>
              <a:rPr lang="de-DE" sz="1400" dirty="0">
                <a:solidFill>
                  <a:srgbClr val="0E3BFA"/>
                </a:solidFill>
                <a:latin typeface="Arial"/>
                <a:ea typeface="ＭＳ Ｐゴシック"/>
              </a:rPr>
              <a:t> 	</a:t>
            </a:r>
            <a:r>
              <a:rPr lang="de-DE" sz="1400" b="0" dirty="0">
                <a:solidFill>
                  <a:srgbClr val="261748"/>
                </a:solidFill>
                <a:latin typeface="Arial"/>
                <a:ea typeface="ＭＳ Ｐゴシック"/>
              </a:rPr>
              <a:t>(</a:t>
            </a:r>
            <a:r>
              <a:rPr lang="de-DE" sz="1400" b="0" dirty="0" err="1">
                <a:solidFill>
                  <a:srgbClr val="261748"/>
                </a:solidFill>
                <a:latin typeface="Arial"/>
                <a:ea typeface="ＭＳ Ｐゴシック"/>
              </a:rPr>
              <a:t>molecular</a:t>
            </a:r>
            <a:r>
              <a:rPr lang="de-DE" sz="1400" b="0" dirty="0">
                <a:solidFill>
                  <a:srgbClr val="261748"/>
                </a:solidFill>
                <a:latin typeface="Arial"/>
                <a:ea typeface="ＭＳ Ｐゴシック"/>
              </a:rPr>
              <a:t> </a:t>
            </a:r>
            <a:r>
              <a:rPr lang="de-DE" sz="1400" b="0" dirty="0" err="1" smtClean="0">
                <a:solidFill>
                  <a:srgbClr val="261748"/>
                </a:solidFill>
                <a:latin typeface="Arial"/>
                <a:ea typeface="ＭＳ Ｐゴシック"/>
              </a:rPr>
              <a:t>alignment</a:t>
            </a:r>
            <a:r>
              <a:rPr lang="de-DE" sz="14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):</a:t>
            </a:r>
            <a:endParaRPr lang="de-DE" sz="14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è"/>
            </a:pPr>
            <a:r>
              <a:rPr lang="de-DE" sz="120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 </a:t>
            </a:r>
            <a:r>
              <a:rPr lang="de-DE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sub-20fs, 3…10mJ, 10Hz </a:t>
            </a:r>
            <a:r>
              <a:rPr lang="de-DE" sz="1200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burst</a:t>
            </a:r>
            <a:r>
              <a:rPr lang="de-DE" sz="1200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, 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800nm  („kick“)</a:t>
            </a:r>
          </a:p>
          <a:p>
            <a:pPr marL="269875" lvl="1" algn="l" defTabSz="446088" fontAlgn="auto">
              <a:spcBef>
                <a:spcPts val="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r>
              <a:rPr lang="de-DE" sz="1200" b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o</a:t>
            </a:r>
            <a:r>
              <a:rPr lang="de-DE" sz="1200" b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r</a:t>
            </a:r>
            <a:endParaRPr lang="de-DE" sz="1200" b="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è"/>
            </a:pPr>
            <a:r>
              <a:rPr lang="de-DE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 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1J-class, 10Hz </a:t>
            </a:r>
            <a:r>
              <a:rPr lang="de-DE" sz="1200" b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or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 </a:t>
            </a:r>
            <a:r>
              <a:rPr lang="de-DE" sz="1200" b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burst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, </a:t>
            </a:r>
            <a:r>
              <a:rPr lang="de-DE" sz="1200" b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ns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   („</a:t>
            </a:r>
            <a:r>
              <a:rPr lang="de-DE" sz="1200" b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adiabatic</a:t>
            </a:r>
            <a:r>
              <a:rPr lang="de-DE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“)</a:t>
            </a:r>
            <a:endParaRPr lang="en-GB" sz="600" b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  <a:p>
            <a:pPr marL="90488" indent="-90488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r>
              <a:rPr lang="en-GB" sz="1400" dirty="0">
                <a:solidFill>
                  <a:srgbClr val="0E3BFA"/>
                </a:solidFill>
                <a:latin typeface="Arial"/>
                <a:ea typeface="ＭＳ Ｐゴシック"/>
              </a:rPr>
              <a:t>  </a:t>
            </a:r>
            <a:r>
              <a:rPr lang="en-GB" sz="1400" u="sng" dirty="0">
                <a:solidFill>
                  <a:srgbClr val="0E3BFA"/>
                </a:solidFill>
                <a:latin typeface="Arial"/>
                <a:ea typeface="ＭＳ Ｐゴシック"/>
              </a:rPr>
              <a:t>TUNE</a:t>
            </a:r>
            <a:r>
              <a:rPr lang="en-GB" sz="1400" dirty="0">
                <a:solidFill>
                  <a:srgbClr val="0E3BFA"/>
                </a:solidFill>
                <a:latin typeface="Arial"/>
                <a:ea typeface="ＭＳ Ｐゴシック"/>
              </a:rPr>
              <a:t> 	</a:t>
            </a:r>
            <a:r>
              <a:rPr lang="en-GB" sz="1400" b="0" dirty="0">
                <a:solidFill>
                  <a:srgbClr val="261748"/>
                </a:solidFill>
                <a:latin typeface="Arial"/>
                <a:ea typeface="ＭＳ Ｐゴシック"/>
              </a:rPr>
              <a:t>(</a:t>
            </a:r>
            <a:r>
              <a:rPr lang="en-GB" sz="14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tuning, </a:t>
            </a:r>
            <a:r>
              <a:rPr lang="en-GB" sz="1400" b="0" dirty="0">
                <a:solidFill>
                  <a:srgbClr val="261748"/>
                </a:solidFill>
                <a:latin typeface="Arial"/>
                <a:ea typeface="ＭＳ Ｐゴシック"/>
              </a:rPr>
              <a:t>freq. conversion):</a:t>
            </a: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è"/>
            </a:pPr>
            <a:r>
              <a:rPr lang="en-GB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 UV…mid-IR, </a:t>
            </a:r>
            <a:r>
              <a:rPr lang="en-GB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THz</a:t>
            </a: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endParaRPr lang="en-GB" sz="1200" b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endParaRPr lang="en-GB" sz="100" b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  <a:p>
            <a:pPr marL="90488" indent="-90488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r>
              <a:rPr lang="en-GB" sz="1400" dirty="0">
                <a:solidFill>
                  <a:srgbClr val="5F5F5F"/>
                </a:solidFill>
                <a:latin typeface="Arial"/>
                <a:ea typeface="ＭＳ Ｐゴシック"/>
              </a:rPr>
              <a:t> </a:t>
            </a:r>
            <a:r>
              <a:rPr lang="en-GB" sz="1400" dirty="0">
                <a:solidFill>
                  <a:srgbClr val="009900"/>
                </a:solidFill>
                <a:latin typeface="Arial"/>
                <a:ea typeface="ＭＳ Ｐゴシック"/>
              </a:rPr>
              <a:t> </a:t>
            </a:r>
            <a:r>
              <a:rPr lang="en-GB" sz="1400" u="sng" dirty="0">
                <a:solidFill>
                  <a:srgbClr val="009900"/>
                </a:solidFill>
                <a:latin typeface="Arial"/>
                <a:ea typeface="ＭＳ Ｐゴシック"/>
              </a:rPr>
              <a:t>TW</a:t>
            </a:r>
            <a:r>
              <a:rPr lang="en-GB" sz="1400" dirty="0">
                <a:solidFill>
                  <a:srgbClr val="009900"/>
                </a:solidFill>
                <a:latin typeface="Arial"/>
                <a:ea typeface="ＭＳ Ｐゴシック"/>
              </a:rPr>
              <a:t> </a:t>
            </a:r>
            <a:r>
              <a:rPr lang="en-GB" sz="1400" dirty="0">
                <a:solidFill>
                  <a:srgbClr val="5F5F5F"/>
                </a:solidFill>
                <a:latin typeface="Arial"/>
                <a:ea typeface="ＭＳ Ｐゴシック"/>
              </a:rPr>
              <a:t>	</a:t>
            </a:r>
            <a:r>
              <a:rPr lang="en-GB" sz="1400" dirty="0" smtClean="0">
                <a:solidFill>
                  <a:srgbClr val="5F5F5F"/>
                </a:solidFill>
                <a:latin typeface="Arial"/>
                <a:ea typeface="ＭＳ Ｐゴシック"/>
              </a:rPr>
              <a:t>	</a:t>
            </a:r>
            <a:r>
              <a:rPr lang="en-GB" sz="14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(</a:t>
            </a:r>
            <a:r>
              <a:rPr lang="en-GB" sz="1400" b="0" dirty="0">
                <a:solidFill>
                  <a:srgbClr val="261748"/>
                </a:solidFill>
                <a:latin typeface="Arial"/>
                <a:ea typeface="ＭＳ Ｐゴシック"/>
              </a:rPr>
              <a:t>Terawatt</a:t>
            </a:r>
            <a:r>
              <a:rPr lang="en-GB" sz="14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):</a:t>
            </a:r>
            <a:endParaRPr lang="en-GB" sz="14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è"/>
            </a:pPr>
            <a:r>
              <a:rPr lang="en-GB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 &lt;30fs, </a:t>
            </a:r>
            <a:r>
              <a:rPr lang="en-GB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&gt;1Hz</a:t>
            </a:r>
            <a:r>
              <a:rPr lang="en-GB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, </a:t>
            </a:r>
            <a:r>
              <a:rPr lang="en-GB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100 Terawatt–class </a:t>
            </a:r>
            <a:r>
              <a:rPr lang="en-GB" sz="12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laser, </a:t>
            </a:r>
            <a:r>
              <a:rPr lang="en-GB" sz="1200" b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Ti:sapphire</a:t>
            </a:r>
            <a:endParaRPr lang="en-GB" sz="600" b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  <a:p>
            <a:pPr marL="90488" indent="-90488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Tx/>
              <a:buNone/>
            </a:pPr>
            <a:r>
              <a:rPr lang="en-GB" sz="1400" dirty="0">
                <a:solidFill>
                  <a:srgbClr val="669900"/>
                </a:solidFill>
                <a:latin typeface="Arial"/>
                <a:ea typeface="ＭＳ Ｐゴシック"/>
              </a:rPr>
              <a:t>  </a:t>
            </a:r>
            <a:r>
              <a:rPr lang="en-GB" sz="1400" u="sng" dirty="0">
                <a:solidFill>
                  <a:srgbClr val="009900"/>
                </a:solidFill>
                <a:latin typeface="Arial"/>
                <a:ea typeface="ＭＳ Ｐゴシック"/>
              </a:rPr>
              <a:t>SHOCK</a:t>
            </a:r>
            <a:r>
              <a:rPr lang="en-GB" sz="1400" b="0" dirty="0">
                <a:solidFill>
                  <a:srgbClr val="669900"/>
                </a:solidFill>
                <a:latin typeface="Arial"/>
                <a:ea typeface="ＭＳ Ｐゴシック"/>
              </a:rPr>
              <a:t>	</a:t>
            </a:r>
            <a:r>
              <a:rPr lang="en-GB" sz="1400" b="0" dirty="0">
                <a:solidFill>
                  <a:srgbClr val="261748"/>
                </a:solidFill>
                <a:latin typeface="Arial"/>
                <a:ea typeface="ＭＳ Ｐゴシック"/>
              </a:rPr>
              <a:t>(high </a:t>
            </a:r>
            <a:r>
              <a:rPr lang="en-GB" sz="1400" b="0" dirty="0" smtClean="0">
                <a:solidFill>
                  <a:srgbClr val="261748"/>
                </a:solidFill>
                <a:latin typeface="Arial"/>
                <a:ea typeface="ＭＳ Ｐゴシック"/>
              </a:rPr>
              <a:t>energy):</a:t>
            </a:r>
            <a:endParaRPr lang="en-GB" sz="14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269875" lvl="1" algn="l" defTabSz="446088" fontAlgn="auto">
              <a:spcBef>
                <a:spcPct val="50000"/>
              </a:spcBef>
              <a:spcAft>
                <a:spcPts val="0"/>
              </a:spcAft>
              <a:buClr>
                <a:srgbClr val="FD930A"/>
              </a:buClr>
              <a:buFont typeface="Wingdings" pitchFamily="2" charset="2"/>
              <a:buChar char="è"/>
            </a:pPr>
            <a:r>
              <a:rPr lang="en-GB" sz="1200" b="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 </a:t>
            </a:r>
            <a:r>
              <a:rPr lang="en-GB" sz="1200" b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100J … </a:t>
            </a:r>
            <a:r>
              <a:rPr lang="en-GB" sz="12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kJ-class ns-laser, exponential ramp</a:t>
            </a:r>
            <a:endParaRPr lang="en-GB" sz="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795670" name="Text Box 22"/>
          <p:cNvSpPr txBox="1">
            <a:spLocks noChangeArrowheads="1"/>
          </p:cNvSpPr>
          <p:nvPr/>
        </p:nvSpPr>
        <p:spPr bwMode="auto">
          <a:xfrm>
            <a:off x="6729164" y="5501698"/>
            <a:ext cx="2054225" cy="88024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54133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1748"/>
              </a:buClr>
              <a:buFontTx/>
              <a:buChar char="•"/>
            </a:pPr>
            <a:r>
              <a:rPr lang="de-DE" sz="1600" b="0" dirty="0" smtClean="0">
                <a:solidFill>
                  <a:srgbClr val="0E3BFA"/>
                </a:solidFill>
              </a:rPr>
              <a:t>Baseline</a:t>
            </a:r>
            <a:endParaRPr lang="de-DE" sz="500" dirty="0">
              <a:solidFill>
                <a:srgbClr val="0E3BFA"/>
              </a:solidFill>
            </a:endParaRPr>
          </a:p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1748"/>
              </a:buClr>
              <a:buFontTx/>
              <a:buChar char="•"/>
            </a:pPr>
            <a:r>
              <a:rPr lang="de-DE" sz="1600" b="0" dirty="0" err="1" smtClean="0">
                <a:solidFill>
                  <a:srgbClr val="009900"/>
                </a:solidFill>
              </a:rPr>
              <a:t>HiBEF</a:t>
            </a:r>
            <a:r>
              <a:rPr lang="de-DE" sz="1600" b="0" dirty="0" smtClean="0">
                <a:solidFill>
                  <a:srgbClr val="009900"/>
                </a:solidFill>
              </a:rPr>
              <a:t> User </a:t>
            </a:r>
            <a:r>
              <a:rPr lang="de-DE" sz="1600" b="0" dirty="0" err="1" smtClean="0">
                <a:solidFill>
                  <a:srgbClr val="009900"/>
                </a:solidFill>
              </a:rPr>
              <a:t>Consortium</a:t>
            </a:r>
            <a:endParaRPr lang="en-GB" sz="1600" b="0" dirty="0">
              <a:solidFill>
                <a:srgbClr val="009900"/>
              </a:solidFill>
            </a:endParaRPr>
          </a:p>
        </p:txBody>
      </p:sp>
      <p:sp>
        <p:nvSpPr>
          <p:cNvPr id="795672" name="Rectangle 24"/>
          <p:cNvSpPr>
            <a:spLocks noChangeArrowheads="1"/>
          </p:cNvSpPr>
          <p:nvPr/>
        </p:nvSpPr>
        <p:spPr bwMode="auto">
          <a:xfrm>
            <a:off x="309567" y="5641976"/>
            <a:ext cx="957263" cy="42386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400" b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400" b="0">
                <a:solidFill>
                  <a:srgbClr val="261748"/>
                </a:solidFill>
                <a:latin typeface="Arial"/>
                <a:ea typeface="ＭＳ Ｐゴシック"/>
              </a:rPr>
              <a:t>SASE 3</a:t>
            </a:r>
            <a:endParaRPr lang="en-GB" sz="1400" b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400" b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795673" name="Rectangle 25"/>
          <p:cNvSpPr>
            <a:spLocks noChangeArrowheads="1"/>
          </p:cNvSpPr>
          <p:nvPr/>
        </p:nvSpPr>
        <p:spPr bwMode="auto">
          <a:xfrm>
            <a:off x="306392" y="4662488"/>
            <a:ext cx="957263" cy="42386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400" b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400" b="0">
                <a:solidFill>
                  <a:srgbClr val="261748"/>
                </a:solidFill>
                <a:latin typeface="Arial"/>
                <a:ea typeface="ＭＳ Ｐゴシック"/>
              </a:rPr>
              <a:t>SASE 1</a:t>
            </a:r>
            <a:endParaRPr lang="en-GB" sz="1400" b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400" b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795674" name="Rectangle 26"/>
          <p:cNvSpPr>
            <a:spLocks noChangeArrowheads="1"/>
          </p:cNvSpPr>
          <p:nvPr/>
        </p:nvSpPr>
        <p:spPr bwMode="auto">
          <a:xfrm>
            <a:off x="317505" y="3648076"/>
            <a:ext cx="965200" cy="42386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400" b="0">
                <a:solidFill>
                  <a:srgbClr val="261748"/>
                </a:solidFill>
                <a:latin typeface="Arial"/>
                <a:ea typeface="ＭＳ Ｐゴシック"/>
              </a:rPr>
              <a:t>U2</a:t>
            </a:r>
            <a:endParaRPr lang="en-GB" sz="1400" b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795675" name="Rectangle 27"/>
          <p:cNvSpPr>
            <a:spLocks noChangeArrowheads="1"/>
          </p:cNvSpPr>
          <p:nvPr/>
        </p:nvSpPr>
        <p:spPr bwMode="auto">
          <a:xfrm>
            <a:off x="314330" y="2617788"/>
            <a:ext cx="971550" cy="42703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4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400" b="0" dirty="0">
                <a:solidFill>
                  <a:srgbClr val="261748"/>
                </a:solidFill>
                <a:latin typeface="Arial"/>
                <a:ea typeface="ＭＳ Ｐゴシック"/>
              </a:rPr>
              <a:t>U1</a:t>
            </a:r>
            <a:endParaRPr lang="en-GB" sz="14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4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795676" name="Rectangle 28"/>
          <p:cNvSpPr>
            <a:spLocks noChangeArrowheads="1"/>
          </p:cNvSpPr>
          <p:nvPr/>
        </p:nvSpPr>
        <p:spPr bwMode="auto">
          <a:xfrm>
            <a:off x="312742" y="1638301"/>
            <a:ext cx="982663" cy="42386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400" b="0" dirty="0">
                <a:solidFill>
                  <a:srgbClr val="261748"/>
                </a:solidFill>
                <a:latin typeface="Arial"/>
                <a:ea typeface="ＭＳ Ｐゴシック"/>
              </a:rPr>
              <a:t>SASE 2</a:t>
            </a:r>
            <a:endParaRPr lang="en-GB" sz="14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795677" name="Text Box 29"/>
          <p:cNvSpPr txBox="1">
            <a:spLocks noChangeArrowheads="1"/>
          </p:cNvSpPr>
          <p:nvPr/>
        </p:nvSpPr>
        <p:spPr bwMode="auto">
          <a:xfrm>
            <a:off x="1708155" y="1022351"/>
            <a:ext cx="19288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ClrTx/>
            </a:pPr>
            <a:r>
              <a:rPr lang="de-DE" sz="1800" i="1" dirty="0" smtClean="0">
                <a:solidFill>
                  <a:srgbClr val="261748"/>
                </a:solidFill>
              </a:rPr>
              <a:t>Experiment Hall</a:t>
            </a:r>
            <a:endParaRPr lang="en-GB" sz="1800" i="1" dirty="0">
              <a:solidFill>
                <a:srgbClr val="261748"/>
              </a:solidFill>
            </a:endParaRPr>
          </a:p>
        </p:txBody>
      </p:sp>
      <p:sp>
        <p:nvSpPr>
          <p:cNvPr id="795681" name="Rectangle 33"/>
          <p:cNvSpPr>
            <a:spLocks noChangeArrowheads="1"/>
          </p:cNvSpPr>
          <p:nvPr/>
        </p:nvSpPr>
        <p:spPr bwMode="auto">
          <a:xfrm>
            <a:off x="1223967" y="1390651"/>
            <a:ext cx="2886075" cy="4938712"/>
          </a:xfrm>
          <a:prstGeom prst="rect">
            <a:avLst/>
          </a:prstGeom>
          <a:noFill/>
          <a:ln w="38100">
            <a:solidFill>
              <a:srgbClr val="3F267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 b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795688" name="Rectangle 40"/>
          <p:cNvSpPr>
            <a:spLocks noChangeArrowheads="1"/>
          </p:cNvSpPr>
          <p:nvPr/>
        </p:nvSpPr>
        <p:spPr bwMode="auto">
          <a:xfrm>
            <a:off x="1282705" y="1447801"/>
            <a:ext cx="1368425" cy="8318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de-DE" sz="1800" i="1" dirty="0" smtClean="0">
                <a:solidFill>
                  <a:srgbClr val="261748"/>
                </a:solidFill>
                <a:latin typeface="Arial"/>
                <a:ea typeface="ＭＳ Ｐゴシック"/>
              </a:rPr>
              <a:t>MID</a:t>
            </a:r>
            <a:endParaRPr lang="de-DE" sz="1800" i="1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 smtClean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</a:pPr>
            <a:endParaRPr lang="de-DE" sz="10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9910" y="1778035"/>
            <a:ext cx="3898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>
                <a:solidFill>
                  <a:srgbClr val="0000FF"/>
                </a:solidFill>
                <a:latin typeface="Arial"/>
                <a:ea typeface="ＭＳ Ｐゴシック"/>
              </a:rPr>
              <a:t>PP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01268" y="1772735"/>
            <a:ext cx="42511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9900"/>
                </a:solidFill>
                <a:latin typeface="Arial"/>
                <a:ea typeface="ＭＳ Ｐゴシック"/>
              </a:rPr>
              <a:t>TW</a:t>
            </a:r>
            <a:endParaRPr lang="en-US" sz="1800" b="0" dirty="0">
              <a:solidFill>
                <a:srgbClr val="009900"/>
              </a:solidFill>
              <a:latin typeface="Arial"/>
              <a:ea typeface="ＭＳ Ｐゴシック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8228" y="1777585"/>
            <a:ext cx="6030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TUNE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1750" y="5770842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MAL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916" y="1994408"/>
            <a:ext cx="7393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>
                <a:solidFill>
                  <a:srgbClr val="009900"/>
                </a:solidFill>
                <a:latin typeface="Arial"/>
                <a:ea typeface="ＭＳ Ｐゴシック"/>
              </a:rPr>
              <a:t>SHOCK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79632" y="5770841"/>
            <a:ext cx="3898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>
                <a:solidFill>
                  <a:srgbClr val="0000FF"/>
                </a:solidFill>
                <a:latin typeface="Arial"/>
                <a:ea typeface="ＭＳ Ｐゴシック"/>
              </a:rPr>
              <a:t>PP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5484" y="5777769"/>
            <a:ext cx="6030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TUNE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8363" y="4810586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MAL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66245" y="4810585"/>
            <a:ext cx="3898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>
                <a:solidFill>
                  <a:srgbClr val="0000FF"/>
                </a:solidFill>
                <a:latin typeface="Arial"/>
                <a:ea typeface="ＭＳ Ｐゴシック"/>
              </a:rPr>
              <a:t>PP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42097" y="4817513"/>
            <a:ext cx="6030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TUNE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427220" y="1600200"/>
            <a:ext cx="876300" cy="2301240"/>
          </a:xfrm>
          <a:prstGeom prst="ellipse">
            <a:avLst/>
          </a:prstGeom>
          <a:solidFill>
            <a:schemeClr val="accent2">
              <a:lumMod val="50000"/>
              <a:alpha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n"/>
            </a:pPr>
            <a:endParaRPr lang="en-US" b="0" smtClean="0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456785" y="4094380"/>
            <a:ext cx="876300" cy="1509065"/>
          </a:xfrm>
          <a:prstGeom prst="ellipse">
            <a:avLst/>
          </a:prstGeom>
          <a:solidFill>
            <a:schemeClr val="accent2">
              <a:lumMod val="50000"/>
              <a:alpha val="2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Wingdings" pitchFamily="2" charset="2"/>
              <a:buChar char="n"/>
            </a:pPr>
            <a:endParaRPr lang="en-US" b="0" smtClean="0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 bwMode="auto">
          <a:xfrm flipH="1">
            <a:off x="3726180" y="2750820"/>
            <a:ext cx="701040" cy="144780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3672840" y="4137660"/>
            <a:ext cx="830580" cy="457200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720460" y="2744487"/>
            <a:ext cx="11256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dirty="0" smtClean="0">
                <a:solidFill>
                  <a:srgbClr val="261748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PP-type</a:t>
            </a:r>
            <a:endParaRPr lang="en-US" sz="1800" dirty="0">
              <a:solidFill>
                <a:srgbClr val="261748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200" dirty="0">
                <a:solidFill>
                  <a:srgbClr val="261748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h</a:t>
            </a:r>
            <a:r>
              <a:rPr lang="en-US" sz="1200" dirty="0" smtClean="0">
                <a:solidFill>
                  <a:srgbClr val="261748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igh rep-rate</a:t>
            </a:r>
            <a:endParaRPr lang="en-US" sz="1200" dirty="0">
              <a:solidFill>
                <a:srgbClr val="261748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7960" y="379476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dirty="0" smtClean="0">
                <a:solidFill>
                  <a:srgbClr val="261748">
                    <a:lumMod val="75000"/>
                    <a:lumOff val="25000"/>
                  </a:srgbClr>
                </a:solidFill>
                <a:latin typeface="Arial"/>
                <a:ea typeface="ＭＳ Ｐゴシック"/>
              </a:rPr>
              <a:t>HE/HI-type</a:t>
            </a:r>
            <a:endParaRPr lang="en-US" sz="1800" dirty="0">
              <a:solidFill>
                <a:srgbClr val="261748">
                  <a:lumMod val="75000"/>
                  <a:lumOff val="2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37" name="Rectangle 20"/>
          <p:cNvSpPr/>
          <p:nvPr/>
        </p:nvSpPr>
        <p:spPr>
          <a:xfrm>
            <a:off x="2969804" y="1777540"/>
            <a:ext cx="3898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>
                <a:solidFill>
                  <a:srgbClr val="0000FF"/>
                </a:solidFill>
                <a:latin typeface="Arial"/>
                <a:ea typeface="ＭＳ Ｐゴシック"/>
              </a:rPr>
              <a:t>PP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40" name="Rectangle 29"/>
          <p:cNvSpPr/>
          <p:nvPr/>
        </p:nvSpPr>
        <p:spPr>
          <a:xfrm>
            <a:off x="2998063" y="4818206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MAL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41" name="Rectangle 30"/>
          <p:cNvSpPr/>
          <p:nvPr/>
        </p:nvSpPr>
        <p:spPr>
          <a:xfrm>
            <a:off x="2675945" y="4818205"/>
            <a:ext cx="3898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>
                <a:solidFill>
                  <a:srgbClr val="0000FF"/>
                </a:solidFill>
                <a:latin typeface="Arial"/>
                <a:ea typeface="ＭＳ Ｐゴシック"/>
              </a:rPr>
              <a:t>PP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42" name="Rectangle 31"/>
          <p:cNvSpPr/>
          <p:nvPr/>
        </p:nvSpPr>
        <p:spPr>
          <a:xfrm>
            <a:off x="3451797" y="4825133"/>
            <a:ext cx="6030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TUNE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47" name="Rectangle 23"/>
          <p:cNvSpPr/>
          <p:nvPr/>
        </p:nvSpPr>
        <p:spPr>
          <a:xfrm>
            <a:off x="3003830" y="5770842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MAL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48" name="Rectangle 27"/>
          <p:cNvSpPr/>
          <p:nvPr/>
        </p:nvSpPr>
        <p:spPr>
          <a:xfrm>
            <a:off x="2681712" y="5770841"/>
            <a:ext cx="3898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>
                <a:solidFill>
                  <a:srgbClr val="0000FF"/>
                </a:solidFill>
                <a:latin typeface="Arial"/>
                <a:ea typeface="ＭＳ Ｐゴシック"/>
              </a:rPr>
              <a:t>PP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  <p:sp>
        <p:nvSpPr>
          <p:cNvPr id="49" name="Rectangle 28"/>
          <p:cNvSpPr/>
          <p:nvPr/>
        </p:nvSpPr>
        <p:spPr>
          <a:xfrm>
            <a:off x="3457564" y="5777769"/>
            <a:ext cx="6030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200" dirty="0" smtClean="0">
                <a:solidFill>
                  <a:srgbClr val="0000FF"/>
                </a:solidFill>
                <a:latin typeface="Arial"/>
                <a:ea typeface="ＭＳ Ｐゴシック"/>
              </a:rPr>
              <a:t>TUNE</a:t>
            </a:r>
            <a:endParaRPr lang="en-US" sz="1800" b="0" dirty="0">
              <a:solidFill>
                <a:srgbClr val="261748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727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5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5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5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5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5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5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5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5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56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56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56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56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956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956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56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56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956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956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956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56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70" grpId="0" animBg="1"/>
      <p:bldP spid="21" grpId="0"/>
      <p:bldP spid="22" grpId="0"/>
      <p:bldP spid="23" grpId="0"/>
      <p:bldP spid="24" grpId="0"/>
      <p:bldP spid="5" grpId="0"/>
      <p:bldP spid="28" grpId="0"/>
      <p:bldP spid="29" grpId="0"/>
      <p:bldP spid="30" grpId="0"/>
      <p:bldP spid="31" grpId="0"/>
      <p:bldP spid="32" grpId="0"/>
      <p:bldP spid="2" grpId="0" animBg="1"/>
      <p:bldP spid="2" grpId="1" animBg="1"/>
      <p:bldP spid="33" grpId="0" animBg="1"/>
      <p:bldP spid="33" grpId="1" animBg="1"/>
      <p:bldP spid="7" grpId="0"/>
      <p:bldP spid="7" grpId="1"/>
      <p:bldP spid="36" grpId="0"/>
      <p:bldP spid="36" grpId="1"/>
      <p:bldP spid="37" grpId="0"/>
      <p:bldP spid="40" grpId="0"/>
      <p:bldP spid="41" grpId="0"/>
      <p:bldP spid="42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1EF-16E7-450D-9D62-6769DAEDB24A}" type="slidenum">
              <a:rPr lang="en-GB" smtClean="0">
                <a:solidFill>
                  <a:srgbClr val="FFFFFF"/>
                </a:solidFill>
              </a:rPr>
              <a:pPr/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3788" y="541338"/>
            <a:ext cx="7283450" cy="4810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buClrTx/>
              <a:buFontTx/>
            </a:pPr>
            <a:r>
              <a:rPr lang="de-DE" kern="0" dirty="0" smtClean="0"/>
              <a:t>Status </a:t>
            </a:r>
            <a:r>
              <a:rPr lang="de-DE" kern="0" dirty="0" err="1" smtClean="0"/>
              <a:t>of</a:t>
            </a:r>
            <a:r>
              <a:rPr lang="de-DE" kern="0" dirty="0" smtClean="0"/>
              <a:t> pump-probe </a:t>
            </a:r>
            <a:r>
              <a:rPr lang="de-DE" kern="0" dirty="0" err="1" smtClean="0"/>
              <a:t>laser</a:t>
            </a:r>
            <a:r>
              <a:rPr lang="de-DE" kern="0" dirty="0" smtClean="0"/>
              <a:t> NOPA R&amp;D</a:t>
            </a:r>
            <a:endParaRPr lang="de-DE" kern="0" dirty="0"/>
          </a:p>
        </p:txBody>
      </p:sp>
      <p:sp>
        <p:nvSpPr>
          <p:cNvPr id="4" name="Inhaltsplatzhalter 2"/>
          <p:cNvSpPr>
            <a:spLocks noGrp="1"/>
          </p:cNvSpPr>
          <p:nvPr/>
        </p:nvSpPr>
        <p:spPr bwMode="auto">
          <a:xfrm>
            <a:off x="531528" y="4333865"/>
            <a:ext cx="5596218" cy="16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None/>
            </a:pPr>
            <a:r>
              <a:rPr lang="de-DE" sz="1200" b="1" u="sng" dirty="0" err="1" smtClean="0"/>
              <a:t>Some</a:t>
            </a:r>
            <a:r>
              <a:rPr lang="de-DE" sz="1200" b="1" u="sng" dirty="0" smtClean="0"/>
              <a:t> </a:t>
            </a:r>
            <a:r>
              <a:rPr lang="de-DE" sz="1200" b="1" u="sng" dirty="0" err="1" smtClean="0"/>
              <a:t>features</a:t>
            </a:r>
            <a:r>
              <a:rPr lang="de-DE" sz="1200" b="1" u="sng" dirty="0" smtClean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"/>
            </a:pPr>
            <a:r>
              <a:rPr lang="de-DE" sz="1200" dirty="0" smtClean="0"/>
              <a:t>180µJ per pulse,  34W </a:t>
            </a:r>
            <a:r>
              <a:rPr lang="de-DE" sz="1200" dirty="0" err="1" smtClean="0"/>
              <a:t>average</a:t>
            </a:r>
            <a:r>
              <a:rPr lang="de-DE" sz="1200" dirty="0" smtClean="0"/>
              <a:t> power </a:t>
            </a:r>
            <a:r>
              <a:rPr lang="de-DE" sz="1200" dirty="0" err="1" smtClean="0"/>
              <a:t>during</a:t>
            </a:r>
            <a:r>
              <a:rPr lang="de-DE" sz="1200" dirty="0" smtClean="0"/>
              <a:t> </a:t>
            </a:r>
            <a:r>
              <a:rPr lang="de-DE" sz="1200" dirty="0" err="1" smtClean="0"/>
              <a:t>burst</a:t>
            </a:r>
            <a:endParaRPr lang="de-DE" sz="12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"/>
            </a:pPr>
            <a:r>
              <a:rPr lang="de-DE" sz="1200" dirty="0" err="1"/>
              <a:t>Nearly</a:t>
            </a:r>
            <a:r>
              <a:rPr lang="de-DE" sz="1200" dirty="0"/>
              <a:t> </a:t>
            </a:r>
            <a:r>
              <a:rPr lang="de-DE" sz="1200" dirty="0" err="1"/>
              <a:t>transform</a:t>
            </a:r>
            <a:r>
              <a:rPr lang="de-DE" sz="1200" dirty="0"/>
              <a:t> limited </a:t>
            </a:r>
            <a:r>
              <a:rPr lang="de-DE" sz="1200" dirty="0" err="1"/>
              <a:t>pulses</a:t>
            </a:r>
            <a:r>
              <a:rPr lang="de-DE" sz="1200" dirty="0"/>
              <a:t>:  </a:t>
            </a:r>
            <a:r>
              <a:rPr lang="de-DE" sz="1200" dirty="0" smtClean="0"/>
              <a:t>15fs … 75fs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"/>
            </a:pPr>
            <a:r>
              <a:rPr lang="de-DE" sz="1200" dirty="0" smtClean="0"/>
              <a:t>100nm </a:t>
            </a:r>
            <a:r>
              <a:rPr lang="de-DE" sz="1200" dirty="0" err="1" smtClean="0"/>
              <a:t>tuning</a:t>
            </a:r>
            <a:r>
              <a:rPr lang="de-DE" sz="1200" dirty="0" smtClean="0"/>
              <a:t> for </a:t>
            </a:r>
            <a:r>
              <a:rPr lang="de-DE" sz="1200" dirty="0" err="1" smtClean="0"/>
              <a:t>longer</a:t>
            </a:r>
            <a:r>
              <a:rPr lang="de-DE" sz="1200" dirty="0" smtClean="0"/>
              <a:t> </a:t>
            </a:r>
            <a:r>
              <a:rPr lang="de-DE" sz="1200" dirty="0" err="1" smtClean="0"/>
              <a:t>pulses</a:t>
            </a:r>
            <a:endParaRPr lang="de-DE" sz="12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"/>
            </a:pPr>
            <a:r>
              <a:rPr lang="de-DE" sz="1200" dirty="0" smtClean="0"/>
              <a:t>200kHz  </a:t>
            </a:r>
            <a:r>
              <a:rPr lang="de-DE" sz="1200" dirty="0" err="1" smtClean="0"/>
              <a:t>and</a:t>
            </a:r>
            <a:r>
              <a:rPr lang="de-DE" sz="1200" dirty="0" smtClean="0"/>
              <a:t> 4.5MHz intra-burst </a:t>
            </a:r>
            <a:r>
              <a:rPr lang="de-DE" sz="1200" dirty="0" err="1" smtClean="0"/>
              <a:t>operation</a:t>
            </a:r>
            <a:endParaRPr lang="de-DE" sz="12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0000"/>
              <a:buFont typeface="Wingdings" panose="05000000000000000000" pitchFamily="2" charset="2"/>
              <a:buChar char=""/>
            </a:pPr>
            <a:r>
              <a:rPr lang="de-DE" sz="1200" dirty="0" err="1" smtClean="0"/>
              <a:t>Identical</a:t>
            </a:r>
            <a:r>
              <a:rPr lang="de-DE" sz="1200" dirty="0" smtClean="0"/>
              <a:t> </a:t>
            </a:r>
            <a:r>
              <a:rPr lang="de-DE" sz="1200" dirty="0" err="1" smtClean="0"/>
              <a:t>performance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b="1" dirty="0" smtClean="0"/>
              <a:t>BBO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b="1" dirty="0" smtClean="0"/>
              <a:t>LBO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8" y="1265598"/>
            <a:ext cx="59690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10141" y="2807751"/>
            <a:ext cx="4987405" cy="1507074"/>
            <a:chOff x="98945" y="3299001"/>
            <a:chExt cx="4682605" cy="1364023"/>
          </a:xfrm>
        </p:grpSpPr>
        <p:pic>
          <p:nvPicPr>
            <p:cNvPr id="7" name="Picture 6" descr="N:\4all\intern\User data\wp78\Laser\Pump-Probe Laser\NOPA\NOPA experiments\LAC2013#2\paper\Figures\BBO_short\BBOSpvsphase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8" t="5325" r="558"/>
            <a:stretch>
              <a:fillRect/>
            </a:stretch>
          </p:blipFill>
          <p:spPr bwMode="auto">
            <a:xfrm>
              <a:off x="98945" y="3300316"/>
              <a:ext cx="2475064" cy="136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N:\4all\intern\User data\wp78\Laser\Pump-Probe Laser\NOPA\NOPA experiments\LAC2013#2\paper\Figures\BBO_short\reconstructed_pulse10July14.9fs.jp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3" t="4852" r="7001"/>
            <a:stretch>
              <a:fillRect/>
            </a:stretch>
          </p:blipFill>
          <p:spPr bwMode="auto">
            <a:xfrm>
              <a:off x="2486717" y="3299001"/>
              <a:ext cx="2294833" cy="1355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3962400" y="3435350"/>
              <a:ext cx="679450" cy="3302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kumimoji="0" lang="de-DE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rPr>
                <a:t>15fs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55500" y="3298176"/>
            <a:ext cx="2175863" cy="1262001"/>
            <a:chOff x="6553294" y="3389794"/>
            <a:chExt cx="2175863" cy="12620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7" t="13856" r="1095" b="15729"/>
            <a:stretch/>
          </p:blipFill>
          <p:spPr bwMode="auto">
            <a:xfrm>
              <a:off x="6553294" y="3389794"/>
              <a:ext cx="2175863" cy="12620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Oval 11"/>
            <p:cNvSpPr/>
            <p:nvPr/>
          </p:nvSpPr>
          <p:spPr bwMode="auto">
            <a:xfrm>
              <a:off x="6927850" y="4197350"/>
              <a:ext cx="1416050" cy="3302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lang="de-DE" sz="1100" b="1" dirty="0" smtClean="0">
                  <a:latin typeface="Arial" pitchFamily="34" charset="0"/>
                  <a:ea typeface="ＭＳ Ｐゴシック"/>
                  <a:cs typeface="ＭＳ Ｐゴシック"/>
                </a:rPr>
                <a:t>600µs </a:t>
              </a:r>
              <a:r>
                <a:rPr lang="de-DE" sz="1100" b="1" dirty="0" err="1" smtClean="0">
                  <a:latin typeface="Arial" pitchFamily="34" charset="0"/>
                  <a:ea typeface="ＭＳ Ｐゴシック"/>
                  <a:cs typeface="ＭＳ Ｐゴシック"/>
                </a:rPr>
                <a:t>burst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8563" y="4970218"/>
            <a:ext cx="2168791" cy="1263088"/>
            <a:chOff x="6566357" y="5113351"/>
            <a:chExt cx="2168791" cy="12630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1" t="13642" r="871" b="15632"/>
            <a:stretch/>
          </p:blipFill>
          <p:spPr bwMode="auto">
            <a:xfrm>
              <a:off x="6566357" y="5113351"/>
              <a:ext cx="2168791" cy="12630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Oval 14"/>
            <p:cNvSpPr/>
            <p:nvPr/>
          </p:nvSpPr>
          <p:spPr bwMode="auto">
            <a:xfrm>
              <a:off x="6756400" y="5911850"/>
              <a:ext cx="1784350" cy="3302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lang="de-DE" sz="1100" b="1" dirty="0" err="1" smtClean="0">
                  <a:latin typeface="Arial" pitchFamily="34" charset="0"/>
                  <a:ea typeface="ＭＳ Ｐゴシック"/>
                  <a:cs typeface="ＭＳ Ｐゴシック"/>
                </a:rPr>
                <a:t>Arb</a:t>
              </a:r>
              <a:r>
                <a:rPr lang="de-DE" sz="1100" b="1" dirty="0" smtClean="0">
                  <a:latin typeface="Arial" pitchFamily="34" charset="0"/>
                  <a:ea typeface="ＭＳ Ｐゴシック"/>
                  <a:cs typeface="ＭＳ Ｐゴシック"/>
                </a:rPr>
                <a:t>. </a:t>
              </a:r>
              <a:r>
                <a:rPr lang="de-DE" sz="1100" b="1" dirty="0" err="1" smtClean="0">
                  <a:latin typeface="Arial" pitchFamily="34" charset="0"/>
                  <a:ea typeface="ＭＳ Ｐゴシック"/>
                  <a:cs typeface="ＭＳ Ｐゴシック"/>
                </a:rPr>
                <a:t>sequence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13760" y="1294807"/>
            <a:ext cx="1764439" cy="1619813"/>
            <a:chOff x="6741029" y="1487661"/>
            <a:chExt cx="1764439" cy="1619813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029" y="1487661"/>
              <a:ext cx="1764439" cy="1619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Oval 17"/>
            <p:cNvSpPr/>
            <p:nvPr/>
          </p:nvSpPr>
          <p:spPr bwMode="auto">
            <a:xfrm>
              <a:off x="6940550" y="2762250"/>
              <a:ext cx="1416050" cy="3302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lang="de-DE" sz="1100" b="1" dirty="0" err="1">
                  <a:latin typeface="Arial" pitchFamily="34" charset="0"/>
                  <a:ea typeface="ＭＳ Ｐゴシック"/>
                  <a:cs typeface="ＭＳ Ｐゴシック"/>
                </a:rPr>
                <a:t>d</a:t>
              </a:r>
              <a:r>
                <a:rPr lang="de-DE" sz="1100" b="1" dirty="0" err="1" smtClean="0">
                  <a:latin typeface="Arial" pitchFamily="34" charset="0"/>
                  <a:ea typeface="ＭＳ Ｐゴシック"/>
                  <a:cs typeface="ＭＳ Ｐゴシック"/>
                </a:rPr>
                <a:t>iff.</a:t>
              </a:r>
              <a:r>
                <a:rPr lang="de-DE" sz="1100" b="1" dirty="0" smtClean="0">
                  <a:latin typeface="Arial" pitchFamily="34" charset="0"/>
                  <a:ea typeface="ＭＳ Ｐゴシック"/>
                  <a:cs typeface="ＭＳ Ｐゴシック"/>
                </a:rPr>
                <a:t> </a:t>
              </a:r>
              <a:r>
                <a:rPr lang="de-DE" sz="1100" b="1" dirty="0" err="1" smtClean="0">
                  <a:latin typeface="Arial" pitchFamily="34" charset="0"/>
                  <a:ea typeface="ＭＳ Ｐゴシック"/>
                  <a:cs typeface="ＭＳ Ｐゴシック"/>
                </a:rPr>
                <a:t>lim</a:t>
              </a:r>
              <a:r>
                <a:rPr lang="de-DE" sz="1100" b="1" dirty="0" smtClean="0">
                  <a:latin typeface="Arial" pitchFamily="34" charset="0"/>
                  <a:ea typeface="ＭＳ Ｐゴシック"/>
                  <a:cs typeface="ＭＳ Ｐゴシック"/>
                </a:rPr>
                <a:t>.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1696" y="5996961"/>
            <a:ext cx="6282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5050"/>
                </a:solidFill>
              </a:rPr>
              <a:t>High power burst-mode optical parametric amplifier with arbitrary pulse selection</a:t>
            </a:r>
          </a:p>
          <a:p>
            <a:r>
              <a:rPr lang="en-US" sz="1100" dirty="0" smtClean="0">
                <a:solidFill>
                  <a:srgbClr val="FF5050"/>
                </a:solidFill>
              </a:rPr>
              <a:t>Optics </a:t>
            </a:r>
            <a:r>
              <a:rPr lang="en-US" sz="1100" dirty="0">
                <a:solidFill>
                  <a:srgbClr val="FF5050"/>
                </a:solidFill>
              </a:rPr>
              <a:t>Express, Vol. 22, Issue 18, pp. 22202-22210 (2014</a:t>
            </a:r>
            <a:r>
              <a:rPr lang="en-US" sz="1100" dirty="0" smtClean="0">
                <a:solidFill>
                  <a:srgbClr val="FF5050"/>
                </a:solidFill>
              </a:rPr>
              <a:t>)</a:t>
            </a:r>
            <a:endParaRPr lang="en-US" sz="11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Bildschirmpräsentation (4:3)</PresentationFormat>
  <Paragraphs>236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DESY European XFEL</vt:lpstr>
      <vt:lpstr>Optical Laser Installation at SASE 1</vt:lpstr>
      <vt:lpstr>Overview</vt:lpstr>
      <vt:lpstr>PowerPoint-Präsentation</vt:lpstr>
      <vt:lpstr>PowerPoint-Präsentation</vt:lpstr>
      <vt:lpstr>PowerPoint-Präsentation</vt:lpstr>
      <vt:lpstr>PowerPoint-Präsentation</vt:lpstr>
      <vt:lpstr>European X-ray Free Electron Laser Facility</vt:lpstr>
      <vt:lpstr>European XFEL experimental laser plans</vt:lpstr>
      <vt:lpstr>PowerPoint-Präsentation</vt:lpstr>
      <vt:lpstr>PowerPoint-Präsentation</vt:lpstr>
      <vt:lpstr>PowerPoint-Präsentation</vt:lpstr>
      <vt:lpstr>Status November 2014</vt:lpstr>
      <vt:lpstr>PowerPoint-Präsentation</vt:lpstr>
      <vt:lpstr>PowerPoint-Präsentation</vt:lpstr>
      <vt:lpstr>I:  Before installation of laser tables (-&gt; Mar. 2016)</vt:lpstr>
      <vt:lpstr>II:  Installation of laser tables and additional (under-table) infrastructure   (Apr. -&gt; Jun. 2016)</vt:lpstr>
      <vt:lpstr>III and IV:  Installation and commissioning of laser components in PP-Hutch   (Jul. 2016 -&gt; Apr. 2017)</vt:lpstr>
      <vt:lpstr>V:  Beam delivery to ILH and experiment   (Jul. 2016 -&gt; Apr. 2017)</vt:lpstr>
      <vt:lpstr>PowerPoint-Präsentation</vt:lpstr>
      <vt:lpstr>PowerPoint-Präsentation</vt:lpstr>
      <vt:lpstr>PowerPoint-Präsentation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Lederer, Maximilian</cp:lastModifiedBy>
  <cp:revision>1120</cp:revision>
  <cp:lastPrinted>2011-05-23T14:15:15Z</cp:lastPrinted>
  <dcterms:created xsi:type="dcterms:W3CDTF">2008-08-31T12:56:32Z</dcterms:created>
  <dcterms:modified xsi:type="dcterms:W3CDTF">2015-04-24T07:42:58Z</dcterms:modified>
</cp:coreProperties>
</file>