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3" r:id="rId3"/>
    <p:sldMasterId id="2147483674" r:id="rId4"/>
    <p:sldMasterId id="2147483675" r:id="rId5"/>
    <p:sldMasterId id="2147483676" r:id="rId6"/>
    <p:sldMasterId id="2147483677" r:id="rId7"/>
    <p:sldMasterId id="2147483690" r:id="rId8"/>
  </p:sldMasterIdLst>
  <p:notesMasterIdLst>
    <p:notesMasterId r:id="rId20"/>
  </p:notesMasterIdLst>
  <p:sldIdLst>
    <p:sldId id="256" r:id="rId9"/>
    <p:sldId id="267" r:id="rId10"/>
    <p:sldId id="268" r:id="rId11"/>
    <p:sldId id="276" r:id="rId12"/>
    <p:sldId id="280" r:id="rId13"/>
    <p:sldId id="281" r:id="rId14"/>
    <p:sldId id="279" r:id="rId15"/>
    <p:sldId id="277" r:id="rId16"/>
    <p:sldId id="278" r:id="rId17"/>
    <p:sldId id="282" r:id="rId18"/>
    <p:sldId id="275" r:id="rId19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derer" initials="S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96943-0654-4588-B05C-EF3044B30B08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98F2C-5AC6-408C-BF33-C766640A1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9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98F2C-5AC6-408C-BF33-C766640A1E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8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98F2C-5AC6-408C-BF33-C766640A1E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8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de-DE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003425" y="2481263"/>
            <a:ext cx="28559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/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1" y="1363664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6" y="1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63805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21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9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6" y="103189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23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1" y="1363664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6" y="1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620278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491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15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1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1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502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065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481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600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126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5421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681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9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6" y="103189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587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632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85800" y="1268415"/>
            <a:ext cx="7772400" cy="496887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400800"/>
            <a:ext cx="1624013" cy="45720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7CFBFCC-3808-4786-BBF8-458A1BD05A25}" type="datetime1">
              <a:rPr lang="de-DE"/>
              <a:pPr>
                <a:defRPr/>
              </a:pPr>
              <a:t>10.04.2015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43200" cy="45720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/>
              <a:t>Detlef Reschke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48613" y="6400800"/>
            <a:ext cx="1195387" cy="45720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93FA6E1-F077-40A5-9E4B-A91D12F6CBDD}" type="slidenum">
              <a:rPr lang="de-DE"/>
              <a:pPr>
                <a:defRPr/>
              </a:pPr>
              <a:t>‹#›</a:t>
            </a:fld>
            <a:endParaRPr 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819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C192768-4FAF-4E98-BFCE-2EAA1F331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1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CF4C924-6FF7-42A3-A4E4-F0022D7CF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4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C25244F-1B42-4460-A367-F50E0FB1E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940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339F9DE-47DB-479B-BEA1-A15B78B99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39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AF756B8-FBB5-4C36-9558-064BA1960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64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1ED13FA-6C4D-4A48-B251-E489B7B88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0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9745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315E16F-26C4-44B8-87A1-36B130725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13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2B004A7-D6E7-496D-B8FB-F6FF097B7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389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27C6E7-3F5D-440F-BCEA-04590DB2B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18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8B40D8B-545F-43B2-8CB5-156AE4245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895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349AB5-F139-48F9-A700-6436F8BE2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6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1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1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57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11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29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19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827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709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theme" Target="../theme/theme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theme" Target="../theme/theme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theme" Target="../theme/theme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theme" Target="../theme/theme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theme" Target="../theme/theme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0" bIns="45715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Sven </a:t>
            </a:r>
            <a:r>
              <a:rPr lang="en-GB" sz="900" b="1" dirty="0" smtClean="0">
                <a:solidFill>
                  <a:schemeClr val="bg2"/>
                </a:solidFill>
              </a:rPr>
              <a:t>Lederer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577B435A-6017-4619-846B-A0132B7AE308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354" y="-1"/>
            <a:ext cx="1276645" cy="744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3525" indent="-263525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82563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5075" indent="-227013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3063" indent="-227013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340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492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8645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5797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4" descr="Undulator_final_nurh#50DE97_rec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994" tIns="45715" rIns="53994" bIns="1799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rgbClr val="FFFFFF"/>
                </a:solidFill>
                <a:latin typeface="Arial" charset="0"/>
                <a:ea typeface="Geneva" pitchFamily="1" charset="-128"/>
              </a:defRPr>
            </a:lvl1pPr>
          </a:lstStyle>
          <a:p>
            <a:pPr>
              <a:defRPr/>
            </a:pPr>
            <a:fld id="{F312AB35-25A1-4E30-B766-242EB60B1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2" name="Picture 3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TTC Meeting, Milano, February 28  to March 3, 2011 </a:t>
            </a:r>
          </a:p>
          <a:p>
            <a:pPr>
              <a:defRPr/>
            </a:pPr>
            <a:r>
              <a:rPr lang="en-US"/>
              <a:t>Hans Weise, DESY</a:t>
            </a:r>
            <a:endParaRPr lang="en-GB"/>
          </a:p>
        </p:txBody>
      </p:sp>
      <p:sp>
        <p:nvSpPr>
          <p:cNvPr id="205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2055" name="Picture 121" descr="DESY-Logo-cyan-RGB_Hintergrund wei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ctr"/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92" tIns="0" rIns="46795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The European XFEL - Progress and Status</a:t>
            </a:r>
          </a:p>
        </p:txBody>
      </p:sp>
      <p:pic>
        <p:nvPicPr>
          <p:cNvPr id="2058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93" tIns="45715" rIns="9143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2060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9972" tIns="0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6863" indent="-2968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5975" indent="-2555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1275" indent="-2222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69879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032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185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337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4" descr="Undulator_final_nurh#50DE97_rec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994" tIns="45715" rIns="53994" bIns="1799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rgbClr val="FFFFFF"/>
                </a:solidFill>
                <a:latin typeface="Arial" charset="0"/>
                <a:ea typeface="Geneva" pitchFamily="1" charset="-128"/>
              </a:defRPr>
            </a:lvl1pPr>
          </a:lstStyle>
          <a:p>
            <a:pPr>
              <a:defRPr/>
            </a:pPr>
            <a:fld id="{50E5AB8A-AA60-4C7B-8819-8B2983FBEB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3076" name="Picture 3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TTC Meeting, Milano, February 28  to March 3, 2011 </a:t>
            </a:r>
          </a:p>
          <a:p>
            <a:pPr>
              <a:defRPr/>
            </a:pPr>
            <a:r>
              <a:rPr lang="en-US"/>
              <a:t>Hans Weise, DESY</a:t>
            </a:r>
            <a:endParaRPr lang="en-GB"/>
          </a:p>
        </p:txBody>
      </p:sp>
      <p:sp>
        <p:nvSpPr>
          <p:cNvPr id="3078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3079" name="Picture 121" descr="DESY-Logo-cyan-RGB_Hintergrund wei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ctr"/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92" tIns="0" rIns="46795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The European XFEL - Progress and Status</a:t>
            </a:r>
          </a:p>
        </p:txBody>
      </p:sp>
      <p:pic>
        <p:nvPicPr>
          <p:cNvPr id="3082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93" tIns="45715" rIns="9143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308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9972" tIns="0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6863" indent="-2968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5975" indent="-2555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1275" indent="-2222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69879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032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185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337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4" descr="Undulator_final_nurh#50DE97_rec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994" tIns="45715" rIns="53994" bIns="1799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rgbClr val="FFFFFF"/>
                </a:solidFill>
                <a:latin typeface="Arial" charset="0"/>
                <a:ea typeface="Geneva" pitchFamily="1" charset="-128"/>
              </a:defRPr>
            </a:lvl1pPr>
          </a:lstStyle>
          <a:p>
            <a:pPr>
              <a:defRPr/>
            </a:pPr>
            <a:fld id="{82CD8664-B2ED-44FB-AD5E-9661A58A2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0" name="Picture 3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TTC Meeting, Milano, February 28  to March 3, 2011 </a:t>
            </a:r>
          </a:p>
          <a:p>
            <a:pPr>
              <a:defRPr/>
            </a:pPr>
            <a:r>
              <a:rPr lang="en-US"/>
              <a:t>Hans Weise, DESY</a:t>
            </a:r>
            <a:endParaRPr lang="en-GB"/>
          </a:p>
        </p:txBody>
      </p:sp>
      <p:sp>
        <p:nvSpPr>
          <p:cNvPr id="4102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4103" name="Picture 121" descr="DESY-Logo-cyan-RGB_Hintergrund wei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ctr"/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92" tIns="0" rIns="46795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The European XFEL - Progress and Status</a:t>
            </a:r>
          </a:p>
        </p:txBody>
      </p:sp>
      <p:pic>
        <p:nvPicPr>
          <p:cNvPr id="4106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93" tIns="45715" rIns="9143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4108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9972" tIns="0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6863" indent="-2968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5975" indent="-2555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1275" indent="-2222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69879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032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185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337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4" descr="Undulator_final_nurh#50DE97_rec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994" tIns="45715" rIns="53994" bIns="1799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rgbClr val="FFFFFF"/>
                </a:solidFill>
                <a:latin typeface="Arial" charset="0"/>
                <a:ea typeface="Geneva" pitchFamily="1" charset="-128"/>
              </a:defRPr>
            </a:lvl1pPr>
          </a:lstStyle>
          <a:p>
            <a:pPr>
              <a:defRPr/>
            </a:pPr>
            <a:fld id="{1FF1F680-8E8E-4702-B0DA-C6F31E07E9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5124" name="Picture 3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TTC Meeting, Milano, February 28  to March 3, 2011 </a:t>
            </a:r>
          </a:p>
          <a:p>
            <a:pPr>
              <a:defRPr/>
            </a:pPr>
            <a:r>
              <a:rPr lang="en-US"/>
              <a:t>Hans Weise, DESY</a:t>
            </a:r>
            <a:endParaRPr lang="en-GB"/>
          </a:p>
        </p:txBody>
      </p:sp>
      <p:sp>
        <p:nvSpPr>
          <p:cNvPr id="5126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5127" name="Picture 121" descr="DESY-Logo-cyan-RGB_Hintergrund wei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ctr"/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92" tIns="0" rIns="46795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The European XFEL - Progress and Status</a:t>
            </a:r>
          </a:p>
        </p:txBody>
      </p:sp>
      <p:pic>
        <p:nvPicPr>
          <p:cNvPr id="5130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93" tIns="45715" rIns="9143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5132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9972" tIns="0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6863" indent="-2968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5975" indent="-2555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1275" indent="-2222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69879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032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185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337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4" descr="Undulator_final_nurh#50DE97_rec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994" tIns="45715" rIns="53994" bIns="1799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rgbClr val="FFFFFF"/>
                </a:solidFill>
                <a:latin typeface="Arial" charset="0"/>
                <a:ea typeface="Geneva" pitchFamily="1" charset="-128"/>
              </a:defRPr>
            </a:lvl1pPr>
          </a:lstStyle>
          <a:p>
            <a:pPr>
              <a:defRPr/>
            </a:pPr>
            <a:fld id="{4B86B325-F386-48E0-B769-B7DC2EA9F2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148" name="Picture 3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TTC Meeting, Milano, February 28  to March 3, 2011 </a:t>
            </a:r>
          </a:p>
          <a:p>
            <a:pPr>
              <a:defRPr/>
            </a:pPr>
            <a:r>
              <a:rPr lang="en-US"/>
              <a:t>Hans Weise, DESY</a:t>
            </a:r>
            <a:endParaRPr lang="en-GB"/>
          </a:p>
        </p:txBody>
      </p:sp>
      <p:sp>
        <p:nvSpPr>
          <p:cNvPr id="6150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US"/>
          </a:p>
        </p:txBody>
      </p:sp>
      <p:pic>
        <p:nvPicPr>
          <p:cNvPr id="6151" name="Picture 121" descr="DESY-Logo-cyan-RGB_Hintergrund wei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ctr"/>
            <a:endParaRPr lang="de-DE" sz="240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92" tIns="0" rIns="46795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</a:rPr>
              <a:t>The European XFEL - Progress and Status</a:t>
            </a:r>
          </a:p>
        </p:txBody>
      </p:sp>
      <p:pic>
        <p:nvPicPr>
          <p:cNvPr id="6154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993" tIns="45715" rIns="9143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6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9972" tIns="0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6863" indent="-2968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571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5975" indent="-2555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1275" indent="-2222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69879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032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185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337" indent="-22381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0" bIns="45715" anchor="ctr"/>
          <a:lstStyle/>
          <a:p>
            <a:pPr algn="r" eaLnBrk="1" hangingPunct="1"/>
            <a:r>
              <a:rPr lang="en-GB" sz="900" b="1">
                <a:solidFill>
                  <a:srgbClr val="808080"/>
                </a:solidFill>
              </a:rPr>
              <a:t>Detlef Reschke</a:t>
            </a:r>
            <a:r>
              <a:rPr lang="en-GB" sz="900">
                <a:solidFill>
                  <a:srgbClr val="808080"/>
                </a:solidFill>
              </a:rPr>
              <a:t>|  High Gradients in SRF Cavities |  April 3</a:t>
            </a:r>
            <a:r>
              <a:rPr lang="en-GB" sz="900" baseline="30000">
                <a:solidFill>
                  <a:srgbClr val="808080"/>
                </a:solidFill>
              </a:rPr>
              <a:t>rd</a:t>
            </a:r>
            <a:r>
              <a:rPr lang="en-GB" sz="900">
                <a:solidFill>
                  <a:srgbClr val="808080"/>
                </a:solidFill>
              </a:rPr>
              <a:t>, 2012  |  </a:t>
            </a:r>
            <a:r>
              <a:rPr lang="en-GB" sz="900" b="1">
                <a:solidFill>
                  <a:srgbClr val="808080"/>
                </a:solidFill>
              </a:rPr>
              <a:t>Page </a:t>
            </a:r>
            <a:fld id="{74DEC222-1742-4E6A-805E-06C281FE9E08}" type="slidenum">
              <a:rPr lang="en-GB" sz="900" b="1">
                <a:solidFill>
                  <a:srgbClr val="808080"/>
                </a:solidFill>
              </a:rPr>
              <a:pPr algn="r" eaLnBrk="1" hangingPunct="1"/>
              <a:t>‹#›</a:t>
            </a:fld>
            <a:endParaRPr lang="en-GB" sz="900" b="1">
              <a:solidFill>
                <a:srgbClr val="808080"/>
              </a:solidFill>
            </a:endParaRPr>
          </a:p>
        </p:txBody>
      </p:sp>
      <p:pic>
        <p:nvPicPr>
          <p:cNvPr id="7174" name="Picture 10" descr="DESY-Logo-cyan-RGB_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153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305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4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61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3525" indent="-263525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82563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5075" indent="-227013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3063" indent="-227013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340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492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8645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5797" indent="-228577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R.L. Geng, 7/23/2011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SRF2011 Tutorial @ ANL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D38C74A-9B24-4FD6-91ED-F4BEEEEB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199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7594600" y="160338"/>
            <a:ext cx="15367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27000"/>
            <a:ext cx="65087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6701" y="3216983"/>
            <a:ext cx="86051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0"/>
              </a:spcBef>
            </a:pPr>
            <a:endParaRPr lang="en-US" sz="2400" dirty="0"/>
          </a:p>
          <a:p>
            <a:pPr algn="ctr" eaLnBrk="0" hangingPunct="0">
              <a:spcBef>
                <a:spcPct val="0"/>
              </a:spcBef>
            </a:pPr>
            <a:r>
              <a:rPr lang="en-US" sz="2400" dirty="0" smtClean="0"/>
              <a:t>2015-04-09</a:t>
            </a:r>
            <a:endParaRPr lang="en-US" sz="2400" dirty="0"/>
          </a:p>
        </p:txBody>
      </p:sp>
      <p:sp>
        <p:nvSpPr>
          <p:cNvPr id="8" name="Subtitle 1"/>
          <p:cNvSpPr>
            <a:spLocks noGrp="1"/>
          </p:cNvSpPr>
          <p:nvPr>
            <p:ph type="subTitle" idx="1"/>
          </p:nvPr>
        </p:nvSpPr>
        <p:spPr>
          <a:xfrm>
            <a:off x="292100" y="1792225"/>
            <a:ext cx="8520113" cy="1424758"/>
          </a:xfrm>
        </p:spPr>
        <p:txBody>
          <a:bodyPr/>
          <a:lstStyle/>
          <a:p>
            <a:pPr algn="ctr"/>
            <a:r>
              <a:rPr lang="de-DE" sz="3600" cap="all" dirty="0" smtClean="0">
                <a:solidFill>
                  <a:schemeClr val="tx1"/>
                </a:solidFill>
              </a:rPr>
              <a:t>Strahlvakuumleck XM24</a:t>
            </a:r>
          </a:p>
          <a:p>
            <a:pPr algn="ctr"/>
            <a:endParaRPr lang="de-DE" sz="3600" cap="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39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Massenspektren XM24 2015-04-09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805264"/>
            <a:ext cx="8520113" cy="1041791"/>
          </a:xfrm>
        </p:spPr>
        <p:txBody>
          <a:bodyPr>
            <a:normAutofit/>
          </a:bodyPr>
          <a:lstStyle/>
          <a:p>
            <a:r>
              <a:rPr lang="de-DE" dirty="0" smtClean="0"/>
              <a:t>Im Vergleich zu den Spektren, welche in XATB3 aufgenommen wurden, ist viel Wasser zu sehen. Zusätzlich (und unverstanden) sind die hohen Signale bei m/q =58 und m/q = 64.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708190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708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marL="263525" indent="-263525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18256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5075" indent="-227013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3063" indent="-227013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340" indent="-228577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492" indent="-228577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8645" indent="-228577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5797" indent="-228577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smtClean="0"/>
              <a:t>Strahlrohrleck wahrscheinlich </a:t>
            </a:r>
            <a:r>
              <a:rPr lang="de-DE" u="sng" kern="0" dirty="0" smtClean="0"/>
              <a:t>zwischen </a:t>
            </a:r>
            <a:r>
              <a:rPr lang="de-DE" u="sng" kern="0" dirty="0" err="1" smtClean="0"/>
              <a:t>Cavity</a:t>
            </a:r>
            <a:r>
              <a:rPr lang="de-DE" u="sng" kern="0" dirty="0" smtClean="0"/>
              <a:t> 7 und 8</a:t>
            </a:r>
            <a:r>
              <a:rPr lang="de-DE" kern="0" dirty="0" smtClean="0"/>
              <a:t>.</a:t>
            </a:r>
          </a:p>
          <a:p>
            <a:r>
              <a:rPr lang="de-DE" kern="0" dirty="0" smtClean="0"/>
              <a:t>Wie schon bei XM22 erwähnt, ist die Lokalisierung sehr ungenau.</a:t>
            </a:r>
          </a:p>
          <a:p>
            <a:r>
              <a:rPr lang="de-DE" kern="0" dirty="0" smtClean="0"/>
              <a:t>Bestimmte </a:t>
            </a:r>
            <a:r>
              <a:rPr lang="de-DE" kern="0" dirty="0" err="1" smtClean="0"/>
              <a:t>Leckraten</a:t>
            </a:r>
            <a:r>
              <a:rPr lang="de-DE" kern="0" dirty="0" smtClean="0"/>
              <a:t>:</a:t>
            </a:r>
          </a:p>
          <a:p>
            <a:endParaRPr lang="de-DE" kern="0" dirty="0"/>
          </a:p>
          <a:p>
            <a:endParaRPr lang="de-DE" kern="0" dirty="0" smtClean="0"/>
          </a:p>
          <a:p>
            <a:endParaRPr lang="de-DE" kern="0" dirty="0"/>
          </a:p>
          <a:p>
            <a:endParaRPr lang="de-DE" kern="0" dirty="0" smtClean="0"/>
          </a:p>
          <a:p>
            <a:r>
              <a:rPr lang="de-DE" kern="0" dirty="0" smtClean="0"/>
              <a:t>Die maximal gemessene </a:t>
            </a:r>
            <a:r>
              <a:rPr lang="de-DE" kern="0" dirty="0" err="1" smtClean="0"/>
              <a:t>Leckrate</a:t>
            </a:r>
            <a:r>
              <a:rPr lang="de-DE" kern="0" dirty="0" smtClean="0"/>
              <a:t> ist NICHT die wirkliche </a:t>
            </a:r>
            <a:r>
              <a:rPr lang="de-DE" kern="0" dirty="0" err="1" smtClean="0"/>
              <a:t>Leckrate</a:t>
            </a:r>
            <a:r>
              <a:rPr lang="de-DE" kern="0" dirty="0" smtClean="0"/>
              <a:t>, weil es unter den gegebenen Umständen unmöglich ist, 100 % Helium auf das Leck zu bekommen.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528775"/>
              </p:ext>
            </p:extLst>
          </p:nvPr>
        </p:nvGraphicFramePr>
        <p:xfrm>
          <a:off x="2699792" y="2420888"/>
          <a:ext cx="335184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405"/>
                <a:gridCol w="12544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QL</a:t>
                      </a:r>
                      <a:r>
                        <a:rPr lang="en-US" baseline="-25000" dirty="0" smtClean="0"/>
                        <a:t>X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[mbar l/s]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QL</a:t>
                      </a:r>
                      <a:r>
                        <a:rPr lang="en-US" baseline="-25000" dirty="0" err="1" smtClean="0"/>
                        <a:t>He,SIP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1,2E-5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0" kern="0" dirty="0" err="1" smtClean="0"/>
                        <a:t>QL</a:t>
                      </a:r>
                      <a:r>
                        <a:rPr lang="de-DE" b="0" kern="0" baseline="-25000" dirty="0" err="1" smtClean="0"/>
                        <a:t>He</a:t>
                      </a:r>
                      <a:r>
                        <a:rPr lang="de-DE" b="0" kern="0" baseline="0" dirty="0" err="1" smtClean="0"/>
                        <a:t>,</a:t>
                      </a:r>
                      <a:r>
                        <a:rPr lang="de-DE" b="0" kern="0" baseline="-25000" dirty="0" err="1" smtClean="0"/>
                        <a:t>Druckanstieg</a:t>
                      </a:r>
                      <a:endParaRPr lang="en-US" b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4,2E-6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0" kern="0" dirty="0" err="1" smtClean="0"/>
                        <a:t>QL</a:t>
                      </a:r>
                      <a:r>
                        <a:rPr lang="de-DE" b="0" kern="0" baseline="-25000" dirty="0" err="1" smtClean="0"/>
                        <a:t>He</a:t>
                      </a:r>
                      <a:r>
                        <a:rPr lang="de-DE" b="0" kern="0" dirty="0" smtClean="0"/>
                        <a:t>, </a:t>
                      </a:r>
                      <a:r>
                        <a:rPr lang="de-DE" b="0" kern="0" baseline="-25000" dirty="0" err="1" smtClean="0"/>
                        <a:t>max</a:t>
                      </a:r>
                      <a:r>
                        <a:rPr lang="de-DE" b="0" kern="0" baseline="-25000" dirty="0" smtClean="0"/>
                        <a:t> gemessen</a:t>
                      </a:r>
                      <a:endParaRPr lang="en-US" b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kern="0" dirty="0" smtClean="0"/>
                        <a:t>2,7E-8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25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Abschätzung der </a:t>
            </a:r>
            <a:r>
              <a:rPr lang="de-DE" dirty="0" err="1" smtClean="0"/>
              <a:t>Leckrate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>Anhand </a:t>
            </a:r>
            <a:r>
              <a:rPr lang="de-DE" dirty="0"/>
              <a:t>AMTF.XATB3 </a:t>
            </a:r>
            <a:r>
              <a:rPr lang="de-DE" dirty="0" smtClean="0"/>
              <a:t>Druckdaten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120000"/>
            <a:ext cx="8892479" cy="706562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Unter der konservativen Annahme einer effektiven Saugleistung der beiden Pumpen von 100 l/s (in Summe) lässt sich die </a:t>
            </a:r>
            <a:r>
              <a:rPr lang="de-DE" dirty="0" err="1" smtClean="0"/>
              <a:t>Leckrate</a:t>
            </a:r>
            <a:r>
              <a:rPr lang="de-DE" dirty="0" smtClean="0"/>
              <a:t> auf ~4,6E-6 mbar l/s (für N</a:t>
            </a:r>
            <a:r>
              <a:rPr lang="de-DE" baseline="-25000" dirty="0" smtClean="0"/>
              <a:t>2</a:t>
            </a:r>
            <a:r>
              <a:rPr lang="de-DE" dirty="0" smtClean="0"/>
              <a:t>) abschätzen, was dann </a:t>
            </a:r>
            <a:r>
              <a:rPr lang="de-DE" b="1" dirty="0" err="1" smtClean="0"/>
              <a:t>QL</a:t>
            </a:r>
            <a:r>
              <a:rPr lang="de-DE" b="1" baseline="-25000" dirty="0" err="1" smtClean="0"/>
              <a:t>He,SIP</a:t>
            </a:r>
            <a:r>
              <a:rPr lang="de-DE" b="1" dirty="0" smtClean="0"/>
              <a:t> = 1,2E-5 mbar l/s</a:t>
            </a:r>
            <a:r>
              <a:rPr lang="de-DE" dirty="0" smtClean="0"/>
              <a:t> für Helium entspricht.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708190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14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Abschätzung der </a:t>
            </a:r>
            <a:r>
              <a:rPr lang="de-DE" dirty="0" err="1" smtClean="0"/>
              <a:t>Leckrate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>Anhand </a:t>
            </a:r>
            <a:r>
              <a:rPr lang="de-DE" dirty="0"/>
              <a:t>AMTF.XATB3 </a:t>
            </a:r>
            <a:r>
              <a:rPr lang="de-DE" dirty="0" smtClean="0"/>
              <a:t>Massenspektren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120000"/>
            <a:ext cx="8892479" cy="706562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Blau: Spektrum von AMTF-FC-Seite bis zum geschlossenen FC-Schieber</a:t>
            </a:r>
          </a:p>
          <a:p>
            <a:r>
              <a:rPr lang="de-DE" dirty="0" smtClean="0"/>
              <a:t>Rot: Spektrum von AMTF-FC-Seite bis zum geschlossenen EC-Schieber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708190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85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103188"/>
            <a:ext cx="7592268" cy="544512"/>
          </a:xfrm>
        </p:spPr>
        <p:txBody>
          <a:bodyPr/>
          <a:lstStyle/>
          <a:p>
            <a:r>
              <a:rPr lang="de-DE" sz="2000" dirty="0"/>
              <a:t>Abschätzung der </a:t>
            </a:r>
            <a:r>
              <a:rPr lang="de-DE" sz="2000" dirty="0" err="1"/>
              <a:t>Leckrate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/>
              <a:t>Anhand </a:t>
            </a:r>
            <a:r>
              <a:rPr lang="de-DE" sz="2000" dirty="0" smtClean="0"/>
              <a:t>des Druckanstieges im </a:t>
            </a:r>
            <a:r>
              <a:rPr lang="de-DE" sz="2000" dirty="0" err="1" smtClean="0"/>
              <a:t>ungepumpten</a:t>
            </a:r>
            <a:r>
              <a:rPr lang="de-DE" sz="2000" dirty="0" smtClean="0"/>
              <a:t> Modul</a:t>
            </a:r>
            <a:endParaRPr lang="en-US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Operateure: M. Berg, S. Lederer, B. Nagel, R. Ritter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Ziel der folgenden Untersuchung war eine Lokalisierung des Lecks</a:t>
            </a:r>
          </a:p>
          <a:p>
            <a:r>
              <a:rPr lang="de-DE" dirty="0" smtClean="0"/>
              <a:t>Anmerkung S. Lederer: Eine genaue Lokalisierung ist unter den gegebenen Umständen ausgeschlossen, mit Glück kann man eine ungefähre Angabe machen. – Wie schon bei XM22!</a:t>
            </a:r>
          </a:p>
          <a:p>
            <a:r>
              <a:rPr lang="de-DE" dirty="0" smtClean="0"/>
              <a:t>Pumpstand (UP27) zur </a:t>
            </a:r>
            <a:r>
              <a:rPr lang="de-DE" dirty="0" err="1" smtClean="0"/>
              <a:t>Lecksuche</a:t>
            </a:r>
            <a:r>
              <a:rPr lang="de-DE" dirty="0" smtClean="0"/>
              <a:t> war auf der XTL-</a:t>
            </a:r>
            <a:r>
              <a:rPr lang="de-DE" dirty="0" err="1" smtClean="0"/>
              <a:t>FeedCap</a:t>
            </a:r>
            <a:r>
              <a:rPr lang="de-DE" dirty="0" smtClean="0"/>
              <a:t>-Seite montiert</a:t>
            </a:r>
          </a:p>
        </p:txBody>
      </p:sp>
    </p:spTree>
    <p:extLst>
      <p:ext uri="{BB962C8B-B14F-4D97-AF65-F5344CB8AC3E}">
        <p14:creationId xmlns:p14="http://schemas.microsoft.com/office/powerpoint/2010/main" val="225351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>
                <a:solidFill>
                  <a:srgbClr val="FFFFFF"/>
                </a:solidFill>
              </a:rPr>
              <a:t>Abschätzung der </a:t>
            </a:r>
            <a:r>
              <a:rPr lang="de-DE" sz="2000" dirty="0" err="1">
                <a:solidFill>
                  <a:srgbClr val="FFFFFF"/>
                </a:solidFill>
              </a:rPr>
              <a:t>Leckrate</a:t>
            </a:r>
            <a:r>
              <a:rPr lang="de-DE" sz="2000" dirty="0">
                <a:solidFill>
                  <a:srgbClr val="FFFFFF"/>
                </a:solidFill>
              </a:rPr>
              <a:t>:</a:t>
            </a:r>
            <a:br>
              <a:rPr lang="de-DE" sz="2000" dirty="0">
                <a:solidFill>
                  <a:srgbClr val="FFFFFF"/>
                </a:solidFill>
              </a:rPr>
            </a:br>
            <a:r>
              <a:rPr lang="de-DE" sz="2000" dirty="0">
                <a:solidFill>
                  <a:srgbClr val="FFFFFF"/>
                </a:solidFill>
              </a:rPr>
              <a:t>Anhand des Druckanstieges im </a:t>
            </a:r>
            <a:r>
              <a:rPr lang="de-DE" sz="2000" dirty="0" err="1">
                <a:solidFill>
                  <a:srgbClr val="FFFFFF"/>
                </a:solidFill>
              </a:rPr>
              <a:t>ungepumpten</a:t>
            </a:r>
            <a:r>
              <a:rPr lang="de-DE" sz="2000" dirty="0">
                <a:solidFill>
                  <a:srgbClr val="FFFFFF"/>
                </a:solidFill>
              </a:rPr>
              <a:t> Modul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708190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73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>
                <a:solidFill>
                  <a:srgbClr val="FFFFFF"/>
                </a:solidFill>
              </a:rPr>
              <a:t>Abschätzung der </a:t>
            </a:r>
            <a:r>
              <a:rPr lang="de-DE" sz="2000" dirty="0" err="1">
                <a:solidFill>
                  <a:srgbClr val="FFFFFF"/>
                </a:solidFill>
              </a:rPr>
              <a:t>Leckrate</a:t>
            </a:r>
            <a:r>
              <a:rPr lang="de-DE" sz="2000" dirty="0">
                <a:solidFill>
                  <a:srgbClr val="FFFFFF"/>
                </a:solidFill>
              </a:rPr>
              <a:t>:</a:t>
            </a:r>
            <a:br>
              <a:rPr lang="de-DE" sz="2000" dirty="0">
                <a:solidFill>
                  <a:srgbClr val="FFFFFF"/>
                </a:solidFill>
              </a:rPr>
            </a:br>
            <a:r>
              <a:rPr lang="de-DE" sz="2000" dirty="0">
                <a:solidFill>
                  <a:srgbClr val="FFFFFF"/>
                </a:solidFill>
              </a:rPr>
              <a:t>Anhand des Druckanstieges im </a:t>
            </a:r>
            <a:r>
              <a:rPr lang="de-DE" sz="2000" dirty="0" err="1">
                <a:solidFill>
                  <a:srgbClr val="FFFFFF"/>
                </a:solidFill>
              </a:rPr>
              <a:t>ungepumpten</a:t>
            </a:r>
            <a:r>
              <a:rPr lang="de-DE" sz="2000" dirty="0">
                <a:solidFill>
                  <a:srgbClr val="FFFFFF"/>
                </a:solidFill>
              </a:rPr>
              <a:t> Modul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80728"/>
            <a:ext cx="8520113" cy="4792663"/>
          </a:xfrm>
        </p:spPr>
        <p:txBody>
          <a:bodyPr/>
          <a:lstStyle/>
          <a:p>
            <a:r>
              <a:rPr lang="de-DE" dirty="0" smtClean="0"/>
              <a:t>Der Druck im Modul war 1,6E-2 mbar</a:t>
            </a:r>
          </a:p>
          <a:p>
            <a:r>
              <a:rPr lang="de-DE" dirty="0" smtClean="0"/>
              <a:t>Modul war seit 16.03.2015 14:50 Uhr </a:t>
            </a:r>
            <a:r>
              <a:rPr lang="de-DE" dirty="0" err="1" smtClean="0"/>
              <a:t>ungepumpt</a:t>
            </a:r>
            <a:endParaRPr lang="de-DE" dirty="0" smtClean="0"/>
          </a:p>
          <a:p>
            <a:r>
              <a:rPr lang="de-DE" dirty="0" smtClean="0"/>
              <a:t>Mit einem Modulvolumen von 200 l folgt damit:</a:t>
            </a:r>
          </a:p>
          <a:p>
            <a:pPr lvl="1"/>
            <a:r>
              <a:rPr lang="de-DE" sz="2000" b="1" dirty="0" smtClean="0"/>
              <a:t>QL</a:t>
            </a:r>
            <a:r>
              <a:rPr lang="de-DE" sz="2000" b="1" baseline="-25000" dirty="0" smtClean="0"/>
              <a:t>N2</a:t>
            </a:r>
            <a:r>
              <a:rPr lang="de-DE" sz="2000" b="1" dirty="0" smtClean="0"/>
              <a:t> = 1,6E-6 mbar l/s</a:t>
            </a:r>
          </a:p>
          <a:p>
            <a:pPr lvl="1"/>
            <a:r>
              <a:rPr lang="de-DE" sz="2000" b="1" dirty="0" err="1" smtClean="0"/>
              <a:t>QL</a:t>
            </a:r>
            <a:r>
              <a:rPr lang="de-DE" sz="2000" b="1" baseline="-25000" dirty="0" err="1" smtClean="0"/>
              <a:t>He</a:t>
            </a:r>
            <a:r>
              <a:rPr lang="de-DE" sz="2000" b="1" dirty="0" smtClean="0"/>
              <a:t> = 4,2E-6 mbar l/s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75360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Lecksuche</a:t>
            </a:r>
            <a:r>
              <a:rPr lang="de-DE" dirty="0" smtClean="0"/>
              <a:t> in AMTF: Lokalisierungsversuch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Für die Lokalisierung </a:t>
            </a:r>
            <a:r>
              <a:rPr lang="de-DE" dirty="0"/>
              <a:t>wurde ein 6 mm Edelstahlrohr unter die </a:t>
            </a:r>
            <a:r>
              <a:rPr lang="de-DE" dirty="0" err="1"/>
              <a:t>Cavities</a:t>
            </a:r>
            <a:r>
              <a:rPr lang="de-DE" dirty="0"/>
              <a:t> </a:t>
            </a:r>
            <a:r>
              <a:rPr lang="de-DE" dirty="0" smtClean="0"/>
              <a:t>in das 8K-Schild geschoben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Rohr vorne zugeschweißt und mit Bohrung senkrecht zur Rohrachse versehen</a:t>
            </a:r>
          </a:p>
          <a:p>
            <a:r>
              <a:rPr lang="de-DE" dirty="0" smtClean="0"/>
              <a:t>Die </a:t>
            </a:r>
            <a:r>
              <a:rPr lang="de-DE" dirty="0"/>
              <a:t>Schritte (Entfernung der Spitze des Rohres vom jeweiligen Beginn) wurden so gewählt, dass sie ungefähr auf Höhe der </a:t>
            </a:r>
            <a:r>
              <a:rPr lang="de-DE" dirty="0" err="1"/>
              <a:t>Einkoppler</a:t>
            </a:r>
            <a:r>
              <a:rPr lang="de-DE" dirty="0"/>
              <a:t> der einzelnen </a:t>
            </a:r>
            <a:r>
              <a:rPr lang="de-DE" dirty="0" err="1"/>
              <a:t>Cavities</a:t>
            </a:r>
            <a:r>
              <a:rPr lang="de-DE" dirty="0"/>
              <a:t> endeten.  </a:t>
            </a:r>
          </a:p>
          <a:p>
            <a:r>
              <a:rPr lang="de-DE" dirty="0"/>
              <a:t>Für die Lokalisierung wurde zu den angegebenen Zeiten </a:t>
            </a:r>
            <a:r>
              <a:rPr lang="de-DE" dirty="0" smtClean="0"/>
              <a:t>2 </a:t>
            </a:r>
            <a:r>
              <a:rPr lang="de-DE" dirty="0"/>
              <a:t>Sekunden lang Helium mit kleinem Fluss in das Modul gesprüht</a:t>
            </a:r>
            <a:r>
              <a:rPr lang="de-DE" dirty="0" smtClean="0"/>
              <a:t>.</a:t>
            </a:r>
          </a:p>
          <a:p>
            <a:r>
              <a:rPr lang="de-DE" dirty="0"/>
              <a:t>Auf der folgenden Folie bedeutet</a:t>
            </a:r>
          </a:p>
          <a:p>
            <a:pPr lvl="1"/>
            <a:r>
              <a:rPr lang="de-DE" dirty="0"/>
              <a:t>„Ende“ XTL-</a:t>
            </a:r>
            <a:r>
              <a:rPr lang="de-DE" dirty="0" err="1"/>
              <a:t>EndCap</a:t>
            </a:r>
            <a:r>
              <a:rPr lang="de-DE" dirty="0"/>
              <a:t> Seite</a:t>
            </a:r>
          </a:p>
          <a:p>
            <a:pPr lvl="1"/>
            <a:r>
              <a:rPr lang="de-DE" dirty="0"/>
              <a:t>„Start“ XTL-</a:t>
            </a:r>
            <a:r>
              <a:rPr lang="de-DE" dirty="0" err="1"/>
              <a:t>FeedCap</a:t>
            </a:r>
            <a:r>
              <a:rPr lang="de-DE" dirty="0"/>
              <a:t> Seite</a:t>
            </a:r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01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Lecksuche</a:t>
            </a:r>
            <a:r>
              <a:rPr lang="de-DE" dirty="0" smtClean="0"/>
              <a:t> in AMTF: Lokalisierungsversuch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708190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27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Lecksuche</a:t>
            </a:r>
            <a:r>
              <a:rPr lang="de-DE" dirty="0" smtClean="0"/>
              <a:t> in AMTF: Lokalisierungsversuch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Anhand der Messdaten handelt es sich wahrscheinlich um ein Strahlvakuumleck, welches ~ -2,1 m von der </a:t>
            </a:r>
            <a:r>
              <a:rPr lang="de-DE" dirty="0" err="1" smtClean="0"/>
              <a:t>EndCap</a:t>
            </a:r>
            <a:r>
              <a:rPr lang="de-DE" dirty="0" smtClean="0"/>
              <a:t>-Seite befindet. Dies entspricht grob dem 7ten </a:t>
            </a:r>
            <a:r>
              <a:rPr lang="de-DE" dirty="0" err="1" smtClean="0"/>
              <a:t>Einkoppler</a:t>
            </a:r>
            <a:r>
              <a:rPr lang="de-DE" dirty="0" smtClean="0"/>
              <a:t> und damit dem Bereich </a:t>
            </a:r>
            <a:r>
              <a:rPr lang="de-DE" u="sng" dirty="0" smtClean="0"/>
              <a:t>zwischen </a:t>
            </a:r>
            <a:r>
              <a:rPr lang="de-DE" u="sng" dirty="0" err="1" smtClean="0"/>
              <a:t>Cavity</a:t>
            </a:r>
            <a:r>
              <a:rPr lang="de-DE" u="sng" dirty="0" smtClean="0"/>
              <a:t> 7 und 8</a:t>
            </a:r>
            <a:r>
              <a:rPr lang="de-DE" dirty="0" smtClean="0"/>
              <a:t>.</a:t>
            </a:r>
          </a:p>
          <a:p>
            <a:r>
              <a:rPr lang="de-DE" dirty="0" smtClean="0"/>
              <a:t>Nach dem Lokalisierungsversuch wurde bei -2,1 m und -1,9 m viel Helium in den 8K-Schild gesprüht. </a:t>
            </a:r>
          </a:p>
          <a:p>
            <a:r>
              <a:rPr lang="de-DE" dirty="0" smtClean="0"/>
              <a:t>Maximal gemessene Helium-</a:t>
            </a:r>
            <a:r>
              <a:rPr lang="de-DE" dirty="0" err="1" smtClean="0"/>
              <a:t>Leckrate</a:t>
            </a:r>
            <a:r>
              <a:rPr lang="de-DE" dirty="0" smtClean="0"/>
              <a:t> 2,7E-8 mbar l/s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5076356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457</Words>
  <Application>Microsoft Office PowerPoint</Application>
  <PresentationFormat>On-screen Show (4:3)</PresentationFormat>
  <Paragraphs>55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DESY</vt:lpstr>
      <vt:lpstr>DESY European XFEL</vt:lpstr>
      <vt:lpstr>1_DESY European XFEL</vt:lpstr>
      <vt:lpstr>2_DESY European XFEL</vt:lpstr>
      <vt:lpstr>3_DESY European XFEL</vt:lpstr>
      <vt:lpstr>4_DESY European XFEL</vt:lpstr>
      <vt:lpstr>3_DESY_Vortrag_3-1</vt:lpstr>
      <vt:lpstr>Office Theme</vt:lpstr>
      <vt:lpstr>PowerPoint Presentation</vt:lpstr>
      <vt:lpstr>Abschätzung der Leckrate: Anhand AMTF.XATB3 Druckdaten</vt:lpstr>
      <vt:lpstr>Abschätzung der Leckrate: Anhand AMTF.XATB3 Massenspektren</vt:lpstr>
      <vt:lpstr>Abschätzung der Leckrate: Anhand des Druckanstieges im ungepumpten Modul</vt:lpstr>
      <vt:lpstr>Abschätzung der Leckrate: Anhand des Druckanstieges im ungepumpten Modul</vt:lpstr>
      <vt:lpstr>Abschätzung der Leckrate: Anhand des Druckanstieges im ungepumpten Modul</vt:lpstr>
      <vt:lpstr>Lecksuche in AMTF: Lokalisierungsversuch</vt:lpstr>
      <vt:lpstr>Lecksuche in AMTF: Lokalisierungsversuch</vt:lpstr>
      <vt:lpstr>Lecksuche in AMTF: Lokalisierungsversuch</vt:lpstr>
      <vt:lpstr>Massenspektren XM24 2015-04-09</vt:lpstr>
      <vt:lpstr>Zusammenfassung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lederer</dc:creator>
  <cp:lastModifiedBy>lederer</cp:lastModifiedBy>
  <cp:revision>89</cp:revision>
  <cp:lastPrinted>2015-02-09T17:44:19Z</cp:lastPrinted>
  <dcterms:created xsi:type="dcterms:W3CDTF">2015-01-19T05:53:41Z</dcterms:created>
  <dcterms:modified xsi:type="dcterms:W3CDTF">2015-04-10T06:11:03Z</dcterms:modified>
</cp:coreProperties>
</file>