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20000"/>
      </a:spcBef>
      <a:spcAft>
        <a:spcPct val="0"/>
      </a:spcAft>
      <a:buClr>
        <a:srgbClr val="F8B323"/>
      </a:buClr>
      <a:buFont typeface="Wingdings" charset="2"/>
      <a:buChar char="n"/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rgbClr val="F8B323"/>
      </a:buClr>
      <a:buFont typeface="Wingdings" charset="2"/>
      <a:buChar char="n"/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rgbClr val="F8B323"/>
      </a:buClr>
      <a:buFont typeface="Wingdings" charset="2"/>
      <a:buChar char="n"/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rgbClr val="F8B323"/>
      </a:buClr>
      <a:buFont typeface="Wingdings" charset="2"/>
      <a:buChar char="n"/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rgbClr val="F8B323"/>
      </a:buClr>
      <a:buFont typeface="Wingdings" charset="2"/>
      <a:buChar char="n"/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derer" initials="SL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1555"/>
    <a:srgbClr val="E0E0E0"/>
    <a:srgbClr val="FD930A"/>
    <a:srgbClr val="261748"/>
    <a:srgbClr val="626262"/>
    <a:srgbClr val="100F2E"/>
    <a:srgbClr val="2314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996" y="-72"/>
      </p:cViewPr>
      <p:guideLst>
        <p:guide orient="horz" pos="3956"/>
        <p:guide orient="horz" pos="881"/>
        <p:guide orient="horz" pos="2446"/>
        <p:guide orient="horz" pos="4038"/>
        <p:guide pos="5277"/>
        <p:guide pos="1750"/>
        <p:guide pos="4023"/>
        <p:guide pos="5685"/>
        <p:guide pos="255"/>
        <p:guide pos="5318"/>
        <p:guide pos="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2088" y="888"/>
      </p:cViewPr>
      <p:guideLst>
        <p:guide orient="horz" pos="2880"/>
        <p:guide pos="2154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72836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>
                <a:ea typeface="ＭＳ Ｐゴシック" pitchFamily="18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>
                <a:ea typeface="ＭＳ Ｐゴシック" pitchFamily="18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>
                <a:ea typeface="ＭＳ Ｐゴシック" pitchFamily="18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 smtClean="0"/>
            </a:lvl1pPr>
          </a:lstStyle>
          <a:p>
            <a:pPr>
              <a:defRPr/>
            </a:pPr>
            <a:fld id="{5D9249F9-4FE2-476B-9E52-26101C9CEEA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24431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8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4D719587-26C8-4EEE-9375-1AF5E195B202}" type="slidenum">
              <a:rPr lang="de-DE" sz="1200"/>
              <a:pPr/>
              <a:t>1</a:t>
            </a:fld>
            <a:endParaRPr lang="de-DE" sz="1200"/>
          </a:p>
        </p:txBody>
      </p:sp>
      <p:sp>
        <p:nvSpPr>
          <p:cNvPr id="1126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</a:pPr>
            <a:r>
              <a:rPr lang="en-GB" sz="1100" b="1" smtClean="0">
                <a:ea typeface="ＭＳ Ｐゴシック" charset="-128"/>
              </a:rPr>
              <a:t>How to edit the title slide</a:t>
            </a:r>
          </a:p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</a:pPr>
            <a:endParaRPr lang="en-GB" sz="1100" smtClean="0">
              <a:ea typeface="ＭＳ Ｐゴシック" charset="-128"/>
            </a:endParaRPr>
          </a:p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 smtClean="0">
                <a:ea typeface="ＭＳ Ｐゴシック" charset="-128"/>
              </a:rPr>
              <a:t>  Upper area: </a:t>
            </a:r>
            <a:r>
              <a:rPr lang="en-GB" sz="1100" b="1" smtClean="0">
                <a:ea typeface="ＭＳ Ｐゴシック" charset="-128"/>
              </a:rPr>
              <a:t>Title</a:t>
            </a:r>
            <a:r>
              <a:rPr lang="en-GB" sz="1100" smtClean="0">
                <a:ea typeface="ＭＳ Ｐゴシック" charset="-128"/>
              </a:rPr>
              <a:t> of your talk, max. 2 rows of the defined size (55 pt)</a:t>
            </a:r>
          </a:p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 smtClean="0">
                <a:ea typeface="ＭＳ Ｐゴシック" charset="-128"/>
              </a:rPr>
              <a:t>  Lower area </a:t>
            </a:r>
            <a:r>
              <a:rPr lang="en-GB" sz="1100" b="1" smtClean="0">
                <a:ea typeface="ＭＳ Ｐゴシック" charset="-128"/>
              </a:rPr>
              <a:t>(subtitle):</a:t>
            </a:r>
            <a:r>
              <a:rPr lang="en-GB" sz="1100" smtClean="0">
                <a:ea typeface="ＭＳ Ｐゴシック" charset="-128"/>
              </a:rPr>
              <a:t> Conference/meeting/workshop, location, date, </a:t>
            </a:r>
            <a:br>
              <a:rPr lang="en-GB" sz="1100" smtClean="0">
                <a:ea typeface="ＭＳ Ｐゴシック" charset="-128"/>
              </a:rPr>
            </a:br>
            <a:r>
              <a:rPr lang="en-GB" sz="1100" smtClean="0">
                <a:ea typeface="ＭＳ Ｐゴシック" charset="-128"/>
              </a:rPr>
              <a:t>  your name and affiliation, </a:t>
            </a:r>
            <a:br>
              <a:rPr lang="en-GB" sz="1100" smtClean="0">
                <a:ea typeface="ＭＳ Ｐゴシック" charset="-128"/>
              </a:rPr>
            </a:br>
            <a:r>
              <a:rPr lang="en-GB" sz="1100" smtClean="0">
                <a:ea typeface="ＭＳ Ｐゴシック" charset="-128"/>
              </a:rPr>
              <a:t>  max. 4 rows of the defined size (32 pt)</a:t>
            </a:r>
          </a:p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 smtClean="0">
                <a:ea typeface="ＭＳ Ｐゴシック" charset="-128"/>
              </a:rPr>
              <a:t> Change the </a:t>
            </a:r>
            <a:r>
              <a:rPr lang="en-GB" sz="1100" b="1" smtClean="0">
                <a:ea typeface="ＭＳ Ｐゴシック" charset="-128"/>
              </a:rPr>
              <a:t>partner logos</a:t>
            </a:r>
            <a:r>
              <a:rPr lang="en-GB" sz="1100" smtClean="0">
                <a:ea typeface="ＭＳ Ｐゴシック" charset="-128"/>
              </a:rPr>
              <a:t> or add others in the last row.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3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buFont typeface="Wingdings" pitchFamily="2" charset="2"/>
              <a:buChar char="n"/>
              <a:defRPr/>
            </a:pPr>
            <a:endParaRPr lang="en-US">
              <a:ea typeface="ＭＳ Ｐゴシック" pitchFamily="18" charset="-128"/>
            </a:endParaRPr>
          </a:p>
        </p:txBody>
      </p:sp>
      <p:sp>
        <p:nvSpPr>
          <p:cNvPr id="5" name="Rectangle 82"/>
          <p:cNvSpPr>
            <a:spLocks noChangeArrowheads="1"/>
          </p:cNvSpPr>
          <p:nvPr userDrawn="1"/>
        </p:nvSpPr>
        <p:spPr bwMode="auto">
          <a:xfrm>
            <a:off x="8448675" y="119063"/>
            <a:ext cx="569913" cy="903287"/>
          </a:xfrm>
          <a:prstGeom prst="rect">
            <a:avLst/>
          </a:prstGeom>
          <a:solidFill>
            <a:schemeClr val="hlink"/>
          </a:solidFill>
          <a:ln w="9525">
            <a:solidFill>
              <a:srgbClr val="261748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n"/>
              <a:defRPr/>
            </a:pPr>
            <a:endParaRPr lang="en-US">
              <a:ea typeface="ＭＳ Ｐゴシック" pitchFamily="18" charset="-128"/>
            </a:endParaRPr>
          </a:p>
        </p:txBody>
      </p:sp>
      <p:pic>
        <p:nvPicPr>
          <p:cNvPr id="6" name="Picture 83" descr="logo-XFEL_rgb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Line 85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buFont typeface="Wingdings" pitchFamily="2" charset="2"/>
              <a:buChar char="n"/>
              <a:defRPr/>
            </a:pPr>
            <a:endParaRPr lang="en-US">
              <a:ea typeface="ＭＳ Ｐゴシック" pitchFamily="18" charset="-128"/>
            </a:endParaRPr>
          </a:p>
        </p:txBody>
      </p:sp>
      <p:pic>
        <p:nvPicPr>
          <p:cNvPr id="8" name="Picture 87" descr="Undulator_final_nurh#50DE97_links4-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114300"/>
            <a:ext cx="728186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4" name="Rectangle 8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42975" y="3411538"/>
            <a:ext cx="7258050" cy="2868612"/>
          </a:xfrm>
          <a:ln w="28575"/>
        </p:spPr>
        <p:txBody>
          <a:bodyPr lIns="91440" tIns="45720" bIns="0"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hlink"/>
                </a:solidFill>
              </a:defRPr>
            </a:lvl1pPr>
          </a:lstStyle>
          <a:p>
            <a:r>
              <a:rPr lang="en-GB"/>
              <a:t>Subtitle format (max. 4 lines)</a:t>
            </a:r>
          </a:p>
          <a:p>
            <a:r>
              <a:rPr lang="en-GB"/>
              <a:t>(conference, location, name of the speaker, date)</a:t>
            </a:r>
          </a:p>
          <a:p>
            <a:r>
              <a:rPr lang="en-GB"/>
              <a:t>You are in the slide master view: Don’t edit here!</a:t>
            </a:r>
          </a:p>
        </p:txBody>
      </p:sp>
      <p:sp>
        <p:nvSpPr>
          <p:cNvPr id="10326" name="Rectangle 86"/>
          <p:cNvSpPr>
            <a:spLocks noGrp="1" noChangeArrowheads="1"/>
          </p:cNvSpPr>
          <p:nvPr>
            <p:ph type="ctrTitle" sz="quarter"/>
          </p:nvPr>
        </p:nvSpPr>
        <p:spPr>
          <a:xfrm>
            <a:off x="939800" y="1314450"/>
            <a:ext cx="7251700" cy="1844675"/>
          </a:xfrm>
        </p:spPr>
        <p:txBody>
          <a:bodyPr lIns="91440" bIns="45720" anchor="ctr"/>
          <a:lstStyle>
            <a:lvl1pPr algn="ctr">
              <a:defRPr sz="5500" b="0">
                <a:solidFill>
                  <a:schemeClr val="hlink"/>
                </a:solidFill>
              </a:defRPr>
            </a:lvl1pPr>
          </a:lstStyle>
          <a:p>
            <a:r>
              <a:rPr lang="en-GB"/>
              <a:t>Title format (max. 2 lines), don’t edit here</a:t>
            </a:r>
          </a:p>
        </p:txBody>
      </p:sp>
    </p:spTree>
    <p:extLst>
      <p:ext uri="{BB962C8B-B14F-4D97-AF65-F5344CB8AC3E}">
        <p14:creationId xmlns:p14="http://schemas.microsoft.com/office/powerpoint/2010/main" val="99187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C0C1E5-BA91-4E92-AF22-F84A8F985E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230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13488" y="541338"/>
            <a:ext cx="2063750" cy="52657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475" y="541338"/>
            <a:ext cx="6043613" cy="52657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D2A2B-0F61-4F71-899B-10071432604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073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17373-7C45-4563-BAB1-D7F59A214E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458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DEA8CA-A295-4F14-AF18-6D459BD33F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754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475" y="1347788"/>
            <a:ext cx="2774950" cy="4459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4825" y="1347788"/>
            <a:ext cx="2774950" cy="4459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94EE0-54D9-4078-8F7C-37BE9429E55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9691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C327F-B07E-476E-9609-C0054CF6FE3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120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F6AD2-4984-4578-9C9D-9060AB4CC0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99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EA722D-3E0C-4D84-98FC-0E720C5F1DE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0965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EA3CDD-1459-43FF-9B57-F4EC8B13F33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845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CB353-FED9-4C4F-A7F1-BFB7CCE69D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495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4" descr="Undulator_final_nurh#50DE97_rechts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117475"/>
            <a:ext cx="5778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50" name="Rectangle 1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42325" y="114300"/>
            <a:ext cx="576263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000" tIns="45720" rIns="54000" bIns="1800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buClrTx/>
              <a:buFontTx/>
              <a:buNone/>
              <a:defRPr sz="10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6F0860D-1C4C-436F-A9DF-8C6E81561F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144" name="Line 120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buFont typeface="Wingdings" pitchFamily="2" charset="2"/>
              <a:buChar char="n"/>
              <a:defRPr/>
            </a:pPr>
            <a:endParaRPr lang="en-US">
              <a:ea typeface="ＭＳ Ｐゴシック" pitchFamily="18" charset="-128"/>
            </a:endParaRPr>
          </a:p>
        </p:txBody>
      </p:sp>
      <p:sp>
        <p:nvSpPr>
          <p:cNvPr id="1146" name="Rectangle 122"/>
          <p:cNvSpPr>
            <a:spLocks noChangeArrowheads="1"/>
          </p:cNvSpPr>
          <p:nvPr userDrawn="1"/>
        </p:nvSpPr>
        <p:spPr bwMode="auto">
          <a:xfrm>
            <a:off x="1093788" y="114300"/>
            <a:ext cx="7283450" cy="9159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  <a:defRPr/>
            </a:pPr>
            <a:endParaRPr lang="en-GB" sz="2400">
              <a:ea typeface="ＭＳ Ｐゴシック" pitchFamily="18" charset="-128"/>
            </a:endParaRPr>
          </a:p>
        </p:txBody>
      </p:sp>
      <p:pic>
        <p:nvPicPr>
          <p:cNvPr id="1031" name="Picture 127" descr="logo-XFEL_rgb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541338"/>
            <a:ext cx="7283450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Slide title: Don’t edit here!</a:t>
            </a:r>
          </a:p>
        </p:txBody>
      </p:sp>
      <p:sp>
        <p:nvSpPr>
          <p:cNvPr id="1033" name="Rectangle 132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117475" y="1347788"/>
            <a:ext cx="5702300" cy="445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000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 format – don’t edit!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159" name="Text Box 135"/>
          <p:cNvSpPr txBox="1">
            <a:spLocks noChangeArrowheads="1"/>
          </p:cNvSpPr>
          <p:nvPr userDrawn="1"/>
        </p:nvSpPr>
        <p:spPr bwMode="auto">
          <a:xfrm>
            <a:off x="88075" y="6537325"/>
            <a:ext cx="89321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numCol="1">
            <a:spAutoFit/>
          </a:bodyPr>
          <a:lstStyle/>
          <a:p>
            <a:pPr algn="l">
              <a:spcBef>
                <a:spcPct val="0"/>
              </a:spcBef>
              <a:buClrTx/>
              <a:buFontTx/>
              <a:buNone/>
              <a:defRPr/>
            </a:pPr>
            <a:r>
              <a:rPr lang="en-GB" sz="1000" dirty="0" smtClean="0">
                <a:solidFill>
                  <a:srgbClr val="000000"/>
                </a:solidFill>
                <a:latin typeface="Helvetica" charset="0"/>
              </a:rPr>
              <a:t>WP-19, S. Lederer	</a:t>
            </a:r>
            <a:r>
              <a:rPr lang="en-US" sz="1000" dirty="0" smtClean="0">
                <a:solidFill>
                  <a:srgbClr val="000000"/>
                </a:solidFill>
                <a:latin typeface="Helvetica" charset="0"/>
              </a:rPr>
              <a:t>4th Collaboration Meeting of the European XFEL  - </a:t>
            </a:r>
            <a:r>
              <a:rPr lang="de-DE" sz="1000" b="1" dirty="0" smtClean="0"/>
              <a:t>BC1/BC2 </a:t>
            </a:r>
            <a:r>
              <a:rPr lang="de-DE" sz="1000" b="1" dirty="0" err="1" smtClean="0"/>
              <a:t>girder</a:t>
            </a:r>
            <a:r>
              <a:rPr lang="de-DE" sz="1000" b="1" dirty="0" smtClean="0"/>
              <a:t> </a:t>
            </a:r>
            <a:r>
              <a:rPr lang="de-DE" sz="1000" b="1" dirty="0" err="1" smtClean="0"/>
              <a:t>integration</a:t>
            </a:r>
            <a:r>
              <a:rPr lang="en-US" sz="1000" dirty="0" smtClean="0">
                <a:solidFill>
                  <a:srgbClr val="000000"/>
                </a:solidFill>
                <a:latin typeface="Helvetica" charset="0"/>
              </a:rPr>
              <a:t>		</a:t>
            </a:r>
            <a:r>
              <a:rPr lang="en-US" sz="1000" baseline="0" dirty="0" smtClean="0">
                <a:solidFill>
                  <a:srgbClr val="000000"/>
                </a:solidFill>
                <a:latin typeface="Helvetica" charset="0"/>
              </a:rPr>
              <a:t>              </a:t>
            </a:r>
            <a:r>
              <a:rPr lang="en-US" sz="1000" dirty="0" smtClean="0">
                <a:solidFill>
                  <a:srgbClr val="000000"/>
                </a:solidFill>
                <a:latin typeface="Helvetica" charset="0"/>
              </a:rPr>
              <a:t>23</a:t>
            </a:r>
            <a:r>
              <a:rPr lang="en-US" sz="1000" baseline="30000" dirty="0" smtClean="0">
                <a:solidFill>
                  <a:srgbClr val="000000"/>
                </a:solidFill>
                <a:latin typeface="Helvetica" charset="0"/>
              </a:rPr>
              <a:t>rd</a:t>
            </a:r>
            <a:r>
              <a:rPr lang="en-US" sz="1000" baseline="0" dirty="0" smtClean="0">
                <a:solidFill>
                  <a:srgbClr val="000000"/>
                </a:solidFill>
                <a:latin typeface="Helvetica" charset="0"/>
              </a:rPr>
              <a:t> Apr. 2015</a:t>
            </a:r>
            <a:endParaRPr lang="en-GB" sz="1800" baseline="30000" dirty="0">
              <a:solidFill>
                <a:srgbClr val="000000"/>
              </a:solidFill>
              <a:latin typeface="Helvetica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</a:defRPr>
      </a:lvl9pPr>
    </p:titleStyle>
    <p:bodyStyle>
      <a:lvl1pPr marL="298450" indent="-2984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2"/>
        <a:buChar char="n"/>
        <a:defRPr sz="2400">
          <a:solidFill>
            <a:schemeClr val="tx2"/>
          </a:solidFill>
          <a:latin typeface="+mn-lt"/>
          <a:ea typeface="+mn-ea"/>
          <a:cs typeface="ＭＳ Ｐゴシック" charset="-128"/>
        </a:defRPr>
      </a:lvl1pPr>
      <a:lvl2pPr marL="558800" indent="-2587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>
          <a:solidFill>
            <a:schemeClr val="tx2"/>
          </a:solidFill>
          <a:latin typeface="+mn-lt"/>
          <a:ea typeface="+mn-ea"/>
        </a:defRPr>
      </a:lvl2pPr>
      <a:lvl3pPr marL="817563" indent="-257175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2"/>
        <a:buChar char=""/>
        <a:defRPr sz="2400">
          <a:solidFill>
            <a:schemeClr val="tx2"/>
          </a:solidFill>
          <a:latin typeface="+mn-lt"/>
          <a:ea typeface="+mn-ea"/>
        </a:defRPr>
      </a:lvl3pPr>
      <a:lvl4pPr marL="1077913" indent="-258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2"/>
        <a:buChar char="§"/>
        <a:defRPr sz="2400">
          <a:solidFill>
            <a:srgbClr val="100F2E"/>
          </a:solidFill>
          <a:latin typeface="+mn-lt"/>
          <a:ea typeface="+mn-ea"/>
        </a:defRPr>
      </a:lvl4pPr>
      <a:lvl5pPr marL="1312863" indent="-223838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5pPr>
      <a:lvl6pPr marL="17700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6pPr>
      <a:lvl7pPr marL="22272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7pPr>
      <a:lvl8pPr marL="26844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8pPr>
      <a:lvl9pPr marL="31416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81063" y="5043488"/>
            <a:ext cx="7283450" cy="1233487"/>
          </a:xfrm>
          <a:ln w="9525"/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GB" dirty="0" smtClean="0"/>
              <a:t>presented by S. Lederer</a:t>
            </a:r>
          </a:p>
        </p:txBody>
      </p:sp>
      <p:sp>
        <p:nvSpPr>
          <p:cNvPr id="3075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570898" y="1765300"/>
            <a:ext cx="7918450" cy="2906713"/>
          </a:xfrm>
          <a:noFill/>
        </p:spPr>
        <p:txBody>
          <a:bodyPr/>
          <a:lstStyle/>
          <a:p>
            <a:pPr eaLnBrk="1" hangingPunct="1"/>
            <a:r>
              <a:rPr lang="en-US" sz="3600" b="1" dirty="0" smtClean="0"/>
              <a:t>BC1/BC2 girder integration</a:t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Girder integration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74" y="1347788"/>
            <a:ext cx="8848725" cy="4459287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Installation drawings for each girder prepared by WP33/WP19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Check of availability of components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Based on the availably decision of which girder to be mounted next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F17373-7C45-4563-BAB1-D7F59A214E86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4241800" y="3016190"/>
            <a:ext cx="883575" cy="400110"/>
          </a:xfrm>
          <a:prstGeom prst="rect">
            <a:avLst/>
          </a:prstGeom>
          <a:noFill/>
          <a:ln>
            <a:solidFill>
              <a:srgbClr val="251555"/>
            </a:solidFill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de-DE" sz="2000" dirty="0" smtClean="0"/>
              <a:t>WP19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336800" y="4165600"/>
            <a:ext cx="1239442" cy="400110"/>
          </a:xfrm>
          <a:prstGeom prst="rect">
            <a:avLst/>
          </a:prstGeom>
          <a:noFill/>
          <a:ln>
            <a:solidFill>
              <a:srgbClr val="251555"/>
            </a:solidFill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de-DE" sz="2000" dirty="0" smtClean="0"/>
              <a:t>WP12/33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3736512" y="4165600"/>
            <a:ext cx="883575" cy="400110"/>
          </a:xfrm>
          <a:prstGeom prst="rect">
            <a:avLst/>
          </a:prstGeom>
          <a:noFill/>
          <a:ln>
            <a:solidFill>
              <a:srgbClr val="251555"/>
            </a:solidFill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de-DE" sz="2000" dirty="0" smtClean="0"/>
              <a:t>WP17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6184900" y="4181445"/>
            <a:ext cx="883575" cy="400110"/>
          </a:xfrm>
          <a:prstGeom prst="rect">
            <a:avLst/>
          </a:prstGeom>
          <a:noFill/>
          <a:ln>
            <a:solidFill>
              <a:srgbClr val="251555"/>
            </a:solidFill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de-DE" sz="2000" dirty="0" smtClean="0"/>
              <a:t>WP19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940300" y="4165600"/>
            <a:ext cx="883575" cy="400110"/>
          </a:xfrm>
          <a:prstGeom prst="rect">
            <a:avLst/>
          </a:prstGeom>
          <a:noFill/>
          <a:ln>
            <a:solidFill>
              <a:srgbClr val="251555"/>
            </a:solidFill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de-DE" sz="2000" dirty="0" smtClean="0"/>
              <a:t>WP18</a:t>
            </a:r>
            <a:endParaRPr lang="en-US" sz="2000" dirty="0"/>
          </a:p>
        </p:txBody>
      </p:sp>
      <p:cxnSp>
        <p:nvCxnSpPr>
          <p:cNvPr id="12" name="Straight Arrow Connector 11"/>
          <p:cNvCxnSpPr>
            <a:stCxn id="6" idx="2"/>
            <a:endCxn id="7" idx="0"/>
          </p:cNvCxnSpPr>
          <p:nvPr/>
        </p:nvCxnSpPr>
        <p:spPr bwMode="auto">
          <a:xfrm flipH="1">
            <a:off x="2956521" y="3416300"/>
            <a:ext cx="1727067" cy="749300"/>
          </a:xfrm>
          <a:prstGeom prst="straightConnector1">
            <a:avLst/>
          </a:prstGeom>
          <a:noFill/>
          <a:ln w="28575" cap="flat" cmpd="sng" algn="ctr">
            <a:solidFill>
              <a:schemeClr val="folHlink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14" name="Straight Arrow Connector 13"/>
          <p:cNvCxnSpPr>
            <a:endCxn id="8" idx="0"/>
          </p:cNvCxnSpPr>
          <p:nvPr/>
        </p:nvCxnSpPr>
        <p:spPr bwMode="auto">
          <a:xfrm flipH="1">
            <a:off x="4178300" y="3416300"/>
            <a:ext cx="505288" cy="749300"/>
          </a:xfrm>
          <a:prstGeom prst="straightConnector1">
            <a:avLst/>
          </a:prstGeom>
          <a:noFill/>
          <a:ln w="28575" cap="flat" cmpd="sng" algn="ctr">
            <a:solidFill>
              <a:schemeClr val="folHlink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16" name="Straight Arrow Connector 15"/>
          <p:cNvCxnSpPr>
            <a:stCxn id="6" idx="2"/>
            <a:endCxn id="10" idx="0"/>
          </p:cNvCxnSpPr>
          <p:nvPr/>
        </p:nvCxnSpPr>
        <p:spPr bwMode="auto">
          <a:xfrm>
            <a:off x="4683588" y="3416300"/>
            <a:ext cx="698500" cy="749300"/>
          </a:xfrm>
          <a:prstGeom prst="straightConnector1">
            <a:avLst/>
          </a:prstGeom>
          <a:noFill/>
          <a:ln w="28575" cap="flat" cmpd="sng" algn="ctr">
            <a:solidFill>
              <a:schemeClr val="folHlink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18" name="Straight Arrow Connector 17"/>
          <p:cNvCxnSpPr>
            <a:stCxn id="6" idx="2"/>
            <a:endCxn id="9" idx="0"/>
          </p:cNvCxnSpPr>
          <p:nvPr/>
        </p:nvCxnSpPr>
        <p:spPr bwMode="auto">
          <a:xfrm>
            <a:off x="4683588" y="3416300"/>
            <a:ext cx="1943100" cy="765145"/>
          </a:xfrm>
          <a:prstGeom prst="straightConnector1">
            <a:avLst/>
          </a:prstGeom>
          <a:noFill/>
          <a:ln w="28575" cap="flat" cmpd="sng" algn="ctr">
            <a:solidFill>
              <a:schemeClr val="folHlink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572540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74" y="1347788"/>
            <a:ext cx="8886826" cy="4773612"/>
          </a:xfrm>
        </p:spPr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US" dirty="0" smtClean="0"/>
              <a:t>WP17 and WP18 components handed over to WP19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US" dirty="0" smtClean="0"/>
              <a:t>Magnet installation on girder (WP12/WP32/WP33)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US" dirty="0" smtClean="0"/>
              <a:t>WP33 delivers the girder with pre-mounted magnets to WP19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US" dirty="0" smtClean="0"/>
              <a:t>Opening of magnets (WP33/WP19)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US" dirty="0" smtClean="0"/>
              <a:t>Clean room installation of vacuum parts (WP19)</a:t>
            </a:r>
          </a:p>
          <a:p>
            <a:pPr marL="717550" lvl="1" indent="-457200"/>
            <a:r>
              <a:rPr lang="en-US" dirty="0" smtClean="0"/>
              <a:t>Including leak check and mass spectrum</a:t>
            </a:r>
          </a:p>
          <a:p>
            <a:pPr marL="717550" lvl="1" indent="-457200"/>
            <a:r>
              <a:rPr lang="en-US" dirty="0" smtClean="0"/>
              <a:t>Venting with dry nitrogen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US" dirty="0" smtClean="0"/>
              <a:t>Closing of magnets (WP33/WP19)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US" dirty="0" smtClean="0"/>
              <a:t>Transport of girder to „storage area“ (WP33)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Installation of girder in tunnel (WP33/WP32)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Closing of vacuum system by means of bellow units (WP19)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Girder integration procedure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F17373-7C45-4563-BAB1-D7F59A214E86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7427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Girder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74" y="1347788"/>
            <a:ext cx="8848725" cy="495141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BC1</a:t>
            </a:r>
          </a:p>
          <a:p>
            <a:pPr lvl="1">
              <a:buClr>
                <a:srgbClr val="00B050"/>
              </a:buClr>
              <a:buFont typeface="Wingdings" panose="05000000000000000000" pitchFamily="2" charset="2"/>
              <a:buChar char="þ"/>
            </a:pPr>
            <a:r>
              <a:rPr lang="en-US" dirty="0" smtClean="0"/>
              <a:t>Girder 1: ready for tunnel installation</a:t>
            </a: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¨"/>
            </a:pPr>
            <a:r>
              <a:rPr lang="en-US" dirty="0" smtClean="0"/>
              <a:t>Girder 2: </a:t>
            </a:r>
            <a:r>
              <a:rPr lang="en-US" dirty="0"/>
              <a:t>availability check of components – scheduling phase</a:t>
            </a:r>
            <a:endParaRPr lang="en-US" dirty="0" smtClean="0"/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¨"/>
            </a:pPr>
            <a:r>
              <a:rPr lang="en-US" dirty="0" smtClean="0"/>
              <a:t>Girder 3: depends on completeness of UHV part of TDS</a:t>
            </a: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¨"/>
            </a:pPr>
            <a:r>
              <a:rPr lang="en-US" dirty="0" smtClean="0"/>
              <a:t>Girder 4</a:t>
            </a:r>
            <a:r>
              <a:rPr lang="en-US" dirty="0"/>
              <a:t>: availability check of components – scheduling phase</a:t>
            </a:r>
            <a:endParaRPr lang="en-US" dirty="0" smtClean="0"/>
          </a:p>
          <a:p>
            <a:pPr lvl="1">
              <a:buClr>
                <a:srgbClr val="00B050"/>
              </a:buClr>
              <a:buFont typeface="Wingdings" panose="05000000000000000000" pitchFamily="2" charset="2"/>
              <a:buChar char="þ"/>
            </a:pPr>
            <a:r>
              <a:rPr lang="en-US" dirty="0" smtClean="0"/>
              <a:t>Girder 5: ready for tunnel installation</a:t>
            </a:r>
          </a:p>
          <a:p>
            <a:pPr lvl="1">
              <a:buClr>
                <a:srgbClr val="00B050"/>
              </a:buClr>
              <a:buFont typeface="Wingdings" panose="05000000000000000000" pitchFamily="2" charset="2"/>
              <a:buChar char="þ"/>
            </a:pPr>
            <a:r>
              <a:rPr lang="en-US" dirty="0" smtClean="0"/>
              <a:t>Girder 6: ready for tunnel installation</a:t>
            </a:r>
          </a:p>
          <a:p>
            <a:pPr lvl="1">
              <a:buClr>
                <a:srgbClr val="00B050"/>
              </a:buClr>
              <a:buFont typeface="Wingdings" panose="05000000000000000000" pitchFamily="2" charset="2"/>
              <a:buChar char="þ"/>
            </a:pPr>
            <a:r>
              <a:rPr lang="en-US" dirty="0" smtClean="0"/>
              <a:t>Girder 7: ready for tunnel installation</a:t>
            </a: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¨"/>
            </a:pPr>
            <a:r>
              <a:rPr lang="en-US" dirty="0" smtClean="0"/>
              <a:t>Girder 8</a:t>
            </a:r>
            <a:r>
              <a:rPr lang="en-US" dirty="0"/>
              <a:t>: availability check of components – scheduling phase</a:t>
            </a:r>
            <a:endParaRPr lang="en-US" dirty="0" smtClean="0"/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¨"/>
            </a:pPr>
            <a:r>
              <a:rPr lang="en-US" dirty="0" smtClean="0"/>
              <a:t>Girder 9 (special steel girder):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F17373-7C45-4563-BAB1-D7F59A214E86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739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Girder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74" y="1182688"/>
            <a:ext cx="8848725" cy="515461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BC2</a:t>
            </a:r>
          </a:p>
          <a:p>
            <a:pPr lvl="1">
              <a:buClr>
                <a:srgbClr val="00B050"/>
              </a:buClr>
              <a:buFont typeface="Wingdings" panose="05000000000000000000" pitchFamily="2" charset="2"/>
              <a:buChar char="þ"/>
            </a:pPr>
            <a:r>
              <a:rPr lang="en-US" dirty="0" smtClean="0"/>
              <a:t>Girder 1: ready for tunnel installation</a:t>
            </a: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¨"/>
            </a:pPr>
            <a:r>
              <a:rPr lang="en-US" dirty="0" smtClean="0"/>
              <a:t>Girder 2</a:t>
            </a:r>
            <a:r>
              <a:rPr lang="en-US" dirty="0"/>
              <a:t>: availability check of </a:t>
            </a:r>
            <a:r>
              <a:rPr lang="en-US" dirty="0" smtClean="0"/>
              <a:t>components – scheduling phase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¨"/>
            </a:pPr>
            <a:r>
              <a:rPr lang="en-US" dirty="0" smtClean="0"/>
              <a:t>Girder 3: </a:t>
            </a:r>
            <a:r>
              <a:rPr lang="en-US" dirty="0"/>
              <a:t>depends on completeness of UHV part of TDS</a:t>
            </a:r>
            <a:endParaRPr lang="en-US" dirty="0" smtClean="0"/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¨"/>
            </a:pPr>
            <a:r>
              <a:rPr lang="en-US" dirty="0" smtClean="0"/>
              <a:t>Girder 4</a:t>
            </a:r>
            <a:r>
              <a:rPr lang="en-US" dirty="0"/>
              <a:t>: availability check of components – scheduling phase</a:t>
            </a:r>
            <a:endParaRPr lang="en-US" dirty="0" smtClean="0"/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¨"/>
            </a:pPr>
            <a:r>
              <a:rPr lang="en-US" dirty="0" smtClean="0"/>
              <a:t>Girder 5</a:t>
            </a:r>
            <a:r>
              <a:rPr lang="en-US" dirty="0"/>
              <a:t>: availability check of components – scheduling phase</a:t>
            </a:r>
            <a:endParaRPr lang="en-US" dirty="0" smtClean="0"/>
          </a:p>
          <a:p>
            <a:pPr lvl="1">
              <a:buClr>
                <a:srgbClr val="00B050"/>
              </a:buClr>
              <a:buFont typeface="Wingdings" panose="05000000000000000000" pitchFamily="2" charset="2"/>
              <a:buChar char="þ"/>
            </a:pPr>
            <a:r>
              <a:rPr lang="en-US" dirty="0" smtClean="0"/>
              <a:t>Girder 6: ready for tunnel installation</a:t>
            </a:r>
          </a:p>
          <a:p>
            <a:pPr lvl="1">
              <a:buClr>
                <a:srgbClr val="00B050"/>
              </a:buClr>
              <a:buFont typeface="Wingdings" panose="05000000000000000000" pitchFamily="2" charset="2"/>
              <a:buChar char="þ"/>
            </a:pPr>
            <a:r>
              <a:rPr lang="en-US" dirty="0" smtClean="0"/>
              <a:t>Girder 7: ready for tunnel installation</a:t>
            </a:r>
          </a:p>
          <a:p>
            <a:pPr lvl="1">
              <a:buClr>
                <a:srgbClr val="00B050"/>
              </a:buClr>
              <a:buFont typeface="Wingdings" panose="05000000000000000000" pitchFamily="2" charset="2"/>
              <a:buChar char="¨"/>
            </a:pPr>
            <a:r>
              <a:rPr lang="en-US" dirty="0" smtClean="0"/>
              <a:t>Girder 8: in clean room for vacuum system installation</a:t>
            </a:r>
          </a:p>
          <a:p>
            <a:pPr lvl="1">
              <a:buClr>
                <a:srgbClr val="00B050"/>
              </a:buClr>
              <a:buFont typeface="Wingdings" panose="05000000000000000000" pitchFamily="2" charset="2"/>
              <a:buChar char="¨"/>
            </a:pPr>
            <a:r>
              <a:rPr lang="en-US" dirty="0" smtClean="0"/>
              <a:t>Girder 9: scheduled CR installation week 18</a:t>
            </a:r>
          </a:p>
          <a:p>
            <a:pPr lvl="1">
              <a:buClr>
                <a:srgbClr val="00B050"/>
              </a:buClr>
              <a:buFont typeface="Wingdings" panose="05000000000000000000" pitchFamily="2" charset="2"/>
              <a:buChar char="¨"/>
            </a:pPr>
            <a:r>
              <a:rPr lang="en-US" dirty="0" smtClean="0"/>
              <a:t>Girder </a:t>
            </a:r>
            <a:r>
              <a:rPr lang="en-US" dirty="0"/>
              <a:t>10: scheduled CR installation week </a:t>
            </a:r>
            <a:r>
              <a:rPr lang="en-US" dirty="0" smtClean="0"/>
              <a:t>19</a:t>
            </a:r>
          </a:p>
          <a:p>
            <a:pPr lvl="1">
              <a:buClr>
                <a:srgbClr val="00B050"/>
              </a:buClr>
              <a:buFont typeface="Wingdings" panose="05000000000000000000" pitchFamily="2" charset="2"/>
              <a:buChar char="¨"/>
            </a:pPr>
            <a:r>
              <a:rPr lang="en-US" dirty="0" smtClean="0"/>
              <a:t>Girder 11: </a:t>
            </a:r>
            <a:r>
              <a:rPr lang="en-US" dirty="0"/>
              <a:t>scheduled CR installation week </a:t>
            </a:r>
            <a:r>
              <a:rPr lang="en-US" dirty="0" smtClean="0"/>
              <a:t>20</a:t>
            </a: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¨"/>
            </a:pPr>
            <a:r>
              <a:rPr lang="en-US" dirty="0" smtClean="0"/>
              <a:t>Girder 12: </a:t>
            </a:r>
            <a:r>
              <a:rPr lang="en-US" dirty="0"/>
              <a:t>availability check of components – scheduling phase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F17373-7C45-4563-BAB1-D7F59A214E86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9551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Girder status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3829" y="2060858"/>
            <a:ext cx="5233172" cy="3133442"/>
          </a:xfrm>
        </p:spPr>
      </p:pic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266" y="1182688"/>
            <a:ext cx="3113033" cy="5199088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F17373-7C45-4563-BAB1-D7F59A214E86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469900" y="1301234"/>
            <a:ext cx="3313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dirty="0" smtClean="0"/>
              <a:t>BC2 girder 8 clean room roll-in</a:t>
            </a:r>
            <a:endParaRPr lang="en-US" sz="1800" dirty="0"/>
          </a:p>
        </p:txBody>
      </p:sp>
      <p:sp>
        <p:nvSpPr>
          <p:cNvPr id="12" name="TextBox 11"/>
          <p:cNvSpPr txBox="1"/>
          <p:nvPr/>
        </p:nvSpPr>
        <p:spPr>
          <a:xfrm>
            <a:off x="5606526" y="5232400"/>
            <a:ext cx="1992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dirty="0" smtClean="0"/>
              <a:t>BC girder storage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66181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for girder tunnel installation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74" y="1347788"/>
            <a:ext cx="8810625" cy="4459287"/>
          </a:xfrm>
        </p:spPr>
        <p:txBody>
          <a:bodyPr/>
          <a:lstStyle/>
          <a:p>
            <a:r>
              <a:rPr lang="en-US" dirty="0" smtClean="0"/>
              <a:t>Connection of two girders will take a day</a:t>
            </a:r>
          </a:p>
          <a:p>
            <a:pPr lvl="1"/>
            <a:r>
              <a:rPr lang="en-US" dirty="0" smtClean="0"/>
              <a:t>If sufficient man power is available two connections per day will be possible – two clean rooms available</a:t>
            </a:r>
          </a:p>
          <a:p>
            <a:r>
              <a:rPr lang="en-US" dirty="0" smtClean="0"/>
              <a:t>Final pump down and leak check – one week</a:t>
            </a:r>
          </a:p>
          <a:p>
            <a:pPr lvl="1"/>
            <a:r>
              <a:rPr lang="en-US" dirty="0" smtClean="0"/>
              <a:t>Detailed scheduling required since best would be the complete check of the BC vacuums systems, including</a:t>
            </a:r>
          </a:p>
          <a:p>
            <a:pPr lvl="2"/>
            <a:r>
              <a:rPr lang="en-US" dirty="0" smtClean="0"/>
              <a:t>Chicanes</a:t>
            </a:r>
          </a:p>
          <a:p>
            <a:pPr lvl="2"/>
            <a:r>
              <a:rPr lang="en-US" dirty="0" smtClean="0"/>
              <a:t>and dump lines</a:t>
            </a:r>
          </a:p>
          <a:p>
            <a:r>
              <a:rPr lang="en-US" dirty="0" smtClean="0"/>
              <a:t>Electronic installation for vacuum components and check two weeks – if all cables, racks and </a:t>
            </a:r>
            <a:r>
              <a:rPr lang="en-US" dirty="0" err="1" smtClean="0">
                <a:latin typeface="Symbol" panose="05050102010706020507" pitchFamily="18" charset="2"/>
              </a:rPr>
              <a:t>m</a:t>
            </a:r>
            <a:r>
              <a:rPr lang="en-US" dirty="0" err="1" smtClean="0"/>
              <a:t>TCA</a:t>
            </a:r>
            <a:r>
              <a:rPr lang="en-US" dirty="0" smtClean="0"/>
              <a:t> components are available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F17373-7C45-4563-BAB1-D7F59A214E86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680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remarks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74" y="1233488"/>
            <a:ext cx="8810625" cy="506063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Up to now the girder installation worked quite fine</a:t>
            </a:r>
          </a:p>
          <a:p>
            <a:pPr lvl="1"/>
            <a:r>
              <a:rPr lang="en-US" dirty="0" smtClean="0"/>
              <a:t>Good collaboration and short way agreements between involved WPs</a:t>
            </a:r>
          </a:p>
          <a:p>
            <a:pPr lvl="1"/>
            <a:r>
              <a:rPr lang="en-US" dirty="0" smtClean="0"/>
              <a:t>Girder installation in clean room takes one week as scheduled</a:t>
            </a:r>
          </a:p>
          <a:p>
            <a:pPr lvl="1"/>
            <a:r>
              <a:rPr lang="en-US" dirty="0" smtClean="0"/>
              <a:t>Two girders per week are possible if</a:t>
            </a:r>
          </a:p>
          <a:p>
            <a:pPr lvl="2"/>
            <a:r>
              <a:rPr lang="en-US" dirty="0" smtClean="0"/>
              <a:t>Sufficient manpower is available – depends on module schedule (preparation of parts and module connections)</a:t>
            </a:r>
          </a:p>
          <a:p>
            <a:pPr lvl="2"/>
            <a:r>
              <a:rPr lang="en-US" dirty="0" smtClean="0"/>
              <a:t>Equipment is not blocked by unpredicted work for BLAs</a:t>
            </a:r>
          </a:p>
          <a:p>
            <a:r>
              <a:rPr lang="en-US" dirty="0" smtClean="0"/>
              <a:t>The whole girder integration is done without the missing section coordination</a:t>
            </a:r>
          </a:p>
          <a:p>
            <a:r>
              <a:rPr lang="en-US" dirty="0" smtClean="0"/>
              <a:t>Documentation of the machine is not defined at all up to now</a:t>
            </a:r>
          </a:p>
          <a:p>
            <a:pPr lvl="1"/>
            <a:r>
              <a:rPr lang="en-US" dirty="0" smtClean="0"/>
              <a:t>EDMS business of the sections or even girders unclear</a:t>
            </a:r>
          </a:p>
          <a:p>
            <a:pPr lvl="1"/>
            <a:r>
              <a:rPr lang="en-US" dirty="0" smtClean="0"/>
              <a:t>Pending issue of installation drawings – has to be solved centrally and not on the shoulders of WPs in principle not responsible for CAD integration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F17373-7C45-4563-BAB1-D7F59A214E86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9431305"/>
      </p:ext>
    </p:extLst>
  </p:cSld>
  <p:clrMapOvr>
    <a:masterClrMapping/>
  </p:clrMapOvr>
</p:sld>
</file>

<file path=ppt/theme/theme1.xml><?xml version="1.0" encoding="utf-8"?>
<a:theme xmlns:a="http://schemas.openxmlformats.org/drawingml/2006/main" name="DESY European XFEL">
  <a:themeElements>
    <a:clrScheme name="DESY European XFEL 1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DESY European XF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Char char="n"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Char char="n"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8" charset="-128"/>
          </a:defRPr>
        </a:defPPr>
      </a:lstStyle>
    </a:lnDef>
  </a:objectDefaults>
  <a:extraClrSchemeLst>
    <a:extraClrScheme>
      <a:clrScheme name="DESY European XFEL 1">
        <a:dk1>
          <a:srgbClr val="261748"/>
        </a:dk1>
        <a:lt1>
          <a:srgbClr val="FFFFFF"/>
        </a:lt1>
        <a:dk2>
          <a:srgbClr val="000000"/>
        </a:dk2>
        <a:lt2>
          <a:srgbClr val="E0E0E0"/>
        </a:lt2>
        <a:accent1>
          <a:srgbClr val="261748"/>
        </a:accent1>
        <a:accent2>
          <a:srgbClr val="FD930A"/>
        </a:accent2>
        <a:accent3>
          <a:srgbClr val="FFFFFF"/>
        </a:accent3>
        <a:accent4>
          <a:srgbClr val="1F123C"/>
        </a:accent4>
        <a:accent5>
          <a:srgbClr val="ACABB1"/>
        </a:accent5>
        <a:accent6>
          <a:srgbClr val="E58508"/>
        </a:accent6>
        <a:hlink>
          <a:srgbClr val="261748"/>
        </a:hlink>
        <a:folHlink>
          <a:srgbClr val="FD930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577</Words>
  <Application>Microsoft Office PowerPoint</Application>
  <PresentationFormat>On-screen Show (4:3)</PresentationFormat>
  <Paragraphs>88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DESY European XFEL</vt:lpstr>
      <vt:lpstr>BC1/BC2 girder integration  </vt:lpstr>
      <vt:lpstr>Girder integration procedure</vt:lpstr>
      <vt:lpstr>Girder integration procedure</vt:lpstr>
      <vt:lpstr>Girder status</vt:lpstr>
      <vt:lpstr>Girder status</vt:lpstr>
      <vt:lpstr>Girder status</vt:lpstr>
      <vt:lpstr>Plan for girder tunnel installation</vt:lpstr>
      <vt:lpstr>Final remarks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WP-X   XFEL Project Progress Report (2-2009)</dc:title>
  <dc:creator>Wichmann, Riko</dc:creator>
  <cp:lastModifiedBy>lederer</cp:lastModifiedBy>
  <cp:revision>115</cp:revision>
  <dcterms:modified xsi:type="dcterms:W3CDTF">2015-04-23T11:37:28Z</dcterms:modified>
</cp:coreProperties>
</file>