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derer" initials="SL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1555"/>
    <a:srgbClr val="E0E0E0"/>
    <a:srgbClr val="FD930A"/>
    <a:srgbClr val="261748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996" y="-72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088" y="888"/>
      </p:cViewPr>
      <p:guideLst>
        <p:guide orient="horz" pos="2880"/>
        <p:guide pos="2154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7283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fld id="{5D9249F9-4FE2-476B-9E52-26101C9CEEA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443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4D719587-26C8-4EEE-9375-1AF5E195B202}" type="slidenum">
              <a:rPr lang="de-DE" sz="1200"/>
              <a:pPr/>
              <a:t>1</a:t>
            </a:fld>
            <a:endParaRPr lang="de-DE" sz="1200"/>
          </a:p>
        </p:txBody>
      </p:sp>
      <p:sp>
        <p:nvSpPr>
          <p:cNvPr id="1126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 b="1" smtClean="0">
                <a:ea typeface="ＭＳ Ｐゴシック" charset="-128"/>
              </a:rPr>
              <a:t>How to edit the title slide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endParaRPr lang="en-GB" sz="1100" smtClean="0">
              <a:ea typeface="ＭＳ Ｐゴシック" charset="-128"/>
            </a:endParaRP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 Upper area: </a:t>
            </a:r>
            <a:r>
              <a:rPr lang="en-GB" sz="1100" b="1" smtClean="0">
                <a:ea typeface="ＭＳ Ｐゴシック" charset="-128"/>
              </a:rPr>
              <a:t>Title</a:t>
            </a:r>
            <a:r>
              <a:rPr lang="en-GB" sz="1100" smtClean="0">
                <a:ea typeface="ＭＳ Ｐゴシック" charset="-128"/>
              </a:rPr>
              <a:t> of your talk, max. 2 rows of the defined size (55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 Lower area </a:t>
            </a:r>
            <a:r>
              <a:rPr lang="en-GB" sz="1100" b="1" smtClean="0">
                <a:ea typeface="ＭＳ Ｐゴシック" charset="-128"/>
              </a:rPr>
              <a:t>(subtitle):</a:t>
            </a:r>
            <a:r>
              <a:rPr lang="en-GB" sz="1100" smtClean="0">
                <a:ea typeface="ＭＳ Ｐゴシック" charset="-128"/>
              </a:rPr>
              <a:t> Conference/meeting/workshop, location, date,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your name and affiliation,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max. 4 rows of the defined size (32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Change the </a:t>
            </a:r>
            <a:r>
              <a:rPr lang="en-GB" sz="1100" b="1" smtClean="0">
                <a:ea typeface="ＭＳ Ｐゴシック" charset="-128"/>
              </a:rPr>
              <a:t>partner logos</a:t>
            </a:r>
            <a:r>
              <a:rPr lang="en-GB" sz="1100" smtClean="0">
                <a:ea typeface="ＭＳ Ｐゴシック" charset="-128"/>
              </a:rPr>
              <a:t> or add others in the last row.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5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pic>
        <p:nvPicPr>
          <p:cNvPr id="6" name="Picture 83" descr="logo-XFEL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ln w="28575"/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r>
              <a:rPr lang="en-GB"/>
              <a:t>Subtitle format (max. 4 lines)</a:t>
            </a:r>
          </a:p>
          <a:p>
            <a:r>
              <a:rPr lang="en-GB"/>
              <a:t>(conference, location, name of the speaker, date)</a:t>
            </a:r>
          </a:p>
          <a:p>
            <a:r>
              <a:rPr lang="en-GB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r>
              <a:rPr lang="en-GB"/>
              <a:t>Title format (max. 2 lines), don’t edit here</a:t>
            </a:r>
          </a:p>
        </p:txBody>
      </p:sp>
    </p:spTree>
    <p:extLst>
      <p:ext uri="{BB962C8B-B14F-4D97-AF65-F5344CB8AC3E}">
        <p14:creationId xmlns:p14="http://schemas.microsoft.com/office/powerpoint/2010/main" val="99187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0C1E5-BA91-4E92-AF22-F84A8F985E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230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D2A2B-0F61-4F71-899B-1007143260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7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17373-7C45-4563-BAB1-D7F59A214E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58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EA8CA-A295-4F14-AF18-6D459BD33F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5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94EE0-54D9-4078-8F7C-37BE9429E5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69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C327F-B07E-476E-9609-C0054CF6FE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120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F6AD2-4984-4578-9C9D-9060AB4CC0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99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A722D-3E0C-4D84-98FC-0E720C5F1D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96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A3CDD-1459-43FF-9B57-F4EC8B13F3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845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CB353-FED9-4C4F-A7F1-BFB7CCE69D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495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4" descr="Undulator_final_nurh#50DE97_recht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6F0860D-1C4C-436F-A9DF-8C6E81561F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1146" name="Rectangle 122"/>
          <p:cNvSpPr>
            <a:spLocks noChangeArrowheads="1"/>
          </p:cNvSpPr>
          <p:nvPr userDrawn="1"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defRPr/>
            </a:pPr>
            <a:endParaRPr lang="en-GB" sz="2400">
              <a:ea typeface="ＭＳ Ｐゴシック" pitchFamily="18" charset="-128"/>
            </a:endParaRPr>
          </a:p>
        </p:txBody>
      </p:sp>
      <p:pic>
        <p:nvPicPr>
          <p:cNvPr id="1031" name="Picture 127" descr="logo-XFEL_rgb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033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159" name="Text Box 135"/>
          <p:cNvSpPr txBox="1">
            <a:spLocks noChangeArrowheads="1"/>
          </p:cNvSpPr>
          <p:nvPr userDrawn="1"/>
        </p:nvSpPr>
        <p:spPr bwMode="auto">
          <a:xfrm>
            <a:off x="88075" y="6537325"/>
            <a:ext cx="8932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spAutoFit/>
          </a:bodyPr>
          <a:lstStyle/>
          <a:p>
            <a:pPr algn="l">
              <a:spcBef>
                <a:spcPct val="0"/>
              </a:spcBef>
              <a:buClrTx/>
              <a:buFontTx/>
              <a:buNone/>
              <a:defRPr/>
            </a:pPr>
            <a:r>
              <a:rPr lang="en-GB" sz="1000" dirty="0" smtClean="0">
                <a:solidFill>
                  <a:srgbClr val="000000"/>
                </a:solidFill>
                <a:latin typeface="Helvetica" charset="0"/>
              </a:rPr>
              <a:t>WP-19, S. Lederer	</a:t>
            </a:r>
            <a:r>
              <a:rPr lang="en-US" sz="1000" dirty="0" smtClean="0">
                <a:solidFill>
                  <a:srgbClr val="000000"/>
                </a:solidFill>
                <a:latin typeface="Helvetica" charset="0"/>
              </a:rPr>
              <a:t>4th Collaboration Meeting of the European XFEL  - </a:t>
            </a:r>
            <a:r>
              <a:rPr lang="de-DE" sz="1000" b="1" dirty="0" smtClean="0"/>
              <a:t>BC1/BC2 </a:t>
            </a:r>
            <a:r>
              <a:rPr lang="de-DE" sz="1000" b="1" dirty="0" err="1" smtClean="0"/>
              <a:t>girder</a:t>
            </a:r>
            <a:r>
              <a:rPr lang="de-DE" sz="1000" b="1" dirty="0" smtClean="0"/>
              <a:t> </a:t>
            </a:r>
            <a:r>
              <a:rPr lang="de-DE" sz="1000" b="1" dirty="0" err="1" smtClean="0"/>
              <a:t>integration</a:t>
            </a:r>
            <a:r>
              <a:rPr lang="en-US" sz="1000" dirty="0" smtClean="0">
                <a:solidFill>
                  <a:srgbClr val="000000"/>
                </a:solidFill>
                <a:latin typeface="Helvetica" charset="0"/>
              </a:rPr>
              <a:t>		</a:t>
            </a:r>
            <a:r>
              <a:rPr lang="en-US" sz="1000" baseline="0" dirty="0" smtClean="0">
                <a:solidFill>
                  <a:srgbClr val="000000"/>
                </a:solidFill>
                <a:latin typeface="Helvetica" charset="0"/>
              </a:rPr>
              <a:t>              </a:t>
            </a:r>
            <a:r>
              <a:rPr lang="en-US" sz="1000" dirty="0" smtClean="0">
                <a:solidFill>
                  <a:srgbClr val="000000"/>
                </a:solidFill>
                <a:latin typeface="Helvetica" charset="0"/>
              </a:rPr>
              <a:t>23</a:t>
            </a:r>
            <a:r>
              <a:rPr lang="en-US" sz="1000" baseline="30000" dirty="0" smtClean="0">
                <a:solidFill>
                  <a:srgbClr val="000000"/>
                </a:solidFill>
                <a:latin typeface="Helvetica" charset="0"/>
              </a:rPr>
              <a:t>rd</a:t>
            </a:r>
            <a:r>
              <a:rPr lang="en-US" sz="1000" baseline="0" dirty="0" smtClean="0">
                <a:solidFill>
                  <a:srgbClr val="000000"/>
                </a:solidFill>
                <a:latin typeface="Helvetica" charset="0"/>
              </a:rPr>
              <a:t> Apr. 2015</a:t>
            </a:r>
            <a:endParaRPr lang="en-GB" sz="1800" baseline="30000" dirty="0">
              <a:solidFill>
                <a:srgbClr val="000000"/>
              </a:solidFill>
              <a:latin typeface="Helvetic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n"/>
        <a:defRPr sz="2400">
          <a:solidFill>
            <a:schemeClr val="tx2"/>
          </a:solidFill>
          <a:latin typeface="+mn-lt"/>
          <a:ea typeface="+mn-ea"/>
          <a:cs typeface="ＭＳ Ｐゴシック" charset="-128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81063" y="5043488"/>
            <a:ext cx="7283450" cy="1233487"/>
          </a:xfrm>
          <a:ln w="9525"/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GB" dirty="0" smtClean="0"/>
              <a:t>presented by S. Lederer</a:t>
            </a:r>
          </a:p>
        </p:txBody>
      </p:sp>
      <p:sp>
        <p:nvSpPr>
          <p:cNvPr id="3075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570898" y="1765300"/>
            <a:ext cx="7918450" cy="2906713"/>
          </a:xfrm>
          <a:noFill/>
        </p:spPr>
        <p:txBody>
          <a:bodyPr/>
          <a:lstStyle/>
          <a:p>
            <a:pPr eaLnBrk="1" hangingPunct="1"/>
            <a:r>
              <a:rPr lang="en-US" sz="3600" b="1" dirty="0" smtClean="0"/>
              <a:t>BC1/BC2 girder integration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Girder integration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848725" cy="445928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Installation drawings for each girder prepared by WP33/WP19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Check of availability of components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Based on the availably decision of which girder to be mounted next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241800" y="3016190"/>
            <a:ext cx="883575" cy="400110"/>
          </a:xfrm>
          <a:prstGeom prst="rect">
            <a:avLst/>
          </a:prstGeom>
          <a:noFill/>
          <a:ln>
            <a:solidFill>
              <a:srgbClr val="251555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de-DE" sz="2000" dirty="0" smtClean="0"/>
              <a:t>WP19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336800" y="4165600"/>
            <a:ext cx="1239442" cy="400110"/>
          </a:xfrm>
          <a:prstGeom prst="rect">
            <a:avLst/>
          </a:prstGeom>
          <a:noFill/>
          <a:ln>
            <a:solidFill>
              <a:srgbClr val="251555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de-DE" sz="2000" dirty="0" smtClean="0"/>
              <a:t>WP12/33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736512" y="4165600"/>
            <a:ext cx="883575" cy="400110"/>
          </a:xfrm>
          <a:prstGeom prst="rect">
            <a:avLst/>
          </a:prstGeom>
          <a:noFill/>
          <a:ln>
            <a:solidFill>
              <a:srgbClr val="251555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de-DE" sz="2000" dirty="0" smtClean="0"/>
              <a:t>WP17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184900" y="4181445"/>
            <a:ext cx="883575" cy="400110"/>
          </a:xfrm>
          <a:prstGeom prst="rect">
            <a:avLst/>
          </a:prstGeom>
          <a:noFill/>
          <a:ln>
            <a:solidFill>
              <a:srgbClr val="251555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de-DE" sz="2000" dirty="0" smtClean="0"/>
              <a:t>WP19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940300" y="4165600"/>
            <a:ext cx="883575" cy="400110"/>
          </a:xfrm>
          <a:prstGeom prst="rect">
            <a:avLst/>
          </a:prstGeom>
          <a:noFill/>
          <a:ln>
            <a:solidFill>
              <a:srgbClr val="251555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de-DE" sz="2000" dirty="0" smtClean="0"/>
              <a:t>WP18</a:t>
            </a:r>
            <a:endParaRPr lang="en-US" sz="2000" dirty="0"/>
          </a:p>
        </p:txBody>
      </p:sp>
      <p:cxnSp>
        <p:nvCxnSpPr>
          <p:cNvPr id="12" name="Straight Arrow Connector 11"/>
          <p:cNvCxnSpPr>
            <a:stCxn id="6" idx="2"/>
            <a:endCxn id="7" idx="0"/>
          </p:cNvCxnSpPr>
          <p:nvPr/>
        </p:nvCxnSpPr>
        <p:spPr bwMode="auto">
          <a:xfrm flipH="1">
            <a:off x="2956521" y="3416300"/>
            <a:ext cx="1727067" cy="749300"/>
          </a:xfrm>
          <a:prstGeom prst="straightConnector1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4" name="Straight Arrow Connector 13"/>
          <p:cNvCxnSpPr>
            <a:endCxn id="8" idx="0"/>
          </p:cNvCxnSpPr>
          <p:nvPr/>
        </p:nvCxnSpPr>
        <p:spPr bwMode="auto">
          <a:xfrm flipH="1">
            <a:off x="4178300" y="3416300"/>
            <a:ext cx="505288" cy="749300"/>
          </a:xfrm>
          <a:prstGeom prst="straightConnector1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6" name="Straight Arrow Connector 15"/>
          <p:cNvCxnSpPr>
            <a:stCxn id="6" idx="2"/>
            <a:endCxn id="10" idx="0"/>
          </p:cNvCxnSpPr>
          <p:nvPr/>
        </p:nvCxnSpPr>
        <p:spPr bwMode="auto">
          <a:xfrm>
            <a:off x="4683588" y="3416300"/>
            <a:ext cx="698500" cy="749300"/>
          </a:xfrm>
          <a:prstGeom prst="straightConnector1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8" name="Straight Arrow Connector 17"/>
          <p:cNvCxnSpPr>
            <a:stCxn id="6" idx="2"/>
            <a:endCxn id="9" idx="0"/>
          </p:cNvCxnSpPr>
          <p:nvPr/>
        </p:nvCxnSpPr>
        <p:spPr bwMode="auto">
          <a:xfrm>
            <a:off x="4683588" y="3416300"/>
            <a:ext cx="1943100" cy="765145"/>
          </a:xfrm>
          <a:prstGeom prst="straightConnector1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572540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886826" cy="4773612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dirty="0" smtClean="0"/>
              <a:t>WP17 and WP18 components handed over to WP19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dirty="0" smtClean="0"/>
              <a:t>Magnet installation on girder (WP12/WP32/WP33)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dirty="0" smtClean="0"/>
              <a:t>WP33 delivers the girder with pre-mounted magnets to WP19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dirty="0" smtClean="0"/>
              <a:t>Opening of magnets (WP33/WP19)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dirty="0" smtClean="0"/>
              <a:t>Clean room installation of vacuum parts (WP19)</a:t>
            </a:r>
          </a:p>
          <a:p>
            <a:pPr marL="717550" lvl="1" indent="-457200"/>
            <a:r>
              <a:rPr lang="en-US" dirty="0" smtClean="0"/>
              <a:t>Including leak check and mass spectrum</a:t>
            </a:r>
          </a:p>
          <a:p>
            <a:pPr marL="717550" lvl="1" indent="-457200"/>
            <a:r>
              <a:rPr lang="en-US" dirty="0" smtClean="0"/>
              <a:t>Venting with dry nitrogen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dirty="0" smtClean="0"/>
              <a:t>Closing of magnets (WP33/WP19)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dirty="0" smtClean="0"/>
              <a:t>Transport of girder to „storage area“ (WP33)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Installation of girder in tunnel (WP33/WP32)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Closing of vacuum system by means of bellow units (WP19)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Girder integration procedure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427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Girder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848725" cy="495141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BC1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þ"/>
            </a:pPr>
            <a:r>
              <a:rPr lang="en-US" dirty="0" smtClean="0"/>
              <a:t>Girder 1: ready for tunnel installation</a:t>
            </a: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¨"/>
            </a:pPr>
            <a:r>
              <a:rPr lang="en-US" dirty="0" smtClean="0"/>
              <a:t>Girder 2: </a:t>
            </a:r>
            <a:r>
              <a:rPr lang="en-US" dirty="0"/>
              <a:t>availability check of components – scheduling phase</a:t>
            </a:r>
            <a:endParaRPr lang="en-US" dirty="0" smtClean="0"/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¨"/>
            </a:pPr>
            <a:r>
              <a:rPr lang="en-US" dirty="0" smtClean="0"/>
              <a:t>Girder 3: depends on completeness of UHV part of TDS</a:t>
            </a: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¨"/>
            </a:pPr>
            <a:r>
              <a:rPr lang="en-US" dirty="0" smtClean="0"/>
              <a:t>Girder 4</a:t>
            </a:r>
            <a:r>
              <a:rPr lang="en-US" dirty="0"/>
              <a:t>: availability check of components – scheduling phase</a:t>
            </a:r>
            <a:endParaRPr lang="en-US" dirty="0" smtClean="0"/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þ"/>
            </a:pPr>
            <a:r>
              <a:rPr lang="en-US" dirty="0" smtClean="0"/>
              <a:t>Girder 5: ready for tunnel installation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þ"/>
            </a:pPr>
            <a:r>
              <a:rPr lang="en-US" dirty="0" smtClean="0"/>
              <a:t>Girder 6: ready for tunnel installation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þ"/>
            </a:pPr>
            <a:r>
              <a:rPr lang="en-US" dirty="0" smtClean="0"/>
              <a:t>Girder 7: ready for tunnel installation</a:t>
            </a: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¨"/>
            </a:pPr>
            <a:r>
              <a:rPr lang="en-US" dirty="0" smtClean="0"/>
              <a:t>Girder 8</a:t>
            </a:r>
            <a:r>
              <a:rPr lang="en-US" dirty="0"/>
              <a:t>: availability check of components – scheduling phase</a:t>
            </a:r>
            <a:endParaRPr lang="en-US" dirty="0" smtClean="0"/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¨"/>
            </a:pPr>
            <a:r>
              <a:rPr lang="en-US" dirty="0" smtClean="0"/>
              <a:t>Girder 9 (special steel girder):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39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Girder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182688"/>
            <a:ext cx="8848725" cy="515461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BC2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þ"/>
            </a:pPr>
            <a:r>
              <a:rPr lang="en-US" dirty="0" smtClean="0"/>
              <a:t>Girder 1: ready for tunnel installation</a:t>
            </a: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¨"/>
            </a:pPr>
            <a:r>
              <a:rPr lang="en-US" dirty="0" smtClean="0"/>
              <a:t>Girder 2</a:t>
            </a:r>
            <a:r>
              <a:rPr lang="en-US" dirty="0"/>
              <a:t>: availability check of </a:t>
            </a:r>
            <a:r>
              <a:rPr lang="en-US" dirty="0" smtClean="0"/>
              <a:t>components – scheduling phase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¨"/>
            </a:pPr>
            <a:r>
              <a:rPr lang="en-US" dirty="0" smtClean="0"/>
              <a:t>Girder 3: </a:t>
            </a:r>
            <a:r>
              <a:rPr lang="en-US" dirty="0"/>
              <a:t>depends on completeness of UHV part of TDS</a:t>
            </a:r>
            <a:endParaRPr lang="en-US" dirty="0" smtClean="0"/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¨"/>
            </a:pPr>
            <a:r>
              <a:rPr lang="en-US" dirty="0" smtClean="0"/>
              <a:t>Girder 4</a:t>
            </a:r>
            <a:r>
              <a:rPr lang="en-US" dirty="0"/>
              <a:t>: availability check of components – scheduling phase</a:t>
            </a:r>
            <a:endParaRPr lang="en-US" dirty="0" smtClean="0"/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¨"/>
            </a:pPr>
            <a:r>
              <a:rPr lang="en-US" dirty="0" smtClean="0"/>
              <a:t>Girder 5</a:t>
            </a:r>
            <a:r>
              <a:rPr lang="en-US" dirty="0"/>
              <a:t>: availability check of components – scheduling phase</a:t>
            </a:r>
            <a:endParaRPr lang="en-US" dirty="0" smtClean="0"/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þ"/>
            </a:pPr>
            <a:r>
              <a:rPr lang="en-US" dirty="0" smtClean="0"/>
              <a:t>Girder 6: ready for tunnel installation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þ"/>
            </a:pPr>
            <a:r>
              <a:rPr lang="en-US" dirty="0" smtClean="0"/>
              <a:t>Girder 7: ready for tunnel installation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¨"/>
            </a:pPr>
            <a:r>
              <a:rPr lang="en-US" dirty="0" smtClean="0"/>
              <a:t>Girder 8: in clean room for vacuum system installation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¨"/>
            </a:pPr>
            <a:r>
              <a:rPr lang="en-US" dirty="0" smtClean="0"/>
              <a:t>Girder 9: scheduled CR installation week 18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¨"/>
            </a:pPr>
            <a:r>
              <a:rPr lang="en-US" dirty="0" smtClean="0"/>
              <a:t>Girder </a:t>
            </a:r>
            <a:r>
              <a:rPr lang="en-US" dirty="0"/>
              <a:t>10: scheduled CR installation week </a:t>
            </a:r>
            <a:r>
              <a:rPr lang="en-US" dirty="0" smtClean="0"/>
              <a:t>19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¨"/>
            </a:pPr>
            <a:r>
              <a:rPr lang="en-US" dirty="0" smtClean="0"/>
              <a:t>Girder 11: </a:t>
            </a:r>
            <a:r>
              <a:rPr lang="en-US" dirty="0"/>
              <a:t>scheduled CR installation week </a:t>
            </a:r>
            <a:r>
              <a:rPr lang="en-US" dirty="0" smtClean="0"/>
              <a:t>20</a:t>
            </a: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¨"/>
            </a:pPr>
            <a:r>
              <a:rPr lang="en-US" dirty="0" smtClean="0"/>
              <a:t>Girder 12: </a:t>
            </a:r>
            <a:r>
              <a:rPr lang="en-US" dirty="0"/>
              <a:t>availability check of components – scheduling phase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551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Girder status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3829" y="2060858"/>
            <a:ext cx="5233172" cy="3133442"/>
          </a:xfrm>
        </p:spPr>
      </p:pic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66" y="1182688"/>
            <a:ext cx="3113033" cy="519908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469900" y="1301234"/>
            <a:ext cx="3313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800" dirty="0" smtClean="0"/>
              <a:t>BC2 girder 8 clean room roll-in</a:t>
            </a:r>
            <a:endParaRPr lang="en-US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5606526" y="5232400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800" dirty="0" smtClean="0"/>
              <a:t>BC girder storage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66181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girder tunnel installation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810625" cy="4459287"/>
          </a:xfrm>
        </p:spPr>
        <p:txBody>
          <a:bodyPr/>
          <a:lstStyle/>
          <a:p>
            <a:r>
              <a:rPr lang="en-US" dirty="0" smtClean="0"/>
              <a:t>Connection of two girders will take a day</a:t>
            </a:r>
          </a:p>
          <a:p>
            <a:pPr lvl="1"/>
            <a:r>
              <a:rPr lang="en-US" dirty="0" smtClean="0"/>
              <a:t>If sufficient man power is available two connections per day will be possible – two clean rooms available</a:t>
            </a:r>
          </a:p>
          <a:p>
            <a:r>
              <a:rPr lang="en-US" dirty="0" smtClean="0"/>
              <a:t>Final pump down and leak check – one week</a:t>
            </a:r>
          </a:p>
          <a:p>
            <a:pPr lvl="1"/>
            <a:r>
              <a:rPr lang="en-US" dirty="0" smtClean="0"/>
              <a:t>Detailed scheduling required since best would be the complete check of the BC vacuums systems, including</a:t>
            </a:r>
          </a:p>
          <a:p>
            <a:pPr lvl="2"/>
            <a:r>
              <a:rPr lang="en-US" dirty="0" smtClean="0"/>
              <a:t>Chicanes</a:t>
            </a:r>
          </a:p>
          <a:p>
            <a:pPr lvl="2"/>
            <a:r>
              <a:rPr lang="en-US" dirty="0" smtClean="0"/>
              <a:t>and dump lines</a:t>
            </a:r>
          </a:p>
          <a:p>
            <a:r>
              <a:rPr lang="en-US" dirty="0" smtClean="0"/>
              <a:t>Electronic installation for vacuum components and check two weeks – if all cables, racks and </a:t>
            </a:r>
            <a:r>
              <a:rPr lang="en-US" dirty="0" err="1" smtClean="0">
                <a:latin typeface="Symbol" panose="05050102010706020507" pitchFamily="18" charset="2"/>
              </a:rPr>
              <a:t>m</a:t>
            </a:r>
            <a:r>
              <a:rPr lang="en-US" dirty="0" err="1" smtClean="0"/>
              <a:t>TCA</a:t>
            </a:r>
            <a:r>
              <a:rPr lang="en-US" dirty="0" smtClean="0"/>
              <a:t> components are available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680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233488"/>
            <a:ext cx="8810625" cy="506063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Up to now the girder installation worked quite fine</a:t>
            </a:r>
          </a:p>
          <a:p>
            <a:pPr lvl="1"/>
            <a:r>
              <a:rPr lang="en-US" dirty="0" smtClean="0"/>
              <a:t>Good collaboration and short way agreements between involved WPs</a:t>
            </a:r>
          </a:p>
          <a:p>
            <a:pPr lvl="1"/>
            <a:r>
              <a:rPr lang="en-US" dirty="0" smtClean="0"/>
              <a:t>Girder installation in clean room takes one week as scheduled</a:t>
            </a:r>
          </a:p>
          <a:p>
            <a:pPr lvl="1"/>
            <a:r>
              <a:rPr lang="en-US" dirty="0" smtClean="0"/>
              <a:t>Two girders per week are possible if</a:t>
            </a:r>
          </a:p>
          <a:p>
            <a:pPr lvl="2"/>
            <a:r>
              <a:rPr lang="en-US" dirty="0" smtClean="0"/>
              <a:t>Sufficient manpower is available – depends on module schedule (preparation of parts and module connections)</a:t>
            </a:r>
          </a:p>
          <a:p>
            <a:pPr lvl="2"/>
            <a:r>
              <a:rPr lang="en-US" dirty="0" smtClean="0"/>
              <a:t>Equipment is not blocked by unpredicted work for BLAs</a:t>
            </a:r>
          </a:p>
          <a:p>
            <a:r>
              <a:rPr lang="en-US" dirty="0" smtClean="0"/>
              <a:t>The whole girder integration is done without the missing section coordination</a:t>
            </a:r>
          </a:p>
          <a:p>
            <a:r>
              <a:rPr lang="en-US" dirty="0" smtClean="0"/>
              <a:t>Documentation of the machine is not defined at all up to now</a:t>
            </a:r>
          </a:p>
          <a:p>
            <a:pPr lvl="1"/>
            <a:r>
              <a:rPr lang="en-US" dirty="0" smtClean="0"/>
              <a:t>EDMS business of the sections or even girders unclear</a:t>
            </a:r>
          </a:p>
          <a:p>
            <a:pPr lvl="1"/>
            <a:r>
              <a:rPr lang="en-US" dirty="0" smtClean="0"/>
              <a:t>Pending issue of installation drawings – has to be solved centrally and not on the shoulders of WPs in principle not responsible for CAD integration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431305"/>
      </p:ext>
    </p:extLst>
  </p:cSld>
  <p:clrMapOvr>
    <a:masterClrMapping/>
  </p:clrMapOvr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577</Words>
  <Application>Microsoft Office PowerPoint</Application>
  <PresentationFormat>On-screen Show (4:3)</PresentationFormat>
  <Paragraphs>88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DESY European XFEL</vt:lpstr>
      <vt:lpstr>BC1/BC2 girder integration  </vt:lpstr>
      <vt:lpstr>Girder integration procedure</vt:lpstr>
      <vt:lpstr>Girder integration procedure</vt:lpstr>
      <vt:lpstr>Girder status</vt:lpstr>
      <vt:lpstr>Girder status</vt:lpstr>
      <vt:lpstr>Girder status</vt:lpstr>
      <vt:lpstr>Plan for girder tunnel installation</vt:lpstr>
      <vt:lpstr>Final remarks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WP-X   XFEL Project Progress Report (2-2009)</dc:title>
  <dc:creator>Wichmann, Riko</dc:creator>
  <cp:lastModifiedBy>lederer</cp:lastModifiedBy>
  <cp:revision>115</cp:revision>
  <dcterms:modified xsi:type="dcterms:W3CDTF">2015-04-23T11:37:28Z</dcterms:modified>
</cp:coreProperties>
</file>