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72" r:id="rId3"/>
    <p:sldId id="276" r:id="rId4"/>
    <p:sldId id="279" r:id="rId5"/>
    <p:sldId id="277" r:id="rId6"/>
    <p:sldId id="261" r:id="rId7"/>
    <p:sldId id="263" r:id="rId8"/>
    <p:sldId id="262" r:id="rId9"/>
    <p:sldId id="268" r:id="rId10"/>
    <p:sldId id="264" r:id="rId11"/>
    <p:sldId id="273" r:id="rId12"/>
    <p:sldId id="278" r:id="rId13"/>
    <p:sldId id="271" r:id="rId14"/>
    <p:sldId id="265" r:id="rId15"/>
    <p:sldId id="266" r:id="rId16"/>
    <p:sldId id="269" r:id="rId17"/>
    <p:sldId id="274" r:id="rId18"/>
    <p:sldId id="280" r:id="rId19"/>
    <p:sldId id="275" r:id="rId2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99CCFF"/>
    <a:srgbClr val="FFFF99"/>
    <a:srgbClr val="E0E0E0"/>
    <a:srgbClr val="FD930A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59" autoAdjust="0"/>
    <p:restoredTop sz="95752" autoAdjust="0"/>
  </p:normalViewPr>
  <p:slideViewPr>
    <p:cSldViewPr snapToGrid="0">
      <p:cViewPr varScale="1">
        <p:scale>
          <a:sx n="83" d="100"/>
          <a:sy n="83" d="100"/>
        </p:scale>
        <p:origin x="-523" y="-58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468"/>
      </p:cViewPr>
      <p:guideLst>
        <p:guide orient="horz" pos="2880"/>
        <p:guide pos="215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9116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B04A07D-9699-431F-86F1-82DD61C711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667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F00C20B6-6976-4CCC-87A5-4EEAF1D930A7}" type="slidenum">
              <a:rPr lang="de-DE" altLang="de-DE" sz="1200" smtClean="0"/>
              <a:pPr/>
              <a:t>1</a:t>
            </a:fld>
            <a:endParaRPr lang="de-DE" altLang="de-DE" sz="1200" smtClean="0"/>
          </a:p>
        </p:txBody>
      </p:sp>
      <p:sp>
        <p:nvSpPr>
          <p:cNvPr id="7171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altLang="de-DE" sz="1100" b="1" smtClean="0">
                <a:ea typeface="ＭＳ Ｐゴシック" pitchFamily="112" charset="-128"/>
              </a:rPr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altLang="de-DE" sz="1100" smtClean="0">
              <a:ea typeface="ＭＳ Ｐゴシック" pitchFamily="112" charset="-128"/>
            </a:endParaRP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>
                <a:ea typeface="ＭＳ Ｐゴシック" pitchFamily="112" charset="-128"/>
              </a:rPr>
              <a:t>  Upper area: </a:t>
            </a:r>
            <a:r>
              <a:rPr lang="en-GB" altLang="de-DE" sz="1100" b="1" smtClean="0">
                <a:ea typeface="ＭＳ Ｐゴシック" pitchFamily="112" charset="-128"/>
              </a:rPr>
              <a:t>Title</a:t>
            </a:r>
            <a:r>
              <a:rPr lang="en-GB" altLang="de-DE" sz="1100" smtClean="0">
                <a:ea typeface="ＭＳ Ｐゴシック" pitchFamily="112" charset="-128"/>
              </a:rPr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>
                <a:ea typeface="ＭＳ Ｐゴシック" pitchFamily="112" charset="-128"/>
              </a:rPr>
              <a:t>  Lower area </a:t>
            </a:r>
            <a:r>
              <a:rPr lang="en-GB" altLang="de-DE" sz="1100" b="1" smtClean="0">
                <a:ea typeface="ＭＳ Ｐゴシック" pitchFamily="112" charset="-128"/>
              </a:rPr>
              <a:t>(subtitle):</a:t>
            </a:r>
            <a:r>
              <a:rPr lang="en-GB" altLang="de-DE" sz="1100" smtClean="0">
                <a:ea typeface="ＭＳ Ｐゴシック" pitchFamily="112" charset="-128"/>
              </a:rPr>
              <a:t> Conference/meeting/workshop, location, date, </a:t>
            </a:r>
            <a:br>
              <a:rPr lang="en-GB" altLang="de-DE" sz="1100" smtClean="0">
                <a:ea typeface="ＭＳ Ｐゴシック" pitchFamily="112" charset="-128"/>
              </a:rPr>
            </a:br>
            <a:r>
              <a:rPr lang="en-GB" altLang="de-DE" sz="1100" smtClean="0">
                <a:ea typeface="ＭＳ Ｐゴシック" pitchFamily="112" charset="-128"/>
              </a:rPr>
              <a:t>  your name and affiliation, </a:t>
            </a:r>
            <a:br>
              <a:rPr lang="en-GB" altLang="de-DE" sz="1100" smtClean="0">
                <a:ea typeface="ＭＳ Ｐゴシック" pitchFamily="112" charset="-128"/>
              </a:rPr>
            </a:br>
            <a:r>
              <a:rPr lang="en-GB" altLang="de-DE" sz="1100" smtClean="0">
                <a:ea typeface="ＭＳ Ｐゴシック" pitchFamily="112" charset="-128"/>
              </a:rPr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>
                <a:ea typeface="ＭＳ Ｐゴシック" pitchFamily="112" charset="-128"/>
              </a:rPr>
              <a:t> Change the </a:t>
            </a:r>
            <a:r>
              <a:rPr lang="en-GB" altLang="de-DE" sz="1100" b="1" smtClean="0">
                <a:ea typeface="ＭＳ Ｐゴシック" pitchFamily="112" charset="-128"/>
              </a:rPr>
              <a:t>partner logos</a:t>
            </a:r>
            <a:r>
              <a:rPr lang="en-GB" altLang="de-DE" sz="1100" smtClean="0">
                <a:ea typeface="ＭＳ Ｐゴシック" pitchFamily="112" charset="-128"/>
              </a:rPr>
              <a:t> or add others in the last row.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319589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9EF2D-74DA-466E-94C0-27FEDBE1EEB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881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74863-8CF3-49A4-B0E6-190F302F6D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62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5C15A-A2D6-4148-8EC5-56EA88254B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7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68045-B1AC-44D2-8B63-E7E816E959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127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8271B5-7D0F-4EB2-A539-C84FF935CA3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82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95CFB5-297F-44B2-A94E-630920370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149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BEDB84-5FEB-4FDA-A2DC-3C1F0AF204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402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FE4A3-818E-486D-90BA-7E4870D122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31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8A3ED-6902-488B-9A48-368C9128B8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78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E2137C-0349-4CAA-9712-0632517AED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395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>
              <a:defRPr/>
            </a:pPr>
            <a:fld id="{9C65EE80-1B3F-4A01-ABB7-CD4D274382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ea typeface="ＭＳ Ｐゴシック" charset="0"/>
            </a:endParaRPr>
          </a:p>
        </p:txBody>
      </p:sp>
      <p:pic>
        <p:nvPicPr>
          <p:cNvPr id="1030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2400"/>
          </a:p>
        </p:txBody>
      </p:sp>
      <p:sp>
        <p:nvSpPr>
          <p:cNvPr id="1033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GB" sz="1000" dirty="0" smtClean="0">
                <a:solidFill>
                  <a:schemeClr val="bg1"/>
                </a:solidFill>
              </a:rPr>
              <a:t>Installation</a:t>
            </a:r>
            <a:r>
              <a:rPr lang="en-GB" sz="1000" baseline="0" dirty="0" smtClean="0">
                <a:solidFill>
                  <a:schemeClr val="bg1"/>
                </a:solidFill>
              </a:rPr>
              <a:t> of warm </a:t>
            </a:r>
            <a:r>
              <a:rPr lang="en-GB" sz="1000" baseline="0" dirty="0" err="1" smtClean="0">
                <a:solidFill>
                  <a:schemeClr val="bg1"/>
                </a:solidFill>
              </a:rPr>
              <a:t>Beamlines</a:t>
            </a:r>
            <a:endParaRPr lang="en-GB" sz="1000" dirty="0" smtClean="0">
              <a:solidFill>
                <a:schemeClr val="bg1"/>
              </a:solidFill>
            </a:endParaRPr>
          </a:p>
        </p:txBody>
      </p:sp>
      <p:pic>
        <p:nvPicPr>
          <p:cNvPr id="2" name="Picture 127" descr="logo-XFEL_rgb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dirty="0" smtClean="0"/>
              <a:t>Slide title: Don’t edit here!</a:t>
            </a:r>
          </a:p>
        </p:txBody>
      </p:sp>
      <p:sp>
        <p:nvSpPr>
          <p:cNvPr id="1035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 format – don’t edit!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  <p:sp>
        <p:nvSpPr>
          <p:cNvPr id="1036" name="Textfeld 2"/>
          <p:cNvSpPr txBox="1">
            <a:spLocks noChangeArrowheads="1"/>
          </p:cNvSpPr>
          <p:nvPr userDrawn="1"/>
        </p:nvSpPr>
        <p:spPr bwMode="auto">
          <a:xfrm>
            <a:off x="117475" y="6477000"/>
            <a:ext cx="5700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Font typeface="Wingdings" pitchFamily="2" charset="2"/>
              <a:buNone/>
              <a:defRPr/>
            </a:pPr>
            <a:r>
              <a:rPr lang="de-DE" dirty="0" smtClean="0"/>
              <a:t>Hamburg, 23. April 2015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de-DE" dirty="0" smtClean="0"/>
              <a:t>Markus Hüning, TC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  <a:cs typeface="+mn-cs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  <a:cs typeface="+mn-cs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  <a:cs typeface="+mn-cs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30275" y="3298825"/>
            <a:ext cx="7283450" cy="1814513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Markus Hüning</a:t>
            </a:r>
            <a:endParaRPr lang="en-GB" altLang="de-DE" dirty="0" smtClean="0"/>
          </a:p>
        </p:txBody>
      </p:sp>
      <p:sp>
        <p:nvSpPr>
          <p:cNvPr id="3075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939800" y="1319213"/>
            <a:ext cx="7251700" cy="1844675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Installation Schedule</a:t>
            </a:r>
            <a:endParaRPr lang="en-GB" altLang="de-DE" dirty="0" smtClean="0"/>
          </a:p>
        </p:txBody>
      </p:sp>
      <p:pic>
        <p:nvPicPr>
          <p:cNvPr id="3076" name="Picture 19" descr="DESY-Logo-cyan-RGB_Hintergrund wei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0" descr="Helmholtz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Cabling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48" y="1155761"/>
            <a:ext cx="3355848" cy="5038000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92480" y="1265492"/>
            <a:ext cx="5120767" cy="4459287"/>
          </a:xfrm>
        </p:spPr>
        <p:txBody>
          <a:bodyPr/>
          <a:lstStyle/>
          <a:p>
            <a:r>
              <a:rPr lang="de-DE" dirty="0" smtClean="0"/>
              <a:t>Magnet </a:t>
            </a:r>
            <a:r>
              <a:rPr lang="de-DE" dirty="0" err="1" smtClean="0"/>
              <a:t>cables</a:t>
            </a:r>
            <a:r>
              <a:rPr lang="de-DE" dirty="0" smtClean="0"/>
              <a:t> </a:t>
            </a:r>
            <a:r>
              <a:rPr lang="de-DE" dirty="0" err="1" smtClean="0"/>
              <a:t>pulled</a:t>
            </a:r>
            <a:r>
              <a:rPr lang="de-DE" dirty="0" smtClean="0"/>
              <a:t> </a:t>
            </a:r>
            <a:r>
              <a:rPr lang="de-DE" dirty="0" err="1" smtClean="0"/>
              <a:t>whenever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 err="1" smtClean="0"/>
              <a:t>schedule</a:t>
            </a:r>
            <a:r>
              <a:rPr lang="de-DE" dirty="0" smtClean="0"/>
              <a:t> and L1 </a:t>
            </a: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err="1" smtClean="0"/>
              <a:t>allows</a:t>
            </a:r>
            <a:endParaRPr lang="de-DE" dirty="0" smtClean="0"/>
          </a:p>
          <a:p>
            <a:r>
              <a:rPr lang="de-DE" dirty="0" smtClean="0"/>
              <a:t>RF </a:t>
            </a:r>
            <a:r>
              <a:rPr lang="de-DE" dirty="0" err="1" smtClean="0"/>
              <a:t>reference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 for L3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84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Sequence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6" name="Right Arrow 5"/>
          <p:cNvSpPr/>
          <p:nvPr/>
        </p:nvSpPr>
        <p:spPr bwMode="auto">
          <a:xfrm>
            <a:off x="539496" y="1234440"/>
            <a:ext cx="5478780" cy="640080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8110728" y="1234440"/>
            <a:ext cx="640080" cy="640080"/>
          </a:xfrm>
          <a:prstGeom prst="star5">
            <a:avLst/>
          </a:prstGeom>
          <a:solidFill>
            <a:srgbClr val="0070C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628900" y="3069336"/>
            <a:ext cx="1307592" cy="484632"/>
          </a:xfrm>
          <a:prstGeom prst="roundRect">
            <a:avLst/>
          </a:prstGeom>
          <a:solidFill>
            <a:srgbClr val="FFFF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de-DE" sz="1400" dirty="0" err="1" smtClean="0">
                <a:ea typeface="ＭＳ Ｐゴシック" charset="0"/>
                <a:cs typeface="ＭＳ Ｐゴシック" charset="0"/>
              </a:rPr>
              <a:t>Vacuum</a:t>
            </a:r>
            <a:r>
              <a:rPr lang="de-DE" sz="1400" dirty="0" smtClean="0">
                <a:ea typeface="ＭＳ Ｐゴシック" charset="0"/>
                <a:cs typeface="ＭＳ Ｐゴシック" charset="0"/>
              </a:rPr>
              <a:t> Connections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1837944" y="2584704"/>
            <a:ext cx="1440942" cy="484632"/>
          </a:xfrm>
          <a:prstGeom prst="roundRect">
            <a:avLst/>
          </a:prstGeom>
          <a:solidFill>
            <a:srgbClr val="00B05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de-DE" sz="1400" dirty="0" err="1" smtClean="0">
                <a:ea typeface="ＭＳ Ｐゴシック" charset="0"/>
                <a:cs typeface="ＭＳ Ｐゴシック" charset="0"/>
              </a:rPr>
              <a:t>Concrete</a:t>
            </a:r>
            <a:r>
              <a:rPr lang="de-DE" sz="14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de-DE" sz="1400" dirty="0" err="1" smtClean="0">
                <a:ea typeface="ＭＳ Ｐゴシック" charset="0"/>
                <a:cs typeface="ＭＳ Ｐゴシック" charset="0"/>
              </a:rPr>
              <a:t>Pillars&amp;Girders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91896" y="2100072"/>
            <a:ext cx="1307592" cy="484632"/>
          </a:xfrm>
          <a:prstGeom prst="roundRect">
            <a:avLst/>
          </a:prstGeom>
          <a:solidFill>
            <a:srgbClr val="00B0F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Cryo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Transfer</a:t>
            </a:r>
            <a:r>
              <a:rPr kumimoji="0" lang="de-DE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Line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0728" y="201320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/>
              <a:t>Finish</a:t>
            </a:r>
            <a:endParaRPr lang="de-DE" b="1" dirty="0"/>
          </a:p>
        </p:txBody>
      </p:sp>
      <p:sp>
        <p:nvSpPr>
          <p:cNvPr id="17" name="Rounded Rectangle 16"/>
          <p:cNvSpPr/>
          <p:nvPr/>
        </p:nvSpPr>
        <p:spPr bwMode="auto">
          <a:xfrm>
            <a:off x="3145536" y="4041648"/>
            <a:ext cx="1444752" cy="484632"/>
          </a:xfrm>
          <a:prstGeom prst="roundRect">
            <a:avLst/>
          </a:prstGeom>
          <a:solidFill>
            <a:srgbClr val="00B05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de-DE" sz="1400" dirty="0" err="1" smtClean="0">
                <a:ea typeface="ＭＳ Ｐゴシック" charset="0"/>
                <a:cs typeface="ＭＳ Ｐゴシック" charset="0"/>
              </a:rPr>
              <a:t>Concrete</a:t>
            </a:r>
            <a:r>
              <a:rPr lang="de-DE" sz="14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de-DE" sz="1400" dirty="0" err="1" smtClean="0">
                <a:ea typeface="ＭＳ Ｐゴシック" charset="0"/>
                <a:cs typeface="ＭＳ Ｐゴシック" charset="0"/>
              </a:rPr>
              <a:t>Pillars&amp;Girders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1999488" y="3557016"/>
            <a:ext cx="1307592" cy="484632"/>
          </a:xfrm>
          <a:prstGeom prst="roundRect">
            <a:avLst/>
          </a:prstGeom>
          <a:solidFill>
            <a:srgbClr val="00B0F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de-DE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Cryo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Transfer</a:t>
            </a:r>
            <a:r>
              <a:rPr kumimoji="0" lang="de-DE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Line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5807964" y="5010912"/>
            <a:ext cx="1307592" cy="484632"/>
          </a:xfrm>
          <a:prstGeom prst="roundRect">
            <a:avLst/>
          </a:prstGeom>
          <a:solidFill>
            <a:srgbClr val="FFC0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Cables</a:t>
            </a:r>
            <a:r>
              <a:rPr kumimoji="0" lang="de-DE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and Electronics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081069" y="1737360"/>
            <a:ext cx="870751" cy="4718304"/>
            <a:chOff x="5081069" y="1737360"/>
            <a:chExt cx="870751" cy="4718304"/>
          </a:xfrm>
        </p:grpSpPr>
        <p:grpSp>
          <p:nvGrpSpPr>
            <p:cNvPr id="25" name="Group 24"/>
            <p:cNvGrpSpPr/>
            <p:nvPr/>
          </p:nvGrpSpPr>
          <p:grpSpPr>
            <a:xfrm>
              <a:off x="5221310" y="1737360"/>
              <a:ext cx="594274" cy="4718304"/>
              <a:chOff x="5084150" y="981456"/>
              <a:chExt cx="447971" cy="4809744"/>
            </a:xfrm>
          </p:grpSpPr>
          <p:sp>
            <p:nvSpPr>
              <p:cNvPr id="20" name="Double Wave 19"/>
              <p:cNvSpPr/>
              <p:nvPr/>
            </p:nvSpPr>
            <p:spPr bwMode="auto">
              <a:xfrm rot="16200000">
                <a:off x="4508021" y="3163852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Double Wave 21"/>
              <p:cNvSpPr/>
              <p:nvPr/>
            </p:nvSpPr>
            <p:spPr bwMode="auto">
              <a:xfrm rot="16200000">
                <a:off x="4505002" y="1560604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Double Wave 22"/>
              <p:cNvSpPr/>
              <p:nvPr/>
            </p:nvSpPr>
            <p:spPr bwMode="auto">
              <a:xfrm rot="16200000">
                <a:off x="4508021" y="4767100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081069" y="6224832"/>
              <a:ext cx="8707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dirty="0" smtClean="0"/>
                <a:t>Summer time</a:t>
              </a:r>
              <a:endParaRPr lang="de-DE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93041" y="2669226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000" dirty="0" smtClean="0"/>
              <a:t>B1</a:t>
            </a:r>
            <a:endParaRPr lang="de-DE" dirty="0"/>
          </a:p>
        </p:txBody>
      </p:sp>
      <p:sp>
        <p:nvSpPr>
          <p:cNvPr id="29" name="TextBox 28"/>
          <p:cNvSpPr txBox="1"/>
          <p:nvPr/>
        </p:nvSpPr>
        <p:spPr>
          <a:xfrm>
            <a:off x="199137" y="4129218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000" dirty="0" smtClean="0"/>
              <a:t>B2</a:t>
            </a:r>
            <a:endParaRPr lang="de-DE" dirty="0"/>
          </a:p>
        </p:txBody>
      </p:sp>
      <p:sp>
        <p:nvSpPr>
          <p:cNvPr id="16" name="Rounded Rectangle 15"/>
          <p:cNvSpPr/>
          <p:nvPr/>
        </p:nvSpPr>
        <p:spPr bwMode="auto">
          <a:xfrm>
            <a:off x="3936492" y="4526280"/>
            <a:ext cx="1307592" cy="484632"/>
          </a:xfrm>
          <a:prstGeom prst="roundRect">
            <a:avLst/>
          </a:prstGeom>
          <a:solidFill>
            <a:srgbClr val="FFFF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de-DE" sz="1400" dirty="0" err="1" smtClean="0">
                <a:ea typeface="ＭＳ Ｐゴシック" charset="0"/>
                <a:cs typeface="ＭＳ Ｐゴシック" charset="0"/>
              </a:rPr>
              <a:t>Vacuum</a:t>
            </a:r>
            <a:r>
              <a:rPr lang="de-DE" sz="1400" dirty="0" smtClean="0">
                <a:ea typeface="ＭＳ Ｐゴシック" charset="0"/>
                <a:cs typeface="ＭＳ Ｐゴシック" charset="0"/>
              </a:rPr>
              <a:t> Connections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11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End </a:t>
            </a:r>
            <a:r>
              <a:rPr lang="de-DE" dirty="0" err="1" smtClean="0"/>
              <a:t>of</a:t>
            </a:r>
            <a:r>
              <a:rPr lang="de-DE" dirty="0" smtClean="0"/>
              <a:t> L3, CL, TL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70 </a:t>
            </a:r>
            <a:r>
              <a:rPr lang="de-DE" dirty="0" err="1" smtClean="0"/>
              <a:t>magnet</a:t>
            </a:r>
            <a:r>
              <a:rPr lang="de-DE" dirty="0" smtClean="0"/>
              <a:t> </a:t>
            </a:r>
            <a:r>
              <a:rPr lang="de-DE" dirty="0" err="1" smtClean="0"/>
              <a:t>suspension</a:t>
            </a:r>
            <a:r>
              <a:rPr lang="de-DE" dirty="0" smtClean="0"/>
              <a:t> </a:t>
            </a:r>
            <a:r>
              <a:rPr lang="de-DE" dirty="0" err="1" smtClean="0"/>
              <a:t>frames</a:t>
            </a:r>
            <a:r>
              <a:rPr lang="de-DE" dirty="0" smtClean="0"/>
              <a:t>, 66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manufactured</a:t>
            </a:r>
            <a:r>
              <a:rPr lang="de-DE" dirty="0" smtClean="0"/>
              <a:t>, 4 in </a:t>
            </a:r>
            <a:r>
              <a:rPr lang="de-DE" dirty="0" err="1" smtClean="0"/>
              <a:t>house</a:t>
            </a:r>
            <a:endParaRPr lang="de-DE" dirty="0" smtClean="0"/>
          </a:p>
          <a:p>
            <a:pPr lvl="1"/>
            <a:r>
              <a:rPr lang="de-DE" dirty="0" err="1" smtClean="0"/>
              <a:t>Very</a:t>
            </a:r>
            <a:r>
              <a:rPr lang="de-DE" dirty="0" smtClean="0"/>
              <a:t> massive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reduce</a:t>
            </a:r>
            <a:r>
              <a:rPr lang="de-DE" dirty="0" smtClean="0"/>
              <a:t> </a:t>
            </a:r>
            <a:r>
              <a:rPr lang="de-DE" dirty="0" err="1" smtClean="0"/>
              <a:t>vibrations</a:t>
            </a:r>
            <a:endParaRPr lang="de-DE" dirty="0" smtClean="0"/>
          </a:p>
          <a:p>
            <a:r>
              <a:rPr lang="de-DE" dirty="0" smtClean="0"/>
              <a:t>~400 m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+ </a:t>
            </a:r>
            <a:r>
              <a:rPr lang="de-DE" dirty="0" err="1" smtClean="0"/>
              <a:t>vacuum</a:t>
            </a:r>
            <a:r>
              <a:rPr lang="de-DE" dirty="0" smtClean="0"/>
              <a:t> </a:t>
            </a:r>
            <a:r>
              <a:rPr lang="de-DE" dirty="0" err="1" smtClean="0"/>
              <a:t>suspension</a:t>
            </a:r>
            <a:endParaRPr lang="de-DE" dirty="0" smtClean="0"/>
          </a:p>
          <a:p>
            <a:r>
              <a:rPr lang="de-DE" dirty="0" smtClean="0"/>
              <a:t>At </a:t>
            </a:r>
            <a:r>
              <a:rPr lang="de-DE" dirty="0" err="1" smtClean="0"/>
              <a:t>the</a:t>
            </a:r>
            <a:r>
              <a:rPr lang="de-DE" dirty="0" smtClean="0"/>
              <a:t> end </a:t>
            </a:r>
            <a:r>
              <a:rPr lang="de-DE" dirty="0" err="1" smtClean="0"/>
              <a:t>of</a:t>
            </a:r>
            <a:r>
              <a:rPr lang="de-DE" dirty="0" smtClean="0"/>
              <a:t> XTL 3 </a:t>
            </a:r>
            <a:r>
              <a:rPr lang="de-DE" dirty="0" err="1" smtClean="0"/>
              <a:t>beamlines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besides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other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Beam Line Suspension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" b="19913"/>
          <a:stretch/>
        </p:blipFill>
        <p:spPr>
          <a:xfrm>
            <a:off x="117729" y="1141073"/>
            <a:ext cx="8907399" cy="52231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4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„Base“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Vacuum</a:t>
            </a:r>
            <a:r>
              <a:rPr lang="de-DE" dirty="0" smtClean="0"/>
              <a:t> Suspension 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458" y="1164601"/>
            <a:ext cx="7621127" cy="508075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8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Welded</a:t>
            </a:r>
            <a:r>
              <a:rPr lang="de-DE" dirty="0" smtClean="0"/>
              <a:t> </a:t>
            </a:r>
            <a:r>
              <a:rPr lang="de-DE" dirty="0" err="1" smtClean="0"/>
              <a:t>Fixtures</a:t>
            </a:r>
            <a:r>
              <a:rPr lang="de-DE" dirty="0" smtClean="0"/>
              <a:t> for Suspension Frames 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52" y="1228609"/>
            <a:ext cx="7566263" cy="50441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86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Frames </a:t>
            </a:r>
            <a:r>
              <a:rPr lang="de-DE" dirty="0" err="1" smtClean="0"/>
              <a:t>already</a:t>
            </a:r>
            <a:r>
              <a:rPr lang="de-DE" dirty="0" smtClean="0"/>
              <a:t> in </a:t>
            </a:r>
            <a:r>
              <a:rPr lang="de-DE" dirty="0" err="1" smtClean="0"/>
              <a:t>house</a:t>
            </a:r>
            <a:endParaRPr lang="de-D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878" y="1142506"/>
            <a:ext cx="3356353" cy="50320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103" y="1271015"/>
            <a:ext cx="3130358" cy="469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1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Sequence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6" name="Right Arrow 5"/>
          <p:cNvSpPr/>
          <p:nvPr/>
        </p:nvSpPr>
        <p:spPr bwMode="auto">
          <a:xfrm>
            <a:off x="539496" y="1234440"/>
            <a:ext cx="7571232" cy="640080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5-Point Star 6"/>
          <p:cNvSpPr/>
          <p:nvPr/>
        </p:nvSpPr>
        <p:spPr bwMode="auto">
          <a:xfrm>
            <a:off x="8110728" y="1234440"/>
            <a:ext cx="640080" cy="640080"/>
          </a:xfrm>
          <a:prstGeom prst="star5">
            <a:avLst/>
          </a:prstGeom>
          <a:solidFill>
            <a:srgbClr val="0070C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10728" y="201320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1" dirty="0" smtClean="0"/>
              <a:t>Finish</a:t>
            </a:r>
            <a:endParaRPr lang="de-DE" b="1" dirty="0"/>
          </a:p>
        </p:txBody>
      </p:sp>
      <p:sp>
        <p:nvSpPr>
          <p:cNvPr id="19" name="Rounded Rectangle 18"/>
          <p:cNvSpPr/>
          <p:nvPr/>
        </p:nvSpPr>
        <p:spPr bwMode="auto">
          <a:xfrm>
            <a:off x="5385816" y="5010912"/>
            <a:ext cx="2880360" cy="484632"/>
          </a:xfrm>
          <a:prstGeom prst="roundRect">
            <a:avLst/>
          </a:prstGeom>
          <a:solidFill>
            <a:srgbClr val="FFC0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Cables</a:t>
            </a:r>
            <a:r>
              <a:rPr kumimoji="0" lang="de-DE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and Electronics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849070" y="1737360"/>
            <a:ext cx="870751" cy="4718304"/>
            <a:chOff x="5081069" y="1737360"/>
            <a:chExt cx="870751" cy="4718304"/>
          </a:xfrm>
        </p:grpSpPr>
        <p:grpSp>
          <p:nvGrpSpPr>
            <p:cNvPr id="25" name="Group 24"/>
            <p:cNvGrpSpPr/>
            <p:nvPr/>
          </p:nvGrpSpPr>
          <p:grpSpPr>
            <a:xfrm>
              <a:off x="5221310" y="1737360"/>
              <a:ext cx="594274" cy="4718304"/>
              <a:chOff x="5084150" y="981456"/>
              <a:chExt cx="447971" cy="4809744"/>
            </a:xfrm>
          </p:grpSpPr>
          <p:sp>
            <p:nvSpPr>
              <p:cNvPr id="20" name="Double Wave 19"/>
              <p:cNvSpPr/>
              <p:nvPr/>
            </p:nvSpPr>
            <p:spPr bwMode="auto">
              <a:xfrm rot="16200000">
                <a:off x="4508021" y="3163852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2" name="Double Wave 21"/>
              <p:cNvSpPr/>
              <p:nvPr/>
            </p:nvSpPr>
            <p:spPr bwMode="auto">
              <a:xfrm rot="16200000">
                <a:off x="4505002" y="1560604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Double Wave 22"/>
              <p:cNvSpPr/>
              <p:nvPr/>
            </p:nvSpPr>
            <p:spPr bwMode="auto">
              <a:xfrm rot="16200000">
                <a:off x="4508021" y="4767100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5081069" y="6224832"/>
              <a:ext cx="8707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dirty="0" smtClean="0"/>
                <a:t>Summer time</a:t>
              </a:r>
              <a:endParaRPr lang="de-DE" dirty="0"/>
            </a:p>
          </p:txBody>
        </p:sp>
      </p:grpSp>
      <p:sp>
        <p:nvSpPr>
          <p:cNvPr id="24" name="Rounded Rectangle 23"/>
          <p:cNvSpPr/>
          <p:nvPr/>
        </p:nvSpPr>
        <p:spPr bwMode="auto">
          <a:xfrm>
            <a:off x="2498216" y="2523742"/>
            <a:ext cx="3510915" cy="484632"/>
          </a:xfrm>
          <a:prstGeom prst="roundRect">
            <a:avLst/>
          </a:prstGeom>
          <a:solidFill>
            <a:srgbClr val="00B05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de-DE" sz="1400" dirty="0" err="1" smtClean="0">
                <a:ea typeface="ＭＳ Ｐゴシック" charset="0"/>
                <a:cs typeface="ＭＳ Ｐゴシック" charset="0"/>
              </a:rPr>
              <a:t>Install</a:t>
            </a:r>
            <a:r>
              <a:rPr lang="de-DE" sz="1400" dirty="0" smtClean="0">
                <a:ea typeface="ＭＳ Ｐゴシック" charset="0"/>
                <a:cs typeface="ＭＳ Ｐゴシック" charset="0"/>
              </a:rPr>
              <a:t> Suspension Frames &amp; Magnets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3840480" y="3557016"/>
            <a:ext cx="3995928" cy="484632"/>
          </a:xfrm>
          <a:prstGeom prst="roundRect">
            <a:avLst/>
          </a:prstGeom>
          <a:solidFill>
            <a:srgbClr val="FFFF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de-DE" sz="1400" dirty="0" err="1" smtClean="0">
                <a:ea typeface="ＭＳ Ｐゴシック" charset="0"/>
                <a:cs typeface="ＭＳ Ｐゴシック" charset="0"/>
              </a:rPr>
              <a:t>Install</a:t>
            </a:r>
            <a:r>
              <a:rPr lang="de-DE" sz="14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de-DE" sz="1400" dirty="0" err="1" smtClean="0">
                <a:ea typeface="ＭＳ Ｐゴシック" charset="0"/>
                <a:cs typeface="ＭＳ Ｐゴシック" charset="0"/>
              </a:rPr>
              <a:t>Vacuum</a:t>
            </a:r>
            <a:r>
              <a:rPr lang="de-DE" sz="1400" dirty="0" smtClean="0">
                <a:ea typeface="ＭＳ Ｐゴシック" charset="0"/>
                <a:cs typeface="ＭＳ Ｐゴシック" charset="0"/>
              </a:rPr>
              <a:t> Components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539496" y="2039111"/>
            <a:ext cx="3040085" cy="484632"/>
          </a:xfrm>
          <a:prstGeom prst="roundRect">
            <a:avLst/>
          </a:prstGeom>
          <a:solidFill>
            <a:srgbClr val="92D05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de-DE" sz="1400" dirty="0" err="1" smtClean="0">
                <a:ea typeface="ＭＳ Ｐゴシック" charset="0"/>
                <a:cs typeface="ＭＳ Ｐゴシック" charset="0"/>
              </a:rPr>
              <a:t>Manufacture</a:t>
            </a:r>
            <a:r>
              <a:rPr lang="de-DE" sz="1400" dirty="0" smtClean="0">
                <a:ea typeface="ＭＳ Ｐゴシック" charset="0"/>
                <a:cs typeface="ＭＳ Ｐゴシック" charset="0"/>
              </a:rPr>
              <a:t> Suspension Frames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539496" y="3075432"/>
            <a:ext cx="5239512" cy="484632"/>
          </a:xfrm>
          <a:prstGeom prst="roundRect">
            <a:avLst/>
          </a:prstGeom>
          <a:solidFill>
            <a:srgbClr val="FFFF99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None/>
              <a:tabLst/>
            </a:pPr>
            <a:r>
              <a:rPr lang="de-DE" sz="1400" dirty="0" err="1" smtClean="0">
                <a:ea typeface="ＭＳ Ｐゴシック" charset="0"/>
                <a:cs typeface="ＭＳ Ｐゴシック" charset="0"/>
              </a:rPr>
              <a:t>Manufacture</a:t>
            </a:r>
            <a:r>
              <a:rPr lang="de-DE" sz="14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de-DE" sz="1400" dirty="0" err="1" smtClean="0">
                <a:ea typeface="ＭＳ Ｐゴシック" charset="0"/>
                <a:cs typeface="ＭＳ Ｐゴシック" charset="0"/>
              </a:rPr>
              <a:t>Vacuum</a:t>
            </a:r>
            <a:r>
              <a:rPr lang="de-DE" sz="1400" dirty="0" smtClean="0">
                <a:ea typeface="ＭＳ Ｐゴシック" charset="0"/>
                <a:cs typeface="ＭＳ Ｐゴシック" charset="0"/>
              </a:rPr>
              <a:t> Components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7537343" y="1574240"/>
            <a:ext cx="704039" cy="4942770"/>
            <a:chOff x="2600784" y="1625626"/>
            <a:chExt cx="978510" cy="4942770"/>
          </a:xfrm>
          <a:solidFill>
            <a:srgbClr val="CCECFF"/>
          </a:solidFill>
        </p:grpSpPr>
        <p:grpSp>
          <p:nvGrpSpPr>
            <p:cNvPr id="41" name="Group 40"/>
            <p:cNvGrpSpPr/>
            <p:nvPr/>
          </p:nvGrpSpPr>
          <p:grpSpPr>
            <a:xfrm>
              <a:off x="2600784" y="4041648"/>
              <a:ext cx="978510" cy="2526748"/>
              <a:chOff x="5081067" y="1737360"/>
              <a:chExt cx="1096371" cy="4938644"/>
            </a:xfrm>
            <a:grpFill/>
          </p:grpSpPr>
          <p:grpSp>
            <p:nvGrpSpPr>
              <p:cNvPr id="46" name="Group 45"/>
              <p:cNvGrpSpPr/>
              <p:nvPr/>
            </p:nvGrpSpPr>
            <p:grpSpPr>
              <a:xfrm>
                <a:off x="5221310" y="1737360"/>
                <a:ext cx="594274" cy="4718304"/>
                <a:chOff x="5084150" y="981456"/>
                <a:chExt cx="447971" cy="4809744"/>
              </a:xfrm>
              <a:grpFill/>
            </p:grpSpPr>
            <p:sp>
              <p:nvSpPr>
                <p:cNvPr id="48" name="Double Wave 47"/>
                <p:cNvSpPr/>
                <p:nvPr/>
              </p:nvSpPr>
              <p:spPr bwMode="auto">
                <a:xfrm rot="16200000">
                  <a:off x="4508021" y="3163852"/>
                  <a:ext cx="1603248" cy="444952"/>
                </a:xfrm>
                <a:prstGeom prst="doubleWave">
                  <a:avLst>
                    <a:gd name="adj1" fmla="val 12500"/>
                    <a:gd name="adj2" fmla="val 0"/>
                  </a:avLst>
                </a:prstGeom>
                <a:grpFill/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de-DE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9" name="Double Wave 48"/>
                <p:cNvSpPr/>
                <p:nvPr/>
              </p:nvSpPr>
              <p:spPr bwMode="auto">
                <a:xfrm rot="16200000">
                  <a:off x="4505002" y="1560604"/>
                  <a:ext cx="1603248" cy="444952"/>
                </a:xfrm>
                <a:prstGeom prst="doubleWave">
                  <a:avLst>
                    <a:gd name="adj1" fmla="val 12500"/>
                    <a:gd name="adj2" fmla="val 0"/>
                  </a:avLst>
                </a:prstGeom>
                <a:grpFill/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de-DE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0" name="Double Wave 49"/>
                <p:cNvSpPr/>
                <p:nvPr/>
              </p:nvSpPr>
              <p:spPr bwMode="auto">
                <a:xfrm rot="16200000">
                  <a:off x="4508021" y="4767100"/>
                  <a:ext cx="1603248" cy="444952"/>
                </a:xfrm>
                <a:prstGeom prst="doubleWave">
                  <a:avLst>
                    <a:gd name="adj1" fmla="val 12500"/>
                    <a:gd name="adj2" fmla="val 0"/>
                  </a:avLst>
                </a:prstGeom>
                <a:grpFill/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de-DE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47" name="TextBox 46"/>
              <p:cNvSpPr txBox="1"/>
              <p:nvPr/>
            </p:nvSpPr>
            <p:spPr>
              <a:xfrm>
                <a:off x="5081067" y="6224832"/>
                <a:ext cx="1096371" cy="451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de-DE" dirty="0" smtClean="0"/>
                  <a:t>Christmas</a:t>
                </a:r>
                <a:endParaRPr lang="de-DE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742655" y="1625626"/>
              <a:ext cx="544993" cy="2416022"/>
              <a:chOff x="5084150" y="981456"/>
              <a:chExt cx="447971" cy="4809744"/>
            </a:xfrm>
            <a:grpFill/>
          </p:grpSpPr>
          <p:sp>
            <p:nvSpPr>
              <p:cNvPr id="43" name="Double Wave 42"/>
              <p:cNvSpPr/>
              <p:nvPr/>
            </p:nvSpPr>
            <p:spPr bwMode="auto">
              <a:xfrm rot="16200000">
                <a:off x="4508021" y="3163852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grp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4" name="Double Wave 43"/>
              <p:cNvSpPr/>
              <p:nvPr/>
            </p:nvSpPr>
            <p:spPr bwMode="auto">
              <a:xfrm rot="16200000">
                <a:off x="4505002" y="1560604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grp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5" name="Double Wave 44"/>
              <p:cNvSpPr/>
              <p:nvPr/>
            </p:nvSpPr>
            <p:spPr bwMode="auto">
              <a:xfrm rot="16200000">
                <a:off x="4508021" y="4767100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grpFill/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3512269" y="1549084"/>
            <a:ext cx="559156" cy="4830038"/>
            <a:chOff x="2600791" y="1625626"/>
            <a:chExt cx="777145" cy="4830038"/>
          </a:xfrm>
        </p:grpSpPr>
        <p:grpSp>
          <p:nvGrpSpPr>
            <p:cNvPr id="20" name="Group 19"/>
            <p:cNvGrpSpPr/>
            <p:nvPr/>
          </p:nvGrpSpPr>
          <p:grpSpPr>
            <a:xfrm>
              <a:off x="2600791" y="4041648"/>
              <a:ext cx="777145" cy="2414016"/>
              <a:chOff x="5081069" y="1737360"/>
              <a:chExt cx="870751" cy="471830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221310" y="1737360"/>
                <a:ext cx="594274" cy="4718304"/>
                <a:chOff x="5084150" y="981456"/>
                <a:chExt cx="447971" cy="4809744"/>
              </a:xfrm>
            </p:grpSpPr>
            <p:sp>
              <p:nvSpPr>
                <p:cNvPr id="23" name="Double Wave 22"/>
                <p:cNvSpPr/>
                <p:nvPr/>
              </p:nvSpPr>
              <p:spPr bwMode="auto">
                <a:xfrm rot="16200000">
                  <a:off x="4508021" y="3163852"/>
                  <a:ext cx="1603248" cy="444952"/>
                </a:xfrm>
                <a:prstGeom prst="doubleWave">
                  <a:avLst>
                    <a:gd name="adj1" fmla="val 12500"/>
                    <a:gd name="adj2" fmla="val 0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de-DE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4" name="Double Wave 23"/>
                <p:cNvSpPr/>
                <p:nvPr/>
              </p:nvSpPr>
              <p:spPr bwMode="auto">
                <a:xfrm rot="16200000">
                  <a:off x="4505002" y="1560604"/>
                  <a:ext cx="1603248" cy="444952"/>
                </a:xfrm>
                <a:prstGeom prst="doubleWave">
                  <a:avLst>
                    <a:gd name="adj1" fmla="val 12500"/>
                    <a:gd name="adj2" fmla="val 0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de-DE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5" name="Double Wave 24"/>
                <p:cNvSpPr/>
                <p:nvPr/>
              </p:nvSpPr>
              <p:spPr bwMode="auto">
                <a:xfrm rot="16200000">
                  <a:off x="4508021" y="4767100"/>
                  <a:ext cx="1603248" cy="444952"/>
                </a:xfrm>
                <a:prstGeom prst="doubleWave">
                  <a:avLst>
                    <a:gd name="adj1" fmla="val 12500"/>
                    <a:gd name="adj2" fmla="val 0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2857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342900" marR="0" indent="-342900" algn="l" defTabSz="914400" rtl="0" eaLnBrk="1" fontAlgn="base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ct val="0"/>
                    </a:spcAft>
                    <a:buClr>
                      <a:srgbClr val="F8B323"/>
                    </a:buClr>
                    <a:buSzTx/>
                    <a:buFont typeface="Wingdings" pitchFamily="2" charset="2"/>
                    <a:buChar char="n"/>
                    <a:tabLst/>
                  </a:pPr>
                  <a:endParaRPr kumimoji="0" lang="de-DE" sz="9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5081069" y="6224832"/>
                <a:ext cx="87075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de-DE" dirty="0" smtClean="0"/>
                  <a:t>Summer time</a:t>
                </a:r>
                <a:endParaRPr lang="de-DE" dirty="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742655" y="1625626"/>
              <a:ext cx="544993" cy="2416022"/>
              <a:chOff x="5084150" y="981456"/>
              <a:chExt cx="447971" cy="4809744"/>
            </a:xfrm>
          </p:grpSpPr>
          <p:sp>
            <p:nvSpPr>
              <p:cNvPr id="34" name="Double Wave 33"/>
              <p:cNvSpPr/>
              <p:nvPr/>
            </p:nvSpPr>
            <p:spPr bwMode="auto">
              <a:xfrm rot="16200000">
                <a:off x="4508021" y="3163852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Double Wave 34"/>
              <p:cNvSpPr/>
              <p:nvPr/>
            </p:nvSpPr>
            <p:spPr bwMode="auto">
              <a:xfrm rot="16200000">
                <a:off x="4505002" y="1560604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Double Wave 35"/>
              <p:cNvSpPr/>
              <p:nvPr/>
            </p:nvSpPr>
            <p:spPr bwMode="auto">
              <a:xfrm rot="16200000">
                <a:off x="4508021" y="4767100"/>
                <a:ext cx="1603248" cy="444952"/>
              </a:xfrm>
              <a:prstGeom prst="doubleWave">
                <a:avLst>
                  <a:gd name="adj1" fmla="val 12500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F8B323"/>
                  </a:buClr>
                  <a:buSzTx/>
                  <a:buFont typeface="Wingdings" pitchFamily="2" charset="2"/>
                  <a:buChar char="n"/>
                  <a:tabLst/>
                </a:pPr>
                <a:endParaRPr kumimoji="0" lang="de-DE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Sequence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sp>
        <p:nvSpPr>
          <p:cNvPr id="6" name="5-Point Star 5"/>
          <p:cNvSpPr/>
          <p:nvPr/>
        </p:nvSpPr>
        <p:spPr bwMode="auto">
          <a:xfrm>
            <a:off x="8002112" y="1189661"/>
            <a:ext cx="480666" cy="421684"/>
          </a:xfrm>
          <a:prstGeom prst="star5">
            <a:avLst/>
          </a:prstGeom>
          <a:solidFill>
            <a:srgbClr val="0070C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79458" y="1690144"/>
            <a:ext cx="5998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050" b="1" dirty="0" smtClean="0"/>
              <a:t>Finish</a:t>
            </a:r>
            <a:endParaRPr lang="de-DE" sz="500" b="1" dirty="0"/>
          </a:p>
        </p:txBody>
      </p:sp>
      <p:grpSp>
        <p:nvGrpSpPr>
          <p:cNvPr id="38" name="Group 37"/>
          <p:cNvGrpSpPr/>
          <p:nvPr/>
        </p:nvGrpSpPr>
        <p:grpSpPr>
          <a:xfrm>
            <a:off x="193041" y="1804718"/>
            <a:ext cx="4707473" cy="2474674"/>
            <a:chOff x="193041" y="1804717"/>
            <a:chExt cx="5198439" cy="2236931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2022241" y="2443266"/>
              <a:ext cx="981932" cy="319275"/>
            </a:xfrm>
            <a:prstGeom prst="roundRect">
              <a:avLst/>
            </a:prstGeom>
            <a:solidFill>
              <a:srgbClr val="FFFF00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lang="de-DE" sz="1000" dirty="0" err="1" smtClean="0">
                  <a:ea typeface="ＭＳ Ｐゴシック" charset="0"/>
                  <a:cs typeface="ＭＳ Ｐゴシック" charset="0"/>
                </a:rPr>
                <a:t>Vacuum</a:t>
              </a:r>
              <a:r>
                <a:rPr lang="de-DE" sz="1000" dirty="0" smtClean="0">
                  <a:ea typeface="ＭＳ Ｐゴシック" charset="0"/>
                  <a:cs typeface="ＭＳ Ｐゴシック" charset="0"/>
                </a:rPr>
                <a:t> Connections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1428274" y="2123992"/>
              <a:ext cx="1237572" cy="319275"/>
            </a:xfrm>
            <a:prstGeom prst="roundRect">
              <a:avLst/>
            </a:prstGeom>
            <a:solidFill>
              <a:srgbClr val="00B050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lang="de-DE" sz="1000" dirty="0" err="1" smtClean="0">
                  <a:ea typeface="ＭＳ Ｐゴシック" charset="0"/>
                  <a:cs typeface="ＭＳ Ｐゴシック" charset="0"/>
                </a:rPr>
                <a:t>Concrete</a:t>
              </a:r>
              <a:r>
                <a:rPr lang="de-DE" sz="1000" dirty="0" smtClean="0">
                  <a:ea typeface="ＭＳ Ｐゴシック" charset="0"/>
                  <a:cs typeface="ＭＳ Ｐゴシック" charset="0"/>
                </a:rPr>
                <a:t> </a:t>
              </a:r>
              <a:r>
                <a:rPr lang="de-DE" sz="1000" dirty="0" err="1" smtClean="0">
                  <a:ea typeface="ＭＳ Ｐゴシック" charset="0"/>
                  <a:cs typeface="ＭＳ Ｐゴシック" charset="0"/>
                </a:rPr>
                <a:t>Pillars&amp;Girders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567654" y="1804717"/>
              <a:ext cx="1088426" cy="319275"/>
            </a:xfrm>
            <a:prstGeom prst="roundRect">
              <a:avLst/>
            </a:prstGeom>
            <a:solidFill>
              <a:srgbClr val="00B0F0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kumimoji="0" lang="de-DE" sz="1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Cryo</a:t>
              </a:r>
              <a:r>
                <a:rPr kumimoji="0" lang="de-DE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Transfer</a:t>
              </a:r>
              <a:r>
                <a:rPr kumimoji="0" lang="de-DE" sz="1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kumimoji="0" lang="de-DE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Line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 bwMode="auto">
            <a:xfrm>
              <a:off x="2277402" y="3099239"/>
              <a:ext cx="1217736" cy="319275"/>
            </a:xfrm>
            <a:prstGeom prst="roundRect">
              <a:avLst/>
            </a:prstGeom>
            <a:solidFill>
              <a:srgbClr val="00B050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lang="de-DE" sz="1000" dirty="0" err="1" smtClean="0">
                  <a:ea typeface="ＭＳ Ｐゴシック" charset="0"/>
                  <a:cs typeface="ＭＳ Ｐゴシック" charset="0"/>
                </a:rPr>
                <a:t>Concrete</a:t>
              </a:r>
              <a:r>
                <a:rPr lang="de-DE" sz="1000" dirty="0" smtClean="0">
                  <a:ea typeface="ＭＳ Ｐゴシック" charset="0"/>
                  <a:cs typeface="ＭＳ Ｐゴシック" charset="0"/>
                </a:rPr>
                <a:t> </a:t>
              </a:r>
              <a:r>
                <a:rPr lang="de-DE" sz="1000" dirty="0" err="1" smtClean="0">
                  <a:ea typeface="ＭＳ Ｐゴシック" charset="0"/>
                  <a:cs typeface="ＭＳ Ｐゴシック" charset="0"/>
                </a:rPr>
                <a:t>Pillars&amp;Girders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1549585" y="2764549"/>
              <a:ext cx="1116262" cy="319275"/>
            </a:xfrm>
            <a:prstGeom prst="roundRect">
              <a:avLst/>
            </a:prstGeom>
            <a:solidFill>
              <a:srgbClr val="00B0F0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kumimoji="0" lang="de-DE" sz="10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Cryo</a:t>
              </a:r>
              <a:r>
                <a:rPr kumimoji="0" lang="de-DE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Transfer</a:t>
              </a:r>
              <a:r>
                <a:rPr kumimoji="0" lang="de-DE" sz="1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</a:t>
              </a:r>
              <a:r>
                <a:rPr kumimoji="0" lang="de-DE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Line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4409548" y="3722373"/>
              <a:ext cx="981932" cy="319275"/>
            </a:xfrm>
            <a:prstGeom prst="roundRect">
              <a:avLst/>
            </a:prstGeom>
            <a:solidFill>
              <a:srgbClr val="FFC000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kumimoji="0" lang="de-DE" sz="1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Cables</a:t>
              </a:r>
              <a:r>
                <a:rPr kumimoji="0" lang="de-DE" sz="10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and Electronics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3041" y="2179675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sz="1200" dirty="0" smtClean="0"/>
                <a:t>B1</a:t>
              </a:r>
              <a:endParaRPr lang="de-DE" sz="5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7619" y="3141515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de-DE" sz="1200" dirty="0" smtClean="0"/>
                <a:t>B2</a:t>
              </a:r>
              <a:endParaRPr lang="de-DE" sz="500" dirty="0"/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3004172" y="3403099"/>
              <a:ext cx="1067727" cy="319275"/>
            </a:xfrm>
            <a:prstGeom prst="roundRect">
              <a:avLst/>
            </a:prstGeom>
            <a:solidFill>
              <a:srgbClr val="FFFF00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lang="de-DE" sz="1000" dirty="0" err="1" smtClean="0">
                  <a:ea typeface="ＭＳ Ｐゴシック" charset="0"/>
                  <a:cs typeface="ＭＳ Ｐゴシック" charset="0"/>
                </a:rPr>
                <a:t>Vacuum</a:t>
              </a:r>
              <a:r>
                <a:rPr lang="de-DE" sz="1000" dirty="0" smtClean="0">
                  <a:ea typeface="ＭＳ Ｐゴシック" charset="0"/>
                  <a:cs typeface="ＭＳ Ｐゴシック" charset="0"/>
                </a:rPr>
                <a:t> Connections</a:t>
              </a:r>
              <a:endParaRPr kumimoji="0" lang="de-DE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53210" y="4553712"/>
            <a:ext cx="8006915" cy="1696874"/>
            <a:chOff x="539497" y="4196032"/>
            <a:chExt cx="6679772" cy="1352274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4247552" y="5300355"/>
              <a:ext cx="2971717" cy="247951"/>
            </a:xfrm>
            <a:prstGeom prst="roundRect">
              <a:avLst/>
            </a:prstGeom>
            <a:solidFill>
              <a:srgbClr val="FFC000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kumimoji="0" lang="de-DE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Cables</a:t>
              </a:r>
              <a:r>
                <a:rPr kumimoji="0" lang="de-DE" sz="1200" b="0" i="0" u="none" strike="noStrike" cap="none" normalizeH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rPr>
                <a:t> and Electronics</a:t>
              </a:r>
              <a:endPara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446148" y="4443983"/>
              <a:ext cx="3133491" cy="247951"/>
            </a:xfrm>
            <a:prstGeom prst="roundRect">
              <a:avLst/>
            </a:prstGeom>
            <a:solidFill>
              <a:srgbClr val="00B050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lang="de-DE" sz="1200" dirty="0" err="1" smtClean="0">
                  <a:ea typeface="ＭＳ Ｐゴシック" charset="0"/>
                  <a:cs typeface="ＭＳ Ｐゴシック" charset="0"/>
                </a:rPr>
                <a:t>Install</a:t>
              </a:r>
              <a:r>
                <a:rPr lang="de-DE" sz="1200" dirty="0" smtClean="0">
                  <a:ea typeface="ＭＳ Ｐゴシック" charset="0"/>
                  <a:cs typeface="ＭＳ Ｐゴシック" charset="0"/>
                </a:rPr>
                <a:t> Suspension Frames &amp; Magnets</a:t>
              </a:r>
              <a:endPara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ounded Rectangle 26"/>
            <p:cNvSpPr/>
            <p:nvPr/>
          </p:nvSpPr>
          <p:spPr bwMode="auto">
            <a:xfrm>
              <a:off x="3485624" y="4972635"/>
              <a:ext cx="3053113" cy="247951"/>
            </a:xfrm>
            <a:prstGeom prst="roundRect">
              <a:avLst/>
            </a:prstGeom>
            <a:solidFill>
              <a:srgbClr val="FFFF00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lang="de-DE" sz="1200" dirty="0" err="1" smtClean="0">
                  <a:ea typeface="ＭＳ Ｐゴシック" charset="0"/>
                  <a:cs typeface="ＭＳ Ｐゴシック" charset="0"/>
                </a:rPr>
                <a:t>Install</a:t>
              </a:r>
              <a:r>
                <a:rPr lang="de-DE" sz="1200" dirty="0" smtClean="0">
                  <a:ea typeface="ＭＳ Ｐゴシック" charset="0"/>
                  <a:cs typeface="ＭＳ Ｐゴシック" charset="0"/>
                </a:rPr>
                <a:t> </a:t>
              </a:r>
              <a:r>
                <a:rPr lang="de-DE" sz="1200" dirty="0" err="1" smtClean="0">
                  <a:ea typeface="ＭＳ Ｐゴシック" charset="0"/>
                  <a:cs typeface="ＭＳ Ｐゴシック" charset="0"/>
                </a:rPr>
                <a:t>Vacuum</a:t>
              </a:r>
              <a:r>
                <a:rPr lang="de-DE" sz="1200" dirty="0" smtClean="0">
                  <a:ea typeface="ＭＳ Ｐゴシック" charset="0"/>
                  <a:cs typeface="ＭＳ Ｐゴシック" charset="0"/>
                </a:rPr>
                <a:t> Components</a:t>
              </a:r>
              <a:endPara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 bwMode="auto">
            <a:xfrm>
              <a:off x="539497" y="4196032"/>
              <a:ext cx="2713275" cy="247951"/>
            </a:xfrm>
            <a:prstGeom prst="roundRect">
              <a:avLst/>
            </a:prstGeom>
            <a:solidFill>
              <a:srgbClr val="92D050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lang="de-DE" sz="1200" dirty="0" err="1" smtClean="0">
                  <a:ea typeface="ＭＳ Ｐゴシック" charset="0"/>
                  <a:cs typeface="ＭＳ Ｐゴシック" charset="0"/>
                </a:rPr>
                <a:t>Manufacture</a:t>
              </a:r>
              <a:r>
                <a:rPr lang="de-DE" sz="1200" dirty="0" smtClean="0">
                  <a:ea typeface="ＭＳ Ｐゴシック" charset="0"/>
                  <a:cs typeface="ＭＳ Ｐゴシック" charset="0"/>
                </a:rPr>
                <a:t> Suspension Frames</a:t>
              </a:r>
              <a:endPara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 bwMode="auto">
            <a:xfrm>
              <a:off x="539497" y="4726243"/>
              <a:ext cx="4676263" cy="247951"/>
            </a:xfrm>
            <a:prstGeom prst="roundRect">
              <a:avLst/>
            </a:prstGeom>
            <a:solidFill>
              <a:srgbClr val="FFFF99"/>
            </a:solidFill>
            <a:ln w="28575" cap="flat" cmpd="sng" algn="ctr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8B323"/>
                </a:buClr>
                <a:buSzTx/>
                <a:buNone/>
                <a:tabLst/>
              </a:pPr>
              <a:r>
                <a:rPr lang="de-DE" sz="1200" dirty="0" err="1" smtClean="0">
                  <a:ea typeface="ＭＳ Ｐゴシック" charset="0"/>
                  <a:cs typeface="ＭＳ Ｐゴシック" charset="0"/>
                </a:rPr>
                <a:t>Manufacture</a:t>
              </a:r>
              <a:r>
                <a:rPr lang="de-DE" sz="1200" dirty="0" smtClean="0">
                  <a:ea typeface="ＭＳ Ｐゴシック" charset="0"/>
                  <a:cs typeface="ＭＳ Ｐゴシック" charset="0"/>
                </a:rPr>
                <a:t> </a:t>
              </a:r>
              <a:r>
                <a:rPr lang="de-DE" sz="1200" dirty="0" err="1" smtClean="0">
                  <a:ea typeface="ＭＳ Ｐゴシック" charset="0"/>
                  <a:cs typeface="ＭＳ Ｐゴシック" charset="0"/>
                </a:rPr>
                <a:t>Vacuum</a:t>
              </a:r>
              <a:r>
                <a:rPr lang="de-DE" sz="1200" dirty="0" smtClean="0">
                  <a:ea typeface="ＭＳ Ｐゴシック" charset="0"/>
                  <a:cs typeface="ＭＳ Ｐゴシック" charset="0"/>
                </a:rPr>
                <a:t> Components</a:t>
              </a:r>
              <a:endParaRPr kumimoji="0" lang="de-DE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Right Arrow 4"/>
          <p:cNvSpPr/>
          <p:nvPr/>
        </p:nvSpPr>
        <p:spPr bwMode="auto">
          <a:xfrm>
            <a:off x="453209" y="1234440"/>
            <a:ext cx="7788173" cy="421684"/>
          </a:xfrm>
          <a:prstGeom prst="rightArrow">
            <a:avLst/>
          </a:prstGeom>
          <a:solidFill>
            <a:srgbClr val="FF0000"/>
          </a:solidFill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5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96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Closing</a:t>
            </a:r>
            <a:r>
              <a:rPr lang="de-DE" dirty="0" smtClean="0"/>
              <a:t> </a:t>
            </a:r>
            <a:r>
              <a:rPr lang="de-DE" smtClean="0"/>
              <a:t>Remarks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Start </a:t>
            </a:r>
            <a:r>
              <a:rPr lang="de-DE" dirty="0" err="1" smtClean="0"/>
              <a:t>of</a:t>
            </a:r>
            <a:r>
              <a:rPr lang="de-DE" dirty="0" smtClean="0"/>
              <a:t> B1 </a:t>
            </a:r>
            <a:r>
              <a:rPr lang="de-DE" dirty="0" err="1" smtClean="0"/>
              <a:t>installation</a:t>
            </a:r>
            <a:r>
              <a:rPr lang="de-DE" dirty="0" smtClean="0"/>
              <a:t> </a:t>
            </a:r>
            <a:r>
              <a:rPr lang="de-DE" dirty="0" err="1" smtClean="0"/>
              <a:t>presumably</a:t>
            </a:r>
            <a:r>
              <a:rPr lang="de-DE" dirty="0" smtClean="0"/>
              <a:t> </a:t>
            </a:r>
            <a:r>
              <a:rPr lang="de-DE" dirty="0" err="1" smtClean="0"/>
              <a:t>fits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end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r>
              <a:rPr lang="de-DE" dirty="0" smtClean="0"/>
              <a:t> </a:t>
            </a:r>
            <a:r>
              <a:rPr lang="de-DE" dirty="0" err="1" smtClean="0"/>
              <a:t>shutdown</a:t>
            </a:r>
            <a:endParaRPr lang="de-DE" dirty="0" smtClean="0"/>
          </a:p>
          <a:p>
            <a:r>
              <a:rPr lang="de-DE" dirty="0" err="1" smtClean="0"/>
              <a:t>Does</a:t>
            </a:r>
            <a:r>
              <a:rPr lang="de-DE" dirty="0" smtClean="0"/>
              <a:t> </a:t>
            </a:r>
            <a:r>
              <a:rPr lang="de-DE" dirty="0" err="1" smtClean="0"/>
              <a:t>machine</a:t>
            </a:r>
            <a:r>
              <a:rPr lang="de-DE" dirty="0" smtClean="0"/>
              <a:t> </a:t>
            </a:r>
            <a:r>
              <a:rPr lang="de-DE" dirty="0" err="1" smtClean="0"/>
              <a:t>installation</a:t>
            </a:r>
            <a:r>
              <a:rPr lang="de-DE" dirty="0" smtClean="0"/>
              <a:t> in XTD2 finish </a:t>
            </a:r>
            <a:r>
              <a:rPr lang="de-DE" dirty="0" err="1" smtClean="0"/>
              <a:t>before</a:t>
            </a:r>
            <a:r>
              <a:rPr lang="de-DE" dirty="0"/>
              <a:t> </a:t>
            </a:r>
            <a:r>
              <a:rPr lang="de-DE" dirty="0" smtClean="0"/>
              <a:t>end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summer</a:t>
            </a:r>
            <a:r>
              <a:rPr lang="de-DE" dirty="0" smtClean="0"/>
              <a:t>?</a:t>
            </a:r>
          </a:p>
          <a:p>
            <a:r>
              <a:rPr lang="de-DE" dirty="0" smtClean="0"/>
              <a:t>Can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release</a:t>
            </a:r>
            <a:r>
              <a:rPr lang="de-DE" dirty="0" smtClean="0"/>
              <a:t> </a:t>
            </a:r>
            <a:r>
              <a:rPr lang="de-DE" dirty="0" err="1" smtClean="0"/>
              <a:t>manpower</a:t>
            </a:r>
            <a:r>
              <a:rPr lang="de-DE" dirty="0" smtClean="0"/>
              <a:t> </a:t>
            </a:r>
            <a:r>
              <a:rPr lang="de-DE" dirty="0" err="1" smtClean="0"/>
              <a:t>early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 out </a:t>
            </a:r>
            <a:r>
              <a:rPr lang="de-DE" dirty="0" err="1" smtClean="0"/>
              <a:t>elsewhere</a:t>
            </a:r>
            <a:r>
              <a:rPr lang="de-DE" dirty="0" smtClean="0"/>
              <a:t>?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92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616075"/>
            <a:ext cx="7134543" cy="2693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Warm </a:t>
            </a:r>
            <a:r>
              <a:rPr lang="de-DE" dirty="0" err="1" smtClean="0"/>
              <a:t>Beamlines</a:t>
            </a:r>
            <a:r>
              <a:rPr lang="de-DE" dirty="0" smtClean="0"/>
              <a:t> in XTL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" y="1110044"/>
            <a:ext cx="6301613" cy="4459287"/>
          </a:xfrm>
        </p:spPr>
        <p:txBody>
          <a:bodyPr/>
          <a:lstStyle/>
          <a:p>
            <a:r>
              <a:rPr lang="de-DE" dirty="0" smtClean="0"/>
              <a:t>900 </a:t>
            </a:r>
            <a:r>
              <a:rPr lang="de-DE" dirty="0" err="1" smtClean="0"/>
              <a:t>lattice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endParaRPr lang="de-DE" dirty="0" smtClean="0"/>
          </a:p>
          <a:p>
            <a:r>
              <a:rPr lang="de-DE" dirty="0" smtClean="0"/>
              <a:t>385 </a:t>
            </a:r>
            <a:r>
              <a:rPr lang="de-DE" dirty="0" err="1" smtClean="0"/>
              <a:t>magnets</a:t>
            </a:r>
            <a:r>
              <a:rPr lang="de-DE" dirty="0" smtClean="0"/>
              <a:t>, 234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magnets</a:t>
            </a:r>
            <a:r>
              <a:rPr lang="de-DE" dirty="0" smtClean="0"/>
              <a:t>, 98 on </a:t>
            </a:r>
            <a:r>
              <a:rPr lang="de-DE" dirty="0" err="1" smtClean="0"/>
              <a:t>girders</a:t>
            </a:r>
            <a:endParaRPr lang="de-DE" dirty="0" smtClean="0"/>
          </a:p>
          <a:p>
            <a:r>
              <a:rPr lang="de-DE" dirty="0" err="1" smtClean="0"/>
              <a:t>Approx</a:t>
            </a:r>
            <a:r>
              <a:rPr lang="de-DE" dirty="0" smtClean="0"/>
              <a:t>. 1100m </a:t>
            </a:r>
            <a:r>
              <a:rPr lang="de-DE" dirty="0" err="1" smtClean="0"/>
              <a:t>of</a:t>
            </a:r>
            <a:r>
              <a:rPr lang="de-DE" dirty="0" smtClean="0"/>
              <a:t> beam </a:t>
            </a:r>
            <a:r>
              <a:rPr lang="de-DE" dirty="0" err="1" smtClean="0"/>
              <a:t>line</a:t>
            </a:r>
            <a:endParaRPr lang="de-DE" dirty="0"/>
          </a:p>
          <a:p>
            <a:r>
              <a:rPr lang="de-DE" dirty="0" err="1" smtClean="0"/>
              <a:t>Partly</a:t>
            </a:r>
            <a:r>
              <a:rPr lang="de-DE" dirty="0" smtClean="0"/>
              <a:t> (B0, B1, B2)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clean </a:t>
            </a:r>
            <a:r>
              <a:rPr lang="de-DE" dirty="0" err="1" smtClean="0"/>
              <a:t>room</a:t>
            </a:r>
            <a:r>
              <a:rPr lang="de-DE" dirty="0" smtClean="0"/>
              <a:t> </a:t>
            </a:r>
            <a:r>
              <a:rPr lang="de-DE" dirty="0" err="1" smtClean="0"/>
              <a:t>conditions</a:t>
            </a:r>
            <a:endParaRPr lang="de-DE" dirty="0" smtClean="0"/>
          </a:p>
          <a:p>
            <a:r>
              <a:rPr lang="de-DE" dirty="0" smtClean="0"/>
              <a:t>The </a:t>
            </a:r>
            <a:r>
              <a:rPr lang="de-DE" dirty="0" err="1" smtClean="0"/>
              <a:t>downstream</a:t>
            </a:r>
            <a:r>
              <a:rPr lang="de-DE" dirty="0" smtClean="0"/>
              <a:t> </a:t>
            </a:r>
            <a:r>
              <a:rPr lang="de-DE" dirty="0" err="1" smtClean="0"/>
              <a:t>parts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suspended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ceiling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" t="39169" r="50000" b="17331"/>
          <a:stretch/>
        </p:blipFill>
        <p:spPr bwMode="auto">
          <a:xfrm>
            <a:off x="919679" y="3941064"/>
            <a:ext cx="7031736" cy="2541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cap="flat" cmpd="sng">
                <a:solidFill>
                  <a:schemeClr val="folHlink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877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General </a:t>
            </a:r>
            <a:r>
              <a:rPr lang="de-DE" dirty="0" err="1" smtClean="0"/>
              <a:t>Remarks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5" y="1347788"/>
            <a:ext cx="7499478" cy="4459287"/>
          </a:xfrm>
        </p:spPr>
        <p:txBody>
          <a:bodyPr/>
          <a:lstStyle/>
          <a:p>
            <a:r>
              <a:rPr lang="de-DE" dirty="0" smtClean="0"/>
              <a:t>Like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cold</a:t>
            </a:r>
            <a:r>
              <a:rPr lang="de-DE" dirty="0" smtClean="0"/>
              <a:t> linac so </a:t>
            </a:r>
            <a:r>
              <a:rPr lang="de-DE" dirty="0" err="1" smtClean="0"/>
              <a:t>far</a:t>
            </a:r>
            <a:r>
              <a:rPr lang="de-DE" dirty="0" smtClean="0"/>
              <a:t> </a:t>
            </a:r>
            <a:r>
              <a:rPr lang="de-DE" dirty="0" err="1" smtClean="0"/>
              <a:t>everything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driven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availability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endParaRPr lang="de-DE" dirty="0" smtClean="0"/>
          </a:p>
          <a:p>
            <a:pPr lvl="1"/>
            <a:r>
              <a:rPr lang="de-DE" dirty="0" smtClean="0"/>
              <a:t>Installation </a:t>
            </a:r>
            <a:r>
              <a:rPr lang="de-DE" dirty="0" err="1" smtClean="0"/>
              <a:t>schedules</a:t>
            </a:r>
            <a:r>
              <a:rPr lang="de-DE" dirty="0" smtClean="0"/>
              <a:t> </a:t>
            </a:r>
            <a:r>
              <a:rPr lang="de-DE" dirty="0" err="1" smtClean="0"/>
              <a:t>kept</a:t>
            </a:r>
            <a:r>
              <a:rPr lang="de-DE" dirty="0" smtClean="0"/>
              <a:t> </a:t>
            </a:r>
            <a:r>
              <a:rPr lang="de-DE" dirty="0" err="1" smtClean="0"/>
              <a:t>shifting</a:t>
            </a:r>
            <a:endParaRPr lang="de-DE" dirty="0" smtClean="0"/>
          </a:p>
          <a:p>
            <a:pPr lvl="1"/>
            <a:r>
              <a:rPr lang="de-DE" dirty="0" err="1" smtClean="0"/>
              <a:t>Variety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reasons</a:t>
            </a:r>
            <a:r>
              <a:rPr lang="de-DE" dirty="0" smtClean="0"/>
              <a:t>, </a:t>
            </a:r>
            <a:r>
              <a:rPr lang="de-DE" dirty="0" err="1" smtClean="0"/>
              <a:t>some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WPs </a:t>
            </a:r>
            <a:r>
              <a:rPr lang="de-DE" dirty="0" err="1" smtClean="0"/>
              <a:t>some</a:t>
            </a:r>
            <a:r>
              <a:rPr lang="de-DE" dirty="0" smtClean="0"/>
              <a:t> outside</a:t>
            </a:r>
          </a:p>
          <a:p>
            <a:r>
              <a:rPr lang="de-DE" dirty="0" smtClean="0"/>
              <a:t>This </a:t>
            </a:r>
            <a:r>
              <a:rPr lang="de-DE" dirty="0" err="1" smtClean="0"/>
              <a:t>resulted</a:t>
            </a:r>
            <a:r>
              <a:rPr lang="de-DE" dirty="0" smtClean="0"/>
              <a:t> in a </a:t>
            </a:r>
            <a:r>
              <a:rPr lang="de-DE" dirty="0" err="1" smtClean="0"/>
              <a:t>period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little</a:t>
            </a:r>
            <a:r>
              <a:rPr lang="de-DE" dirty="0" smtClean="0"/>
              <a:t> </a:t>
            </a:r>
            <a:r>
              <a:rPr lang="de-DE" dirty="0" err="1" smtClean="0"/>
              <a:t>activity</a:t>
            </a:r>
            <a:r>
              <a:rPr lang="de-DE" dirty="0" smtClean="0"/>
              <a:t> in XTL</a:t>
            </a:r>
          </a:p>
          <a:p>
            <a:pPr lvl="1"/>
            <a:r>
              <a:rPr lang="de-DE" dirty="0" smtClean="0"/>
              <a:t>This </a:t>
            </a:r>
            <a:r>
              <a:rPr lang="de-DE" b="1" dirty="0" smtClean="0"/>
              <a:t>must </a:t>
            </a:r>
            <a:r>
              <a:rPr lang="de-DE" b="1" dirty="0" err="1" smtClean="0"/>
              <a:t>come</a:t>
            </a:r>
            <a:r>
              <a:rPr lang="de-DE" b="1" dirty="0" smtClean="0"/>
              <a:t> </a:t>
            </a:r>
            <a:r>
              <a:rPr lang="de-DE" b="1" dirty="0" err="1" smtClean="0"/>
              <a:t>to</a:t>
            </a:r>
            <a:r>
              <a:rPr lang="de-DE" b="1" dirty="0" smtClean="0"/>
              <a:t> an end</a:t>
            </a:r>
            <a:r>
              <a:rPr lang="de-DE" dirty="0" smtClean="0"/>
              <a:t>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keep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project</a:t>
            </a:r>
            <a:r>
              <a:rPr lang="de-DE" dirty="0" smtClean="0"/>
              <a:t> </a:t>
            </a:r>
            <a:r>
              <a:rPr lang="de-DE" dirty="0" err="1" smtClean="0"/>
              <a:t>schedule</a:t>
            </a:r>
            <a:r>
              <a:rPr lang="de-DE" dirty="0" smtClean="0"/>
              <a:t> </a:t>
            </a:r>
            <a:r>
              <a:rPr lang="de-DE" dirty="0" err="1" smtClean="0"/>
              <a:t>goal</a:t>
            </a:r>
            <a:endParaRPr lang="de-D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18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Scheduling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474" y="1347788"/>
            <a:ext cx="7179437" cy="4459287"/>
          </a:xfrm>
        </p:spPr>
        <p:txBody>
          <a:bodyPr/>
          <a:lstStyle/>
          <a:p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compressor</a:t>
            </a:r>
            <a:r>
              <a:rPr lang="de-DE" dirty="0" smtClean="0"/>
              <a:t> </a:t>
            </a:r>
            <a:r>
              <a:rPr lang="de-DE" dirty="0" err="1" smtClean="0"/>
              <a:t>bypass</a:t>
            </a:r>
            <a:r>
              <a:rPr lang="de-DE" dirty="0" smtClean="0"/>
              <a:t> </a:t>
            </a:r>
            <a:r>
              <a:rPr lang="de-DE" dirty="0" err="1" smtClean="0"/>
              <a:t>lines</a:t>
            </a:r>
            <a:r>
              <a:rPr lang="de-DE" dirty="0" smtClean="0"/>
              <a:t> </a:t>
            </a:r>
            <a:r>
              <a:rPr lang="de-DE" dirty="0" err="1" smtClean="0"/>
              <a:t>progresses</a:t>
            </a:r>
            <a:endParaRPr lang="de-DE" dirty="0" smtClean="0"/>
          </a:p>
          <a:p>
            <a:pPr lvl="1"/>
            <a:r>
              <a:rPr lang="de-DE" dirty="0" err="1" smtClean="0"/>
              <a:t>completion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before</a:t>
            </a:r>
            <a:r>
              <a:rPr lang="de-DE" dirty="0" smtClean="0"/>
              <a:t> </a:t>
            </a:r>
            <a:r>
              <a:rPr lang="de-DE" dirty="0" err="1" smtClean="0"/>
              <a:t>summer</a:t>
            </a:r>
            <a:endParaRPr lang="de-DE" dirty="0" smtClean="0"/>
          </a:p>
          <a:p>
            <a:r>
              <a:rPr lang="de-DE" dirty="0" smtClean="0"/>
              <a:t>Large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production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components</a:t>
            </a:r>
            <a:r>
              <a:rPr lang="de-DE" dirty="0" smtClean="0"/>
              <a:t> just </a:t>
            </a:r>
            <a:r>
              <a:rPr lang="de-DE" dirty="0" err="1" smtClean="0"/>
              <a:t>started</a:t>
            </a:r>
            <a:endParaRPr lang="de-DE" dirty="0" smtClean="0"/>
          </a:p>
          <a:p>
            <a:pPr lvl="1"/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soon</a:t>
            </a:r>
            <a:r>
              <a:rPr lang="de-DE" dirty="0" smtClean="0"/>
              <a:t> – </a:t>
            </a:r>
            <a:r>
              <a:rPr lang="de-DE" dirty="0" err="1" smtClean="0"/>
              <a:t>or</a:t>
            </a:r>
            <a:r>
              <a:rPr lang="de-DE" dirty="0" smtClean="0"/>
              <a:t> 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meeting</a:t>
            </a:r>
            <a:r>
              <a:rPr lang="de-DE" dirty="0" smtClean="0"/>
              <a:t> </a:t>
            </a:r>
            <a:r>
              <a:rPr lang="de-DE" dirty="0" err="1" smtClean="0"/>
              <a:t>respectively</a:t>
            </a:r>
            <a:r>
              <a:rPr lang="de-DE" dirty="0" smtClean="0"/>
              <a:t> – will </a:t>
            </a:r>
            <a:r>
              <a:rPr lang="de-DE" dirty="0" err="1" smtClean="0"/>
              <a:t>have</a:t>
            </a:r>
            <a:r>
              <a:rPr lang="de-DE" dirty="0" smtClean="0"/>
              <a:t> a </a:t>
            </a:r>
            <a:r>
              <a:rPr lang="de-DE" dirty="0" err="1" smtClean="0"/>
              <a:t>clearer</a:t>
            </a:r>
            <a:r>
              <a:rPr lang="de-DE" dirty="0" smtClean="0"/>
              <a:t> </a:t>
            </a:r>
            <a:r>
              <a:rPr lang="de-DE" dirty="0" err="1" smtClean="0"/>
              <a:t>picture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delivery</a:t>
            </a:r>
            <a:r>
              <a:rPr lang="de-DE" dirty="0" smtClean="0"/>
              <a:t> </a:t>
            </a:r>
            <a:r>
              <a:rPr lang="de-DE" dirty="0" err="1" smtClean="0"/>
              <a:t>times</a:t>
            </a:r>
            <a:endParaRPr lang="de-DE" dirty="0" smtClean="0"/>
          </a:p>
          <a:p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time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reestablish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schedule</a:t>
            </a:r>
            <a:endParaRPr lang="de-DE" dirty="0" smtClean="0"/>
          </a:p>
          <a:p>
            <a:r>
              <a:rPr lang="de-DE" dirty="0" smtClean="0"/>
              <a:t>In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talk</a:t>
            </a:r>
            <a:r>
              <a:rPr lang="de-DE" dirty="0" smtClean="0"/>
              <a:t> I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give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a </a:t>
            </a:r>
            <a:r>
              <a:rPr lang="de-DE" dirty="0" err="1" smtClean="0"/>
              <a:t>rough</a:t>
            </a:r>
            <a:r>
              <a:rPr lang="de-DE" dirty="0" smtClean="0"/>
              <a:t> </a:t>
            </a:r>
            <a:r>
              <a:rPr lang="de-DE" dirty="0" err="1" smtClean="0"/>
              <a:t>outline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4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Compressors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21 </a:t>
            </a:r>
            <a:r>
              <a:rPr lang="de-DE" dirty="0" err="1" smtClean="0"/>
              <a:t>girders</a:t>
            </a:r>
            <a:r>
              <a:rPr lang="de-DE" dirty="0" smtClean="0"/>
              <a:t> in BC1 and BC2</a:t>
            </a:r>
          </a:p>
          <a:p>
            <a:pPr lvl="1"/>
            <a:r>
              <a:rPr lang="de-DE" dirty="0" smtClean="0"/>
              <a:t>7 </a:t>
            </a:r>
            <a:r>
              <a:rPr lang="de-DE" dirty="0" err="1" smtClean="0"/>
              <a:t>finished</a:t>
            </a:r>
            <a:r>
              <a:rPr lang="de-DE" dirty="0" smtClean="0"/>
              <a:t> so </a:t>
            </a:r>
            <a:r>
              <a:rPr lang="de-DE" dirty="0" err="1" smtClean="0"/>
              <a:t>far</a:t>
            </a:r>
            <a:endParaRPr lang="de-DE" dirty="0" smtClean="0"/>
          </a:p>
          <a:p>
            <a:r>
              <a:rPr lang="de-DE" dirty="0" smtClean="0"/>
              <a:t>50 </a:t>
            </a:r>
            <a:r>
              <a:rPr lang="de-DE" dirty="0" err="1" smtClean="0"/>
              <a:t>concrete</a:t>
            </a:r>
            <a:r>
              <a:rPr lang="de-DE" dirty="0" smtClean="0"/>
              <a:t> </a:t>
            </a:r>
            <a:r>
              <a:rPr lang="de-DE" dirty="0" err="1" smtClean="0"/>
              <a:t>columns</a:t>
            </a:r>
            <a:endParaRPr lang="de-DE" dirty="0" smtClean="0"/>
          </a:p>
          <a:p>
            <a:r>
              <a:rPr lang="de-DE" dirty="0" smtClean="0"/>
              <a:t>24 </a:t>
            </a:r>
            <a:r>
              <a:rPr lang="de-DE" dirty="0" err="1" smtClean="0"/>
              <a:t>racks</a:t>
            </a:r>
            <a:r>
              <a:rPr lang="de-DE" dirty="0" smtClean="0"/>
              <a:t> and 2 </a:t>
            </a:r>
            <a:r>
              <a:rPr lang="de-DE" dirty="0" err="1" smtClean="0"/>
              <a:t>modulators</a:t>
            </a:r>
            <a:r>
              <a:rPr lang="de-DE" dirty="0" smtClean="0"/>
              <a:t>/</a:t>
            </a:r>
            <a:r>
              <a:rPr lang="de-DE" dirty="0" err="1" smtClean="0"/>
              <a:t>klystrons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3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BC1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2" b="3830"/>
          <a:stretch/>
        </p:blipFill>
        <p:spPr>
          <a:xfrm>
            <a:off x="108048" y="1131218"/>
            <a:ext cx="8922830" cy="5147035"/>
          </a:xfrm>
        </p:spPr>
      </p:pic>
    </p:spTree>
    <p:extLst>
      <p:ext uri="{BB962C8B-B14F-4D97-AF65-F5344CB8AC3E}">
        <p14:creationId xmlns:p14="http://schemas.microsoft.com/office/powerpoint/2010/main" val="234056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86" y="1228354"/>
            <a:ext cx="7237460" cy="482497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BC1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1145286"/>
            <a:ext cx="7050024" cy="5287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1145286"/>
            <a:ext cx="7050024" cy="528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0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85" y="1276646"/>
            <a:ext cx="4586414" cy="305760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F5C15A-A2D6-4148-8EC5-56EA88254B1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253" y="1206432"/>
            <a:ext cx="3068205" cy="460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440</Words>
  <Application>Microsoft Office PowerPoint</Application>
  <PresentationFormat>On-screen Show (4:3)</PresentationFormat>
  <Paragraphs>106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DESY European XFEL</vt:lpstr>
      <vt:lpstr>Installation Schedule</vt:lpstr>
      <vt:lpstr>Warm Beamlines in XTL</vt:lpstr>
      <vt:lpstr>General Remarks</vt:lpstr>
      <vt:lpstr>Scheduling</vt:lpstr>
      <vt:lpstr>Bunch Compressors</vt:lpstr>
      <vt:lpstr>BC1</vt:lpstr>
      <vt:lpstr>PowerPoint Presentation</vt:lpstr>
      <vt:lpstr>BC1</vt:lpstr>
      <vt:lpstr>PowerPoint Presentation</vt:lpstr>
      <vt:lpstr>Cabling work</vt:lpstr>
      <vt:lpstr>Sequence</vt:lpstr>
      <vt:lpstr>End of L3, CL, TL</vt:lpstr>
      <vt:lpstr>Beam Line Suspension</vt:lpstr>
      <vt:lpstr>„Base“ of Vacuum Suspension </vt:lpstr>
      <vt:lpstr>Welded Fixtures for Suspension Frames </vt:lpstr>
      <vt:lpstr>Frames already in house</vt:lpstr>
      <vt:lpstr>Sequence</vt:lpstr>
      <vt:lpstr>Sequence</vt:lpstr>
      <vt:lpstr>Closing Remarks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mhuening</cp:lastModifiedBy>
  <cp:revision>220</cp:revision>
  <cp:lastPrinted>2008-09-01T15:04:16Z</cp:lastPrinted>
  <dcterms:created xsi:type="dcterms:W3CDTF">2008-08-31T12:56:32Z</dcterms:created>
  <dcterms:modified xsi:type="dcterms:W3CDTF">2015-04-22T16:25:06Z</dcterms:modified>
</cp:coreProperties>
</file>