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1" r:id="rId10"/>
    <p:sldId id="264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96" y="-72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88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88075" y="6537325"/>
            <a:ext cx="8932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spAutoFit/>
          </a:bodyPr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WP-19, S. Lederer	</a:t>
            </a:r>
            <a:r>
              <a:rPr lang="en-US" sz="1000" dirty="0" smtClean="0">
                <a:solidFill>
                  <a:srgbClr val="000000"/>
                </a:solidFill>
                <a:latin typeface="Helvetica" charset="0"/>
              </a:rPr>
              <a:t>4th Collaboration Meeting of the European XFEL  - </a:t>
            </a:r>
            <a:r>
              <a:rPr lang="en-US" sz="1000" b="1" dirty="0" smtClean="0"/>
              <a:t>Status of downstream L3 (R28-R40) vacuum</a:t>
            </a:r>
            <a:r>
              <a:rPr lang="en-US" sz="1000" baseline="0" dirty="0" smtClean="0">
                <a:solidFill>
                  <a:srgbClr val="000000"/>
                </a:solidFill>
                <a:latin typeface="Helvetica" charset="0"/>
              </a:rPr>
              <a:t>              </a:t>
            </a:r>
            <a:r>
              <a:rPr lang="en-US" sz="1000" dirty="0" smtClean="0">
                <a:solidFill>
                  <a:srgbClr val="000000"/>
                </a:solidFill>
                <a:latin typeface="Helvetica" charset="0"/>
              </a:rPr>
              <a:t>23</a:t>
            </a:r>
            <a:r>
              <a:rPr lang="en-US" sz="1000" baseline="30000" dirty="0" smtClean="0">
                <a:solidFill>
                  <a:srgbClr val="000000"/>
                </a:solidFill>
                <a:latin typeface="Helvetica" charset="0"/>
              </a:rPr>
              <a:t>rd</a:t>
            </a:r>
            <a:r>
              <a:rPr lang="en-US" sz="1000" baseline="0" dirty="0" smtClean="0">
                <a:solidFill>
                  <a:srgbClr val="000000"/>
                </a:solidFill>
                <a:latin typeface="Helvetica" charset="0"/>
              </a:rPr>
              <a:t> Apr. 2015</a:t>
            </a:r>
            <a:endParaRPr lang="en-GB" sz="1800" baseline="30000" dirty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1063" y="5043488"/>
            <a:ext cx="7283450" cy="1233487"/>
          </a:xfrm>
          <a:ln w="9525"/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/>
              <a:t>presented by S. Lederer</a:t>
            </a:r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70898" y="1765300"/>
            <a:ext cx="7918450" cy="2906713"/>
          </a:xfrm>
          <a:noFill/>
        </p:spPr>
        <p:txBody>
          <a:bodyPr/>
          <a:lstStyle/>
          <a:p>
            <a:pPr eaLnBrk="1" hangingPunct="1"/>
            <a:r>
              <a:rPr lang="en-US" sz="3600" b="1" dirty="0"/>
              <a:t>Status of </a:t>
            </a:r>
            <a:r>
              <a:rPr lang="en-US" sz="3600" b="1" dirty="0" smtClean="0"/>
              <a:t>downstream </a:t>
            </a:r>
            <a:r>
              <a:rPr lang="en-US" sz="3600" b="1" dirty="0"/>
              <a:t>L3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(</a:t>
            </a:r>
            <a:r>
              <a:rPr lang="en-US" sz="3600" b="1" dirty="0"/>
              <a:t>R28-R40) vacuum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(WP19)</a:t>
            </a:r>
            <a:br>
              <a:rPr lang="en-US" sz="3600" b="1" dirty="0" smtClean="0"/>
            </a:br>
            <a:endParaRPr lang="en-GB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797925" cy="50276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Discussions on beam line installation started and will go </a:t>
            </a:r>
            <a:r>
              <a:rPr lang="en-US" dirty="0" smtClean="0"/>
              <a:t>on (WP19/WP33/WP34)</a:t>
            </a:r>
          </a:p>
          <a:p>
            <a:r>
              <a:rPr lang="en-US" dirty="0" smtClean="0"/>
              <a:t>Installation of cables (not done by WP19) could be critical – has to be integrated in installation planning</a:t>
            </a:r>
          </a:p>
          <a:p>
            <a:r>
              <a:rPr lang="en-US" dirty="0" smtClean="0"/>
              <a:t>Documentation </a:t>
            </a:r>
            <a:r>
              <a:rPr lang="en-US" dirty="0"/>
              <a:t>of the machine is not defined at all up to now</a:t>
            </a:r>
          </a:p>
          <a:p>
            <a:pPr lvl="1"/>
            <a:r>
              <a:rPr lang="en-US" dirty="0"/>
              <a:t>EDMS business of the sections or even girders unclear</a:t>
            </a:r>
          </a:p>
          <a:p>
            <a:pPr lvl="1"/>
            <a:r>
              <a:rPr lang="en-US" dirty="0"/>
              <a:t>Pending issue of installation drawings – has to be solved centrally and not on the shoulders of WPs in principle not responsible for CAD </a:t>
            </a:r>
            <a:r>
              <a:rPr lang="en-US" dirty="0" smtClean="0"/>
              <a:t>integration</a:t>
            </a:r>
          </a:p>
          <a:p>
            <a:pPr lvl="2"/>
            <a:r>
              <a:rPr lang="en-US" dirty="0" smtClean="0"/>
              <a:t>Despite the documentation issue it is also required for installation</a:t>
            </a:r>
          </a:p>
          <a:p>
            <a:pPr lvl="2"/>
            <a:r>
              <a:rPr lang="en-US" dirty="0"/>
              <a:t>THIS HAS TO BE SOLVED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74125" cy="51419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 different beam lines:</a:t>
            </a:r>
          </a:p>
          <a:p>
            <a:r>
              <a:rPr lang="en-US" dirty="0" smtClean="0"/>
              <a:t>L3 (145 m) – warm beam line downstream of the last accelerating module</a:t>
            </a:r>
          </a:p>
          <a:p>
            <a:pPr lvl="1"/>
            <a:r>
              <a:rPr lang="en-US" dirty="0" smtClean="0"/>
              <a:t>Beam line design and fabrication of beam pipes, supports, bellow units and pump-crosses by BINP</a:t>
            </a:r>
          </a:p>
          <a:p>
            <a:pPr lvl="1"/>
            <a:r>
              <a:rPr lang="en-US" dirty="0" smtClean="0"/>
              <a:t>Valves, pumps, fast shutters, cables and control system by DESY</a:t>
            </a:r>
          </a:p>
          <a:p>
            <a:pPr lvl="2"/>
            <a:r>
              <a:rPr lang="en-US" dirty="0"/>
              <a:t>RF-inserts and fiducial plates for In-line SIPs by </a:t>
            </a:r>
            <a:r>
              <a:rPr lang="en-US" dirty="0" smtClean="0"/>
              <a:t>BINP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Collimation section (200 m)</a:t>
            </a:r>
          </a:p>
          <a:p>
            <a:pPr lvl="1"/>
            <a:r>
              <a:rPr lang="en-US" dirty="0"/>
              <a:t>Beam line design and fabrication of beam </a:t>
            </a:r>
            <a:r>
              <a:rPr lang="en-US" dirty="0" smtClean="0"/>
              <a:t>pipes and supports by DESY</a:t>
            </a:r>
          </a:p>
          <a:p>
            <a:pPr lvl="1"/>
            <a:r>
              <a:rPr lang="en-US" dirty="0" smtClean="0"/>
              <a:t>Main collimators and bellow units by BINP</a:t>
            </a:r>
          </a:p>
          <a:p>
            <a:pPr lvl="1"/>
            <a:r>
              <a:rPr lang="en-US" dirty="0"/>
              <a:t>Valves, pumps, fast shutters, cables and control system by </a:t>
            </a:r>
            <a:r>
              <a:rPr lang="en-US" dirty="0" smtClean="0"/>
              <a:t>DESY</a:t>
            </a:r>
          </a:p>
          <a:p>
            <a:pPr lvl="2"/>
            <a:r>
              <a:rPr lang="en-US" dirty="0"/>
              <a:t>RF-inserts and fiducial plates for In-line SIPs by BINP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7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74125" cy="51419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Switch yard (170 m):</a:t>
            </a:r>
          </a:p>
          <a:p>
            <a:pPr lvl="1"/>
            <a:r>
              <a:rPr lang="en-US" dirty="0"/>
              <a:t>Beam line design and fabrication of beam pipes and supports by DESY</a:t>
            </a:r>
          </a:p>
          <a:p>
            <a:pPr lvl="1"/>
            <a:r>
              <a:rPr lang="en-US" dirty="0"/>
              <a:t>Valves, pumps, </a:t>
            </a:r>
            <a:r>
              <a:rPr lang="en-US" dirty="0" smtClean="0"/>
              <a:t>cables </a:t>
            </a:r>
            <a:r>
              <a:rPr lang="en-US" dirty="0"/>
              <a:t>and control system by </a:t>
            </a:r>
            <a:r>
              <a:rPr lang="en-US" dirty="0" smtClean="0"/>
              <a:t>DESY</a:t>
            </a:r>
          </a:p>
          <a:p>
            <a:pPr lvl="2"/>
            <a:r>
              <a:rPr lang="en-US" dirty="0" smtClean="0"/>
              <a:t>RF-inserts and fiducial plates for In-line SIPs by BINP</a:t>
            </a:r>
          </a:p>
          <a:p>
            <a:pPr lvl="1"/>
            <a:r>
              <a:rPr lang="en-US" dirty="0" smtClean="0"/>
              <a:t>DN50 bellow units by BINP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TLD beam line (140 m, including XS1)</a:t>
            </a:r>
          </a:p>
          <a:p>
            <a:pPr lvl="1"/>
            <a:r>
              <a:rPr lang="en-US" dirty="0"/>
              <a:t>Beam line design and fabrication of beam pipes and supports by DESY</a:t>
            </a:r>
          </a:p>
          <a:p>
            <a:pPr lvl="1"/>
            <a:r>
              <a:rPr lang="en-US" dirty="0"/>
              <a:t>Valves, pumps, cables and control system by DESY</a:t>
            </a:r>
          </a:p>
          <a:p>
            <a:pPr lvl="2"/>
            <a:r>
              <a:rPr lang="en-US" dirty="0"/>
              <a:t>RF-inserts and fiducial plates for In-line SIPs by BINP</a:t>
            </a:r>
          </a:p>
          <a:p>
            <a:pPr lvl="1"/>
            <a:r>
              <a:rPr lang="en-US" dirty="0"/>
              <a:t>DN50 bellow units by BINP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8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74125" cy="51419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T1 beam line (100 m in XTL):</a:t>
            </a:r>
          </a:p>
          <a:p>
            <a:pPr lvl="1"/>
            <a:r>
              <a:rPr lang="en-US" dirty="0"/>
              <a:t>Beam line design and fabrication of beam pipes, supports, bellow units and pump-crosses by BINP</a:t>
            </a:r>
          </a:p>
          <a:p>
            <a:pPr lvl="1"/>
            <a:r>
              <a:rPr lang="en-US" dirty="0"/>
              <a:t>Valves, pumps, fast shutters, cables and control system by DESY</a:t>
            </a:r>
          </a:p>
          <a:p>
            <a:pPr lvl="2"/>
            <a:r>
              <a:rPr lang="en-US" dirty="0"/>
              <a:t>RF-inserts and fiducial plates for In-line SIPs by </a:t>
            </a:r>
            <a:r>
              <a:rPr lang="en-US" dirty="0" smtClean="0"/>
              <a:t>BINP</a:t>
            </a:r>
          </a:p>
          <a:p>
            <a:pPr lvl="2"/>
            <a:endParaRPr lang="en-US" dirty="0"/>
          </a:p>
          <a:p>
            <a:r>
              <a:rPr lang="en-US" dirty="0" smtClean="0"/>
              <a:t>T2 beam line (30 m in XTL)</a:t>
            </a:r>
          </a:p>
          <a:p>
            <a:pPr lvl="1"/>
            <a:r>
              <a:rPr lang="en-US" dirty="0"/>
              <a:t>Beam line design and fabrication of beam pipes, supports, bellow units and pump-crosses by BINP</a:t>
            </a:r>
          </a:p>
          <a:p>
            <a:pPr lvl="1"/>
            <a:r>
              <a:rPr lang="en-US" dirty="0"/>
              <a:t>Valves, pumps, fast shutters, cables and control system by DESY</a:t>
            </a:r>
          </a:p>
          <a:p>
            <a:pPr lvl="2"/>
            <a:r>
              <a:rPr lang="en-US" dirty="0"/>
              <a:t>RF-inserts and fiducial plates for In-line SIPs by BINP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8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74125" cy="514191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Beam line reviews took much longer as expected</a:t>
            </a:r>
          </a:p>
          <a:p>
            <a:pPr lvl="1"/>
            <a:r>
              <a:rPr lang="en-US" dirty="0" smtClean="0"/>
              <a:t>Its obviously impossible to get an reliable 3d model from the CAD integration process</a:t>
            </a:r>
          </a:p>
          <a:p>
            <a:pPr lvl="1"/>
            <a:r>
              <a:rPr lang="en-US" dirty="0" smtClean="0"/>
              <a:t>Changed from standing to hanging beam lines yielded a delay of over one year</a:t>
            </a:r>
          </a:p>
          <a:p>
            <a:r>
              <a:rPr lang="en-US" dirty="0" smtClean="0"/>
              <a:t>Finally the clearance for production was coupled to the “</a:t>
            </a:r>
            <a:r>
              <a:rPr lang="en-US" dirty="0" err="1" smtClean="0"/>
              <a:t>Steuerskizze</a:t>
            </a:r>
            <a:r>
              <a:rPr lang="en-US" dirty="0" smtClean="0"/>
              <a:t>” (automatic placement of components depending on the lattice file)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05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0" y="1044000"/>
            <a:ext cx="8014900" cy="5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00" y="1044000"/>
            <a:ext cx="3676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Most challenging installations, where the three beam lines (T1, T2 and TLD) go “parallel”</a:t>
            </a:r>
            <a:endParaRPr lang="en-US" sz="18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5588000" y="4114800"/>
            <a:ext cx="1282700" cy="850900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699584" y="4078585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e</a:t>
            </a:r>
            <a:r>
              <a:rPr lang="en-US" sz="2400" baseline="30000" dirty="0" smtClean="0"/>
              <a:t>-</a:t>
            </a:r>
            <a:endParaRPr lang="en-US" sz="24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4170950" y="4827885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T1</a:t>
            </a:r>
            <a:endParaRPr lang="en-US" sz="2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919750" y="4597052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T2</a:t>
            </a:r>
            <a:endParaRPr lang="en-US" sz="2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94450" y="5466735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TLD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98753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044000"/>
            <a:ext cx="7979914" cy="5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8000" y="1044000"/>
            <a:ext cx="367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With supports things don’t look easier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7005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- Rough number of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811511"/>
              </p:ext>
            </p:extLst>
          </p:nvPr>
        </p:nvGraphicFramePr>
        <p:xfrm>
          <a:off x="549275" y="1652588"/>
          <a:ext cx="826452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131"/>
                <a:gridCol w="2066131"/>
                <a:gridCol w="2066131"/>
                <a:gridCol w="20661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SIPs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but auxiliary parts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In-line SIPs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110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but auxiliary parts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Gate valves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DN50 beam pipes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DN50 bellow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 collimators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9500" y="5346700"/>
            <a:ext cx="5391219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Of course for all components supports are </a:t>
            </a:r>
            <a:r>
              <a:rPr lang="en-US" sz="1800" dirty="0" smtClean="0"/>
              <a:t>required</a:t>
            </a:r>
          </a:p>
          <a:p>
            <a:pPr>
              <a:buNone/>
            </a:pPr>
            <a:r>
              <a:rPr lang="en-US" sz="1800" dirty="0" smtClean="0"/>
              <a:t>* (green mean </a:t>
            </a:r>
            <a:r>
              <a:rPr lang="en-US" sz="1800" dirty="0" smtClean="0"/>
              <a:t>in-house)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9913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74125" cy="514191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Fabrication of beam lines Collimation, Switch yard and TLD started – scheduled RFI 09/2015</a:t>
            </a:r>
          </a:p>
          <a:p>
            <a:r>
              <a:rPr lang="en-US" dirty="0" smtClean="0"/>
              <a:t>Fabrication of L3, T1 and T2 beam lines </a:t>
            </a:r>
            <a:r>
              <a:rPr lang="en-US" u="sng" dirty="0" smtClean="0"/>
              <a:t>to be started now</a:t>
            </a:r>
            <a:r>
              <a:rPr lang="en-US" dirty="0" smtClean="0"/>
              <a:t> to have them RFI 09/2015</a:t>
            </a:r>
          </a:p>
          <a:p>
            <a:r>
              <a:rPr lang="en-US" dirty="0" smtClean="0"/>
              <a:t>Valves and pumps for all beam lines are available</a:t>
            </a:r>
          </a:p>
          <a:p>
            <a:pPr lvl="1"/>
            <a:r>
              <a:rPr lang="en-US" dirty="0" smtClean="0"/>
              <a:t>Preparation work for in-line pumps (installation of RF-inserts, installation of plates for fiducials) depend on BNIP delivery – delayed from 03/2015 to 09/2015 w/o any given reason</a:t>
            </a:r>
          </a:p>
          <a:p>
            <a:r>
              <a:rPr lang="en-US" dirty="0" smtClean="0"/>
              <a:t>Installation of </a:t>
            </a:r>
            <a:r>
              <a:rPr lang="en-US" dirty="0" err="1" smtClean="0"/>
              <a:t>Rose+Krieger</a:t>
            </a:r>
            <a:r>
              <a:rPr lang="en-US" dirty="0" smtClean="0"/>
              <a:t> supports started by WP33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F17373-7C45-4563-BAB1-D7F59A214E8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26051"/>
      </p:ext>
    </p:extLst>
  </p:cSld>
  <p:clrMapOvr>
    <a:masterClrMapping/>
  </p:clrMapOvr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DESY European XFEL</vt:lpstr>
      <vt:lpstr>Status of downstream L3  (R28-R40) vacuum  (WP19) </vt:lpstr>
      <vt:lpstr>Overview</vt:lpstr>
      <vt:lpstr>Overview</vt:lpstr>
      <vt:lpstr>Overview</vt:lpstr>
      <vt:lpstr>Status</vt:lpstr>
      <vt:lpstr>PowerPoint Presentation</vt:lpstr>
      <vt:lpstr>PowerPoint Presentation</vt:lpstr>
      <vt:lpstr>Status - Rough number of components</vt:lpstr>
      <vt:lpstr>Status</vt:lpstr>
      <vt:lpstr>Final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Wichmann, Riko</dc:creator>
  <cp:lastModifiedBy>lederer</cp:lastModifiedBy>
  <cp:revision>113</cp:revision>
  <dcterms:modified xsi:type="dcterms:W3CDTF">2015-04-23T09:25:07Z</dcterms:modified>
</cp:coreProperties>
</file>