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5" r:id="rId9"/>
    <p:sldId id="261" r:id="rId10"/>
    <p:sldId id="264" r:id="rId11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rgbClr val="F8B323"/>
      </a:buClr>
      <a:buFont typeface="Wingdings" charset="2"/>
      <a:buChar char="n"/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E0E0"/>
    <a:srgbClr val="FD930A"/>
    <a:srgbClr val="261748"/>
    <a:srgbClr val="251555"/>
    <a:srgbClr val="626262"/>
    <a:srgbClr val="100F2E"/>
    <a:srgbClr val="2314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996" y="-72"/>
      </p:cViewPr>
      <p:guideLst>
        <p:guide orient="horz" pos="3956"/>
        <p:guide orient="horz" pos="881"/>
        <p:guide orient="horz" pos="2446"/>
        <p:guide orient="horz" pos="4038"/>
        <p:guide pos="5277"/>
        <p:guide pos="1750"/>
        <p:guide pos="4023"/>
        <p:guide pos="5685"/>
        <p:guide pos="255"/>
        <p:guide pos="5318"/>
        <p:guide pos="7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2088" y="888"/>
      </p:cViewPr>
      <p:guideLst>
        <p:guide orient="horz" pos="2880"/>
        <p:guide pos="2154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72836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buClrTx/>
              <a:buFontTx/>
              <a:buNone/>
              <a:defRPr sz="1200">
                <a:ea typeface="ＭＳ Ｐゴシック" pitchFamily="18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buClrTx/>
              <a:buFontTx/>
              <a:buNone/>
              <a:defRPr sz="1200" smtClean="0"/>
            </a:lvl1pPr>
          </a:lstStyle>
          <a:p>
            <a:pPr>
              <a:defRPr/>
            </a:pPr>
            <a:fld id="{5D9249F9-4FE2-476B-9E52-26101C9CEEA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724431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8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8B323"/>
              </a:buClr>
              <a:buFont typeface="Wingdings" charset="2"/>
              <a:buChar char="n"/>
              <a:defRPr sz="9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fld id="{4D719587-26C8-4EEE-9375-1AF5E195B202}" type="slidenum">
              <a:rPr lang="de-DE" sz="1200"/>
              <a:pPr/>
              <a:t>1</a:t>
            </a:fld>
            <a:endParaRPr lang="de-DE" sz="1200"/>
          </a:p>
        </p:txBody>
      </p:sp>
      <p:sp>
        <p:nvSpPr>
          <p:cNvPr id="11267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r>
              <a:rPr lang="en-GB" sz="1100" b="1" smtClean="0">
                <a:ea typeface="ＭＳ Ｐゴシック" charset="-128"/>
              </a:rPr>
              <a:t>How to edit the title slide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</a:pPr>
            <a:endParaRPr lang="en-GB" sz="1100" smtClean="0">
              <a:ea typeface="ＭＳ Ｐゴシック" charset="-128"/>
            </a:endParaRP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Upper area: </a:t>
            </a:r>
            <a:r>
              <a:rPr lang="en-GB" sz="1100" b="1" smtClean="0">
                <a:ea typeface="ＭＳ Ｐゴシック" charset="-128"/>
              </a:rPr>
              <a:t>Title</a:t>
            </a:r>
            <a:r>
              <a:rPr lang="en-GB" sz="1100" smtClean="0">
                <a:ea typeface="ＭＳ Ｐゴシック" charset="-128"/>
              </a:rPr>
              <a:t> of your talk, max. 2 rows of the defined size (55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 Lower area </a:t>
            </a:r>
            <a:r>
              <a:rPr lang="en-GB" sz="1100" b="1" smtClean="0">
                <a:ea typeface="ＭＳ Ｐゴシック" charset="-128"/>
              </a:rPr>
              <a:t>(subtitle):</a:t>
            </a:r>
            <a:r>
              <a:rPr lang="en-GB" sz="1100" smtClean="0">
                <a:ea typeface="ＭＳ Ｐゴシック" charset="-128"/>
              </a:rPr>
              <a:t> Conference/meeting/workshop, location, date,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your name and affiliation, </a:t>
            </a:r>
            <a:br>
              <a:rPr lang="en-GB" sz="1100" smtClean="0">
                <a:ea typeface="ＭＳ Ｐゴシック" charset="-128"/>
              </a:rPr>
            </a:br>
            <a:r>
              <a:rPr lang="en-GB" sz="1100" smtClean="0">
                <a:ea typeface="ＭＳ Ｐゴシック" charset="-128"/>
              </a:rPr>
              <a:t>  max. 4 rows of the defined size (32 pt)</a:t>
            </a:r>
          </a:p>
          <a:p>
            <a:pPr marL="228600" indent="-228600" eaLnBrk="1" hangingPunct="1">
              <a:spcBef>
                <a:spcPct val="0"/>
              </a:spcBef>
              <a:spcAft>
                <a:spcPct val="20000"/>
              </a:spcAft>
              <a:buFontTx/>
              <a:buAutoNum type="arabicPeriod"/>
            </a:pPr>
            <a:r>
              <a:rPr lang="en-GB" sz="1100" smtClean="0">
                <a:ea typeface="ＭＳ Ｐゴシック" charset="-128"/>
              </a:rPr>
              <a:t> Change the </a:t>
            </a:r>
            <a:r>
              <a:rPr lang="en-GB" sz="1100" b="1" smtClean="0">
                <a:ea typeface="ＭＳ Ｐゴシック" charset="-128"/>
              </a:rPr>
              <a:t>partner logos</a:t>
            </a:r>
            <a:r>
              <a:rPr lang="en-GB" sz="1100" smtClean="0">
                <a:ea typeface="ＭＳ Ｐゴシック" charset="-128"/>
              </a:rPr>
              <a:t> or add others in the last row.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73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5" name="Rectangle 82"/>
          <p:cNvSpPr>
            <a:spLocks noChangeArrowheads="1"/>
          </p:cNvSpPr>
          <p:nvPr userDrawn="1"/>
        </p:nvSpPr>
        <p:spPr bwMode="auto">
          <a:xfrm>
            <a:off x="8448675" y="119063"/>
            <a:ext cx="569913" cy="903287"/>
          </a:xfrm>
          <a:prstGeom prst="rect">
            <a:avLst/>
          </a:prstGeom>
          <a:solidFill>
            <a:schemeClr val="hlink"/>
          </a:solidFill>
          <a:ln w="9525">
            <a:solidFill>
              <a:srgbClr val="261748"/>
            </a:solidFill>
            <a:miter lim="800000"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6" name="Picture 83" descr="logo-XFEL_rgb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85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pic>
        <p:nvPicPr>
          <p:cNvPr id="8" name="Picture 87" descr="Undulator_final_nurh#50DE97_links4-1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75" y="114300"/>
            <a:ext cx="7281863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4" name="Rectangle 8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42975" y="3411538"/>
            <a:ext cx="7258050" cy="2868612"/>
          </a:xfrm>
          <a:ln w="28575"/>
        </p:spPr>
        <p:txBody>
          <a:bodyPr lIns="91440" tIns="45720" bIns="0"/>
          <a:lstStyle>
            <a:lvl1pPr marL="0" indent="0" algn="ctr">
              <a:buFont typeface="Wingdings" pitchFamily="2" charset="2"/>
              <a:buNone/>
              <a:defRPr sz="3200">
                <a:solidFill>
                  <a:schemeClr val="hlink"/>
                </a:solidFill>
              </a:defRPr>
            </a:lvl1pPr>
          </a:lstStyle>
          <a:p>
            <a:r>
              <a:rPr lang="en-GB"/>
              <a:t>Subtitle format (max. 4 lines)</a:t>
            </a:r>
          </a:p>
          <a:p>
            <a:r>
              <a:rPr lang="en-GB"/>
              <a:t>(conference, location, name of the speaker, date)</a:t>
            </a:r>
          </a:p>
          <a:p>
            <a:r>
              <a:rPr lang="en-GB"/>
              <a:t>You are in the slide master view: Don’t edit here!</a:t>
            </a:r>
          </a:p>
        </p:txBody>
      </p:sp>
      <p:sp>
        <p:nvSpPr>
          <p:cNvPr id="10326" name="Rectangle 86"/>
          <p:cNvSpPr>
            <a:spLocks noGrp="1" noChangeArrowheads="1"/>
          </p:cNvSpPr>
          <p:nvPr>
            <p:ph type="ctrTitle" sz="quarter"/>
          </p:nvPr>
        </p:nvSpPr>
        <p:spPr>
          <a:xfrm>
            <a:off x="939800" y="1314450"/>
            <a:ext cx="7251700" cy="1844675"/>
          </a:xfrm>
        </p:spPr>
        <p:txBody>
          <a:bodyPr lIns="91440" bIns="45720" anchor="ctr"/>
          <a:lstStyle>
            <a:lvl1pPr algn="ctr">
              <a:defRPr sz="5500" b="0">
                <a:solidFill>
                  <a:schemeClr val="hlink"/>
                </a:solidFill>
              </a:defRPr>
            </a:lvl1pPr>
          </a:lstStyle>
          <a:p>
            <a:r>
              <a:rPr lang="en-GB"/>
              <a:t>Title format (max. 2 lines), don’t edit here</a:t>
            </a:r>
          </a:p>
        </p:txBody>
      </p:sp>
    </p:spTree>
    <p:extLst>
      <p:ext uri="{BB962C8B-B14F-4D97-AF65-F5344CB8AC3E}">
        <p14:creationId xmlns:p14="http://schemas.microsoft.com/office/powerpoint/2010/main" val="991871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0C1E5-BA91-4E92-AF22-F84A8F985E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62301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313488" y="541338"/>
            <a:ext cx="2063750" cy="5265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475" y="541338"/>
            <a:ext cx="6043613" cy="5265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5D2A2B-0F61-4F71-899B-1007143260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732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17373-7C45-4563-BAB1-D7F59A214E8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87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DEA8CA-A295-4F14-AF18-6D459BD33F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754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47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44825" y="1347788"/>
            <a:ext cx="2774950" cy="44592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94EE0-54D9-4078-8F7C-37BE9429E55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969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9C327F-B07E-476E-9609-C0054CF6FE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0120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9F6AD2-4984-4578-9C9D-9060AB4CC08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799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EA722D-3E0C-4D84-98FC-0E720C5F1DE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0965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EA3CDD-1459-43FF-9B57-F4EC8B13F3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84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2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CB353-FED9-4C4F-A7F1-BFB7CCE69D4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495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34" descr="Undulator_final_nurh#50DE97_rechts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088" y="117475"/>
            <a:ext cx="57785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0" name="Rectangle 1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42325" y="114300"/>
            <a:ext cx="576263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4000" tIns="45720" rIns="54000" bIns="18000" numCol="1" anchor="b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buClrTx/>
              <a:buFontTx/>
              <a:buNone/>
              <a:defRPr sz="1000" b="1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A6F0860D-1C4C-436F-A9DF-8C6E81561F9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44" name="Line 120"/>
          <p:cNvSpPr>
            <a:spLocks noChangeShapeType="1"/>
          </p:cNvSpPr>
          <p:nvPr userDrawn="1"/>
        </p:nvSpPr>
        <p:spPr bwMode="auto">
          <a:xfrm>
            <a:off x="115888" y="6477000"/>
            <a:ext cx="8904287" cy="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buFont typeface="Wingdings" pitchFamily="2" charset="2"/>
              <a:buChar char="n"/>
              <a:defRPr/>
            </a:pPr>
            <a:endParaRPr lang="en-US">
              <a:ea typeface="ＭＳ Ｐゴシック" pitchFamily="18" charset="-128"/>
            </a:endParaRPr>
          </a:p>
        </p:txBody>
      </p:sp>
      <p:sp>
        <p:nvSpPr>
          <p:cNvPr id="1146" name="Rectangle 122"/>
          <p:cNvSpPr>
            <a:spLocks noChangeArrowheads="1"/>
          </p:cNvSpPr>
          <p:nvPr userDrawn="1"/>
        </p:nvSpPr>
        <p:spPr bwMode="auto">
          <a:xfrm>
            <a:off x="1093788" y="114300"/>
            <a:ext cx="7283450" cy="915988"/>
          </a:xfrm>
          <a:prstGeom prst="rect">
            <a:avLst/>
          </a:prstGeom>
          <a:solidFill>
            <a:schemeClr val="hlink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buClrTx/>
              <a:buFontTx/>
              <a:buNone/>
              <a:defRPr/>
            </a:pPr>
            <a:endParaRPr lang="en-GB" sz="2400">
              <a:ea typeface="ＭＳ Ｐゴシック" pitchFamily="18" charset="-128"/>
            </a:endParaRPr>
          </a:p>
        </p:txBody>
      </p:sp>
      <p:pic>
        <p:nvPicPr>
          <p:cNvPr id="1031" name="Picture 127" descr="logo-XFEL_rgb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475" y="114300"/>
            <a:ext cx="911225" cy="91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30"/>
          <p:cNvSpPr>
            <a:spLocks noGrp="1" noChangeArrowheads="1"/>
          </p:cNvSpPr>
          <p:nvPr>
            <p:ph type="title"/>
          </p:nvPr>
        </p:nvSpPr>
        <p:spPr bwMode="auto">
          <a:xfrm>
            <a:off x="1093788" y="541338"/>
            <a:ext cx="7283450" cy="481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72000" tIns="45720" rIns="9144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Slide title: Don’t edit here!</a:t>
            </a:r>
          </a:p>
        </p:txBody>
      </p:sp>
      <p:sp>
        <p:nvSpPr>
          <p:cNvPr id="1033" name="Rectangle 132"/>
          <p:cNvSpPr>
            <a:spLocks noGrp="1" noChangeAspect="1" noChangeArrowheads="1"/>
          </p:cNvSpPr>
          <p:nvPr>
            <p:ph type="body" idx="1"/>
          </p:nvPr>
        </p:nvSpPr>
        <p:spPr bwMode="auto">
          <a:xfrm>
            <a:off x="117475" y="1347788"/>
            <a:ext cx="5702300" cy="4459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70000" tIns="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 format – don’t edit!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159" name="Text Box 135"/>
          <p:cNvSpPr txBox="1">
            <a:spLocks noChangeArrowheads="1"/>
          </p:cNvSpPr>
          <p:nvPr userDrawn="1"/>
        </p:nvSpPr>
        <p:spPr bwMode="auto">
          <a:xfrm>
            <a:off x="88075" y="6537325"/>
            <a:ext cx="89321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numCol="1">
            <a:spAutoFit/>
          </a:bodyPr>
          <a:lstStyle/>
          <a:p>
            <a:pPr algn="l">
              <a:spcBef>
                <a:spcPct val="0"/>
              </a:spcBef>
              <a:buClrTx/>
              <a:buFontTx/>
              <a:buNone/>
              <a:defRPr/>
            </a:pPr>
            <a:r>
              <a:rPr lang="en-GB" sz="1000" dirty="0" smtClean="0">
                <a:solidFill>
                  <a:srgbClr val="000000"/>
                </a:solidFill>
                <a:latin typeface="Helvetica" charset="0"/>
              </a:rPr>
              <a:t>WP-19, S. Lederer	</a:t>
            </a:r>
            <a:r>
              <a:rPr lang="en-US" sz="1000" dirty="0" smtClean="0">
                <a:solidFill>
                  <a:srgbClr val="000000"/>
                </a:solidFill>
                <a:latin typeface="Helvetica" charset="0"/>
              </a:rPr>
              <a:t>4th Collaboration Meeting of the European XFEL  - </a:t>
            </a:r>
            <a:r>
              <a:rPr lang="en-US" sz="1000" b="1" dirty="0" smtClean="0"/>
              <a:t>Status of downstream L3 (R28-R40) vacuum</a:t>
            </a:r>
            <a:r>
              <a:rPr lang="en-US" sz="1000" baseline="0" dirty="0" smtClean="0">
                <a:solidFill>
                  <a:srgbClr val="000000"/>
                </a:solidFill>
                <a:latin typeface="Helvetica" charset="0"/>
              </a:rPr>
              <a:t>              </a:t>
            </a:r>
            <a:r>
              <a:rPr lang="en-US" sz="1000" dirty="0" smtClean="0">
                <a:solidFill>
                  <a:srgbClr val="000000"/>
                </a:solidFill>
                <a:latin typeface="Helvetica" charset="0"/>
              </a:rPr>
              <a:t>23</a:t>
            </a:r>
            <a:r>
              <a:rPr lang="en-US" sz="1000" baseline="30000" dirty="0" smtClean="0">
                <a:solidFill>
                  <a:srgbClr val="000000"/>
                </a:solidFill>
                <a:latin typeface="Helvetica" charset="0"/>
              </a:rPr>
              <a:t>rd</a:t>
            </a:r>
            <a:r>
              <a:rPr lang="en-US" sz="1000" baseline="0" dirty="0" smtClean="0">
                <a:solidFill>
                  <a:srgbClr val="000000"/>
                </a:solidFill>
                <a:latin typeface="Helvetica" charset="0"/>
              </a:rPr>
              <a:t> Apr. 2015</a:t>
            </a:r>
            <a:endParaRPr lang="en-GB" sz="1800" baseline="30000" dirty="0">
              <a:solidFill>
                <a:srgbClr val="000000"/>
              </a:solidFill>
              <a:latin typeface="Helvetica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ＭＳ Ｐゴシック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  <a:cs typeface="ＭＳ Ｐゴシック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  <a:ea typeface="ＭＳ Ｐゴシック" pitchFamily="18" charset="-128"/>
        </a:defRPr>
      </a:lvl9pPr>
    </p:titleStyle>
    <p:bodyStyle>
      <a:lvl1pPr marL="298450" indent="-2984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charset="2"/>
        <a:buChar char="n"/>
        <a:defRPr sz="2400">
          <a:solidFill>
            <a:schemeClr val="tx2"/>
          </a:solidFill>
          <a:latin typeface="+mn-lt"/>
          <a:ea typeface="+mn-ea"/>
          <a:cs typeface="ＭＳ Ｐゴシック" charset="-128"/>
        </a:defRPr>
      </a:lvl1pPr>
      <a:lvl2pPr marL="558800" indent="-2587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charset="2"/>
        <a:buChar char="§"/>
        <a:defRPr sz="2400">
          <a:solidFill>
            <a:schemeClr val="tx2"/>
          </a:solidFill>
          <a:latin typeface="+mn-lt"/>
          <a:ea typeface="+mn-ea"/>
        </a:defRPr>
      </a:lvl2pPr>
      <a:lvl3pPr marL="817563" indent="-257175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charset="2"/>
        <a:buChar char=""/>
        <a:defRPr sz="2400">
          <a:solidFill>
            <a:schemeClr val="tx2"/>
          </a:solidFill>
          <a:latin typeface="+mn-lt"/>
          <a:ea typeface="+mn-ea"/>
        </a:defRPr>
      </a:lvl3pPr>
      <a:lvl4pPr marL="1077913" indent="-2587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charset="2"/>
        <a:buChar char="§"/>
        <a:defRPr sz="2400">
          <a:solidFill>
            <a:srgbClr val="100F2E"/>
          </a:solidFill>
          <a:latin typeface="+mn-lt"/>
          <a:ea typeface="+mn-ea"/>
        </a:defRPr>
      </a:lvl4pPr>
      <a:lvl5pPr marL="1312863" indent="-223838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5pPr>
      <a:lvl6pPr marL="17700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6pPr>
      <a:lvl7pPr marL="22272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7pPr>
      <a:lvl8pPr marL="26844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8pPr>
      <a:lvl9pPr marL="3141663" indent="-223838" algn="l" rtl="0" fontAlgn="base">
        <a:spcBef>
          <a:spcPct val="20000"/>
        </a:spcBef>
        <a:spcAft>
          <a:spcPct val="0"/>
        </a:spcAft>
        <a:buClr>
          <a:schemeClr val="folHlink"/>
        </a:buClr>
        <a:buChar char="»"/>
        <a:defRPr sz="2400">
          <a:solidFill>
            <a:srgbClr val="100F2E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81063" y="5043488"/>
            <a:ext cx="7283450" cy="1233487"/>
          </a:xfrm>
          <a:ln w="9525"/>
        </p:spPr>
        <p:txBody>
          <a:bodyPr/>
          <a:lstStyle/>
          <a:p>
            <a:pPr eaLnBrk="1" hangingPunct="1">
              <a:buFont typeface="Wingdings" charset="2"/>
              <a:buNone/>
            </a:pPr>
            <a:r>
              <a:rPr lang="en-GB" dirty="0" smtClean="0"/>
              <a:t>presented by S. Lederer</a:t>
            </a:r>
          </a:p>
        </p:txBody>
      </p:sp>
      <p:sp>
        <p:nvSpPr>
          <p:cNvPr id="3075" name="Rectangle 18"/>
          <p:cNvSpPr>
            <a:spLocks noGrp="1" noChangeArrowheads="1"/>
          </p:cNvSpPr>
          <p:nvPr>
            <p:ph type="ctrTitle"/>
          </p:nvPr>
        </p:nvSpPr>
        <p:spPr>
          <a:xfrm>
            <a:off x="570898" y="1765300"/>
            <a:ext cx="7918450" cy="2906713"/>
          </a:xfrm>
          <a:noFill/>
        </p:spPr>
        <p:txBody>
          <a:bodyPr/>
          <a:lstStyle/>
          <a:p>
            <a:pPr eaLnBrk="1" hangingPunct="1"/>
            <a:r>
              <a:rPr lang="en-US" sz="3600" b="1" dirty="0"/>
              <a:t>Status of </a:t>
            </a:r>
            <a:r>
              <a:rPr lang="en-US" sz="3600" b="1" dirty="0" smtClean="0"/>
              <a:t>downstream </a:t>
            </a:r>
            <a:r>
              <a:rPr lang="en-US" sz="3600" b="1" dirty="0"/>
              <a:t>L3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(</a:t>
            </a:r>
            <a:r>
              <a:rPr lang="en-US" sz="3600" b="1" dirty="0"/>
              <a:t>R28-R40) vacuum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(WP19)</a:t>
            </a:r>
            <a:br>
              <a:rPr lang="en-US" sz="3600" b="1" dirty="0" smtClean="0"/>
            </a:br>
            <a:endParaRPr lang="en-GB" sz="3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797925" cy="5027612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Discussions on beam line installation started and will go </a:t>
            </a:r>
            <a:r>
              <a:rPr lang="en-US" dirty="0" smtClean="0"/>
              <a:t>on (WP19/WP33/WP34)</a:t>
            </a:r>
          </a:p>
          <a:p>
            <a:r>
              <a:rPr lang="en-US" dirty="0" smtClean="0"/>
              <a:t>Installation of cables (not done by WP19) could be critical – has to be integrated in installation planning</a:t>
            </a:r>
          </a:p>
          <a:p>
            <a:r>
              <a:rPr lang="en-US" dirty="0" smtClean="0"/>
              <a:t>Documentation </a:t>
            </a:r>
            <a:r>
              <a:rPr lang="en-US" dirty="0"/>
              <a:t>of the machine is not defined at all up to now</a:t>
            </a:r>
          </a:p>
          <a:p>
            <a:pPr lvl="1"/>
            <a:r>
              <a:rPr lang="en-US" dirty="0"/>
              <a:t>EDMS business of the sections or even girders unclear</a:t>
            </a:r>
          </a:p>
          <a:p>
            <a:pPr lvl="1"/>
            <a:r>
              <a:rPr lang="en-US" dirty="0"/>
              <a:t>Pending issue of installation drawings – has to be solved centrally and not on the shoulders of WPs in principle not responsible for CAD </a:t>
            </a:r>
            <a:r>
              <a:rPr lang="en-US" dirty="0" smtClean="0"/>
              <a:t>integration</a:t>
            </a:r>
          </a:p>
          <a:p>
            <a:pPr lvl="2"/>
            <a:r>
              <a:rPr lang="en-US" dirty="0" smtClean="0"/>
              <a:t>Despite the documentation issue it is also required for installation</a:t>
            </a:r>
          </a:p>
          <a:p>
            <a:pPr lvl="2"/>
            <a:r>
              <a:rPr lang="en-US" dirty="0"/>
              <a:t>THIS HAS TO BE SOLVED</a:t>
            </a:r>
            <a:r>
              <a:rPr lang="en-US" dirty="0" smtClean="0"/>
              <a:t>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409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874125" cy="514191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5 different beam lines:</a:t>
            </a:r>
          </a:p>
          <a:p>
            <a:r>
              <a:rPr lang="en-US" dirty="0" smtClean="0"/>
              <a:t>L3 (145 m) – warm beam line downstream of the last accelerating module</a:t>
            </a:r>
          </a:p>
          <a:p>
            <a:pPr lvl="1"/>
            <a:r>
              <a:rPr lang="en-US" dirty="0" smtClean="0"/>
              <a:t>Beam line design and fabrication of beam pipes, supports, bellow units and pump-crosses by BINP</a:t>
            </a:r>
          </a:p>
          <a:p>
            <a:pPr lvl="1"/>
            <a:r>
              <a:rPr lang="en-US" dirty="0" smtClean="0"/>
              <a:t>Valves, pumps, fast shutters, cables and control system by DESY</a:t>
            </a:r>
          </a:p>
          <a:p>
            <a:pPr lvl="2"/>
            <a:r>
              <a:rPr lang="en-US" dirty="0"/>
              <a:t>RF-inserts and fiducial plates for In-line SIPs by </a:t>
            </a:r>
            <a:r>
              <a:rPr lang="en-US" dirty="0" smtClean="0"/>
              <a:t>BINP</a:t>
            </a:r>
          </a:p>
          <a:p>
            <a:pPr lvl="2"/>
            <a:endParaRPr lang="en-US" dirty="0" smtClean="0"/>
          </a:p>
          <a:p>
            <a:r>
              <a:rPr lang="en-US" dirty="0" smtClean="0"/>
              <a:t>Collimation section (200 m)</a:t>
            </a:r>
          </a:p>
          <a:p>
            <a:pPr lvl="1"/>
            <a:r>
              <a:rPr lang="en-US" dirty="0"/>
              <a:t>Beam line design and fabrication of beam </a:t>
            </a:r>
            <a:r>
              <a:rPr lang="en-US" dirty="0" smtClean="0"/>
              <a:t>pipes and supports by DESY</a:t>
            </a:r>
          </a:p>
          <a:p>
            <a:pPr lvl="1"/>
            <a:r>
              <a:rPr lang="en-US" dirty="0" smtClean="0"/>
              <a:t>Main collimators and bellow units by BINP</a:t>
            </a:r>
          </a:p>
          <a:p>
            <a:pPr lvl="1"/>
            <a:r>
              <a:rPr lang="en-US" dirty="0"/>
              <a:t>Valves, pumps, fast shutters, cables and control system by </a:t>
            </a:r>
            <a:r>
              <a:rPr lang="en-US" dirty="0" smtClean="0"/>
              <a:t>DESY</a:t>
            </a:r>
          </a:p>
          <a:p>
            <a:pPr lvl="2"/>
            <a:r>
              <a:rPr lang="en-US" dirty="0"/>
              <a:t>RF-inserts and fiducial plates for In-line SIPs by BINP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77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874125" cy="51419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Switch yard (170 m):</a:t>
            </a:r>
          </a:p>
          <a:p>
            <a:pPr lvl="1"/>
            <a:r>
              <a:rPr lang="en-US" dirty="0"/>
              <a:t>Beam line design and fabrication of beam pipes and supports by DESY</a:t>
            </a:r>
          </a:p>
          <a:p>
            <a:pPr lvl="1"/>
            <a:r>
              <a:rPr lang="en-US" dirty="0"/>
              <a:t>Valves, pumps, </a:t>
            </a:r>
            <a:r>
              <a:rPr lang="en-US" dirty="0" smtClean="0"/>
              <a:t>cables </a:t>
            </a:r>
            <a:r>
              <a:rPr lang="en-US" dirty="0"/>
              <a:t>and control system by </a:t>
            </a:r>
            <a:r>
              <a:rPr lang="en-US" dirty="0" smtClean="0"/>
              <a:t>DESY</a:t>
            </a:r>
          </a:p>
          <a:p>
            <a:pPr lvl="2"/>
            <a:r>
              <a:rPr lang="en-US" dirty="0" smtClean="0"/>
              <a:t>RF-inserts and fiducial plates for In-line SIPs by BINP</a:t>
            </a:r>
          </a:p>
          <a:p>
            <a:pPr lvl="1"/>
            <a:r>
              <a:rPr lang="en-US" dirty="0" smtClean="0"/>
              <a:t>DN50 bellow units by BINP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TLD beam line (140 m, including XS1)</a:t>
            </a:r>
          </a:p>
          <a:p>
            <a:pPr lvl="1"/>
            <a:r>
              <a:rPr lang="en-US" dirty="0"/>
              <a:t>Beam line design and fabrication of beam pipes and supports by DESY</a:t>
            </a:r>
          </a:p>
          <a:p>
            <a:pPr lvl="1"/>
            <a:r>
              <a:rPr lang="en-US" dirty="0"/>
              <a:t>Valves, pumps, cables and control system by DESY</a:t>
            </a:r>
          </a:p>
          <a:p>
            <a:pPr lvl="2"/>
            <a:r>
              <a:rPr lang="en-US" dirty="0"/>
              <a:t>RF-inserts and fiducial plates for In-line SIPs by BINP</a:t>
            </a:r>
          </a:p>
          <a:p>
            <a:pPr lvl="1"/>
            <a:r>
              <a:rPr lang="en-US" dirty="0"/>
              <a:t>DN50 bellow units by BINP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880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874125" cy="514191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T1 beam line (100 m in XTL):</a:t>
            </a:r>
          </a:p>
          <a:p>
            <a:pPr lvl="1"/>
            <a:r>
              <a:rPr lang="en-US" dirty="0"/>
              <a:t>Beam line design and fabrication of beam pipes, supports, bellow units and pump-crosses by BINP</a:t>
            </a:r>
          </a:p>
          <a:p>
            <a:pPr lvl="1"/>
            <a:r>
              <a:rPr lang="en-US" dirty="0"/>
              <a:t>Valves, pumps, fast shutters, cables and control system by DESY</a:t>
            </a:r>
          </a:p>
          <a:p>
            <a:pPr lvl="2"/>
            <a:r>
              <a:rPr lang="en-US" dirty="0"/>
              <a:t>RF-inserts and fiducial plates for In-line SIPs by </a:t>
            </a:r>
            <a:r>
              <a:rPr lang="en-US" dirty="0" smtClean="0"/>
              <a:t>BINP</a:t>
            </a:r>
          </a:p>
          <a:p>
            <a:pPr lvl="2"/>
            <a:endParaRPr lang="en-US" dirty="0"/>
          </a:p>
          <a:p>
            <a:r>
              <a:rPr lang="en-US" dirty="0" smtClean="0"/>
              <a:t>T2 beam line (30 m in XTL)</a:t>
            </a:r>
          </a:p>
          <a:p>
            <a:pPr lvl="1"/>
            <a:r>
              <a:rPr lang="en-US" dirty="0"/>
              <a:t>Beam line design and fabrication of beam pipes, supports, bellow units and pump-crosses by BINP</a:t>
            </a:r>
          </a:p>
          <a:p>
            <a:pPr lvl="1"/>
            <a:r>
              <a:rPr lang="en-US" dirty="0"/>
              <a:t>Valves, pumps, fast shutters, cables and control system by DESY</a:t>
            </a:r>
          </a:p>
          <a:p>
            <a:pPr lvl="2"/>
            <a:r>
              <a:rPr lang="en-US" dirty="0"/>
              <a:t>RF-inserts and fiducial plates for In-line SIPs by BINP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0586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874125" cy="514191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Beam line reviews took much longer as expected</a:t>
            </a:r>
          </a:p>
          <a:p>
            <a:pPr lvl="1"/>
            <a:r>
              <a:rPr lang="en-US" dirty="0" smtClean="0"/>
              <a:t>Its obviously impossible to get an reliable 3d model from the CAD integration process</a:t>
            </a:r>
          </a:p>
          <a:p>
            <a:pPr lvl="1"/>
            <a:r>
              <a:rPr lang="en-US" dirty="0" smtClean="0"/>
              <a:t>Changed from standing to hanging beam lines yielded a delay of over one year</a:t>
            </a:r>
          </a:p>
          <a:p>
            <a:r>
              <a:rPr lang="en-US" dirty="0" smtClean="0"/>
              <a:t>Finally the clearance for production was coupled to the “</a:t>
            </a:r>
            <a:r>
              <a:rPr lang="en-US" dirty="0" err="1" smtClean="0"/>
              <a:t>Steuerskizze</a:t>
            </a:r>
            <a:r>
              <a:rPr lang="en-US" dirty="0" smtClean="0"/>
              <a:t>” (automatic placement of components depending on the lattice file)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0576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00" y="1044000"/>
            <a:ext cx="8014900" cy="54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558000" y="1044000"/>
            <a:ext cx="36764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dirty="0" smtClean="0"/>
              <a:t>Most challenging installations, where the three beam lines (T1, T2 and TLD) go “parallel”</a:t>
            </a:r>
            <a:endParaRPr lang="en-US" sz="1800" dirty="0"/>
          </a:p>
        </p:txBody>
      </p:sp>
      <p:cxnSp>
        <p:nvCxnSpPr>
          <p:cNvPr id="7" name="Straight Arrow Connector 6"/>
          <p:cNvCxnSpPr/>
          <p:nvPr/>
        </p:nvCxnSpPr>
        <p:spPr bwMode="auto">
          <a:xfrm flipH="1">
            <a:off x="5588000" y="4114800"/>
            <a:ext cx="1282700" cy="850900"/>
          </a:xfrm>
          <a:prstGeom prst="straightConnector1">
            <a:avLst/>
          </a:prstGeom>
          <a:noFill/>
          <a:ln w="28575" cap="flat" cmpd="sng" algn="ctr">
            <a:solidFill>
              <a:schemeClr val="folHlink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6699584" y="4078585"/>
            <a:ext cx="4251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/>
              <a:t>e</a:t>
            </a:r>
            <a:r>
              <a:rPr lang="en-US" sz="2400" baseline="30000" dirty="0" smtClean="0"/>
              <a:t>-</a:t>
            </a:r>
            <a:endParaRPr lang="en-US" sz="2400" baseline="30000" dirty="0"/>
          </a:p>
        </p:txBody>
      </p:sp>
      <p:sp>
        <p:nvSpPr>
          <p:cNvPr id="10" name="TextBox 9"/>
          <p:cNvSpPr txBox="1"/>
          <p:nvPr/>
        </p:nvSpPr>
        <p:spPr>
          <a:xfrm>
            <a:off x="4170950" y="4827885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/>
              <a:t>T1</a:t>
            </a:r>
            <a:endParaRPr lang="en-US" sz="2400" baseline="30000" dirty="0"/>
          </a:p>
        </p:txBody>
      </p:sp>
      <p:sp>
        <p:nvSpPr>
          <p:cNvPr id="11" name="TextBox 10"/>
          <p:cNvSpPr txBox="1"/>
          <p:nvPr/>
        </p:nvSpPr>
        <p:spPr>
          <a:xfrm>
            <a:off x="919750" y="4597052"/>
            <a:ext cx="543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/>
              <a:t>T2</a:t>
            </a:r>
            <a:endParaRPr lang="en-US" sz="2400" baseline="30000" dirty="0"/>
          </a:p>
        </p:txBody>
      </p:sp>
      <p:sp>
        <p:nvSpPr>
          <p:cNvPr id="12" name="TextBox 11"/>
          <p:cNvSpPr txBox="1"/>
          <p:nvPr/>
        </p:nvSpPr>
        <p:spPr>
          <a:xfrm>
            <a:off x="1694450" y="5466735"/>
            <a:ext cx="7665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2400" dirty="0" smtClean="0"/>
              <a:t>TLD</a:t>
            </a:r>
            <a:endParaRPr lang="en-US" sz="2400" baseline="30000" dirty="0"/>
          </a:p>
        </p:txBody>
      </p:sp>
    </p:spTree>
    <p:extLst>
      <p:ext uri="{BB962C8B-B14F-4D97-AF65-F5344CB8AC3E}">
        <p14:creationId xmlns:p14="http://schemas.microsoft.com/office/powerpoint/2010/main" val="29875319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7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" y="1044000"/>
            <a:ext cx="7979914" cy="540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558000" y="1044000"/>
            <a:ext cx="36764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sz="1800" dirty="0" smtClean="0"/>
              <a:t>With supports things don’t look easier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0700555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 - Rough number of components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8</a:t>
            </a:fld>
            <a:endParaRPr lang="en-GB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0811511"/>
              </p:ext>
            </p:extLst>
          </p:nvPr>
        </p:nvGraphicFramePr>
        <p:xfrm>
          <a:off x="549275" y="1652588"/>
          <a:ext cx="8264524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6131"/>
                <a:gridCol w="2066131"/>
                <a:gridCol w="2066131"/>
                <a:gridCol w="206613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Components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BINP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Standard SIPs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50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but auxiliary parts needed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In-line SIPs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110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 but auxiliary parts needed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Gate valves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B050"/>
                          </a:solidFill>
                        </a:rPr>
                        <a:t>10</a:t>
                      </a:r>
                      <a:endParaRPr lang="en-US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DN50 beam pipes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DN50 bellow units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Main collimators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Septa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79500" y="5346700"/>
            <a:ext cx="5391219" cy="7017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sz="1800" dirty="0" smtClean="0"/>
              <a:t>Of course for all components supports are </a:t>
            </a:r>
            <a:r>
              <a:rPr lang="en-US" sz="1800" dirty="0" smtClean="0"/>
              <a:t>required</a:t>
            </a:r>
          </a:p>
          <a:p>
            <a:pPr>
              <a:buNone/>
            </a:pPr>
            <a:r>
              <a:rPr lang="en-US" sz="1800" dirty="0" smtClean="0"/>
              <a:t>* (green mean </a:t>
            </a:r>
            <a:r>
              <a:rPr lang="en-US" sz="1800" dirty="0" smtClean="0"/>
              <a:t>in-house)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6991318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474" y="1347788"/>
            <a:ext cx="8874125" cy="5141912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Fabrication of beam lines Collimation, Switch yard and TLD started – scheduled RFI 09/2015</a:t>
            </a:r>
          </a:p>
          <a:p>
            <a:r>
              <a:rPr lang="en-US" dirty="0" smtClean="0"/>
              <a:t>Fabrication of L3, T1 and T2 beam lines </a:t>
            </a:r>
            <a:r>
              <a:rPr lang="en-US" u="sng" dirty="0" smtClean="0"/>
              <a:t>to be started now</a:t>
            </a:r>
            <a:r>
              <a:rPr lang="en-US" dirty="0" smtClean="0"/>
              <a:t> to have them RFI 09/2015</a:t>
            </a:r>
          </a:p>
          <a:p>
            <a:r>
              <a:rPr lang="en-US" dirty="0" smtClean="0"/>
              <a:t>Valves and pumps for all beam lines are available</a:t>
            </a:r>
          </a:p>
          <a:p>
            <a:pPr lvl="1"/>
            <a:r>
              <a:rPr lang="en-US" dirty="0" smtClean="0"/>
              <a:t>Preparation work for in-line pumps (installation of RF-inserts, installation of plates for fiducials) depend on BNIP delivery – delayed from 03/2015 to 09/2015 w/o any given reason</a:t>
            </a:r>
          </a:p>
          <a:p>
            <a:r>
              <a:rPr lang="en-US" dirty="0" smtClean="0"/>
              <a:t>Installation of </a:t>
            </a:r>
            <a:r>
              <a:rPr lang="en-US" dirty="0" err="1" smtClean="0"/>
              <a:t>Rose+Krieger</a:t>
            </a:r>
            <a:r>
              <a:rPr lang="en-US" dirty="0" smtClean="0"/>
              <a:t> supports started by WP33</a:t>
            </a:r>
          </a:p>
          <a:p>
            <a:endParaRPr lang="en-US" dirty="0" smtClean="0"/>
          </a:p>
          <a:p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7F17373-7C45-4563-BAB1-D7F59A214E86}" type="slidenum">
              <a:rPr lang="en-GB" smtClean="0"/>
              <a:pPr>
                <a:defRPr/>
              </a:pPr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7026051"/>
      </p:ext>
    </p:extLst>
  </p:cSld>
  <p:clrMapOvr>
    <a:masterClrMapping/>
  </p:clrMapOvr>
</p:sld>
</file>

<file path=ppt/theme/theme1.xml><?xml version="1.0" encoding="utf-8"?>
<a:theme xmlns:a="http://schemas.openxmlformats.org/drawingml/2006/main" name="DESY European XFEL">
  <a:themeElements>
    <a:clrScheme name="DESY European XFEL 1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DESY European XF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F8B323"/>
          </a:buClr>
          <a:buSzTx/>
          <a:buFont typeface="Wingdings" pitchFamily="2" charset="2"/>
          <a:buChar char="n"/>
          <a:tabLst/>
          <a:defRPr kumimoji="0" lang="de-DE" sz="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18" charset="-128"/>
          </a:defRPr>
        </a:defPPr>
      </a:lstStyle>
    </a:lnDef>
  </a:objectDefaults>
  <a:extraClrSchemeLst>
    <a:extraClrScheme>
      <a:clrScheme name="DESY European XFEL 1">
        <a:dk1>
          <a:srgbClr val="261748"/>
        </a:dk1>
        <a:lt1>
          <a:srgbClr val="FFFFFF"/>
        </a:lt1>
        <a:dk2>
          <a:srgbClr val="000000"/>
        </a:dk2>
        <a:lt2>
          <a:srgbClr val="E0E0E0"/>
        </a:lt2>
        <a:accent1>
          <a:srgbClr val="261748"/>
        </a:accent1>
        <a:accent2>
          <a:srgbClr val="FD930A"/>
        </a:accent2>
        <a:accent3>
          <a:srgbClr val="FFFFFF"/>
        </a:accent3>
        <a:accent4>
          <a:srgbClr val="1F123C"/>
        </a:accent4>
        <a:accent5>
          <a:srgbClr val="ACABB1"/>
        </a:accent5>
        <a:accent6>
          <a:srgbClr val="E58508"/>
        </a:accent6>
        <a:hlink>
          <a:srgbClr val="261748"/>
        </a:hlink>
        <a:folHlink>
          <a:srgbClr val="FD930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261748"/>
      </a:dk1>
      <a:lt1>
        <a:srgbClr val="FFFFFF"/>
      </a:lt1>
      <a:dk2>
        <a:srgbClr val="000000"/>
      </a:dk2>
      <a:lt2>
        <a:srgbClr val="E0E0E0"/>
      </a:lt2>
      <a:accent1>
        <a:srgbClr val="261748"/>
      </a:accent1>
      <a:accent2>
        <a:srgbClr val="FD930A"/>
      </a:accent2>
      <a:accent3>
        <a:srgbClr val="FFFFFF"/>
      </a:accent3>
      <a:accent4>
        <a:srgbClr val="1F123C"/>
      </a:accent4>
      <a:accent5>
        <a:srgbClr val="ACABB1"/>
      </a:accent5>
      <a:accent6>
        <a:srgbClr val="E58508"/>
      </a:accent6>
      <a:hlink>
        <a:srgbClr val="261748"/>
      </a:hlink>
      <a:folHlink>
        <a:srgbClr val="FD930A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678</Words>
  <Application>Microsoft Office PowerPoint</Application>
  <PresentationFormat>On-screen Show (4:3)</PresentationFormat>
  <Paragraphs>106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DESY European XFEL</vt:lpstr>
      <vt:lpstr>Status of downstream L3  (R28-R40) vacuum  (WP19) </vt:lpstr>
      <vt:lpstr>Overview</vt:lpstr>
      <vt:lpstr>Overview</vt:lpstr>
      <vt:lpstr>Overview</vt:lpstr>
      <vt:lpstr>Status</vt:lpstr>
      <vt:lpstr>PowerPoint Presentation</vt:lpstr>
      <vt:lpstr>PowerPoint Presentation</vt:lpstr>
      <vt:lpstr>Status - Rough number of components</vt:lpstr>
      <vt:lpstr>Status</vt:lpstr>
      <vt:lpstr>Final remarks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WP-X   XFEL Project Progress Report (2-2009)</dc:title>
  <dc:creator>Wichmann, Riko</dc:creator>
  <cp:lastModifiedBy>lederer</cp:lastModifiedBy>
  <cp:revision>113</cp:revision>
  <dcterms:modified xsi:type="dcterms:W3CDTF">2015-04-23T09:25:07Z</dcterms:modified>
</cp:coreProperties>
</file>