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6" r:id="rId3"/>
    <p:sldId id="282" r:id="rId4"/>
    <p:sldId id="321" r:id="rId5"/>
    <p:sldId id="320" r:id="rId6"/>
    <p:sldId id="322" r:id="rId7"/>
    <p:sldId id="323" r:id="rId8"/>
    <p:sldId id="283" r:id="rId9"/>
    <p:sldId id="284" r:id="rId10"/>
    <p:sldId id="286" r:id="rId11"/>
    <p:sldId id="287" r:id="rId12"/>
    <p:sldId id="288" r:id="rId13"/>
    <p:sldId id="279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C9E9F"/>
    <a:srgbClr val="FFFFFF"/>
    <a:srgbClr val="DDDDDD"/>
    <a:srgbClr val="00A5EB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2" d="100"/>
          <a:sy n="72" d="100"/>
        </p:scale>
        <p:origin x="-1428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group\zm1\4all\public\Technische_Projekte\2012_XFEL_XTL_Magnetabhaengung_R37-41\01_Projektplanung\Personaleinsatz%20(grob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/>
              <a:t>deployment  </a:t>
            </a:r>
            <a:r>
              <a:rPr lang="en-US" sz="1400" b="0" smtClean="0"/>
              <a:t>ZM1 for </a:t>
            </a:r>
            <a:r>
              <a:rPr lang="en-US" sz="1400" b="0"/>
              <a:t>XFEL support frames</a:t>
            </a:r>
          </a:p>
        </c:rich>
      </c:tx>
      <c:layout>
        <c:manualLayout>
          <c:xMode val="edge"/>
          <c:yMode val="edge"/>
          <c:x val="0.13745205484451356"/>
          <c:y val="2.537109584266743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Personaleinsatz ZM1</c:v>
          </c:tx>
          <c:invertIfNegative val="0"/>
          <c:cat>
            <c:numRef>
              <c:f>Tabelle1!$B$17:$AD$17</c:f>
              <c:numCache>
                <c:formatCode>mmm\-yy</c:formatCode>
                <c:ptCount val="2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</c:numCache>
            </c:numRef>
          </c:cat>
          <c:val>
            <c:numRef>
              <c:f>Tabelle1!$B$16:$AD$16</c:f>
              <c:numCache>
                <c:formatCode>General</c:formatCode>
                <c:ptCount val="2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11</c:v>
                </c:pt>
                <c:pt idx="20">
                  <c:v>12</c:v>
                </c:pt>
                <c:pt idx="21">
                  <c:v>12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7</c:v>
                </c:pt>
                <c:pt idx="26">
                  <c:v>8</c:v>
                </c:pt>
                <c:pt idx="27">
                  <c:v>8</c:v>
                </c:pt>
                <c:pt idx="2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20448"/>
        <c:axId val="106062592"/>
      </c:barChart>
      <c:dateAx>
        <c:axId val="102120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62592"/>
        <c:crosses val="autoZero"/>
        <c:auto val="1"/>
        <c:lblOffset val="100"/>
        <c:baseTimeUnit val="months"/>
      </c:dateAx>
      <c:valAx>
        <c:axId val="10606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20448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239882-B91F-4242-9E6A-FCA0462BCC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7556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6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5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8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7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5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PRR – </a:t>
            </a:r>
            <a:r>
              <a:rPr lang="en-GB" dirty="0" err="1" smtClean="0"/>
              <a:t>Tragrahmen</a:t>
            </a:r>
            <a:r>
              <a:rPr lang="en-GB" dirty="0" smtClean="0"/>
              <a:t> XTD2 R13-16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smtClean="0">
                <a:solidFill>
                  <a:schemeClr val="bg2"/>
                </a:solidFill>
              </a:rPr>
              <a:t>R. Platzer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XFEL support frames  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04/23/</a:t>
            </a:r>
            <a:r>
              <a:rPr lang="en-GB" sz="900" smtClean="0">
                <a:solidFill>
                  <a:schemeClr val="bg2"/>
                </a:solidFill>
              </a:rPr>
              <a:t>2015  </a:t>
            </a:r>
            <a:r>
              <a:rPr lang="en-GB" sz="900">
                <a:solidFill>
                  <a:schemeClr val="bg2"/>
                </a:solidFill>
              </a:rPr>
              <a:t>|  </a:t>
            </a:r>
            <a:r>
              <a:rPr lang="en-GB" sz="900" b="1" smtClean="0">
                <a:solidFill>
                  <a:schemeClr val="bg2"/>
                </a:solidFill>
              </a:rPr>
              <a:t>page </a:t>
            </a:r>
            <a:fld id="{288C76D5-E96F-4F45-A346-E95B048AE229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r>
              <a:rPr lang="en-GB" sz="900" b="1" smtClean="0">
                <a:solidFill>
                  <a:schemeClr val="bg2"/>
                </a:solidFill>
              </a:rPr>
              <a:t>/13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conferenceTimeTable.py?confId=11218#20150423.detailed" TargetMode="External"/><Relationship Id="rId2" Type="http://schemas.openxmlformats.org/officeDocument/2006/relationships/hyperlink" Target="file:///\\win.desy.de\all\user\groups\zm1\4all\public\Technische_Projekte\XFEL-DMU\XT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m1spf1/XFEL-Abh&#228;ngung/SitePages/Homepage.aspx" TargetMode="External"/><Relationship Id="rId5" Type="http://schemas.openxmlformats.org/officeDocument/2006/relationships/hyperlink" Target="file:///\\seportal\DavWWWRoot\wip\XFEL\XTL\Tunnelsegmente_Uebersichten" TargetMode="External"/><Relationship Id="rId4" Type="http://schemas.openxmlformats.org/officeDocument/2006/relationships/hyperlink" Target="file:///\\seportal\DavWWWRoot\wip\XFEL\Uebersicht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de-DE" smtClean="0"/>
              <a:t>XFEL support frames</a:t>
            </a:r>
            <a:endParaRPr lang="de-DE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185329" y="5221720"/>
            <a:ext cx="26459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dirty="0" smtClean="0">
              <a:solidFill>
                <a:srgbClr val="00A5EB"/>
              </a:solidFill>
            </a:endParaRPr>
          </a:p>
          <a:p>
            <a:r>
              <a:rPr lang="de-DE" smtClean="0">
                <a:solidFill>
                  <a:srgbClr val="00A5EB"/>
                </a:solidFill>
              </a:rPr>
              <a:t>Roland Platzer, ZM1</a:t>
            </a:r>
          </a:p>
          <a:p>
            <a:r>
              <a:rPr lang="de-DE" sz="1100">
                <a:solidFill>
                  <a:srgbClr val="00A5EB"/>
                </a:solidFill>
              </a:rPr>
              <a:t>04/23/2015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5" y="1616475"/>
            <a:ext cx="7044291" cy="361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20733934">
            <a:off x="2739286" y="3974338"/>
            <a:ext cx="10809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smtClean="0"/>
              <a:t>beam </a:t>
            </a:r>
            <a:endParaRPr lang="de-DE" sz="120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869949" y="4067572"/>
            <a:ext cx="967702" cy="2688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 rot="20733934">
            <a:off x="4634729" y="4821440"/>
            <a:ext cx="10809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smtClean="0"/>
              <a:t>north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Solution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8142" y="1337985"/>
            <a:ext cx="5449388" cy="438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/>
              <a:t>Support of vacuum </a:t>
            </a:r>
            <a:r>
              <a:rPr lang="en-US" smtClean="0"/>
              <a:t>components</a:t>
            </a:r>
          </a:p>
          <a:p>
            <a:pPr lvl="1">
              <a:spcAft>
                <a:spcPts val="200"/>
              </a:spcAft>
            </a:pPr>
            <a:endParaRPr lang="en-US" sz="500" smtClean="0"/>
          </a:p>
          <a:p>
            <a:pPr lvl="1">
              <a:spcAft>
                <a:spcPts val="200"/>
              </a:spcAft>
            </a:pPr>
            <a:r>
              <a:rPr lang="en-US" smtClean="0"/>
              <a:t>underneath</a:t>
            </a:r>
            <a:r>
              <a:rPr lang="en-US" sz="1200" smtClean="0"/>
              <a:t> </a:t>
            </a:r>
            <a:r>
              <a:rPr lang="en-US" smtClean="0"/>
              <a:t>frames via clamping</a:t>
            </a:r>
          </a:p>
          <a:p>
            <a:pPr lvl="1">
              <a:spcAft>
                <a:spcPts val="200"/>
              </a:spcAft>
            </a:pPr>
            <a:endParaRPr lang="en-US" sz="500" smtClean="0"/>
          </a:p>
          <a:p>
            <a:pPr lvl="1">
              <a:spcAft>
                <a:spcPts val="200"/>
              </a:spcAft>
            </a:pPr>
            <a:r>
              <a:rPr lang="en-US"/>
              <a:t>between support frames via separate structure</a:t>
            </a:r>
          </a:p>
          <a:p>
            <a:pPr lvl="1">
              <a:spcAft>
                <a:spcPts val="200"/>
              </a:spcAft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2" y="899194"/>
            <a:ext cx="2287854" cy="16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30" y="4450637"/>
            <a:ext cx="2289662" cy="165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1" y="2672581"/>
            <a:ext cx="2290861" cy="16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2" y="2977286"/>
            <a:ext cx="5634693" cy="31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Volume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9456" y="1309687"/>
            <a:ext cx="8688799" cy="51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/>
              <a:t>Total </a:t>
            </a:r>
            <a:r>
              <a:rPr lang="de-DE" sz="1600" smtClean="0"/>
              <a:t>length of XFEL accelerator with support frames </a:t>
            </a:r>
            <a:r>
              <a:rPr lang="de-DE" sz="1600"/>
              <a:t>almost </a:t>
            </a:r>
            <a:r>
              <a:rPr lang="de-DE" sz="1600" smtClean="0">
                <a:solidFill>
                  <a:schemeClr val="accent6"/>
                </a:solidFill>
              </a:rPr>
              <a:t>600m</a:t>
            </a:r>
            <a:endParaRPr lang="de-DE" sz="1600">
              <a:solidFill>
                <a:schemeClr val="accent6"/>
              </a:solidFill>
            </a:endParaRPr>
          </a:p>
          <a:p>
            <a:pPr>
              <a:spcAft>
                <a:spcPts val="200"/>
              </a:spcAft>
              <a:tabLst>
                <a:tab pos="2062163" algn="dec"/>
                <a:tab pos="3321050" algn="dec"/>
                <a:tab pos="4930775" algn="dec"/>
                <a:tab pos="5113338" algn="dec"/>
                <a:tab pos="7088188" algn="dec"/>
              </a:tabLst>
            </a:pPr>
            <a:r>
              <a:rPr lang="de-DE" sz="1600" kern="0"/>
              <a:t>Lot 1 (R 38-40):	23 </a:t>
            </a:r>
            <a:r>
              <a:rPr lang="de-DE" sz="1200" kern="0" smtClean="0"/>
              <a:t>frames</a:t>
            </a:r>
            <a:r>
              <a:rPr lang="de-DE" sz="1600" kern="0" smtClean="0"/>
              <a:t>	72 m </a:t>
            </a:r>
            <a:r>
              <a:rPr lang="de-DE" sz="1200" kern="0" smtClean="0"/>
              <a:t>total lenght</a:t>
            </a:r>
            <a:r>
              <a:rPr lang="de-DE" sz="1600" kern="0" smtClean="0"/>
              <a:t>	20 t </a:t>
            </a:r>
            <a:r>
              <a:rPr lang="de-DE" sz="1200" kern="0" smtClean="0"/>
              <a:t>construction weight</a:t>
            </a:r>
            <a:r>
              <a:rPr lang="de-DE" sz="1600" kern="0" smtClean="0"/>
              <a:t>	</a:t>
            </a:r>
            <a:endParaRPr lang="de-DE" sz="1200" kern="0" smtClean="0"/>
          </a:p>
          <a:p>
            <a:pPr>
              <a:spcAft>
                <a:spcPts val="200"/>
              </a:spcAft>
              <a:tabLst>
                <a:tab pos="2062163" algn="dec"/>
                <a:tab pos="3321050" algn="dec"/>
                <a:tab pos="4930775" algn="dec"/>
                <a:tab pos="5113338" algn="dec"/>
                <a:tab pos="7088188" algn="dec"/>
              </a:tabLst>
            </a:pPr>
            <a:r>
              <a:rPr lang="de-DE" sz="1600" kern="0"/>
              <a:t>Lot 2 (</a:t>
            </a:r>
            <a:r>
              <a:rPr lang="de-DE" sz="1600" kern="0" smtClean="0"/>
              <a:t>R 28-38</a:t>
            </a:r>
            <a:r>
              <a:rPr lang="de-DE" sz="1600" kern="0"/>
              <a:t>):	 </a:t>
            </a:r>
            <a:r>
              <a:rPr lang="de-DE" sz="1600" kern="0" smtClean="0"/>
              <a:t>86 </a:t>
            </a:r>
            <a:r>
              <a:rPr lang="de-DE" sz="1200" kern="0"/>
              <a:t>frames</a:t>
            </a:r>
            <a:r>
              <a:rPr lang="de-DE" sz="1600" kern="0"/>
              <a:t>	</a:t>
            </a:r>
            <a:r>
              <a:rPr lang="de-DE" sz="1600" kern="0" smtClean="0"/>
              <a:t>278 </a:t>
            </a:r>
            <a:r>
              <a:rPr lang="de-DE" sz="1600" kern="0"/>
              <a:t>m </a:t>
            </a:r>
            <a:r>
              <a:rPr lang="de-DE" sz="1200" kern="0"/>
              <a:t>total lenght</a:t>
            </a:r>
            <a:r>
              <a:rPr lang="de-DE" sz="1600" kern="0"/>
              <a:t>	</a:t>
            </a:r>
            <a:r>
              <a:rPr lang="de-DE" sz="1600" kern="0" smtClean="0"/>
              <a:t>120 </a:t>
            </a:r>
            <a:r>
              <a:rPr lang="de-DE" sz="1600" kern="0"/>
              <a:t>t </a:t>
            </a:r>
            <a:r>
              <a:rPr lang="de-DE" sz="1200" kern="0"/>
              <a:t>construction weight</a:t>
            </a:r>
            <a:r>
              <a:rPr lang="de-DE" sz="1600" kern="0"/>
              <a:t>	</a:t>
            </a:r>
            <a:endParaRPr lang="de-DE" sz="1200" kern="0"/>
          </a:p>
          <a:p>
            <a:pPr>
              <a:spcAft>
                <a:spcPts val="200"/>
              </a:spcAft>
              <a:tabLst>
                <a:tab pos="2062163" algn="dec"/>
                <a:tab pos="3321050" algn="dec"/>
                <a:tab pos="4930775" algn="dec"/>
                <a:tab pos="5113338" algn="dec"/>
                <a:tab pos="7088188" algn="dec"/>
              </a:tabLst>
            </a:pPr>
            <a:r>
              <a:rPr lang="de-DE" sz="1600" b="1" kern="0" smtClean="0"/>
              <a:t>Sum:	</a:t>
            </a:r>
            <a:r>
              <a:rPr lang="de-DE" sz="1600" kern="0"/>
              <a:t> </a:t>
            </a:r>
            <a:r>
              <a:rPr lang="de-DE" sz="1600" b="1" kern="0" smtClean="0"/>
              <a:t>109</a:t>
            </a:r>
            <a:r>
              <a:rPr lang="de-DE" sz="1600" kern="0" smtClean="0"/>
              <a:t> </a:t>
            </a:r>
            <a:r>
              <a:rPr lang="de-DE" sz="1200" kern="0"/>
              <a:t>frames</a:t>
            </a:r>
            <a:r>
              <a:rPr lang="de-DE" sz="1600" b="1" kern="0"/>
              <a:t>	</a:t>
            </a:r>
            <a:r>
              <a:rPr lang="de-DE" sz="1600" b="1" kern="0" smtClean="0"/>
              <a:t>350 </a:t>
            </a:r>
            <a:r>
              <a:rPr lang="de-DE" sz="1600" b="1" kern="0"/>
              <a:t>m </a:t>
            </a:r>
            <a:r>
              <a:rPr lang="de-DE" sz="1200" kern="0"/>
              <a:t>total lenght</a:t>
            </a:r>
            <a:r>
              <a:rPr lang="de-DE" sz="1600" b="1" kern="0"/>
              <a:t>	</a:t>
            </a:r>
            <a:r>
              <a:rPr lang="de-DE" sz="1600" b="1" kern="0" smtClean="0"/>
              <a:t>140 </a:t>
            </a:r>
            <a:r>
              <a:rPr lang="de-DE" sz="1600" b="1" kern="0"/>
              <a:t>t </a:t>
            </a:r>
            <a:r>
              <a:rPr lang="de-DE" sz="1200" kern="0"/>
              <a:t>construction weight</a:t>
            </a:r>
            <a:r>
              <a:rPr lang="de-DE" sz="1600" b="1" kern="0"/>
              <a:t>	</a:t>
            </a:r>
            <a:endParaRPr lang="de-DE" sz="1200" kern="0"/>
          </a:p>
          <a:p>
            <a:pPr>
              <a:spcAft>
                <a:spcPts val="200"/>
              </a:spcAft>
            </a:pPr>
            <a:endParaRPr lang="en-US" sz="500" smtClean="0"/>
          </a:p>
          <a:p>
            <a:pPr>
              <a:spcAft>
                <a:spcPts val="200"/>
              </a:spcAft>
            </a:pPr>
            <a:r>
              <a:rPr lang="en-US" sz="1600" smtClean="0"/>
              <a:t>Adjustment devices (without vacuum components and gluing):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About 30 different types per Lot</a:t>
            </a:r>
          </a:p>
          <a:p>
            <a:pPr lvl="1">
              <a:spcAft>
                <a:spcPts val="200"/>
              </a:spcAft>
            </a:pPr>
            <a:r>
              <a:rPr lang="en-US" b="1" smtClean="0"/>
              <a:t>40</a:t>
            </a:r>
            <a:r>
              <a:rPr lang="en-US" smtClean="0"/>
              <a:t> in lot 1, </a:t>
            </a:r>
            <a:r>
              <a:rPr lang="en-US" b="1" smtClean="0"/>
              <a:t>174</a:t>
            </a:r>
            <a:r>
              <a:rPr lang="en-US" smtClean="0"/>
              <a:t> in lot 2, total </a:t>
            </a:r>
            <a:r>
              <a:rPr lang="en-US" b="1" smtClean="0"/>
              <a:t>214</a:t>
            </a:r>
          </a:p>
          <a:p>
            <a:pPr marL="444500" lvl="1" indent="0">
              <a:spcAft>
                <a:spcPts val="200"/>
              </a:spcAft>
              <a:buNone/>
            </a:pPr>
            <a:endParaRPr lang="en-US" sz="500" smtClean="0"/>
          </a:p>
          <a:p>
            <a:pPr>
              <a:spcAft>
                <a:spcPts val="200"/>
              </a:spcAft>
            </a:pPr>
            <a:r>
              <a:rPr lang="en-US" sz="1600" smtClean="0"/>
              <a:t>Low priced  frame production costs</a:t>
            </a:r>
            <a:br>
              <a:rPr lang="en-US" sz="1600" smtClean="0"/>
            </a:br>
            <a:endParaRPr lang="en-US" sz="500" smtClean="0"/>
          </a:p>
          <a:p>
            <a:pPr>
              <a:spcAft>
                <a:spcPts val="200"/>
              </a:spcAft>
            </a:pPr>
            <a:r>
              <a:rPr lang="en-US" sz="1600" smtClean="0"/>
              <a:t>Price lot 2 under 1</a:t>
            </a:r>
            <a:r>
              <a:rPr lang="en-US" sz="1600" baseline="30000" smtClean="0"/>
              <a:t>st</a:t>
            </a:r>
            <a:r>
              <a:rPr lang="en-US" sz="1600" smtClean="0"/>
              <a:t> estimation </a:t>
            </a:r>
            <a:r>
              <a:rPr lang="en-US" sz="1600" smtClean="0"/>
              <a:t>of 2013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and comparable to old stone </a:t>
            </a:r>
            <a:r>
              <a:rPr lang="en-US" sz="1600" smtClean="0"/>
              <a:t>concept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200" smtClean="0"/>
              <a:t>(</a:t>
            </a:r>
            <a:r>
              <a:rPr lang="en-US" sz="1200" smtClean="0"/>
              <a:t>without gluing concrete slabs and wall bracings)</a:t>
            </a:r>
          </a:p>
          <a:p>
            <a:pPr marL="0" indent="0">
              <a:spcAft>
                <a:spcPts val="200"/>
              </a:spcAft>
              <a:buNone/>
            </a:pPr>
            <a:endParaRPr lang="en-US" sz="500" smtClean="0"/>
          </a:p>
          <a:p>
            <a:pPr>
              <a:spcAft>
                <a:spcPts val="200"/>
              </a:spcAft>
            </a:pPr>
            <a:r>
              <a:rPr lang="en-US" sz="1600" smtClean="0"/>
              <a:t>More effort in design and engineering</a:t>
            </a:r>
            <a:br>
              <a:rPr lang="en-US" sz="1600" smtClean="0"/>
            </a:br>
            <a:r>
              <a:rPr lang="en-US" sz="1600" smtClean="0"/>
              <a:t>according to</a:t>
            </a:r>
          </a:p>
          <a:p>
            <a:pPr lvl="1">
              <a:spcAft>
                <a:spcPts val="200"/>
              </a:spcAft>
            </a:pPr>
            <a:r>
              <a:rPr lang="en-US" sz="1400"/>
              <a:t>n</a:t>
            </a:r>
            <a:r>
              <a:rPr lang="en-US" sz="1400" smtClean="0"/>
              <a:t>atural divergence beamline – building</a:t>
            </a:r>
          </a:p>
          <a:p>
            <a:pPr lvl="1">
              <a:spcAft>
                <a:spcPts val="200"/>
              </a:spcAft>
            </a:pPr>
            <a:r>
              <a:rPr lang="en-US" sz="1400"/>
              <a:t>continuous </a:t>
            </a:r>
            <a:r>
              <a:rPr lang="en-US" sz="1400" smtClean="0"/>
              <a:t>changes during design process</a:t>
            </a:r>
            <a:r>
              <a:rPr lang="en-US" sz="1800" smtClean="0"/>
              <a:t> </a:t>
            </a:r>
            <a:endParaRPr lang="en-US" sz="180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22097"/>
              </p:ext>
            </p:extLst>
          </p:nvPr>
        </p:nvGraphicFramePr>
        <p:xfrm>
          <a:off x="4762195" y="2969972"/>
          <a:ext cx="4328700" cy="324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2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4all\public\Technische_Projekte\2012_XFEL_XTL_Magnetabhaengung_R37-41\01_Projektplanung\15-04-23 Terminplan XFEL Abhängun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b="28714"/>
          <a:stretch/>
        </p:blipFill>
        <p:spPr bwMode="auto">
          <a:xfrm>
            <a:off x="1403907" y="948270"/>
            <a:ext cx="6634886" cy="53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XFEL </a:t>
            </a:r>
            <a:r>
              <a:rPr lang="de-DE"/>
              <a:t>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Schedule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Documentation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76733" y="1828108"/>
            <a:ext cx="76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General JT-Files see:</a:t>
            </a:r>
          </a:p>
          <a:p>
            <a:r>
              <a:rPr lang="de-DE" sz="1400" smtClean="0">
                <a:hlinkClick r:id="rId2" action="ppaction://hlinkfile"/>
              </a:rPr>
              <a:t>S</a:t>
            </a:r>
            <a:r>
              <a:rPr lang="de-DE" sz="1400">
                <a:hlinkClick r:id="rId2" action="ppaction://hlinkfile"/>
              </a:rPr>
              <a:t>:\</a:t>
            </a:r>
            <a:r>
              <a:rPr lang="de-DE" sz="1400" smtClean="0">
                <a:hlinkClick r:id="rId2" action="ppaction://hlinkfile"/>
              </a:rPr>
              <a:t>user\groups\zm1\4all\public\Technische_Projekte\XFEL-DMU\XTL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376732" y="1112798"/>
            <a:ext cx="6923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“4th </a:t>
            </a:r>
            <a:r>
              <a:rPr lang="en-US" sz="1400"/>
              <a:t>Collaboration Meeting of the European </a:t>
            </a:r>
            <a:r>
              <a:rPr lang="en-US" sz="1400" smtClean="0"/>
              <a:t>XFEL”</a:t>
            </a:r>
            <a:r>
              <a:rPr lang="de-DE" sz="1400" smtClean="0"/>
              <a:t> at Indico</a:t>
            </a:r>
            <a:r>
              <a:rPr lang="de-DE" sz="1400"/>
              <a:t>:</a:t>
            </a:r>
          </a:p>
          <a:p>
            <a:r>
              <a:rPr lang="de-DE" sz="1400" u="sng">
                <a:hlinkClick r:id="rId3"/>
              </a:rPr>
              <a:t>https://indico.desy.de/conferenceTimeTable.py?confId=11218#20150423.detailed</a:t>
            </a:r>
            <a:endParaRPr lang="de-DE" sz="1400"/>
          </a:p>
        </p:txBody>
      </p:sp>
      <p:sp>
        <p:nvSpPr>
          <p:cNvPr id="6" name="Textfeld 5"/>
          <p:cNvSpPr txBox="1"/>
          <p:nvPr/>
        </p:nvSpPr>
        <p:spPr>
          <a:xfrm>
            <a:off x="376733" y="2494502"/>
            <a:ext cx="7648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General overviews in CAD-Sharepoint (SolidEdge):</a:t>
            </a:r>
          </a:p>
          <a:p>
            <a:r>
              <a:rPr lang="de-DE" sz="1400" smtClean="0">
                <a:hlinkClick r:id="rId4" action="ppaction://hlinkfile"/>
              </a:rPr>
              <a:t>\\seportal\DavWWWRoot\wip\XFEL\Uebersichten</a:t>
            </a:r>
            <a:endParaRPr lang="de-DE" sz="1400" smtClean="0"/>
          </a:p>
          <a:p>
            <a:r>
              <a:rPr lang="de-DE" sz="1400" smtClean="0"/>
              <a:t>and</a:t>
            </a:r>
          </a:p>
          <a:p>
            <a:r>
              <a:rPr lang="de-DE" sz="1400">
                <a:hlinkClick r:id="rId5" action="ppaction://hlinkfile"/>
              </a:rPr>
              <a:t>\\</a:t>
            </a:r>
            <a:r>
              <a:rPr lang="de-DE" sz="1400" smtClean="0">
                <a:hlinkClick r:id="rId5" action="ppaction://hlinkfile"/>
              </a:rPr>
              <a:t>seportal\DavWWWRoot\wip\XFEL\XTL\Tunnelsegmente_Uebersichten</a:t>
            </a:r>
            <a:endParaRPr lang="de-DE" sz="1400" dirty="0"/>
          </a:p>
          <a:p>
            <a:endParaRPr lang="de-DE" sz="1400" smtClean="0"/>
          </a:p>
        </p:txBody>
      </p:sp>
      <p:sp>
        <p:nvSpPr>
          <p:cNvPr id="7" name="Rechteck 6"/>
          <p:cNvSpPr/>
          <p:nvPr/>
        </p:nvSpPr>
        <p:spPr>
          <a:xfrm>
            <a:off x="376733" y="3620664"/>
            <a:ext cx="7787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Documents, minutes </a:t>
            </a:r>
            <a:r>
              <a:rPr lang="de-DE" sz="1400"/>
              <a:t>a</a:t>
            </a:r>
            <a:r>
              <a:rPr lang="de-DE" sz="1400" smtClean="0"/>
              <a:t>nd drawings of XFEL support frames</a:t>
            </a:r>
            <a:br>
              <a:rPr lang="de-DE" sz="1400" smtClean="0"/>
            </a:br>
            <a:r>
              <a:rPr lang="de-DE" sz="1400" smtClean="0"/>
              <a:t>(„</a:t>
            </a:r>
            <a:r>
              <a:rPr lang="de-DE" sz="1400" b="1" smtClean="0"/>
              <a:t>XFEL-Abhängung – Homepage“ by ZM1</a:t>
            </a:r>
            <a:r>
              <a:rPr lang="de-DE" sz="1400" smtClean="0"/>
              <a:t>):</a:t>
            </a:r>
            <a:endParaRPr lang="de-DE" sz="1400"/>
          </a:p>
          <a:p>
            <a:r>
              <a:rPr lang="de-DE" sz="1400" smtClean="0">
                <a:hlinkClick r:id="rId6"/>
              </a:rPr>
              <a:t>http://zm1spf1/XFEL-Abhängung/SitePages/Homepage.aspx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3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XFEL support frames</a:t>
            </a:r>
            <a:endParaRPr lang="de-DE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7945" y="1447224"/>
            <a:ext cx="8497358" cy="3336916"/>
          </a:xfrm>
        </p:spPr>
        <p:txBody>
          <a:bodyPr/>
          <a:lstStyle/>
          <a:p>
            <a:pPr eaLnBrk="1" hangingPunct="1"/>
            <a:r>
              <a:rPr lang="de-DE" smtClean="0"/>
              <a:t>Concept of support frames at XFEL</a:t>
            </a:r>
          </a:p>
          <a:p>
            <a:pPr lvl="1" eaLnBrk="1" hangingPunct="1"/>
            <a:r>
              <a:rPr lang="de-DE" smtClean="0"/>
              <a:t>Location, specifications, solution</a:t>
            </a:r>
          </a:p>
          <a:p>
            <a:pPr eaLnBrk="1" hangingPunct="1"/>
            <a:r>
              <a:rPr lang="de-DE" smtClean="0"/>
              <a:t>Volume of construction</a:t>
            </a:r>
          </a:p>
          <a:p>
            <a:pPr lvl="1" eaLnBrk="1" hangingPunct="1"/>
            <a:r>
              <a:rPr lang="de-DE" smtClean="0"/>
              <a:t>Amount, manpower, production costs</a:t>
            </a:r>
          </a:p>
          <a:p>
            <a:pPr eaLnBrk="1" hangingPunct="1"/>
            <a:r>
              <a:rPr lang="de-DE" smtClean="0"/>
              <a:t>Schedule</a:t>
            </a:r>
          </a:p>
          <a:p>
            <a:pPr eaLnBrk="1" hangingPunct="1"/>
            <a:r>
              <a:rPr lang="de-DE"/>
              <a:t>D</a:t>
            </a:r>
            <a:r>
              <a:rPr lang="de-DE" smtClean="0"/>
              <a:t>ocumentation</a:t>
            </a:r>
            <a:endParaRPr lang="de-DE" dirty="0" smtClean="0"/>
          </a:p>
        </p:txBody>
      </p:sp>
      <p:sp>
        <p:nvSpPr>
          <p:cNvPr id="4" name="Untertitel 1"/>
          <p:cNvSpPr>
            <a:spLocks noGrp="1"/>
          </p:cNvSpPr>
          <p:nvPr/>
        </p:nvSpPr>
        <p:spPr bwMode="auto">
          <a:xfrm>
            <a:off x="475924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Topics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Location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9" y="1236535"/>
            <a:ext cx="8902599" cy="33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400" kern="0" smtClean="0"/>
              <a:t>XFEL – accelerator tunnel XTL</a:t>
            </a:r>
          </a:p>
          <a:p>
            <a:pPr eaLnBrk="1" hangingPunct="1"/>
            <a:r>
              <a:rPr lang="de-DE" sz="1400" kern="0" smtClean="0"/>
              <a:t>Start at about  	Z = 1505 m, begin warm section (end of L3) 	– CAD room No. 28</a:t>
            </a:r>
          </a:p>
          <a:p>
            <a:pPr eaLnBrk="1" hangingPunct="1"/>
            <a:r>
              <a:rPr lang="de-DE" sz="1400" kern="0" smtClean="0"/>
              <a:t>End at about  	Z = 2100 m, last room of XTL		– CAD room No. 40 (41)</a:t>
            </a:r>
          </a:p>
          <a:p>
            <a:pPr eaLnBrk="1" hangingPunct="1"/>
            <a:r>
              <a:rPr lang="de-DE" sz="1400" kern="0" smtClean="0"/>
              <a:t>Supported beamlines:</a:t>
            </a:r>
          </a:p>
          <a:p>
            <a:pPr lvl="1" eaLnBrk="1" hangingPunct="1"/>
            <a:r>
              <a:rPr lang="de-DE" sz="1400" kern="0" smtClean="0"/>
              <a:t>CL (collimator line)				– </a:t>
            </a:r>
            <a:r>
              <a:rPr lang="de-DE" sz="1400" kern="0"/>
              <a:t>CAD room </a:t>
            </a:r>
            <a:r>
              <a:rPr lang="de-DE" sz="1400" kern="0" smtClean="0"/>
              <a:t>No. 28 - 35</a:t>
            </a:r>
          </a:p>
          <a:p>
            <a:pPr lvl="1" eaLnBrk="1" hangingPunct="1"/>
            <a:r>
              <a:rPr lang="de-DE" sz="1400" kern="0" smtClean="0"/>
              <a:t>TL (transfer line)				– </a:t>
            </a:r>
            <a:r>
              <a:rPr lang="de-DE" sz="1400" kern="0"/>
              <a:t>CAD </a:t>
            </a:r>
            <a:r>
              <a:rPr lang="de-DE" sz="1400" kern="0" smtClean="0"/>
              <a:t>room No. 35 - 37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sz="1400" kern="0" smtClean="0"/>
              <a:t>TLD					– </a:t>
            </a:r>
            <a:r>
              <a:rPr lang="de-DE" sz="1400" kern="0"/>
              <a:t>CAD room</a:t>
            </a:r>
            <a:r>
              <a:rPr lang="de-DE" sz="1400" kern="0" smtClean="0"/>
              <a:t> No. 36 - 41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sz="1400" kern="0" smtClean="0"/>
              <a:t>T1</a:t>
            </a:r>
            <a:r>
              <a:rPr lang="de-DE" sz="1400" kern="0"/>
              <a:t>				</a:t>
            </a:r>
            <a:r>
              <a:rPr lang="de-DE" sz="1400" kern="0" smtClean="0"/>
              <a:t>	– </a:t>
            </a:r>
            <a:r>
              <a:rPr lang="de-DE" sz="1400" kern="0"/>
              <a:t>CAD room No. </a:t>
            </a:r>
            <a:r>
              <a:rPr lang="de-DE" sz="1400" kern="0" smtClean="0"/>
              <a:t>37 - 41</a:t>
            </a:r>
            <a:endParaRPr lang="de-DE" sz="1400" kern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sz="1400" kern="0" smtClean="0"/>
              <a:t>T2</a:t>
            </a:r>
            <a:r>
              <a:rPr lang="de-DE" sz="1400" kern="0"/>
              <a:t>					</a:t>
            </a:r>
            <a:r>
              <a:rPr lang="de-DE" sz="1400" kern="0" smtClean="0"/>
              <a:t>– </a:t>
            </a:r>
            <a:r>
              <a:rPr lang="de-DE" sz="1400" kern="0"/>
              <a:t>CAD room No. </a:t>
            </a:r>
            <a:r>
              <a:rPr lang="de-DE" sz="1400" kern="0" smtClean="0"/>
              <a:t>37 - 41</a:t>
            </a:r>
            <a:endParaRPr lang="de-DE" sz="1400" kern="0"/>
          </a:p>
          <a:p>
            <a:pPr eaLnBrk="1" hangingPunct="1"/>
            <a:endParaRPr lang="de-DE" sz="1400" kern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" b="21707"/>
          <a:stretch/>
        </p:blipFill>
        <p:spPr bwMode="auto">
          <a:xfrm>
            <a:off x="282071" y="4021674"/>
            <a:ext cx="6257718" cy="24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>
            <a:off x="731520" y="2743200"/>
            <a:ext cx="0" cy="1610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730301" y="3071297"/>
            <a:ext cx="0" cy="665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731520" y="3299155"/>
            <a:ext cx="4608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731520" y="3502761"/>
            <a:ext cx="4608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>
            <a:off x="731520" y="3722217"/>
            <a:ext cx="4608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" name="Rechteck 2047"/>
          <p:cNvSpPr/>
          <p:nvPr/>
        </p:nvSpPr>
        <p:spPr bwMode="auto">
          <a:xfrm>
            <a:off x="3410930" y="6174029"/>
            <a:ext cx="305192" cy="1463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 rot="20879199">
            <a:off x="2318917" y="5295359"/>
            <a:ext cx="819303" cy="286137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XFEL </a:t>
            </a:r>
            <a:r>
              <a:rPr lang="de-DE"/>
              <a:t>support frames</a:t>
            </a: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Location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9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400" kern="0" smtClean="0"/>
              <a:t>XTL Room 38 till 40: 	- Transportation route is crossing below beamline</a:t>
            </a:r>
          </a:p>
          <a:p>
            <a:pPr marL="0" indent="0" eaLnBrk="1" hangingPunct="1">
              <a:buNone/>
            </a:pPr>
            <a:r>
              <a:rPr lang="de-DE" sz="1400" kern="0" smtClean="0"/>
              <a:t>			- Separation of beamlines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277804" y="4521203"/>
            <a:ext cx="7716335" cy="1981141"/>
            <a:chOff x="970226" y="4340153"/>
            <a:chExt cx="8023913" cy="216219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790" y="5096598"/>
              <a:ext cx="1346201" cy="46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09"/>
            <a:stretch/>
          </p:blipFill>
          <p:spPr bwMode="auto">
            <a:xfrm>
              <a:off x="1642532" y="5239002"/>
              <a:ext cx="4819121" cy="109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879" y="4340153"/>
              <a:ext cx="4247260" cy="59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26" y="4521203"/>
              <a:ext cx="3776653" cy="60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8178799" y="4572870"/>
              <a:ext cx="729455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R 37</a:t>
              </a:r>
              <a:endParaRPr lang="de-DE" b="1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277804" y="4347105"/>
              <a:ext cx="729455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R 38</a:t>
              </a:r>
              <a:endParaRPr lang="de-DE" b="1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280671" y="5447483"/>
              <a:ext cx="729455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R 39</a:t>
              </a:r>
              <a:endParaRPr lang="de-DE" b="1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087805" y="5932162"/>
              <a:ext cx="729455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R 40</a:t>
              </a:r>
              <a:endParaRPr lang="de-DE" b="1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015645" y="5322458"/>
              <a:ext cx="62158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TLD</a:t>
              </a:r>
              <a:endParaRPr lang="de-DE" b="1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43214" y="5781908"/>
              <a:ext cx="46918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T2</a:t>
              </a:r>
              <a:endParaRPr lang="de-DE" b="1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043214" y="6163790"/>
              <a:ext cx="46918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T1</a:t>
              </a:r>
              <a:endParaRPr lang="de-DE" b="1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645398" y="4621139"/>
              <a:ext cx="46918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b="1" smtClean="0"/>
                <a:t>TL</a:t>
              </a:r>
              <a:endParaRPr lang="de-DE" b="1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6" y="1818301"/>
            <a:ext cx="8138356" cy="26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Specifications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9" y="1236535"/>
            <a:ext cx="8902599" cy="48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400" b="1" kern="0" smtClean="0"/>
              <a:t>Stable support (avoiding of additional vibrations)</a:t>
            </a:r>
          </a:p>
          <a:p>
            <a:pPr lvl="1" eaLnBrk="1" hangingPunct="1"/>
            <a:r>
              <a:rPr lang="de-DE" sz="1400" kern="0" smtClean="0"/>
              <a:t>High requests: natural frequencies over 55 Hz</a:t>
            </a:r>
          </a:p>
          <a:p>
            <a:pPr lvl="1" eaLnBrk="1" hangingPunct="1"/>
            <a:r>
              <a:rPr lang="de-DE" sz="1400" kern="0" smtClean="0"/>
              <a:t>Reduced </a:t>
            </a:r>
            <a:r>
              <a:rPr lang="de-DE" sz="1400" kern="0"/>
              <a:t>requests: natural frequencies over </a:t>
            </a:r>
            <a:r>
              <a:rPr lang="de-DE" sz="1400" kern="0" smtClean="0"/>
              <a:t>35 </a:t>
            </a:r>
            <a:r>
              <a:rPr lang="de-DE" sz="1400" kern="0"/>
              <a:t>Hz</a:t>
            </a:r>
          </a:p>
          <a:p>
            <a:pPr lvl="1" eaLnBrk="1" hangingPunct="1"/>
            <a:r>
              <a:rPr lang="de-DE" sz="1400" kern="0" smtClean="0"/>
              <a:t>Eigenmodes in longitudinal direction: </a:t>
            </a:r>
            <a:r>
              <a:rPr lang="de-DE" sz="1400" kern="0"/>
              <a:t>natural frequencies over </a:t>
            </a:r>
            <a:r>
              <a:rPr lang="de-DE" sz="1400" kern="0" smtClean="0"/>
              <a:t>10 </a:t>
            </a:r>
            <a:r>
              <a:rPr lang="de-DE" sz="1400" kern="0"/>
              <a:t>Hz</a:t>
            </a:r>
          </a:p>
          <a:p>
            <a:pPr eaLnBrk="1" hangingPunct="1"/>
            <a:endParaRPr lang="de-DE" sz="1400" b="1" kern="0" smtClean="0"/>
          </a:p>
          <a:p>
            <a:pPr eaLnBrk="1" hangingPunct="1"/>
            <a:r>
              <a:rPr lang="de-DE" sz="1400" b="1" kern="0" smtClean="0"/>
              <a:t>Restriction of other work packages (space restrictions)</a:t>
            </a:r>
          </a:p>
          <a:p>
            <a:pPr eaLnBrk="1" hangingPunct="1"/>
            <a:endParaRPr lang="de-DE" sz="1400" kern="0" smtClean="0"/>
          </a:p>
          <a:p>
            <a:pPr eaLnBrk="1" hangingPunct="1"/>
            <a:r>
              <a:rPr lang="de-DE" sz="1400" b="1" kern="0" smtClean="0"/>
              <a:t>Loads:</a:t>
            </a:r>
          </a:p>
          <a:p>
            <a:pPr lvl="1" eaLnBrk="1" hangingPunct="1"/>
            <a:r>
              <a:rPr lang="de-DE" sz="1400" kern="0" smtClean="0"/>
              <a:t>self weight</a:t>
            </a:r>
          </a:p>
          <a:p>
            <a:pPr lvl="1" eaLnBrk="1" hangingPunct="1"/>
            <a:r>
              <a:rPr lang="de-DE" sz="1400" kern="0" smtClean="0"/>
              <a:t>Thermal and fire loads</a:t>
            </a:r>
          </a:p>
          <a:p>
            <a:pPr eaLnBrk="1" hangingPunct="1"/>
            <a:endParaRPr lang="de-DE" sz="1800" kern="0" smtClean="0"/>
          </a:p>
          <a:p>
            <a:pPr eaLnBrk="1" hangingPunct="1"/>
            <a:r>
              <a:rPr lang="de-DE" sz="1400" b="1" kern="0" smtClean="0"/>
              <a:t>Permeability restrictions:</a:t>
            </a:r>
          </a:p>
          <a:p>
            <a:pPr lvl="1" eaLnBrk="1" hangingPunct="1"/>
            <a:r>
              <a:rPr lang="de-DE" sz="1400" kern="0"/>
              <a:t>Distances of construction steel to beam line:	</a:t>
            </a:r>
            <a:r>
              <a:rPr lang="de-DE" sz="1400" kern="0" smtClean="0"/>
              <a:t>150 </a:t>
            </a:r>
            <a:r>
              <a:rPr lang="de-DE" sz="1400" kern="0"/>
              <a:t>mm (TLD), 200 mm (TL, T1, T2</a:t>
            </a:r>
            <a:r>
              <a:rPr lang="de-DE" sz="1400" kern="0" smtClean="0"/>
              <a:t>) - transverse</a:t>
            </a:r>
            <a:endParaRPr lang="de-DE" sz="1400" kern="0"/>
          </a:p>
          <a:p>
            <a:pPr marL="444500" lvl="1" indent="0" eaLnBrk="1" hangingPunct="1">
              <a:buNone/>
            </a:pPr>
            <a:r>
              <a:rPr lang="de-DE" sz="1400" kern="0"/>
              <a:t>	</a:t>
            </a:r>
            <a:r>
              <a:rPr lang="de-DE" sz="1400" kern="0" smtClean="0"/>
              <a:t>				</a:t>
            </a:r>
            <a:r>
              <a:rPr lang="de-DE" sz="1400" kern="0"/>
              <a:t>300 mm (T1) - longitudinal</a:t>
            </a:r>
          </a:p>
          <a:p>
            <a:pPr eaLnBrk="1" hangingPunct="1"/>
            <a:endParaRPr lang="de-DE" sz="1400" kern="0" smtClean="0"/>
          </a:p>
          <a:p>
            <a:pPr eaLnBrk="1" hangingPunct="1"/>
            <a:endParaRPr lang="de-DE" sz="1400" kern="0" smtClean="0"/>
          </a:p>
        </p:txBody>
      </p:sp>
      <p:pic>
        <p:nvPicPr>
          <p:cNvPr id="5" name="Picture 4" descr="https://static.palfinger.com/medias/sys_master/8797181280286/crayler_usp_deadweight_fan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09" y="3540775"/>
            <a:ext cx="812509" cy="5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lvv-reinold.de/images/bild-feu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18" y="3840099"/>
            <a:ext cx="398850" cy="5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1"/>
          <a:stretch/>
        </p:blipFill>
        <p:spPr bwMode="auto">
          <a:xfrm>
            <a:off x="7059168" y="2596895"/>
            <a:ext cx="1110759" cy="10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cwkephasephysikprofilabi40.files.wordpress.com/2011/02/pende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68" y="1066798"/>
            <a:ext cx="1230647" cy="12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athematik.de/ger/fragenantworten/erstehilfe/analytische_geometrie/bilder/vektor2.5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72" y="5441967"/>
            <a:ext cx="1441096" cy="8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Solution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9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de-DE" sz="1400" kern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01" y="823912"/>
            <a:ext cx="4215565" cy="25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3619" y="1229220"/>
            <a:ext cx="4699075" cy="508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Solution as steel construction</a:t>
            </a:r>
          </a:p>
          <a:p>
            <a:pPr marL="0" indent="0">
              <a:spcAft>
                <a:spcPts val="200"/>
              </a:spcAft>
              <a:buNone/>
              <a:tabLst>
                <a:tab pos="269875" algn="l"/>
              </a:tabLst>
            </a:pPr>
            <a:r>
              <a:rPr lang="en-US"/>
              <a:t>	</a:t>
            </a:r>
            <a:r>
              <a:rPr lang="en-US" smtClean="0"/>
              <a:t>suspended from tunnel ceiling</a:t>
            </a:r>
          </a:p>
          <a:p>
            <a:pPr>
              <a:spcAft>
                <a:spcPts val="200"/>
              </a:spcAft>
            </a:pPr>
            <a:endParaRPr lang="en-US"/>
          </a:p>
          <a:p>
            <a:pPr>
              <a:spcAft>
                <a:spcPts val="200"/>
              </a:spcAft>
            </a:pPr>
            <a:r>
              <a:rPr lang="en-US" smtClean="0"/>
              <a:t>Support frames TLD</a:t>
            </a:r>
            <a:endParaRPr lang="en-US"/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Simple double I-Beam as box section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Near ceiling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Small bracings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/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mtClean="0"/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mtClean="0"/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/>
          </a:p>
          <a:p>
            <a:pPr marL="1008063" lvl="2" indent="0">
              <a:spcAft>
                <a:spcPts val="200"/>
              </a:spcAft>
            </a:pPr>
            <a:endParaRPr lang="en-US" smtClean="0"/>
          </a:p>
          <a:p>
            <a:pPr>
              <a:spcAft>
                <a:spcPts val="200"/>
              </a:spcAft>
            </a:pPr>
            <a:r>
              <a:rPr lang="en-US" smtClean="0"/>
              <a:t>Support frames TL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Basis frame made of 2 main girders and cross members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More stable than TLD support frames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Bracings to tunnel wall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In room 38-40 TL frames enclose TLD frames</a:t>
            </a:r>
            <a:endParaRPr lang="en-US"/>
          </a:p>
          <a:p>
            <a:pPr>
              <a:spcAft>
                <a:spcPts val="200"/>
              </a:spcAft>
            </a:pPr>
            <a:endParaRPr lang="en-US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25" y="3326076"/>
            <a:ext cx="3623541" cy="27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Solution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8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kern="0" smtClean="0"/>
              <a:t>Standardization of TL support frames in XTL </a:t>
            </a:r>
            <a:r>
              <a:rPr lang="de-DE" kern="0"/>
              <a:t>Room </a:t>
            </a:r>
            <a:r>
              <a:rPr lang="de-DE" kern="0" smtClean="0"/>
              <a:t>28 – 38</a:t>
            </a:r>
          </a:p>
          <a:p>
            <a:pPr marL="0" indent="0" eaLnBrk="1" hangingPunct="1">
              <a:buNone/>
              <a:tabLst>
                <a:tab pos="269875" algn="l"/>
              </a:tabLst>
            </a:pPr>
            <a:r>
              <a:rPr lang="de-DE" kern="0" smtClean="0"/>
              <a:t>	and special adapted frames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" y="2244067"/>
            <a:ext cx="681849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46563" y="3682518"/>
            <a:ext cx="4061692" cy="11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400" kern="0" smtClean="0"/>
              <a:t>Different profile sizes (180 / 220)</a:t>
            </a:r>
          </a:p>
          <a:p>
            <a:pPr eaLnBrk="1" hangingPunct="1"/>
            <a:r>
              <a:rPr lang="de-DE" sz="1400" kern="0" smtClean="0"/>
              <a:t>Different lengths (1 / 2 / 3 segments)</a:t>
            </a:r>
          </a:p>
          <a:p>
            <a:pPr eaLnBrk="1" hangingPunct="1"/>
            <a:r>
              <a:rPr lang="de-DE" sz="1400" kern="0" smtClean="0"/>
              <a:t>Special frames with standing components instead of hanging</a:t>
            </a:r>
          </a:p>
        </p:txBody>
      </p:sp>
    </p:spTree>
    <p:extLst>
      <p:ext uri="{BB962C8B-B14F-4D97-AF65-F5344CB8AC3E}">
        <p14:creationId xmlns:p14="http://schemas.microsoft.com/office/powerpoint/2010/main" val="40864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Solution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1" y="3789274"/>
            <a:ext cx="3847990" cy="26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7" y="2374302"/>
            <a:ext cx="3964838" cy="15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91873" y="2229959"/>
            <a:ext cx="2989080" cy="18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4387799"/>
            <a:ext cx="4017145" cy="1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42970" y="5596128"/>
            <a:ext cx="9363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Beam</a:t>
            </a:r>
            <a:endParaRPr lang="de-DE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75487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tabLst>
                <a:tab pos="4308475" algn="l"/>
              </a:tabLst>
            </a:pPr>
            <a:r>
              <a:rPr lang="de-DE" kern="0" smtClean="0"/>
              <a:t>Fixation on ceiling:	Fixation on wall:</a:t>
            </a:r>
          </a:p>
          <a:p>
            <a:pPr marL="0" indent="0" eaLnBrk="1" hangingPunct="1">
              <a:buNone/>
              <a:tabLst>
                <a:tab pos="358775" algn="l"/>
                <a:tab pos="4667250" algn="l"/>
              </a:tabLst>
            </a:pPr>
            <a:r>
              <a:rPr lang="de-DE" kern="0" smtClean="0"/>
              <a:t>	welded sheet metal	screwed U-profile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0" y="4387799"/>
            <a:ext cx="4017145" cy="1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XFEL support frames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Solution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44191" r="23721"/>
          <a:stretch/>
        </p:blipFill>
        <p:spPr bwMode="auto">
          <a:xfrm>
            <a:off x="4523841" y="2061041"/>
            <a:ext cx="4328710" cy="35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75487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4308475" algn="l"/>
              </a:tabLst>
            </a:pPr>
            <a:r>
              <a:rPr lang="de-DE" kern="0" smtClean="0"/>
              <a:t>Support of beamline components via hanging adjustment device</a:t>
            </a:r>
          </a:p>
          <a:p>
            <a:pPr eaLnBrk="1" hangingPunct="1">
              <a:tabLst>
                <a:tab pos="4308475" algn="l"/>
              </a:tabLst>
            </a:pPr>
            <a:r>
              <a:rPr lang="de-DE" kern="0" smtClean="0"/>
              <a:t>Gluing of device for heavy magnets (after adjustment)</a:t>
            </a:r>
          </a:p>
          <a:p>
            <a:pPr eaLnBrk="1" hangingPunct="1">
              <a:tabLst>
                <a:tab pos="4308475" algn="l"/>
              </a:tabLst>
            </a:pPr>
            <a:r>
              <a:rPr lang="de-DE" kern="0" smtClean="0"/>
              <a:t>In special cases also possibility</a:t>
            </a:r>
            <a:br>
              <a:rPr lang="de-DE" kern="0" smtClean="0"/>
            </a:br>
            <a:r>
              <a:rPr lang="de-DE" kern="0" smtClean="0"/>
              <a:t>to  glue braces on magnets</a:t>
            </a:r>
          </a:p>
          <a:p>
            <a:pPr eaLnBrk="1" hangingPunct="1">
              <a:tabLst>
                <a:tab pos="4308475" algn="l"/>
              </a:tabLst>
            </a:pPr>
            <a:endParaRPr lang="de-DE" kern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19892" r="10898" b="26724"/>
          <a:stretch/>
        </p:blipFill>
        <p:spPr bwMode="auto">
          <a:xfrm>
            <a:off x="2627206" y="5259213"/>
            <a:ext cx="2603988" cy="10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11947" y="4433538"/>
            <a:ext cx="5030518" cy="83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Master Bond Polymer Adhesive EP30</a:t>
            </a:r>
          </a:p>
          <a:p>
            <a:pPr marL="0" indent="0">
              <a:buFont typeface="Arial Black" pitchFamily="34" charset="0"/>
              <a:buNone/>
            </a:pPr>
            <a:r>
              <a:rPr lang="en-US" sz="1400" dirty="0" smtClean="0">
                <a:solidFill>
                  <a:srgbClr val="FF6600"/>
                </a:solidFill>
              </a:rPr>
              <a:t>Low Viscosity, Two Component Epoxy Adhesive For High Performance General </a:t>
            </a:r>
            <a:r>
              <a:rPr lang="en-US" sz="1400" smtClean="0">
                <a:solidFill>
                  <a:srgbClr val="FF6600"/>
                </a:solidFill>
              </a:rPr>
              <a:t>Purpose Bonding</a:t>
            </a:r>
            <a:endParaRPr lang="en-US" sz="1400" dirty="0" smtClean="0">
              <a:solidFill>
                <a:srgbClr val="FF66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02444" y="5259212"/>
            <a:ext cx="2382721" cy="1074850"/>
            <a:chOff x="675033" y="4165470"/>
            <a:chExt cx="3511053" cy="217295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7" t="13475" r="18261" b="18895"/>
            <a:stretch/>
          </p:blipFill>
          <p:spPr bwMode="auto">
            <a:xfrm>
              <a:off x="675033" y="4165470"/>
              <a:ext cx="3511053" cy="2172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feil nach unten 12"/>
            <p:cNvSpPr/>
            <p:nvPr/>
          </p:nvSpPr>
          <p:spPr bwMode="auto">
            <a:xfrm>
              <a:off x="3636390" y="4482396"/>
              <a:ext cx="549696" cy="1035313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1" t="1" r="11093" b="12961"/>
          <a:stretch/>
        </p:blipFill>
        <p:spPr bwMode="auto">
          <a:xfrm>
            <a:off x="858013" y="2915843"/>
            <a:ext cx="2526790" cy="14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303</Words>
  <Application>Microsoft Office PowerPoint</Application>
  <PresentationFormat>Bildschirmpräsentation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2_DESY_Vortrag_3-1</vt:lpstr>
      <vt:lpstr>XFEL support frames</vt:lpstr>
      <vt:lpstr>XFEL support frames</vt:lpstr>
      <vt:lpstr> XFEL support frames </vt:lpstr>
      <vt:lpstr>XFEL support frames</vt:lpstr>
      <vt:lpstr> XFEL support frames </vt:lpstr>
      <vt:lpstr> XFEL support frames </vt:lpstr>
      <vt:lpstr> XFEL support frames </vt:lpstr>
      <vt:lpstr> XFEL support frames </vt:lpstr>
      <vt:lpstr> XFEL support frames </vt:lpstr>
      <vt:lpstr> XFEL support frames </vt:lpstr>
      <vt:lpstr> XFEL support frames </vt:lpstr>
      <vt:lpstr> XFEL support frames </vt:lpstr>
      <vt:lpstr> Documentation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Platzer, Roland</cp:lastModifiedBy>
  <cp:revision>516</cp:revision>
  <cp:lastPrinted>2015-04-23T11:09:21Z</cp:lastPrinted>
  <dcterms:created xsi:type="dcterms:W3CDTF">2008-04-14T12:45:38Z</dcterms:created>
  <dcterms:modified xsi:type="dcterms:W3CDTF">2015-04-24T05:25:08Z</dcterms:modified>
</cp:coreProperties>
</file>