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0" r:id="rId3"/>
    <p:sldId id="291" r:id="rId4"/>
    <p:sldId id="292" r:id="rId5"/>
    <p:sldId id="261" r:id="rId6"/>
    <p:sldId id="260" r:id="rId7"/>
    <p:sldId id="293" r:id="rId8"/>
    <p:sldId id="303" r:id="rId9"/>
    <p:sldId id="304" r:id="rId10"/>
    <p:sldId id="300" r:id="rId11"/>
    <p:sldId id="301" r:id="rId12"/>
    <p:sldId id="302" r:id="rId13"/>
    <p:sldId id="287" r:id="rId14"/>
    <p:sldId id="263" r:id="rId15"/>
    <p:sldId id="294" r:id="rId16"/>
    <p:sldId id="296" r:id="rId17"/>
    <p:sldId id="264" r:id="rId18"/>
    <p:sldId id="285" r:id="rId19"/>
    <p:sldId id="299" r:id="rId20"/>
    <p:sldId id="286" r:id="rId21"/>
    <p:sldId id="289" r:id="rId22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02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3F7E-A1B5-4416-9ABD-1242A6C9A5FB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1F87-BF17-40EA-9440-AFFC48B88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49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CBBF5-9E2E-4008-9795-193836CAD9CB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AA1C-7BBA-4C90-A807-1A7B7597C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66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77" indent="-285722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888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43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199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54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09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664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19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>
                <a:solidFill>
                  <a:prstClr val="black"/>
                </a:solidFill>
              </a:rPr>
              <a:pPr/>
              <a:t>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6" y="4715153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228578" indent="-228578">
              <a:spcBef>
                <a:spcPct val="0"/>
              </a:spcBef>
              <a:spcAft>
                <a:spcPct val="20000"/>
              </a:spcAft>
            </a:pPr>
            <a:endParaRPr lang="en-GB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77" indent="-285722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888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43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199" indent="-2285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54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09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664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819" indent="-228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6" y="4715153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228578" indent="-22857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774A-6C3A-4295-9D8A-0A5DF4B4B94A}" type="slidenum">
              <a:rPr lang="de-DE"/>
              <a:pPr/>
              <a:t>10</a:t>
            </a:fld>
            <a:endParaRPr lang="de-DE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6" y="4715154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</a:t>
            </a:r>
            <a:r>
              <a:rPr lang="en-GB" sz="1100" b="1"/>
              <a:t>Copy &amp; paste </a:t>
            </a:r>
            <a:r>
              <a:rPr lang="en-GB" sz="1100"/>
              <a:t>an element from the Clip Board to the particular slide: </a:t>
            </a:r>
            <a:br>
              <a:rPr lang="en-GB" sz="1100"/>
            </a:br>
            <a:r>
              <a:rPr lang="en-GB" sz="1100"/>
              <a:t> 1) Click on a box to mark it. </a:t>
            </a:r>
            <a:br>
              <a:rPr lang="en-GB" sz="1100"/>
            </a:br>
            <a:r>
              <a:rPr lang="en-GB" sz="1100"/>
              <a:t> 2) Position the mouse pointer on the box frame: Copy!</a:t>
            </a:r>
            <a:r>
              <a:rPr lang="de-DE" sz="1100"/>
              <a:t> </a:t>
            </a:r>
            <a:br>
              <a:rPr lang="de-DE" sz="1100"/>
            </a:br>
            <a:r>
              <a:rPr lang="de-DE" sz="1100"/>
              <a:t> 3) </a:t>
            </a:r>
            <a:r>
              <a:rPr lang="en-GB" sz="1100"/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you intend to use the elements is your choice. </a:t>
            </a:r>
            <a:br>
              <a:rPr lang="en-GB" sz="1100"/>
            </a:br>
            <a:r>
              <a:rPr lang="en-GB" sz="1100"/>
              <a:t>  You can combine the text block style with the background colour </a:t>
            </a:r>
            <a:br>
              <a:rPr lang="en-GB" sz="1100"/>
            </a:br>
            <a:r>
              <a:rPr lang="en-GB" sz="1100"/>
              <a:t>  in different manner.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to change the height or the width (or both) of a box </a:t>
            </a:r>
            <a:br>
              <a:rPr lang="en-GB" sz="1100"/>
            </a:br>
            <a:r>
              <a:rPr lang="en-GB" sz="1100"/>
              <a:t>  (including its background): </a:t>
            </a:r>
            <a:br>
              <a:rPr lang="en-GB" sz="1100"/>
            </a:br>
            <a:r>
              <a:rPr lang="en-GB" sz="1100"/>
              <a:t>  Mark the box, and grip and draw the specific edge of the box frame.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You can position a text block inside a frame: 1) Mark the text block. </a:t>
            </a:r>
            <a:br>
              <a:rPr lang="en-GB" sz="1100"/>
            </a:br>
            <a:r>
              <a:rPr lang="en-GB" sz="1100"/>
              <a:t>  2) Click on the menu point “Format”: “Text box”, “Text Box”, </a:t>
            </a:r>
            <a:br>
              <a:rPr lang="en-GB" sz="1100"/>
            </a:br>
            <a:r>
              <a:rPr lang="en-GB" sz="1100"/>
              <a:t>  “Text Anchor Point”.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Insert a new slide: Menu button “New Slide” </a:t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r>
              <a:rPr lang="en-GB" sz="1100"/>
              <a:t>  For more bullet levels (max. 5) use the tab stop button </a:t>
            </a:r>
            <a:r>
              <a:rPr lang="en-GB" sz="1100">
                <a:sym typeface="Wingdings" pitchFamily="2" charset="2"/>
              </a:rPr>
              <a:t></a:t>
            </a:r>
            <a:r>
              <a:rPr lang="en-GB" sz="1100">
                <a:sym typeface="Symbol" pitchFamily="18" charset="2"/>
              </a:rPr>
              <a:t> </a:t>
            </a:r>
            <a:r>
              <a:rPr lang="en-GB" sz="1100"/>
              <a:t>on your keyboard, </a:t>
            </a:r>
            <a:br>
              <a:rPr lang="en-GB" sz="1100"/>
            </a:br>
            <a:r>
              <a:rPr lang="en-GB" sz="1100"/>
              <a:t>  back with </a:t>
            </a:r>
            <a:r>
              <a:rPr lang="en-GB" sz="1100">
                <a:sym typeface="Symbol" pitchFamily="18" charset="2"/>
              </a:rPr>
              <a:t></a:t>
            </a:r>
            <a:r>
              <a:rPr lang="en-GB" sz="1100">
                <a:sym typeface="Wingdings" pitchFamily="2" charset="2"/>
              </a:rPr>
              <a:t> </a:t>
            </a:r>
            <a:br>
              <a:rPr lang="en-GB" sz="1100">
                <a:sym typeface="Wingdings" pitchFamily="2" charset="2"/>
              </a:rPr>
            </a:br>
            <a:endParaRPr lang="en-GB" sz="1100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GB" sz="1100"/>
              <a:t>  The default colour scheme for font, line and fill is (1st row, from left to right):</a:t>
            </a:r>
            <a:br>
              <a:rPr lang="en-GB" sz="1100"/>
            </a:br>
            <a:r>
              <a:rPr lang="en-GB" sz="1100"/>
              <a:t>  White  </a:t>
            </a:r>
            <a:r>
              <a:rPr lang="en-GB" sz="1100">
                <a:sym typeface="Wingdings" pitchFamily="2" charset="2"/>
              </a:rPr>
              <a:t></a:t>
            </a:r>
            <a:r>
              <a:rPr lang="en-GB" sz="1100"/>
              <a:t>  Violet  </a:t>
            </a:r>
            <a:r>
              <a:rPr lang="en-GB" sz="1100">
                <a:sym typeface="Wingdings" pitchFamily="2" charset="2"/>
              </a:rPr>
              <a:t>  Grey   Black   Violet    Orange    Violet    Orange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36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774A-6C3A-4295-9D8A-0A5DF4B4B94A}" type="slidenum">
              <a:rPr lang="de-DE"/>
              <a:pPr/>
              <a:t>11</a:t>
            </a:fld>
            <a:endParaRPr lang="de-DE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6" y="4715154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</a:t>
            </a:r>
            <a:r>
              <a:rPr lang="en-GB" sz="1100" b="1"/>
              <a:t>Copy &amp; paste </a:t>
            </a:r>
            <a:r>
              <a:rPr lang="en-GB" sz="1100"/>
              <a:t>an element from the Clip Board to the particular slide: </a:t>
            </a:r>
            <a:br>
              <a:rPr lang="en-GB" sz="1100"/>
            </a:br>
            <a:r>
              <a:rPr lang="en-GB" sz="1100"/>
              <a:t> 1) Click on a box to mark it. </a:t>
            </a:r>
            <a:br>
              <a:rPr lang="en-GB" sz="1100"/>
            </a:br>
            <a:r>
              <a:rPr lang="en-GB" sz="1100"/>
              <a:t> 2) Position the mouse pointer on the box frame: Copy!</a:t>
            </a:r>
            <a:r>
              <a:rPr lang="de-DE" sz="1100"/>
              <a:t> </a:t>
            </a:r>
            <a:br>
              <a:rPr lang="de-DE" sz="1100"/>
            </a:br>
            <a:r>
              <a:rPr lang="de-DE" sz="1100"/>
              <a:t> 3) </a:t>
            </a:r>
            <a:r>
              <a:rPr lang="en-GB" sz="1100"/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you intend to use the elements is your choice. </a:t>
            </a:r>
            <a:br>
              <a:rPr lang="en-GB" sz="1100"/>
            </a:br>
            <a:r>
              <a:rPr lang="en-GB" sz="1100"/>
              <a:t>  You can combine the text block style with the background colour </a:t>
            </a:r>
            <a:br>
              <a:rPr lang="en-GB" sz="1100"/>
            </a:br>
            <a:r>
              <a:rPr lang="en-GB" sz="1100"/>
              <a:t>  in different manner.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to change the height or the width (or both) of a box </a:t>
            </a:r>
            <a:br>
              <a:rPr lang="en-GB" sz="1100"/>
            </a:br>
            <a:r>
              <a:rPr lang="en-GB" sz="1100"/>
              <a:t>  (including its background): </a:t>
            </a:r>
            <a:br>
              <a:rPr lang="en-GB" sz="1100"/>
            </a:br>
            <a:r>
              <a:rPr lang="en-GB" sz="1100"/>
              <a:t>  Mark the box, and grip and draw the specific edge of the box frame.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You can position a text block inside a frame: 1) Mark the text block. </a:t>
            </a:r>
            <a:br>
              <a:rPr lang="en-GB" sz="1100"/>
            </a:br>
            <a:r>
              <a:rPr lang="en-GB" sz="1100"/>
              <a:t>  2) Click on the menu point “Format”: “Text box”, “Text Box”, </a:t>
            </a:r>
            <a:br>
              <a:rPr lang="en-GB" sz="1100"/>
            </a:br>
            <a:r>
              <a:rPr lang="en-GB" sz="1100"/>
              <a:t>  “Text Anchor Point”.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Insert a new slide: Menu button “New Slide” </a:t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r>
              <a:rPr lang="en-GB" sz="1100"/>
              <a:t>  For more bullet levels (max. 5) use the tab stop button </a:t>
            </a:r>
            <a:r>
              <a:rPr lang="en-GB" sz="1100">
                <a:sym typeface="Wingdings" pitchFamily="2" charset="2"/>
              </a:rPr>
              <a:t></a:t>
            </a:r>
            <a:r>
              <a:rPr lang="en-GB" sz="1100">
                <a:sym typeface="Symbol" pitchFamily="18" charset="2"/>
              </a:rPr>
              <a:t> </a:t>
            </a:r>
            <a:r>
              <a:rPr lang="en-GB" sz="1100"/>
              <a:t>on your keyboard, </a:t>
            </a:r>
            <a:br>
              <a:rPr lang="en-GB" sz="1100"/>
            </a:br>
            <a:r>
              <a:rPr lang="en-GB" sz="1100"/>
              <a:t>  back with </a:t>
            </a:r>
            <a:r>
              <a:rPr lang="en-GB" sz="1100">
                <a:sym typeface="Symbol" pitchFamily="18" charset="2"/>
              </a:rPr>
              <a:t></a:t>
            </a:r>
            <a:r>
              <a:rPr lang="en-GB" sz="1100">
                <a:sym typeface="Wingdings" pitchFamily="2" charset="2"/>
              </a:rPr>
              <a:t> </a:t>
            </a:r>
            <a:br>
              <a:rPr lang="en-GB" sz="1100">
                <a:sym typeface="Wingdings" pitchFamily="2" charset="2"/>
              </a:rPr>
            </a:br>
            <a:endParaRPr lang="en-GB" sz="1100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GB" sz="1100"/>
              <a:t>  The default colour scheme for font, line and fill is (1st row, from left to right):</a:t>
            </a:r>
            <a:br>
              <a:rPr lang="en-GB" sz="1100"/>
            </a:br>
            <a:r>
              <a:rPr lang="en-GB" sz="1100"/>
              <a:t>  White  </a:t>
            </a:r>
            <a:r>
              <a:rPr lang="en-GB" sz="1100">
                <a:sym typeface="Wingdings" pitchFamily="2" charset="2"/>
              </a:rPr>
              <a:t></a:t>
            </a:r>
            <a:r>
              <a:rPr lang="en-GB" sz="1100"/>
              <a:t>  Violet  </a:t>
            </a:r>
            <a:r>
              <a:rPr lang="en-GB" sz="1100">
                <a:sym typeface="Wingdings" pitchFamily="2" charset="2"/>
              </a:rPr>
              <a:t>  Grey   Black   Violet    Orange    Violet    Orange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079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774A-6C3A-4295-9D8A-0A5DF4B4B94A}" type="slidenum">
              <a:rPr lang="de-DE"/>
              <a:pPr/>
              <a:t>12</a:t>
            </a:fld>
            <a:endParaRPr lang="de-DE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6" y="4715154"/>
            <a:ext cx="4886008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</a:t>
            </a:r>
            <a:r>
              <a:rPr lang="en-GB" sz="1100" b="1"/>
              <a:t>Copy &amp; paste </a:t>
            </a:r>
            <a:r>
              <a:rPr lang="en-GB" sz="1100"/>
              <a:t>an element from the Clip Board to the particular slide: </a:t>
            </a:r>
            <a:br>
              <a:rPr lang="en-GB" sz="1100"/>
            </a:br>
            <a:r>
              <a:rPr lang="en-GB" sz="1100"/>
              <a:t> 1) Click on a box to mark it. </a:t>
            </a:r>
            <a:br>
              <a:rPr lang="en-GB" sz="1100"/>
            </a:br>
            <a:r>
              <a:rPr lang="en-GB" sz="1100"/>
              <a:t> 2) Position the mouse pointer on the box frame: Copy!</a:t>
            </a:r>
            <a:r>
              <a:rPr lang="de-DE" sz="1100"/>
              <a:t> </a:t>
            </a:r>
            <a:br>
              <a:rPr lang="de-DE" sz="1100"/>
            </a:br>
            <a:r>
              <a:rPr lang="de-DE" sz="1100"/>
              <a:t> 3) </a:t>
            </a:r>
            <a:r>
              <a:rPr lang="en-GB" sz="1100"/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you intend to use the elements is your choice. </a:t>
            </a:r>
            <a:br>
              <a:rPr lang="en-GB" sz="1100"/>
            </a:br>
            <a:r>
              <a:rPr lang="en-GB" sz="1100"/>
              <a:t>  You can combine the text block style with the background colour </a:t>
            </a:r>
            <a:br>
              <a:rPr lang="en-GB" sz="1100"/>
            </a:br>
            <a:r>
              <a:rPr lang="en-GB" sz="1100"/>
              <a:t>  in different manner.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to change the height or the width (or both) of a box </a:t>
            </a:r>
            <a:br>
              <a:rPr lang="en-GB" sz="1100"/>
            </a:br>
            <a:r>
              <a:rPr lang="en-GB" sz="1100"/>
              <a:t>  (including its background): </a:t>
            </a:r>
            <a:br>
              <a:rPr lang="en-GB" sz="1100"/>
            </a:br>
            <a:r>
              <a:rPr lang="en-GB" sz="1100"/>
              <a:t>  Mark the box, and grip and draw the specific edge of the box frame.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You can position a text block inside a frame: 1) Mark the text block. </a:t>
            </a:r>
            <a:br>
              <a:rPr lang="en-GB" sz="1100"/>
            </a:br>
            <a:r>
              <a:rPr lang="en-GB" sz="1100"/>
              <a:t>  2) Click on the menu point “Format”: “Text box”, “Text Box”, </a:t>
            </a:r>
            <a:br>
              <a:rPr lang="en-GB" sz="1100"/>
            </a:br>
            <a:r>
              <a:rPr lang="en-GB" sz="1100"/>
              <a:t>  “Text Anchor Point”.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Insert a new slide: Menu button “New Slide” </a:t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r>
              <a:rPr lang="en-GB" sz="1100"/>
              <a:t>  For more bullet levels (max. 5) use the tab stop button </a:t>
            </a:r>
            <a:r>
              <a:rPr lang="en-GB" sz="1100">
                <a:sym typeface="Wingdings" pitchFamily="2" charset="2"/>
              </a:rPr>
              <a:t></a:t>
            </a:r>
            <a:r>
              <a:rPr lang="en-GB" sz="1100">
                <a:sym typeface="Symbol" pitchFamily="18" charset="2"/>
              </a:rPr>
              <a:t> </a:t>
            </a:r>
            <a:r>
              <a:rPr lang="en-GB" sz="1100"/>
              <a:t>on your keyboard, </a:t>
            </a:r>
            <a:br>
              <a:rPr lang="en-GB" sz="1100"/>
            </a:br>
            <a:r>
              <a:rPr lang="en-GB" sz="1100"/>
              <a:t>  back with </a:t>
            </a:r>
            <a:r>
              <a:rPr lang="en-GB" sz="1100">
                <a:sym typeface="Symbol" pitchFamily="18" charset="2"/>
              </a:rPr>
              <a:t></a:t>
            </a:r>
            <a:r>
              <a:rPr lang="en-GB" sz="1100">
                <a:sym typeface="Wingdings" pitchFamily="2" charset="2"/>
              </a:rPr>
              <a:t> </a:t>
            </a:r>
            <a:br>
              <a:rPr lang="en-GB" sz="1100">
                <a:sym typeface="Wingdings" pitchFamily="2" charset="2"/>
              </a:rPr>
            </a:br>
            <a:endParaRPr lang="en-GB" sz="1100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GB" sz="1100"/>
              <a:t>  The default colour scheme for font, line and fill is (1st row, from left to right):</a:t>
            </a:r>
            <a:br>
              <a:rPr lang="en-GB" sz="1100"/>
            </a:br>
            <a:r>
              <a:rPr lang="en-GB" sz="1100"/>
              <a:t>  White  </a:t>
            </a:r>
            <a:r>
              <a:rPr lang="en-GB" sz="1100">
                <a:sym typeface="Wingdings" pitchFamily="2" charset="2"/>
              </a:rPr>
              <a:t></a:t>
            </a:r>
            <a:r>
              <a:rPr lang="en-GB" sz="1100"/>
              <a:t>  Violet  </a:t>
            </a:r>
            <a:r>
              <a:rPr lang="en-GB" sz="1100">
                <a:sym typeface="Wingdings" pitchFamily="2" charset="2"/>
              </a:rPr>
              <a:t>  Grey   Black   Violet    Orange    Violet    Orange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97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774A-6C3A-4295-9D8A-0A5DF4B4B94A}" type="slidenum">
              <a:rPr lang="de-DE"/>
              <a:pPr/>
              <a:t>17</a:t>
            </a:fld>
            <a:endParaRPr lang="de-DE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4"/>
            <a:ext cx="4886009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</a:t>
            </a:r>
            <a:r>
              <a:rPr lang="en-GB" sz="1100" b="1"/>
              <a:t>Copy &amp; paste </a:t>
            </a:r>
            <a:r>
              <a:rPr lang="en-GB" sz="1100"/>
              <a:t>an element from the Clip Board to the particular slide: </a:t>
            </a:r>
            <a:br>
              <a:rPr lang="en-GB" sz="1100"/>
            </a:br>
            <a:r>
              <a:rPr lang="en-GB" sz="1100"/>
              <a:t> 1) Click on a box to mark it. </a:t>
            </a:r>
            <a:br>
              <a:rPr lang="en-GB" sz="1100"/>
            </a:br>
            <a:r>
              <a:rPr lang="en-GB" sz="1100"/>
              <a:t> 2) Position the mouse pointer on the box frame: Copy!</a:t>
            </a:r>
            <a:r>
              <a:rPr lang="de-DE" sz="1100"/>
              <a:t> </a:t>
            </a:r>
            <a:br>
              <a:rPr lang="de-DE" sz="1100"/>
            </a:br>
            <a:r>
              <a:rPr lang="de-DE" sz="1100"/>
              <a:t> 3) </a:t>
            </a:r>
            <a:r>
              <a:rPr lang="en-GB" sz="1100"/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you intend to use the elements is your choice. </a:t>
            </a:r>
            <a:br>
              <a:rPr lang="en-GB" sz="1100"/>
            </a:br>
            <a:r>
              <a:rPr lang="en-GB" sz="1100"/>
              <a:t>  You can combine the text block style with the background colour </a:t>
            </a:r>
            <a:br>
              <a:rPr lang="en-GB" sz="1100"/>
            </a:br>
            <a:r>
              <a:rPr lang="en-GB" sz="1100"/>
              <a:t>  in different manner.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to change the height or the width (or both) of a box </a:t>
            </a:r>
            <a:br>
              <a:rPr lang="en-GB" sz="1100"/>
            </a:br>
            <a:r>
              <a:rPr lang="en-GB" sz="1100"/>
              <a:t>  (including its background): </a:t>
            </a:r>
            <a:br>
              <a:rPr lang="en-GB" sz="1100"/>
            </a:br>
            <a:r>
              <a:rPr lang="en-GB" sz="1100"/>
              <a:t>  Mark the box, and grip and draw the specific edge of the box frame.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You can position a text block inside a frame: 1) Mark the text block. </a:t>
            </a:r>
            <a:br>
              <a:rPr lang="en-GB" sz="1100"/>
            </a:br>
            <a:r>
              <a:rPr lang="en-GB" sz="1100"/>
              <a:t>  2) Click on the menu point “Format”: “Text box”, “Text Box”, </a:t>
            </a:r>
            <a:br>
              <a:rPr lang="en-GB" sz="1100"/>
            </a:br>
            <a:r>
              <a:rPr lang="en-GB" sz="1100"/>
              <a:t>  “Text Anchor Point”.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Insert a new slide: Menu button “New Slide” </a:t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r>
              <a:rPr lang="en-GB" sz="1100"/>
              <a:t>  For more bullet levels (max. 5) use the tab stop button </a:t>
            </a:r>
            <a:r>
              <a:rPr lang="en-GB" sz="1100">
                <a:sym typeface="Wingdings" pitchFamily="2" charset="2"/>
              </a:rPr>
              <a:t></a:t>
            </a:r>
            <a:r>
              <a:rPr lang="en-GB" sz="1100">
                <a:sym typeface="Symbol" pitchFamily="18" charset="2"/>
              </a:rPr>
              <a:t> </a:t>
            </a:r>
            <a:r>
              <a:rPr lang="en-GB" sz="1100"/>
              <a:t>on your keyboard, </a:t>
            </a:r>
            <a:br>
              <a:rPr lang="en-GB" sz="1100"/>
            </a:br>
            <a:r>
              <a:rPr lang="en-GB" sz="1100"/>
              <a:t>  back with </a:t>
            </a:r>
            <a:r>
              <a:rPr lang="en-GB" sz="1100">
                <a:sym typeface="Symbol" pitchFamily="18" charset="2"/>
              </a:rPr>
              <a:t></a:t>
            </a:r>
            <a:r>
              <a:rPr lang="en-GB" sz="1100">
                <a:sym typeface="Wingdings" pitchFamily="2" charset="2"/>
              </a:rPr>
              <a:t> </a:t>
            </a:r>
            <a:br>
              <a:rPr lang="en-GB" sz="1100">
                <a:sym typeface="Wingdings" pitchFamily="2" charset="2"/>
              </a:rPr>
            </a:br>
            <a:endParaRPr lang="en-GB" sz="1100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GB" sz="1100"/>
              <a:t>  The default colour scheme for font, line and fill is (1st row, from left to right):</a:t>
            </a:r>
            <a:br>
              <a:rPr lang="en-GB" sz="1100"/>
            </a:br>
            <a:r>
              <a:rPr lang="en-GB" sz="1100"/>
              <a:t>  White  </a:t>
            </a:r>
            <a:r>
              <a:rPr lang="en-GB" sz="1100">
                <a:sym typeface="Wingdings" pitchFamily="2" charset="2"/>
              </a:rPr>
              <a:t></a:t>
            </a:r>
            <a:r>
              <a:rPr lang="en-GB" sz="1100"/>
              <a:t>  Violet  </a:t>
            </a:r>
            <a:r>
              <a:rPr lang="en-GB" sz="1100">
                <a:sym typeface="Wingdings" pitchFamily="2" charset="2"/>
              </a:rPr>
              <a:t>  Grey   Black   Violet    Orange    Violet    Orange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737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774A-6C3A-4295-9D8A-0A5DF4B4B94A}" type="slidenum">
              <a:rPr lang="de-DE"/>
              <a:pPr/>
              <a:t>18</a:t>
            </a:fld>
            <a:endParaRPr lang="de-DE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4"/>
            <a:ext cx="4886009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</a:t>
            </a:r>
            <a:r>
              <a:rPr lang="en-GB" sz="1100" b="1"/>
              <a:t>Copy &amp; paste </a:t>
            </a:r>
            <a:r>
              <a:rPr lang="en-GB" sz="1100"/>
              <a:t>an element from the Clip Board to the particular slide: </a:t>
            </a:r>
            <a:br>
              <a:rPr lang="en-GB" sz="1100"/>
            </a:br>
            <a:r>
              <a:rPr lang="en-GB" sz="1100"/>
              <a:t> 1) Click on a box to mark it. </a:t>
            </a:r>
            <a:br>
              <a:rPr lang="en-GB" sz="1100"/>
            </a:br>
            <a:r>
              <a:rPr lang="en-GB" sz="1100"/>
              <a:t> 2) Position the mouse pointer on the box frame: Copy!</a:t>
            </a:r>
            <a:r>
              <a:rPr lang="de-DE" sz="1100"/>
              <a:t> </a:t>
            </a:r>
            <a:br>
              <a:rPr lang="de-DE" sz="1100"/>
            </a:br>
            <a:r>
              <a:rPr lang="de-DE" sz="1100"/>
              <a:t> 3) </a:t>
            </a:r>
            <a:r>
              <a:rPr lang="en-GB" sz="1100"/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you intend to use the elements is your choice. </a:t>
            </a:r>
            <a:br>
              <a:rPr lang="en-GB" sz="1100"/>
            </a:br>
            <a:r>
              <a:rPr lang="en-GB" sz="1100"/>
              <a:t>  You can combine the text block style with the background colour </a:t>
            </a:r>
            <a:br>
              <a:rPr lang="en-GB" sz="1100"/>
            </a:br>
            <a:r>
              <a:rPr lang="en-GB" sz="1100"/>
              <a:t>  in different manner.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How to change the height or the width (or both) of a box </a:t>
            </a:r>
            <a:br>
              <a:rPr lang="en-GB" sz="1100"/>
            </a:br>
            <a:r>
              <a:rPr lang="en-GB" sz="1100"/>
              <a:t>  (including its background): </a:t>
            </a:r>
            <a:br>
              <a:rPr lang="en-GB" sz="1100"/>
            </a:br>
            <a:r>
              <a:rPr lang="en-GB" sz="1100"/>
              <a:t>  Mark the box, and grip and draw the specific edge of the box frame.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You can position a text block inside a frame: 1) Mark the text block. </a:t>
            </a:r>
            <a:br>
              <a:rPr lang="en-GB" sz="1100"/>
            </a:br>
            <a:r>
              <a:rPr lang="en-GB" sz="1100"/>
              <a:t>  2) Click on the menu point “Format”: “Text box”, “Text Box”, </a:t>
            </a:r>
            <a:br>
              <a:rPr lang="en-GB" sz="1100"/>
            </a:br>
            <a:r>
              <a:rPr lang="en-GB" sz="1100"/>
              <a:t>  “Text Anchor Point”. 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/>
              <a:t>  Insert a new slide: Menu button “New Slide” </a:t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r>
              <a:rPr lang="en-GB" sz="1100"/>
              <a:t>  For more bullet levels (max. 5) use the tab stop button </a:t>
            </a:r>
            <a:r>
              <a:rPr lang="en-GB" sz="1100">
                <a:sym typeface="Wingdings" pitchFamily="2" charset="2"/>
              </a:rPr>
              <a:t></a:t>
            </a:r>
            <a:r>
              <a:rPr lang="en-GB" sz="1100">
                <a:sym typeface="Symbol" pitchFamily="18" charset="2"/>
              </a:rPr>
              <a:t> </a:t>
            </a:r>
            <a:r>
              <a:rPr lang="en-GB" sz="1100"/>
              <a:t>on your keyboard, </a:t>
            </a:r>
            <a:br>
              <a:rPr lang="en-GB" sz="1100"/>
            </a:br>
            <a:r>
              <a:rPr lang="en-GB" sz="1100"/>
              <a:t>  back with </a:t>
            </a:r>
            <a:r>
              <a:rPr lang="en-GB" sz="1100">
                <a:sym typeface="Symbol" pitchFamily="18" charset="2"/>
              </a:rPr>
              <a:t></a:t>
            </a:r>
            <a:r>
              <a:rPr lang="en-GB" sz="1100">
                <a:sym typeface="Wingdings" pitchFamily="2" charset="2"/>
              </a:rPr>
              <a:t> </a:t>
            </a:r>
            <a:br>
              <a:rPr lang="en-GB" sz="1100">
                <a:sym typeface="Wingdings" pitchFamily="2" charset="2"/>
              </a:rPr>
            </a:br>
            <a:endParaRPr lang="en-GB" sz="1100"/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GB" sz="1100"/>
              <a:t>  The default colour scheme for font, line and fill is (1st row, from left to right):</a:t>
            </a:r>
            <a:br>
              <a:rPr lang="en-GB" sz="1100"/>
            </a:br>
            <a:r>
              <a:rPr lang="en-GB" sz="1100"/>
              <a:t>  White  </a:t>
            </a:r>
            <a:r>
              <a:rPr lang="en-GB" sz="1100">
                <a:sym typeface="Wingdings" pitchFamily="2" charset="2"/>
              </a:rPr>
              <a:t></a:t>
            </a:r>
            <a:r>
              <a:rPr lang="en-GB" sz="1100"/>
              <a:t>  Violet  </a:t>
            </a:r>
            <a:r>
              <a:rPr lang="en-GB" sz="1100">
                <a:sym typeface="Wingdings" pitchFamily="2" charset="2"/>
              </a:rPr>
              <a:t>  Grey   Black   Violet    Orange    Violet    Orange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36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419915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2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ea typeface="Times New Roman"/>
                <a:cs typeface="Arial"/>
              </a:rPr>
              <a:t>Femtosecond X-Ray Experiments at the European XFEL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" name="Text Box 135"/>
          <p:cNvSpPr txBox="1">
            <a:spLocks noChangeArrowheads="1"/>
          </p:cNvSpPr>
          <p:nvPr userDrawn="1"/>
        </p:nvSpPr>
        <p:spPr bwMode="auto">
          <a:xfrm>
            <a:off x="128588" y="6454775"/>
            <a:ext cx="9015412" cy="3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02" rIns="91404" bIns="45702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GB" sz="900" u="none" dirty="0" smtClean="0">
                <a:solidFill>
                  <a:srgbClr val="261748"/>
                </a:solidFill>
                <a:cs typeface="MS PGothic"/>
              </a:rPr>
              <a:t>4</a:t>
            </a:r>
            <a:r>
              <a:rPr lang="en-GB" sz="900" u="none" baseline="30000" dirty="0" smtClean="0">
                <a:solidFill>
                  <a:srgbClr val="261748"/>
                </a:solidFill>
                <a:cs typeface="MS PGothic"/>
              </a:rPr>
              <a:t>th</a:t>
            </a:r>
            <a:r>
              <a:rPr lang="en-GB" sz="900" u="none" dirty="0" smtClean="0">
                <a:solidFill>
                  <a:srgbClr val="261748"/>
                </a:solidFill>
                <a:cs typeface="MS PGothic"/>
              </a:rPr>
              <a:t> Collaboration Meeting of the European XFEL, April 23/24, 2015</a:t>
            </a:r>
            <a:endParaRPr lang="en-GB" sz="900" u="none" dirty="0">
              <a:solidFill>
                <a:srgbClr val="261748"/>
              </a:solidFill>
              <a:cs typeface="MS PGothic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GB" sz="900" dirty="0">
                <a:solidFill>
                  <a:srgbClr val="261748"/>
                </a:solidFill>
                <a:cs typeface="MS PGothic"/>
              </a:rPr>
              <a:t>Christian Bressler, European </a:t>
            </a:r>
            <a:r>
              <a:rPr lang="en-GB" sz="900" dirty="0" smtClean="0">
                <a:solidFill>
                  <a:srgbClr val="261748"/>
                </a:solidFill>
                <a:cs typeface="MS PGothic"/>
              </a:rPr>
              <a:t>FXE Instrument</a:t>
            </a:r>
            <a:endParaRPr lang="en-GB" sz="900" dirty="0">
              <a:solidFill>
                <a:srgbClr val="261748"/>
              </a:solidFill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367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45024"/>
            <a:ext cx="9144000" cy="652304"/>
          </a:xfrm>
          <a:noFill/>
          <a:ln w="9525"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charset="2"/>
              <a:buNone/>
            </a:pPr>
            <a:r>
              <a:rPr lang="en-GB" sz="2800" b="1" dirty="0" smtClean="0">
                <a:solidFill>
                  <a:srgbClr val="100F2E"/>
                </a:solidFill>
              </a:rPr>
              <a:t>Christian Bressler </a:t>
            </a:r>
            <a:br>
              <a:rPr lang="en-GB" sz="2800" b="1" dirty="0" smtClean="0">
                <a:solidFill>
                  <a:srgbClr val="100F2E"/>
                </a:solidFill>
              </a:rPr>
            </a:br>
            <a:r>
              <a:rPr lang="en-GB" sz="2200" b="1" i="1" dirty="0" smtClean="0">
                <a:solidFill>
                  <a:srgbClr val="100F2E"/>
                </a:solidFill>
              </a:rPr>
              <a:t>April 24, 2015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010872" y="1045797"/>
            <a:ext cx="7416678" cy="1254951"/>
          </a:xfrm>
          <a:solidFill>
            <a:schemeClr val="bg1"/>
          </a:solidFill>
        </p:spPr>
        <p:txBody>
          <a:bodyPr/>
          <a:lstStyle/>
          <a:p>
            <a:r>
              <a:rPr lang="de-DE" sz="2800" b="1" dirty="0"/>
              <a:t>Installation &amp; </a:t>
            </a:r>
            <a:r>
              <a:rPr lang="de-DE" sz="2800" b="1" dirty="0" err="1"/>
              <a:t>first</a:t>
            </a:r>
            <a:r>
              <a:rPr lang="de-DE" sz="2800" b="1" dirty="0"/>
              <a:t> </a:t>
            </a:r>
            <a:r>
              <a:rPr lang="de-DE" sz="2800" b="1" dirty="0" err="1"/>
              <a:t>experiments</a:t>
            </a:r>
            <a:r>
              <a:rPr lang="de-DE" sz="2800" b="1" dirty="0"/>
              <a:t> FXE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CC25-BCC4-4054-8BB5-77FD78D901AF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Materials for WP81 Plan</a:t>
            </a:r>
            <a:endParaRPr lang="en-GB" dirty="0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5" y="541338"/>
            <a:ext cx="7154740" cy="481012"/>
          </a:xfrm>
        </p:spPr>
        <p:txBody>
          <a:bodyPr/>
          <a:lstStyle/>
          <a:p>
            <a:r>
              <a:rPr lang="pl-PL" dirty="0" smtClean="0"/>
              <a:t>B-F </a:t>
            </a:r>
            <a:r>
              <a:rPr lang="pl-PL" dirty="0" err="1" smtClean="0"/>
              <a:t>first</a:t>
            </a:r>
            <a:r>
              <a:rPr lang="pl-PL" dirty="0" smtClean="0"/>
              <a:t> „</a:t>
            </a:r>
            <a:r>
              <a:rPr lang="pl-PL" dirty="0" err="1" smtClean="0"/>
              <a:t>testing</a:t>
            </a:r>
            <a:r>
              <a:rPr lang="pl-PL" dirty="0" smtClean="0"/>
              <a:t> </a:t>
            </a:r>
            <a:r>
              <a:rPr lang="pl-PL" dirty="0" err="1" smtClean="0"/>
              <a:t>execution</a:t>
            </a:r>
            <a:r>
              <a:rPr lang="pl-PL" dirty="0" smtClean="0"/>
              <a:t>” for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phases</a:t>
            </a:r>
            <a:endParaRPr lang="en-GB" dirty="0"/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707783" y="1227139"/>
            <a:ext cx="7452946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000" dirty="0">
              <a:solidFill>
                <a:schemeClr val="hlink"/>
              </a:solidFill>
              <a:ea typeface="Geneva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" y="1063226"/>
            <a:ext cx="8804252" cy="49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CC25-BCC4-4054-8BB5-77FD78D901AF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Materials for WP81 Plan</a:t>
            </a:r>
            <a:endParaRPr lang="en-GB" dirty="0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5" y="541338"/>
            <a:ext cx="7154740" cy="481012"/>
          </a:xfrm>
        </p:spPr>
        <p:txBody>
          <a:bodyPr/>
          <a:lstStyle/>
          <a:p>
            <a:r>
              <a:rPr lang="pl-PL" dirty="0" err="1" smtClean="0"/>
              <a:t>Sequence</a:t>
            </a:r>
            <a:r>
              <a:rPr lang="pl-PL" dirty="0" smtClean="0"/>
              <a:t> for </a:t>
            </a:r>
            <a:r>
              <a:rPr lang="pl-PL" dirty="0" err="1" smtClean="0"/>
              <a:t>all</a:t>
            </a:r>
            <a:r>
              <a:rPr lang="pl-PL" dirty="0" smtClean="0"/>
              <a:t> b-f </a:t>
            </a:r>
            <a:r>
              <a:rPr lang="pl-PL" dirty="0" err="1" smtClean="0"/>
              <a:t>components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" y="1079749"/>
            <a:ext cx="7383799" cy="53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CC25-BCC4-4054-8BB5-77FD78D901AF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Materials for WP81 Plan</a:t>
            </a:r>
            <a:endParaRPr lang="en-GB" dirty="0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5" y="541338"/>
            <a:ext cx="7154740" cy="481012"/>
          </a:xfrm>
        </p:spPr>
        <p:txBody>
          <a:bodyPr/>
          <a:lstStyle/>
          <a:p>
            <a:r>
              <a:rPr lang="pl-PL" dirty="0" err="1" smtClean="0"/>
              <a:t>Duration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compression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106571"/>
            <a:ext cx="6870993" cy="53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FXE Manpower in 2014/2015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203772"/>
            <a:ext cx="9026526" cy="5177556"/>
          </a:xfrm>
        </p:spPr>
        <p:txBody>
          <a:bodyPr/>
          <a:lstStyle/>
          <a:p>
            <a:r>
              <a:rPr lang="de-DE" dirty="0" smtClean="0"/>
              <a:t>Christian Bressler</a:t>
            </a:r>
          </a:p>
          <a:p>
            <a:r>
              <a:rPr lang="de-DE" dirty="0" smtClean="0"/>
              <a:t>Wojciech Gawelda</a:t>
            </a:r>
          </a:p>
          <a:p>
            <a:r>
              <a:rPr lang="de-DE" dirty="0" smtClean="0"/>
              <a:t>Andreas Galler</a:t>
            </a:r>
          </a:p>
          <a:p>
            <a:r>
              <a:rPr lang="de-DE" dirty="0" smtClean="0"/>
              <a:t>Dmitry Khakhulin (06/2015)</a:t>
            </a:r>
          </a:p>
          <a:p>
            <a:r>
              <a:rPr lang="de-DE" dirty="0" smtClean="0"/>
              <a:t>Martin Knoll (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engineer</a:t>
            </a:r>
            <a:r>
              <a:rPr lang="de-DE" dirty="0" smtClean="0"/>
              <a:t>, ca. 06/2015)</a:t>
            </a:r>
          </a:p>
          <a:p>
            <a:endParaRPr lang="de-DE" dirty="0"/>
          </a:p>
          <a:p>
            <a:r>
              <a:rPr lang="de-DE" dirty="0" smtClean="0"/>
              <a:t>Tadesse Assefa (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), </a:t>
            </a:r>
            <a:r>
              <a:rPr lang="de-DE" dirty="0" err="1" smtClean="0"/>
              <a:t>UniHH</a:t>
            </a:r>
            <a:r>
              <a:rPr lang="de-DE" dirty="0" smtClean="0"/>
              <a:t> (</a:t>
            </a:r>
            <a:r>
              <a:rPr lang="de-DE" dirty="0" smtClean="0">
                <a:solidFill>
                  <a:srgbClr val="FF0000"/>
                </a:solidFill>
              </a:rPr>
              <a:t>SFB925</a:t>
            </a:r>
            <a:r>
              <a:rPr lang="de-DE" dirty="0" smtClean="0"/>
              <a:t>)</a:t>
            </a:r>
          </a:p>
          <a:p>
            <a:r>
              <a:rPr lang="de-DE" dirty="0" smtClean="0"/>
              <a:t>Alexander Britz (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), IMPRS/CUI (</a:t>
            </a:r>
            <a:r>
              <a:rPr lang="de-DE" dirty="0" smtClean="0">
                <a:solidFill>
                  <a:srgbClr val="FF0000"/>
                </a:solidFill>
              </a:rPr>
              <a:t>European XFEL</a:t>
            </a:r>
            <a:r>
              <a:rPr lang="de-DE" dirty="0" smtClean="0"/>
              <a:t>) </a:t>
            </a:r>
            <a:endParaRPr lang="de-DE" dirty="0"/>
          </a:p>
          <a:p>
            <a:r>
              <a:rPr lang="de-DE" dirty="0" smtClean="0"/>
              <a:t>Manuel Harder (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), DESY/TUD (</a:t>
            </a:r>
            <a:r>
              <a:rPr lang="de-DE" dirty="0" smtClean="0">
                <a:solidFill>
                  <a:srgbClr val="FF0000"/>
                </a:solidFill>
              </a:rPr>
              <a:t>BMBF/FSP302</a:t>
            </a:r>
            <a:r>
              <a:rPr lang="de-DE" dirty="0" smtClean="0"/>
              <a:t>)</a:t>
            </a:r>
          </a:p>
          <a:p>
            <a:r>
              <a:rPr lang="de-DE" dirty="0"/>
              <a:t>Michael Diez (</a:t>
            </a:r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 smtClean="0"/>
              <a:t>), XFEL (</a:t>
            </a:r>
            <a:r>
              <a:rPr lang="de-DE" dirty="0" smtClean="0">
                <a:solidFill>
                  <a:srgbClr val="FF0000"/>
                </a:solidFill>
              </a:rPr>
              <a:t>CUI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Dmitry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Khakulin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(Research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Associate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), XFEL</a:t>
            </a:r>
            <a:r>
              <a:rPr lang="de-DE" dirty="0" smtClean="0"/>
              <a:t> (</a:t>
            </a:r>
            <a:r>
              <a:rPr lang="de-DE" dirty="0" smtClean="0">
                <a:solidFill>
                  <a:srgbClr val="FF0000"/>
                </a:solidFill>
              </a:rPr>
              <a:t>CUI</a:t>
            </a:r>
            <a:r>
              <a:rPr lang="de-DE" dirty="0" smtClean="0"/>
              <a:t>)</a:t>
            </a:r>
          </a:p>
          <a:p>
            <a:r>
              <a:rPr lang="de-DE" dirty="0" smtClean="0"/>
              <a:t>Peter </a:t>
            </a:r>
            <a:r>
              <a:rPr lang="de-DE" dirty="0" err="1"/>
              <a:t>Z</a:t>
            </a:r>
            <a:r>
              <a:rPr lang="de-DE" dirty="0" err="1" smtClean="0"/>
              <a:t>alden</a:t>
            </a:r>
            <a:r>
              <a:rPr lang="de-DE" dirty="0" smtClean="0"/>
              <a:t> (Research </a:t>
            </a:r>
            <a:r>
              <a:rPr lang="de-DE" dirty="0" err="1" smtClean="0"/>
              <a:t>Associate</a:t>
            </a:r>
            <a:r>
              <a:rPr lang="de-DE" dirty="0" smtClean="0"/>
              <a:t>, 06/2015), XFEL (</a:t>
            </a:r>
            <a:r>
              <a:rPr lang="de-DE" dirty="0" smtClean="0">
                <a:solidFill>
                  <a:srgbClr val="FF0000"/>
                </a:solidFill>
              </a:rPr>
              <a:t>CUI</a:t>
            </a:r>
            <a:r>
              <a:rPr lang="de-DE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24744"/>
            <a:ext cx="6912768" cy="23042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35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Details on </a:t>
            </a:r>
            <a:r>
              <a:rPr lang="de-DE" dirty="0" err="1" smtClean="0"/>
              <a:t>the</a:t>
            </a:r>
            <a:r>
              <a:rPr lang="de-DE" dirty="0" smtClean="0"/>
              <a:t> Installation </a:t>
            </a:r>
            <a:r>
              <a:rPr lang="de-DE" dirty="0" err="1" smtClean="0"/>
              <a:t>schedule</a:t>
            </a:r>
            <a:r>
              <a:rPr lang="de-DE" dirty="0" smtClean="0"/>
              <a:t> (</a:t>
            </a:r>
            <a:r>
              <a:rPr lang="de-DE" dirty="0" smtClean="0">
                <a:solidFill>
                  <a:srgbClr val="FF0000"/>
                </a:solidFill>
              </a:rPr>
              <a:t>2015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24744"/>
            <a:ext cx="8630990" cy="4176464"/>
          </a:xfrm>
        </p:spPr>
        <p:txBody>
          <a:bodyPr/>
          <a:lstStyle/>
          <a:p>
            <a:r>
              <a:rPr lang="de-DE" sz="2300" dirty="0" smtClean="0"/>
              <a:t>Survey, Drilling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Grouting</a:t>
            </a:r>
            <a:r>
              <a:rPr lang="de-DE" sz="2300" dirty="0" smtClean="0"/>
              <a:t> (</a:t>
            </a:r>
            <a:r>
              <a:rPr lang="de-DE" sz="2300" dirty="0" smtClean="0">
                <a:solidFill>
                  <a:srgbClr val="FF0000"/>
                </a:solidFill>
              </a:rPr>
              <a:t>June 2015</a:t>
            </a:r>
            <a:r>
              <a:rPr lang="de-DE" sz="2300" dirty="0" smtClean="0"/>
              <a:t>) </a:t>
            </a:r>
            <a:r>
              <a:rPr lang="de-DE" sz="2300" dirty="0"/>
              <a:t/>
            </a:r>
            <a:br>
              <a:rPr lang="de-DE" sz="2300" dirty="0"/>
            </a:br>
            <a:r>
              <a:rPr lang="de-DE" sz="2300" dirty="0" smtClean="0"/>
              <a:t>(3 </a:t>
            </a:r>
            <a:r>
              <a:rPr lang="de-DE" sz="2300" dirty="0" err="1" smtClean="0"/>
              <a:t>grout</a:t>
            </a:r>
            <a:r>
              <a:rPr lang="de-DE" sz="2300" dirty="0" smtClean="0"/>
              <a:t> </a:t>
            </a:r>
            <a:r>
              <a:rPr lang="de-DE" sz="2300" dirty="0" err="1" smtClean="0"/>
              <a:t>plates</a:t>
            </a:r>
            <a:r>
              <a:rPr lang="de-DE" sz="2300" dirty="0" smtClean="0"/>
              <a:t> in </a:t>
            </a:r>
            <a:r>
              <a:rPr lang="de-DE" sz="2300" dirty="0" err="1" smtClean="0"/>
              <a:t>exp</a:t>
            </a:r>
            <a:r>
              <a:rPr lang="de-DE" sz="2300" dirty="0" smtClean="0"/>
              <a:t>. hall)</a:t>
            </a:r>
          </a:p>
          <a:p>
            <a:r>
              <a:rPr lang="de-DE" sz="2300" dirty="0" smtClean="0"/>
              <a:t>Robot Tower (</a:t>
            </a:r>
            <a:r>
              <a:rPr lang="de-DE" sz="2300" dirty="0" err="1" smtClean="0">
                <a:solidFill>
                  <a:srgbClr val="FF0000"/>
                </a:solidFill>
              </a:rPr>
              <a:t>July</a:t>
            </a:r>
            <a:r>
              <a:rPr lang="de-DE" sz="2300" dirty="0" smtClean="0">
                <a:solidFill>
                  <a:srgbClr val="FF0000"/>
                </a:solidFill>
              </a:rPr>
              <a:t> 7, 2015</a:t>
            </a:r>
            <a:r>
              <a:rPr lang="de-DE" sz="2300" dirty="0" smtClean="0"/>
              <a:t>, </a:t>
            </a:r>
            <a:r>
              <a:rPr lang="de-DE" sz="2300" dirty="0" err="1" smtClean="0"/>
              <a:t>with</a:t>
            </a:r>
            <a:r>
              <a:rPr lang="de-DE" sz="2300" dirty="0" smtClean="0"/>
              <a:t> x-</a:t>
            </a:r>
            <a:r>
              <a:rPr lang="de-DE" sz="2300" dirty="0" err="1" smtClean="0"/>
              <a:t>ray</a:t>
            </a:r>
            <a:r>
              <a:rPr lang="de-DE" sz="2300" dirty="0" smtClean="0"/>
              <a:t> </a:t>
            </a:r>
            <a:r>
              <a:rPr lang="de-DE" sz="2300" dirty="0" err="1" smtClean="0"/>
              <a:t>hutch</a:t>
            </a:r>
            <a:r>
              <a:rPr lang="de-DE" sz="2300" dirty="0" smtClean="0"/>
              <a:t> </a:t>
            </a:r>
            <a:r>
              <a:rPr lang="de-DE" sz="2300" dirty="0" err="1" smtClean="0"/>
              <a:t>walls</a:t>
            </a:r>
            <a:r>
              <a:rPr lang="de-DE" sz="2300" dirty="0" smtClean="0"/>
              <a:t> </a:t>
            </a:r>
            <a:r>
              <a:rPr lang="de-DE" sz="2300" dirty="0" err="1" smtClean="0"/>
              <a:t>up</a:t>
            </a:r>
            <a:r>
              <a:rPr lang="de-DE" sz="2300" dirty="0" smtClean="0"/>
              <a:t>)</a:t>
            </a:r>
          </a:p>
          <a:p>
            <a:r>
              <a:rPr lang="de-DE" sz="2300" dirty="0" smtClean="0"/>
              <a:t>SPB </a:t>
            </a:r>
            <a:r>
              <a:rPr lang="de-DE" sz="2300" dirty="0" err="1" smtClean="0"/>
              <a:t>tube</a:t>
            </a:r>
            <a:r>
              <a:rPr lang="de-DE" sz="2300" dirty="0" smtClean="0"/>
              <a:t> (will </a:t>
            </a:r>
            <a:r>
              <a:rPr lang="de-DE" sz="2300" dirty="0" err="1" smtClean="0"/>
              <a:t>be</a:t>
            </a:r>
            <a:r>
              <a:rPr lang="de-DE" sz="2300" dirty="0" smtClean="0"/>
              <a:t> incorporated, 2015/16)</a:t>
            </a:r>
          </a:p>
          <a:p>
            <a:r>
              <a:rPr lang="de-DE" sz="2300" dirty="0" smtClean="0"/>
              <a:t>Racks, </a:t>
            </a:r>
            <a:r>
              <a:rPr lang="de-DE" sz="2300" dirty="0" err="1" smtClean="0"/>
              <a:t>and</a:t>
            </a:r>
            <a:r>
              <a:rPr lang="de-DE" sz="2300" dirty="0" smtClean="0"/>
              <a:t> Motor Controls (incorporated </a:t>
            </a:r>
            <a:r>
              <a:rPr lang="de-DE" sz="2300" dirty="0" err="1" smtClean="0"/>
              <a:t>with</a:t>
            </a:r>
            <a:r>
              <a:rPr lang="de-DE" sz="2300" dirty="0" smtClean="0"/>
              <a:t> WP90s, CIE)</a:t>
            </a:r>
          </a:p>
          <a:p>
            <a:r>
              <a:rPr lang="de-DE" sz="2300" dirty="0" err="1" smtClean="0"/>
              <a:t>Cabling</a:t>
            </a:r>
            <a:r>
              <a:rPr lang="de-DE" sz="2300" dirty="0" smtClean="0"/>
              <a:t> </a:t>
            </a:r>
            <a:r>
              <a:rPr lang="de-DE" sz="2300" dirty="0" err="1" smtClean="0"/>
              <a:t>with</a:t>
            </a:r>
            <a:r>
              <a:rPr lang="de-DE" sz="2300" dirty="0" smtClean="0"/>
              <a:t> </a:t>
            </a:r>
            <a:r>
              <a:rPr lang="de-DE" sz="2300" dirty="0" err="1" smtClean="0"/>
              <a:t>connectors</a:t>
            </a:r>
            <a:r>
              <a:rPr lang="de-DE" sz="2300" dirty="0" smtClean="0"/>
              <a:t>: 160+ </a:t>
            </a:r>
            <a:r>
              <a:rPr lang="de-DE" sz="2300" dirty="0" err="1" smtClean="0"/>
              <a:t>cables</a:t>
            </a:r>
            <a:r>
              <a:rPr lang="de-DE" sz="2300" dirty="0" smtClean="0"/>
              <a:t>, ca. 2-3 km</a:t>
            </a:r>
          </a:p>
          <a:p>
            <a:r>
              <a:rPr lang="de-DE" sz="2300" dirty="0" smtClean="0"/>
              <a:t>Timing Tool R&amp;D (0.1 MHz)</a:t>
            </a:r>
          </a:p>
          <a:p>
            <a:r>
              <a:rPr lang="de-DE" sz="2300" dirty="0" smtClean="0"/>
              <a:t>…</a:t>
            </a:r>
          </a:p>
          <a:p>
            <a:endParaRPr lang="de-DE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9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Details on </a:t>
            </a:r>
            <a:r>
              <a:rPr lang="de-DE" dirty="0" err="1"/>
              <a:t>the</a:t>
            </a:r>
            <a:r>
              <a:rPr lang="de-DE" dirty="0"/>
              <a:t> Installation </a:t>
            </a:r>
            <a:r>
              <a:rPr lang="de-DE" dirty="0" err="1"/>
              <a:t>schedule</a:t>
            </a:r>
            <a:r>
              <a:rPr lang="de-DE" dirty="0"/>
              <a:t> (</a:t>
            </a:r>
            <a:r>
              <a:rPr lang="de-DE" dirty="0" smtClean="0">
                <a:solidFill>
                  <a:srgbClr val="FF0000"/>
                </a:solidFill>
              </a:rPr>
              <a:t>2016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19022" cy="4459287"/>
          </a:xfrm>
        </p:spPr>
        <p:txBody>
          <a:bodyPr/>
          <a:lstStyle/>
          <a:p>
            <a:r>
              <a:rPr lang="de-DE" dirty="0" smtClean="0"/>
              <a:t>Computer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rack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controls</a:t>
            </a:r>
            <a:r>
              <a:rPr lang="de-DE" dirty="0"/>
              <a:t> (</a:t>
            </a:r>
            <a:r>
              <a:rPr lang="de-DE" dirty="0" err="1"/>
              <a:t>Ctrl</a:t>
            </a:r>
            <a:r>
              <a:rPr lang="de-DE" dirty="0"/>
              <a:t> </a:t>
            </a:r>
            <a:r>
              <a:rPr lang="de-DE" dirty="0" err="1"/>
              <a:t>Hutch</a:t>
            </a:r>
            <a:r>
              <a:rPr lang="de-DE" dirty="0"/>
              <a:t>)</a:t>
            </a:r>
          </a:p>
          <a:p>
            <a:r>
              <a:rPr lang="de-DE" dirty="0"/>
              <a:t>Roll-in </a:t>
            </a:r>
            <a:r>
              <a:rPr lang="de-DE" dirty="0" err="1"/>
              <a:t>of</a:t>
            </a:r>
            <a:r>
              <a:rPr lang="de-DE" dirty="0"/>
              <a:t> FXE </a:t>
            </a:r>
            <a:r>
              <a:rPr lang="de-DE" dirty="0" smtClean="0"/>
              <a:t>Components</a:t>
            </a:r>
          </a:p>
          <a:p>
            <a:r>
              <a:rPr lang="de-DE" dirty="0" smtClean="0"/>
              <a:t>Site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FXE Components</a:t>
            </a:r>
            <a:endParaRPr lang="de-DE" dirty="0"/>
          </a:p>
          <a:p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/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solved</a:t>
            </a:r>
            <a:endParaRPr lang="de-DE" dirty="0"/>
          </a:p>
          <a:p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smtClean="0"/>
              <a:t>Beam</a:t>
            </a:r>
          </a:p>
          <a:p>
            <a:r>
              <a:rPr lang="de-DE" dirty="0" smtClean="0"/>
              <a:t>Robot Arm </a:t>
            </a:r>
            <a:r>
              <a:rPr lang="de-DE" dirty="0" err="1" smtClean="0"/>
              <a:t>programming</a:t>
            </a:r>
            <a:endParaRPr lang="de-DE" dirty="0" smtClean="0"/>
          </a:p>
          <a:p>
            <a:r>
              <a:rPr lang="de-DE" dirty="0" smtClean="0"/>
              <a:t>FXE Laser Lab Parts: </a:t>
            </a:r>
            <a:r>
              <a:rPr lang="de-DE" dirty="0" err="1" smtClean="0"/>
              <a:t>tables</a:t>
            </a:r>
            <a:r>
              <a:rPr lang="de-DE" dirty="0" smtClean="0"/>
              <a:t>, </a:t>
            </a:r>
            <a:r>
              <a:rPr lang="de-DE" dirty="0" err="1"/>
              <a:t>o</a:t>
            </a:r>
            <a:r>
              <a:rPr lang="de-DE" dirty="0" err="1" smtClean="0"/>
              <a:t>ptics</a:t>
            </a:r>
            <a:r>
              <a:rPr lang="de-DE" dirty="0" smtClean="0"/>
              <a:t>, NOPA(s)</a:t>
            </a:r>
          </a:p>
          <a:p>
            <a:r>
              <a:rPr lang="de-DE" dirty="0" smtClean="0"/>
              <a:t>…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Details on </a:t>
            </a:r>
            <a:r>
              <a:rPr lang="de-DE" dirty="0" err="1"/>
              <a:t>the</a:t>
            </a:r>
            <a:r>
              <a:rPr lang="de-DE" dirty="0"/>
              <a:t> Installation </a:t>
            </a:r>
            <a:r>
              <a:rPr lang="de-DE" dirty="0" err="1"/>
              <a:t>schedule</a:t>
            </a:r>
            <a:r>
              <a:rPr lang="de-DE" dirty="0"/>
              <a:t> (</a:t>
            </a:r>
            <a:r>
              <a:rPr lang="de-DE" dirty="0" smtClean="0">
                <a:solidFill>
                  <a:srgbClr val="FF0000"/>
                </a:solidFill>
              </a:rPr>
              <a:t>2017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9646"/>
            <a:ext cx="8630989" cy="4459287"/>
          </a:xfrm>
        </p:spPr>
        <p:txBody>
          <a:bodyPr/>
          <a:lstStyle/>
          <a:p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Beam, Day 1 Experiment</a:t>
            </a:r>
          </a:p>
          <a:p>
            <a:r>
              <a:rPr lang="de-DE" dirty="0" smtClean="0"/>
              <a:t>User Operation </a:t>
            </a:r>
            <a:r>
              <a:rPr lang="de-DE" dirty="0" err="1" smtClean="0"/>
              <a:t>including</a:t>
            </a:r>
            <a:r>
              <a:rPr lang="de-DE" dirty="0" smtClean="0"/>
              <a:t> 24/7(!)</a:t>
            </a:r>
          </a:p>
          <a:p>
            <a:r>
              <a:rPr lang="de-DE" dirty="0" smtClean="0"/>
              <a:t>Solid State Integration</a:t>
            </a:r>
          </a:p>
          <a:p>
            <a:r>
              <a:rPr lang="de-DE" dirty="0" smtClean="0"/>
              <a:t>Upgrade(s) </a:t>
            </a:r>
            <a:r>
              <a:rPr lang="de-DE" dirty="0" err="1" smtClean="0"/>
              <a:t>commencing</a:t>
            </a:r>
            <a:endParaRPr lang="de-DE" dirty="0" smtClean="0"/>
          </a:p>
          <a:p>
            <a:r>
              <a:rPr lang="de-DE" dirty="0" smtClean="0"/>
              <a:t>…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3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CC25-BCC4-4054-8BB5-77FD78D901AF}" type="slidenum">
              <a:rPr lang="en-GB"/>
              <a:pPr/>
              <a:t>17</a:t>
            </a:fld>
            <a:endParaRPr lang="en-GB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5" y="541338"/>
            <a:ext cx="7154740" cy="481012"/>
          </a:xfrm>
        </p:spPr>
        <p:txBody>
          <a:bodyPr/>
          <a:lstStyle/>
          <a:p>
            <a:r>
              <a:rPr lang="pl-PL" dirty="0" smtClean="0"/>
              <a:t>Day -1 </a:t>
            </a:r>
            <a:r>
              <a:rPr lang="de-DE" dirty="0"/>
              <a:t>E</a:t>
            </a:r>
            <a:r>
              <a:rPr lang="pl-PL" dirty="0" smtClean="0"/>
              <a:t>xperiment</a:t>
            </a:r>
            <a:r>
              <a:rPr lang="de-DE" dirty="0" smtClean="0"/>
              <a:t>al </a:t>
            </a:r>
            <a:r>
              <a:rPr lang="de-DE" dirty="0" err="1" smtClean="0"/>
              <a:t>Conditions</a:t>
            </a:r>
            <a:endParaRPr lang="en-GB" dirty="0"/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323529" y="1124744"/>
            <a:ext cx="8568951" cy="545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eaLnBrk="0" hangingPunct="0">
              <a:spcBef>
                <a:spcPct val="0"/>
              </a:spcBef>
              <a:buClrTx/>
              <a:buFontTx/>
              <a:buAutoNum type="arabicParenR"/>
            </a:pP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WAXS (=XDS)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experiment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on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solvated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chromophores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. </a:t>
            </a:r>
          </a:p>
          <a:p>
            <a:pPr marL="457200" indent="-457200" eaLnBrk="0" hangingPunct="0">
              <a:spcBef>
                <a:spcPct val="0"/>
              </a:spcBef>
              <a:buClrTx/>
              <a:buFontTx/>
              <a:buAutoNum type="arabicParenR"/>
            </a:pP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XES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experiment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on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solvated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chromophores</a:t>
            </a:r>
            <a:endParaRPr lang="de-DE" sz="1700" b="1" dirty="0" smtClean="0">
              <a:solidFill>
                <a:srgbClr val="FF0000"/>
              </a:solidFill>
              <a:ea typeface="Geneva" pitchFamily="1" charset="-128"/>
            </a:endParaRPr>
          </a:p>
          <a:p>
            <a:pPr marL="457200" indent="-457200" eaLnBrk="0" hangingPunct="0">
              <a:spcBef>
                <a:spcPct val="0"/>
              </a:spcBef>
              <a:buClrTx/>
              <a:buFontTx/>
              <a:buAutoNum type="arabicParenR"/>
            </a:pP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And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each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of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the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above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Time-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Resolved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(&lt; 1 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ps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)</a:t>
            </a:r>
          </a:p>
          <a:p>
            <a:pPr marL="457200" indent="-457200" eaLnBrk="0" hangingPunct="0">
              <a:spcBef>
                <a:spcPct val="0"/>
              </a:spcBef>
              <a:buClrTx/>
              <a:buFontTx/>
              <a:buAutoNum type="arabicParenR"/>
            </a:pP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TR-XANES (</a:t>
            </a:r>
            <a:r>
              <a:rPr lang="de-DE" sz="1700" b="1" dirty="0" err="1" smtClean="0">
                <a:solidFill>
                  <a:srgbClr val="FF0000"/>
                </a:solidFill>
                <a:ea typeface="Geneva" pitchFamily="1" charset="-128"/>
              </a:rPr>
              <a:t>with</a:t>
            </a: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 4-bounce mono)</a:t>
            </a:r>
          </a:p>
          <a:p>
            <a:pPr eaLnBrk="0" hangingPunct="0">
              <a:spcBef>
                <a:spcPct val="0"/>
              </a:spcBef>
              <a:buClrTx/>
            </a:pPr>
            <a:endParaRPr lang="de-DE" sz="1700" dirty="0" smtClean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Experimental </a:t>
            </a:r>
            <a:r>
              <a:rPr lang="de-DE" sz="1700" b="1" u="sng" dirty="0" err="1" smtClean="0">
                <a:solidFill>
                  <a:srgbClr val="00B050"/>
                </a:solidFill>
                <a:ea typeface="Geneva" pitchFamily="1" charset="-128"/>
              </a:rPr>
              <a:t>Conditions</a:t>
            </a: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 </a:t>
            </a:r>
            <a:r>
              <a:rPr lang="de-DE" sz="1700" b="1" u="sng" dirty="0" err="1" smtClean="0">
                <a:solidFill>
                  <a:srgbClr val="00B050"/>
                </a:solidFill>
                <a:ea typeface="Geneva" pitchFamily="1" charset="-128"/>
              </a:rPr>
              <a:t>for</a:t>
            </a: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 </a:t>
            </a:r>
            <a:r>
              <a:rPr lang="de-DE" sz="1700" b="1" u="sng" dirty="0" err="1" smtClean="0">
                <a:solidFill>
                  <a:srgbClr val="00B050"/>
                </a:solidFill>
                <a:ea typeface="Geneva" pitchFamily="1" charset="-128"/>
              </a:rPr>
              <a:t>Incident</a:t>
            </a: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 FEL Beam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12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keV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, 15, 20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keV</a:t>
            </a:r>
            <a:endParaRPr lang="de-DE" sz="1700" dirty="0" smtClean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Pink Beam, 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mono (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for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4)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dirty="0">
                <a:solidFill>
                  <a:schemeClr val="hlink"/>
                </a:solidFill>
                <a:ea typeface="Geneva" pitchFamily="1" charset="-128"/>
              </a:rPr>
              <a:t>Single Pulse (10 Hz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), 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100 kHz, 4.5 MHz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250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pC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(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arbitrary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fine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)</a:t>
            </a:r>
            <a:endParaRPr lang="de-DE" sz="1700" b="1" dirty="0" smtClean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700" b="1" dirty="0" smtClean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Experimental </a:t>
            </a:r>
            <a:r>
              <a:rPr lang="de-DE" sz="1700" b="1" u="sng" dirty="0" err="1" smtClean="0">
                <a:solidFill>
                  <a:srgbClr val="00B050"/>
                </a:solidFill>
                <a:ea typeface="Geneva" pitchFamily="1" charset="-128"/>
              </a:rPr>
              <a:t>Conditions</a:t>
            </a: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 </a:t>
            </a:r>
            <a:r>
              <a:rPr lang="de-DE" sz="1700" b="1" u="sng" dirty="0" err="1" smtClean="0">
                <a:solidFill>
                  <a:srgbClr val="00B050"/>
                </a:solidFill>
                <a:ea typeface="Geneva" pitchFamily="1" charset="-128"/>
              </a:rPr>
              <a:t>for</a:t>
            </a: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 TR Experiment</a:t>
            </a:r>
            <a:endParaRPr lang="de-DE" sz="1700" b="1" u="sng" dirty="0">
              <a:solidFill>
                <a:srgbClr val="00B050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Synchronized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 PP Laser at same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rep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-rate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as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 XFEL beam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dirty="0" smtClean="0">
                <a:solidFill>
                  <a:srgbClr val="FF0000"/>
                </a:solidFill>
                <a:ea typeface="Geneva" pitchFamily="1" charset="-128"/>
              </a:rPr>
              <a:t>Backup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: FXE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Tangerine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laser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 (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synchronizable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,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gatable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, </a:t>
            </a:r>
            <a:r>
              <a:rPr lang="de-DE" sz="1700" b="1" dirty="0" err="1" smtClean="0">
                <a:solidFill>
                  <a:schemeClr val="hlink"/>
                </a:solidFill>
                <a:ea typeface="Geneva" pitchFamily="1" charset="-128"/>
              </a:rPr>
              <a:t>tunable</a:t>
            </a:r>
            <a:r>
              <a:rPr lang="de-DE" sz="1700" b="1" dirty="0" smtClean="0">
                <a:solidFill>
                  <a:schemeClr val="hlink"/>
                </a:solidFill>
                <a:ea typeface="Geneva" pitchFamily="1" charset="-128"/>
              </a:rPr>
              <a:t>)</a:t>
            </a:r>
            <a:endParaRPr lang="de-DE" sz="1700" dirty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	  (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may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also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be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borrowed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from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other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instruments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)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700" dirty="0" smtClean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b="1" u="sng" dirty="0" smtClean="0">
                <a:solidFill>
                  <a:srgbClr val="00B050"/>
                </a:solidFill>
                <a:ea typeface="Geneva" pitchFamily="1" charset="-128"/>
              </a:rPr>
              <a:t>LPD </a:t>
            </a:r>
            <a:r>
              <a:rPr lang="de-DE" sz="1700" b="1" u="sng" dirty="0" err="1" smtClean="0">
                <a:solidFill>
                  <a:srgbClr val="00B050"/>
                </a:solidFill>
                <a:ea typeface="Geneva" pitchFamily="1" charset="-128"/>
              </a:rPr>
              <a:t>Conditions</a:t>
            </a:r>
            <a:endParaRPr lang="de-DE" sz="1700" b="1" u="sng" dirty="0" smtClean="0">
              <a:solidFill>
                <a:srgbClr val="00B050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Dynamic Range: 10-100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SP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sensitivity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: must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have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a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few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12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keV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photons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,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really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nice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to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have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: SP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sensitivity</a:t>
            </a:r>
            <a:endParaRPr lang="de-DE" sz="1700" dirty="0" smtClean="0">
              <a:solidFill>
                <a:schemeClr val="hlink"/>
              </a:solidFill>
              <a:ea typeface="Geneva" pitchFamily="1" charset="-128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Filled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images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 (not </a:t>
            </a:r>
            <a:r>
              <a:rPr lang="de-DE" sz="1700" dirty="0" err="1" smtClean="0">
                <a:solidFill>
                  <a:schemeClr val="hlink"/>
                </a:solidFill>
                <a:ea typeface="Geneva" pitchFamily="1" charset="-128"/>
              </a:rPr>
              <a:t>sparse</a:t>
            </a:r>
            <a:r>
              <a:rPr lang="de-DE" sz="1700" dirty="0" smtClean="0">
                <a:solidFill>
                  <a:schemeClr val="hlink"/>
                </a:solidFill>
                <a:ea typeface="Geneva" pitchFamily="1" charset="-128"/>
              </a:rPr>
              <a:t>)</a:t>
            </a:r>
            <a:endParaRPr lang="en-GB" sz="1700" dirty="0">
              <a:solidFill>
                <a:schemeClr val="hlink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5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CC25-BCC4-4054-8BB5-77FD78D901AF}" type="slidenum">
              <a:rPr lang="en-GB"/>
              <a:pPr/>
              <a:t>18</a:t>
            </a:fld>
            <a:endParaRPr lang="en-GB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5" y="541338"/>
            <a:ext cx="7154740" cy="481012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707785" y="1227139"/>
            <a:ext cx="7452946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000" dirty="0">
              <a:solidFill>
                <a:schemeClr val="hlink"/>
              </a:solidFill>
              <a:ea typeface="Geneva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8514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OVERALL: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on </a:t>
            </a:r>
            <a:r>
              <a:rPr lang="de-DE" sz="2800" dirty="0" err="1" smtClean="0"/>
              <a:t>track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New Year Eve 2016/17 FXE </a:t>
            </a:r>
            <a:r>
              <a:rPr lang="de-DE" sz="2800" dirty="0" err="1" smtClean="0"/>
              <a:t>inauguration</a:t>
            </a:r>
            <a:r>
              <a:rPr lang="de-DE" sz="2800" dirty="0" smtClean="0"/>
              <a:t> </a:t>
            </a:r>
            <a:r>
              <a:rPr lang="de-DE" sz="2800" dirty="0" err="1" smtClean="0"/>
              <a:t>party</a:t>
            </a:r>
            <a:endParaRPr lang="de-D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005064"/>
            <a:ext cx="526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Thank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your</a:t>
            </a:r>
            <a:r>
              <a:rPr lang="de-DE" sz="2800" b="1" dirty="0" smtClean="0"/>
              <a:t> Attention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65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FXE Instrument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805"/>
            <a:ext cx="9127398" cy="520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2020" y="413766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SA2</a:t>
            </a:r>
            <a:endParaRPr lang="de-D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98526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IPM3</a:t>
            </a:r>
            <a:endParaRPr lang="de-D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18360" y="387096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BIU4</a:t>
            </a:r>
            <a:endParaRPr lang="de-DE" sz="1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897380" y="4282440"/>
            <a:ext cx="266700" cy="4191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07920" y="4201598"/>
            <a:ext cx="41910" cy="34754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325880" y="4419600"/>
            <a:ext cx="274320" cy="48768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689860" y="332232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LPD</a:t>
            </a:r>
            <a:endParaRPr lang="de-DE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90060" y="1112521"/>
            <a:ext cx="86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Robot Tower</a:t>
            </a:r>
            <a:endParaRPr lang="de-DE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30240" y="1813561"/>
            <a:ext cx="86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XES</a:t>
            </a:r>
            <a:br>
              <a:rPr lang="de-DE" sz="1400" dirty="0" smtClean="0"/>
            </a:br>
            <a:r>
              <a:rPr lang="de-DE" sz="1400" dirty="0" smtClean="0"/>
              <a:t>Robot</a:t>
            </a:r>
            <a:endParaRPr lang="de-DE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53889" y="4950143"/>
            <a:ext cx="7610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Von Hamos</a:t>
            </a:r>
            <a:endParaRPr lang="de-D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07480" y="4076701"/>
            <a:ext cx="777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Johann</a:t>
            </a:r>
            <a:endParaRPr lang="de-DE" sz="14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798820" y="2362200"/>
            <a:ext cx="228600" cy="52578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843463" y="3400425"/>
            <a:ext cx="128587" cy="150018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6240780" y="3970020"/>
            <a:ext cx="251460" cy="25146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169920" y="3543300"/>
            <a:ext cx="807720" cy="3429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9" name="Straight Arrow Connector 2048"/>
          <p:cNvCxnSpPr/>
          <p:nvPr/>
        </p:nvCxnSpPr>
        <p:spPr bwMode="auto">
          <a:xfrm>
            <a:off x="3414713" y="2414588"/>
            <a:ext cx="1057275" cy="714375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51" name="TextBox 2050"/>
          <p:cNvSpPr txBox="1"/>
          <p:nvPr/>
        </p:nvSpPr>
        <p:spPr>
          <a:xfrm>
            <a:off x="2400305" y="1914522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SPB Transfer Tube (&lt; 250 mm </a:t>
            </a:r>
            <a:r>
              <a:rPr lang="de-DE" sz="1400" dirty="0" err="1" smtClean="0"/>
              <a:t>diameter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 flipV="1">
            <a:off x="5314950" y="3900488"/>
            <a:ext cx="357189" cy="97155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320659" y="4916805"/>
            <a:ext cx="1280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Sample Stack Goniometer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760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Scientific Work </a:t>
            </a:r>
            <a:r>
              <a:rPr lang="de-DE" dirty="0" err="1" smtClean="0"/>
              <a:t>Done</a:t>
            </a:r>
            <a:r>
              <a:rPr lang="de-DE" dirty="0" smtClean="0"/>
              <a:t> Last Year: 2014…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377"/>
            <a:ext cx="2933526" cy="1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2454"/>
            <a:ext cx="5436096" cy="18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7604"/>
            <a:ext cx="4211960" cy="128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9" y="4111815"/>
            <a:ext cx="4608511" cy="17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29" y="5268734"/>
            <a:ext cx="3584063" cy="16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09" y="1109012"/>
            <a:ext cx="6007479" cy="86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814"/>
            <a:ext cx="2870119" cy="67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353" y="3625917"/>
            <a:ext cx="1178439" cy="64633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CRISP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SFB925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452" y="1412776"/>
            <a:ext cx="1227739" cy="64633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SFB925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CUI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3284984"/>
            <a:ext cx="2228645" cy="64633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SFB925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European XFEL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0645" y="5445224"/>
            <a:ext cx="1227739" cy="923330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CRISP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SFB925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CUI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6228020"/>
            <a:ext cx="2322512" cy="36933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European XFEL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013" y="4869160"/>
            <a:ext cx="1227739" cy="64633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SFB925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CUI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1340768"/>
            <a:ext cx="1227739" cy="36933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SFB925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" y="5702260"/>
            <a:ext cx="2994679" cy="10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3686" y="6084004"/>
            <a:ext cx="2322512" cy="36933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European XFEL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Scientific Work (2015)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604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Thereoretical</a:t>
            </a:r>
            <a:r>
              <a:rPr lang="de-DE" dirty="0" smtClean="0"/>
              <a:t> XANES </a:t>
            </a:r>
            <a:r>
              <a:rPr lang="de-DE" dirty="0" err="1" smtClean="0"/>
              <a:t>and</a:t>
            </a:r>
            <a:r>
              <a:rPr lang="de-DE" dirty="0" smtClean="0"/>
              <a:t> TR </a:t>
            </a:r>
            <a:r>
              <a:rPr lang="de-DE" dirty="0" err="1" smtClean="0"/>
              <a:t>experiments</a:t>
            </a:r>
            <a:r>
              <a:rPr lang="de-DE" dirty="0" smtClean="0"/>
              <a:t>…. 		(</a:t>
            </a:r>
            <a:r>
              <a:rPr lang="de-DE" dirty="0" err="1" smtClean="0"/>
              <a:t>paper</a:t>
            </a:r>
            <a:r>
              <a:rPr lang="de-DE" dirty="0" smtClean="0"/>
              <a:t>-s)</a:t>
            </a:r>
          </a:p>
          <a:p>
            <a:r>
              <a:rPr lang="de-DE" dirty="0" smtClean="0"/>
              <a:t>- Guest-Host Interactions 					(</a:t>
            </a:r>
            <a:r>
              <a:rPr lang="de-DE" dirty="0" err="1" smtClean="0"/>
              <a:t>paper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ZnO</a:t>
            </a:r>
            <a:r>
              <a:rPr lang="de-DE" dirty="0" smtClean="0"/>
              <a:t> </a:t>
            </a:r>
            <a:r>
              <a:rPr lang="de-DE" dirty="0" err="1" smtClean="0"/>
              <a:t>nanoparticles</a:t>
            </a:r>
            <a:r>
              <a:rPr lang="de-DE" dirty="0" smtClean="0"/>
              <a:t> (</a:t>
            </a:r>
            <a:r>
              <a:rPr lang="de-DE" dirty="0" err="1" smtClean="0"/>
              <a:t>SwissFEL</a:t>
            </a:r>
            <a:r>
              <a:rPr lang="de-DE" dirty="0" smtClean="0"/>
              <a:t>)				(</a:t>
            </a:r>
            <a:r>
              <a:rPr lang="de-DE" dirty="0" err="1" smtClean="0"/>
              <a:t>paper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- Timing Tool </a:t>
            </a:r>
            <a:r>
              <a:rPr lang="de-DE" dirty="0" err="1" smtClean="0"/>
              <a:t>development</a:t>
            </a:r>
            <a:r>
              <a:rPr lang="de-DE" dirty="0" smtClean="0"/>
              <a:t>					(</a:t>
            </a:r>
            <a:r>
              <a:rPr lang="de-DE" dirty="0" err="1" smtClean="0"/>
              <a:t>experiments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Fe-nitrido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(rare high valent </a:t>
            </a:r>
            <a:r>
              <a:rPr lang="de-DE" dirty="0" err="1" smtClean="0"/>
              <a:t>states</a:t>
            </a:r>
            <a:r>
              <a:rPr lang="de-DE" dirty="0" smtClean="0"/>
              <a:t>)			(</a:t>
            </a:r>
            <a:r>
              <a:rPr lang="de-DE" dirty="0" err="1" smtClean="0"/>
              <a:t>experiments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- 7-fold </a:t>
            </a:r>
            <a:r>
              <a:rPr lang="de-DE" dirty="0" err="1" smtClean="0"/>
              <a:t>coordinated</a:t>
            </a:r>
            <a:r>
              <a:rPr lang="de-DE" dirty="0" smtClean="0"/>
              <a:t> </a:t>
            </a:r>
            <a:r>
              <a:rPr lang="de-DE" dirty="0" err="1" smtClean="0"/>
              <a:t>Fe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(time-</a:t>
            </a:r>
            <a:r>
              <a:rPr lang="de-DE" dirty="0" err="1" smtClean="0"/>
              <a:t>dependent</a:t>
            </a:r>
            <a:r>
              <a:rPr lang="de-DE" dirty="0" smtClean="0"/>
              <a:t>)		(</a:t>
            </a:r>
            <a:r>
              <a:rPr lang="de-DE" dirty="0" err="1" smtClean="0"/>
              <a:t>experiments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Ir-based</a:t>
            </a:r>
            <a:r>
              <a:rPr lang="de-DE" dirty="0" smtClean="0"/>
              <a:t> </a:t>
            </a:r>
            <a:r>
              <a:rPr lang="de-DE" dirty="0" err="1" smtClean="0"/>
              <a:t>donors</a:t>
            </a:r>
            <a:r>
              <a:rPr lang="de-DE" dirty="0" smtClean="0"/>
              <a:t> + </a:t>
            </a:r>
            <a:r>
              <a:rPr lang="de-DE" dirty="0" err="1" smtClean="0"/>
              <a:t>water</a:t>
            </a:r>
            <a:r>
              <a:rPr lang="de-DE" dirty="0" smtClean="0"/>
              <a:t>-splitting </a:t>
            </a:r>
            <a:r>
              <a:rPr lang="de-DE" dirty="0" err="1" smtClean="0"/>
              <a:t>acceptor</a:t>
            </a:r>
            <a:r>
              <a:rPr lang="de-DE" dirty="0" smtClean="0"/>
              <a:t>, in </a:t>
            </a:r>
            <a:r>
              <a:rPr lang="de-DE" dirty="0" err="1" smtClean="0"/>
              <a:t>solution</a:t>
            </a:r>
            <a:r>
              <a:rPr lang="de-DE" dirty="0" smtClean="0"/>
              <a:t>	(</a:t>
            </a:r>
            <a:r>
              <a:rPr lang="de-DE" dirty="0" err="1" smtClean="0"/>
              <a:t>experiments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</a:t>
            </a:r>
            <a:r>
              <a:rPr lang="de-DE" b="1" dirty="0" err="1" smtClean="0"/>
              <a:t>THz</a:t>
            </a:r>
            <a:r>
              <a:rPr lang="de-DE" b="1" dirty="0" smtClean="0"/>
              <a:t> pump</a:t>
            </a:r>
            <a:r>
              <a:rPr lang="de-DE" dirty="0" smtClean="0"/>
              <a:t>, </a:t>
            </a:r>
            <a:r>
              <a:rPr lang="de-DE" dirty="0" err="1" smtClean="0"/>
              <a:t>wlc</a:t>
            </a:r>
            <a:r>
              <a:rPr lang="de-DE" dirty="0" smtClean="0"/>
              <a:t>/x-</a:t>
            </a:r>
            <a:r>
              <a:rPr lang="de-DE" dirty="0" err="1" smtClean="0"/>
              <a:t>ray</a:t>
            </a:r>
            <a:r>
              <a:rPr lang="de-DE" dirty="0" smtClean="0"/>
              <a:t> probe </a:t>
            </a:r>
            <a:r>
              <a:rPr lang="de-DE" dirty="0" err="1" smtClean="0"/>
              <a:t>of</a:t>
            </a:r>
            <a:r>
              <a:rPr lang="de-DE" dirty="0" smtClean="0"/>
              <a:t> GS chem. Dyn.		(</a:t>
            </a:r>
            <a:r>
              <a:rPr lang="de-DE" dirty="0" err="1" smtClean="0"/>
              <a:t>experiments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7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FXE Instrument: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Sample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521"/>
            <a:ext cx="9147344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87" y="1285875"/>
            <a:ext cx="197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Sample Environment</a:t>
            </a:r>
            <a:endParaRPr lang="de-D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3091587"/>
            <a:ext cx="24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err="1" smtClean="0"/>
              <a:t>Optics</a:t>
            </a:r>
            <a:r>
              <a:rPr lang="de-DE" sz="2400" dirty="0" smtClean="0"/>
              <a:t> </a:t>
            </a:r>
            <a:r>
              <a:rPr lang="de-DE" sz="2400" dirty="0" err="1" smtClean="0"/>
              <a:t>Branch</a:t>
            </a:r>
            <a:endParaRPr lang="de-DE" sz="2400" dirty="0"/>
          </a:p>
        </p:txBody>
      </p:sp>
      <p:sp>
        <p:nvSpPr>
          <p:cNvPr id="3" name="Oval 2"/>
          <p:cNvSpPr/>
          <p:nvPr/>
        </p:nvSpPr>
        <p:spPr bwMode="auto">
          <a:xfrm>
            <a:off x="0" y="1112521"/>
            <a:ext cx="2342147" cy="12296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7" y="5534528"/>
            <a:ext cx="694397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- He Environment (</a:t>
            </a:r>
            <a:r>
              <a:rPr lang="de-DE" sz="2400" dirty="0" err="1" smtClean="0"/>
              <a:t>ambient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, liquid </a:t>
            </a:r>
            <a:r>
              <a:rPr lang="de-DE" sz="2400" dirty="0" err="1" smtClean="0"/>
              <a:t>jets</a:t>
            </a:r>
            <a:r>
              <a:rPr lang="de-DE" sz="2400" dirty="0" smtClean="0"/>
              <a:t>)</a:t>
            </a:r>
          </a:p>
          <a:p>
            <a:pPr>
              <a:buNone/>
            </a:pPr>
            <a:r>
              <a:rPr lang="de-DE" sz="2400" dirty="0" smtClean="0"/>
              <a:t>- Solid State </a:t>
            </a:r>
            <a:r>
              <a:rPr lang="de-DE" sz="2400" dirty="0" err="1" smtClean="0"/>
              <a:t>Chamber</a:t>
            </a:r>
            <a:endParaRPr lang="de-D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14127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First </a:t>
            </a:r>
            <a:r>
              <a:rPr lang="de-DE" b="1" dirty="0" err="1" smtClean="0"/>
              <a:t>things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get</a:t>
            </a:r>
            <a:r>
              <a:rPr lang="de-DE" b="1" dirty="0" smtClean="0"/>
              <a:t> </a:t>
            </a:r>
            <a:r>
              <a:rPr lang="de-DE" b="1" dirty="0" err="1"/>
              <a:t>d</a:t>
            </a:r>
            <a:r>
              <a:rPr lang="de-DE" b="1" dirty="0" err="1" smtClean="0"/>
              <a:t>one</a:t>
            </a:r>
            <a:r>
              <a:rPr lang="de-DE" b="1" dirty="0" smtClean="0"/>
              <a:t> :</a:t>
            </a:r>
          </a:p>
          <a:p>
            <a:pPr algn="ctr"/>
            <a:r>
              <a:rPr lang="de-DE" b="1" dirty="0" smtClean="0"/>
              <a:t>1) </a:t>
            </a:r>
            <a:r>
              <a:rPr lang="de-DE" b="1" dirty="0" err="1" smtClean="0">
                <a:solidFill>
                  <a:srgbClr val="FF0000"/>
                </a:solidFill>
              </a:rPr>
              <a:t>Grouting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>
                <a:solidFill>
                  <a:srgbClr val="FF0000"/>
                </a:solidFill>
              </a:rPr>
              <a:t>June 2015)</a:t>
            </a:r>
            <a:endParaRPr lang="de-DE" b="1" dirty="0" smtClean="0">
              <a:solidFill>
                <a:srgbClr val="FF0000"/>
              </a:solidFill>
            </a:endParaRPr>
          </a:p>
          <a:p>
            <a:pPr algn="ctr"/>
            <a:r>
              <a:rPr lang="de-DE" b="1" dirty="0" smtClean="0"/>
              <a:t>2) </a:t>
            </a:r>
            <a:r>
              <a:rPr lang="de-DE" b="1" dirty="0" smtClean="0">
                <a:solidFill>
                  <a:srgbClr val="FF0000"/>
                </a:solidFill>
              </a:rPr>
              <a:t>Robot Tower </a:t>
            </a:r>
            <a:r>
              <a:rPr lang="de-DE" b="1" dirty="0" err="1" smtClean="0">
                <a:solidFill>
                  <a:srgbClr val="FF0000"/>
                </a:solidFill>
              </a:rPr>
              <a:t>installation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July</a:t>
            </a:r>
            <a:r>
              <a:rPr lang="de-DE" b="1" dirty="0" smtClean="0">
                <a:solidFill>
                  <a:srgbClr val="FF0000"/>
                </a:solidFill>
              </a:rPr>
              <a:t> 2015)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FXE: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Branch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0"/>
            <a:ext cx="91440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6705600" y="275844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6141720" y="271272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486400" y="263652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968240" y="275082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480560" y="275082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368040" y="266700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156460" y="266700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615440" y="265176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1272540" y="262890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31520" y="2804160"/>
            <a:ext cx="7620" cy="8382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671560" y="3375660"/>
            <a:ext cx="472440" cy="6096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50520" y="3070860"/>
            <a:ext cx="243840" cy="8001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4038600" y="4533900"/>
            <a:ext cx="1005840" cy="149352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0460" y="5949280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Patch </a:t>
            </a:r>
            <a:r>
              <a:rPr lang="de-DE" sz="1800" dirty="0"/>
              <a:t>P</a:t>
            </a:r>
            <a:r>
              <a:rPr lang="de-DE" sz="1800" dirty="0" smtClean="0"/>
              <a:t>anel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/>
              <a:t>L</a:t>
            </a:r>
            <a:r>
              <a:rPr lang="de-DE" sz="1800" dirty="0" err="1" smtClean="0"/>
              <a:t>emo</a:t>
            </a:r>
            <a:r>
              <a:rPr lang="de-DE" sz="1800" dirty="0" smtClean="0"/>
              <a:t> </a:t>
            </a:r>
            <a:r>
              <a:rPr lang="de-DE" sz="1800" dirty="0" err="1" smtClean="0"/>
              <a:t>Connectors</a:t>
            </a:r>
            <a:endParaRPr lang="de-DE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8305800" y="249174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BIU1</a:t>
            </a:r>
            <a:endParaRPr lang="de-D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656320" y="311658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err="1" smtClean="0"/>
              <a:t>DGr</a:t>
            </a:r>
            <a:endParaRPr lang="de-D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69480" y="244602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SA1</a:t>
            </a:r>
            <a:endParaRPr lang="de-D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31280" y="240792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SL1</a:t>
            </a:r>
            <a:endParaRPr lang="de-D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829300" y="238506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TAD</a:t>
            </a:r>
            <a:endParaRPr lang="de-D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27320" y="236220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SAA</a:t>
            </a:r>
            <a:endParaRPr lang="de-DE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686300" y="238506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IPM1</a:t>
            </a:r>
            <a:endParaRPr lang="de-D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0520" y="240030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BIU2</a:t>
            </a:r>
            <a:endParaRPr lang="de-D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124200" y="235458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BLA</a:t>
            </a:r>
            <a:endParaRPr lang="de-DE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897380" y="235458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SL2</a:t>
            </a:r>
            <a:endParaRPr lang="de-DE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432560" y="233172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FV</a:t>
            </a:r>
            <a:endParaRPr lang="de-DE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230886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BIU3</a:t>
            </a:r>
            <a:endParaRPr lang="de-DE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" y="274320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smtClean="0"/>
              <a:t>DW</a:t>
            </a:r>
            <a:endParaRPr lang="de-DE" sz="14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8625840" y="2887980"/>
            <a:ext cx="22860" cy="80772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8862060" y="3505200"/>
            <a:ext cx="7620" cy="3048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0060" y="246888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err="1" smtClean="0"/>
              <a:t>DiffP</a:t>
            </a:r>
            <a:endParaRPr lang="de-DE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412776"/>
            <a:ext cx="545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Next Tasks</a:t>
            </a:r>
            <a:r>
              <a:rPr lang="de-DE" b="1" dirty="0" smtClean="0"/>
              <a:t>: Plan </a:t>
            </a:r>
            <a:r>
              <a:rPr lang="de-DE" b="1" dirty="0" err="1" smtClean="0"/>
              <a:t>Cabling</a:t>
            </a:r>
            <a:r>
              <a:rPr lang="de-DE" b="1" dirty="0" smtClean="0"/>
              <a:t> + Racks (CIE + WP90s)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597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438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Timeline for Component Delivery</a:t>
            </a:r>
            <a:endParaRPr lang="en-GB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5542" y="1246033"/>
            <a:ext cx="8778875" cy="4459287"/>
          </a:xfrm>
        </p:spPr>
        <p:txBody>
          <a:bodyPr/>
          <a:lstStyle/>
          <a:p>
            <a:pPr eaLnBrk="1" hangingPunct="1"/>
            <a:r>
              <a:rPr lang="en-US" dirty="0" smtClean="0"/>
              <a:t>FXE includes a Danish IKC (still on time). </a:t>
            </a:r>
            <a:r>
              <a:rPr lang="en-US" dirty="0"/>
              <a:t>D</a:t>
            </a:r>
            <a:r>
              <a:rPr lang="en-US" dirty="0" smtClean="0"/>
              <a:t>elay caused by incoming  milestones (XHEXP, beam on,…):</a:t>
            </a:r>
            <a:endParaRPr lang="en-US" b="1" i="1" dirty="0" smtClean="0">
              <a:solidFill>
                <a:srgbClr val="FD930A"/>
              </a:solidFill>
            </a:endParaRPr>
          </a:p>
          <a:p>
            <a:pPr eaLnBrk="1" hangingPunct="1"/>
            <a:endParaRPr lang="en-GB" b="1" i="1" dirty="0" smtClean="0">
              <a:solidFill>
                <a:srgbClr val="FD930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70904"/>
              </p:ext>
            </p:extLst>
          </p:nvPr>
        </p:nvGraphicFramePr>
        <p:xfrm>
          <a:off x="240264" y="2086495"/>
          <a:ext cx="4334627" cy="4459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819"/>
                <a:gridCol w="1104940"/>
                <a:gridCol w="1974863"/>
                <a:gridCol w="765005"/>
              </a:tblGrid>
              <a:tr h="4357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Mile-stone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Milestone title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Accomplishment criteria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Milestone date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3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Technical Design Report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Input to TDR approved by WP81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Sep. 2012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3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M2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Technical Design Report Update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Input to TDR approved by WP81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Feb. 2013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3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M3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FDR of each component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WP81 approval of the detailed design reports of each component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Dec. 2013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7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M4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FAT of first component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WP81 approval of the FAT report of the first component set up in the list of components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Apr. 2014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7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M5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FAT of last component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WP81 approval of the FAT report of all components set up in the list of components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Nov.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2015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7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M6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Delivery and Storage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Storage on an agreed temporary location of each component before installation in the FXE hutch 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Feb. 2016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6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M7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SAT, installation and technical commissioning (no beam)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WP81 approval of the SAT report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Oct. 2016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3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M8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Commissioning with beam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WP81 approval of the testing with beam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Jan. 2017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09910" y="2531260"/>
            <a:ext cx="746537" cy="291739"/>
          </a:xfrm>
          <a:prstGeom prst="rect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6433" y="2872443"/>
            <a:ext cx="746537" cy="285198"/>
          </a:xfrm>
          <a:prstGeom prst="rect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05794" y="3205044"/>
            <a:ext cx="746537" cy="450268"/>
          </a:xfrm>
          <a:prstGeom prst="rect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20900" y="3709246"/>
            <a:ext cx="746537" cy="478059"/>
          </a:xfrm>
          <a:prstGeom prst="rect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7933" y="2385389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513" y="4599162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4458" y="5249254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4458" y="2726562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4458" y="3193812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458" y="3697868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458" y="4065117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1619" y="5901351"/>
            <a:ext cx="50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48211" y="4472828"/>
            <a:ext cx="3440934" cy="935279"/>
            <a:chOff x="5251497" y="4050017"/>
            <a:chExt cx="3440934" cy="935279"/>
          </a:xfrm>
        </p:grpSpPr>
        <p:sp>
          <p:nvSpPr>
            <p:cNvPr id="16" name="Left Arrow Callout 15"/>
            <p:cNvSpPr/>
            <p:nvPr/>
          </p:nvSpPr>
          <p:spPr bwMode="auto">
            <a:xfrm>
              <a:off x="5251497" y="4050017"/>
              <a:ext cx="3329383" cy="935279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336"/>
              </a:avLst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0674" y="4084335"/>
              <a:ext cx="2891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/>
                <a:t>Milestones M5-M8 delayed due to the overall XFEL.EU delay (by ca. 12 months)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r>
              <a:rPr lang="de-DE" dirty="0" smtClean="0"/>
              <a:t>: FXE Components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Rectangle 15"/>
          <p:cNvSpPr txBox="1">
            <a:spLocks noChangeAspect="1" noChangeArrowheads="1"/>
          </p:cNvSpPr>
          <p:nvPr/>
        </p:nvSpPr>
        <p:spPr bwMode="auto">
          <a:xfrm>
            <a:off x="164965" y="1070542"/>
            <a:ext cx="8778875" cy="37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2000" dirty="0" smtClean="0"/>
              <a:t>Some major milestones and time schedule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endParaRPr lang="da-DK" sz="2000" dirty="0" smtClean="0"/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Conceptual Design </a:t>
            </a:r>
            <a:r>
              <a:rPr lang="en-GB" sz="2000" dirty="0">
                <a:solidFill>
                  <a:srgbClr val="008000"/>
                </a:solidFill>
              </a:rPr>
              <a:t>Report: 	</a:t>
            </a:r>
            <a:r>
              <a:rPr lang="en-GB" sz="2000" dirty="0" smtClean="0">
                <a:solidFill>
                  <a:srgbClr val="008000"/>
                </a:solidFill>
              </a:rPr>
              <a:t>		Apr. </a:t>
            </a:r>
            <a:r>
              <a:rPr lang="en-GB" sz="2000" dirty="0">
                <a:solidFill>
                  <a:srgbClr val="008000"/>
                </a:solidFill>
              </a:rPr>
              <a:t>2012</a:t>
            </a:r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Technical </a:t>
            </a:r>
            <a:r>
              <a:rPr lang="en-GB" sz="2000" dirty="0">
                <a:solidFill>
                  <a:srgbClr val="008000"/>
                </a:solidFill>
              </a:rPr>
              <a:t>Design Report: 				Sept. 2012</a:t>
            </a:r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Include ART recommendations to TDR (for SAC)	March 2013</a:t>
            </a:r>
            <a:endParaRPr lang="da-DK" sz="2000" dirty="0" smtClean="0">
              <a:solidFill>
                <a:srgbClr val="008000"/>
              </a:solidFill>
            </a:endParaRPr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Final Design Review of each component: 		Dec. 2014</a:t>
            </a:r>
          </a:p>
          <a:p>
            <a:pPr lvl="1"/>
            <a:r>
              <a:rPr lang="en-GB" sz="2000" dirty="0" smtClean="0"/>
              <a:t>Production and Factory Acceptance Tests (FAT’s): 	</a:t>
            </a:r>
            <a:r>
              <a:rPr lang="en-GB" sz="2000" dirty="0" smtClean="0">
                <a:solidFill>
                  <a:srgbClr val="00B050"/>
                </a:solidFill>
              </a:rPr>
              <a:t>2014</a:t>
            </a:r>
            <a:r>
              <a:rPr lang="en-GB" sz="2000" dirty="0" smtClean="0"/>
              <a:t> - 2016</a:t>
            </a:r>
            <a:endParaRPr lang="da-DK" sz="2000" dirty="0" smtClean="0"/>
          </a:p>
          <a:p>
            <a:pPr lvl="1"/>
            <a:r>
              <a:rPr lang="en-GB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</a:t>
            </a:r>
            <a:r>
              <a:rPr lang="en-GB" sz="2000" dirty="0" smtClean="0"/>
              <a:t> of all components: on demand		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&lt; June 2016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Site</a:t>
            </a:r>
            <a:r>
              <a:rPr lang="en-GB" sz="2000" dirty="0" smtClean="0"/>
              <a:t> Acceptance Tests of mechanical performance: 	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June 2016</a:t>
            </a:r>
            <a:endParaRPr lang="da-DK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2000" dirty="0" smtClean="0"/>
              <a:t>Commissioning with </a:t>
            </a:r>
            <a:r>
              <a:rPr lang="en-GB" sz="2000" dirty="0" smtClean="0">
                <a:solidFill>
                  <a:srgbClr val="FF0000"/>
                </a:solidFill>
              </a:rPr>
              <a:t>beam</a:t>
            </a:r>
            <a:r>
              <a:rPr lang="en-GB" sz="2000" dirty="0" smtClean="0"/>
              <a:t>: 			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Jan. 2017</a:t>
            </a: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FXE </a:t>
            </a:r>
            <a:r>
              <a:rPr lang="de-DE" dirty="0" err="1" smtClean="0"/>
              <a:t>activities</a:t>
            </a:r>
            <a:r>
              <a:rPr lang="de-DE" dirty="0" smtClean="0"/>
              <a:t>: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  <a:r>
              <a:rPr lang="de-DE" dirty="0" err="1" smtClean="0"/>
              <a:t>months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29" y="1052736"/>
            <a:ext cx="8919022" cy="3240359"/>
          </a:xfrm>
        </p:spPr>
        <p:txBody>
          <a:bodyPr/>
          <a:lstStyle/>
          <a:p>
            <a:r>
              <a:rPr lang="de-DE" sz="2300" dirty="0" err="1" smtClean="0"/>
              <a:t>Questionaire</a:t>
            </a:r>
            <a:r>
              <a:rPr lang="de-DE" sz="2300" dirty="0" smtClean="0"/>
              <a:t> </a:t>
            </a:r>
            <a:r>
              <a:rPr lang="de-DE" sz="2300" dirty="0" err="1" smtClean="0"/>
              <a:t>to</a:t>
            </a:r>
            <a:r>
              <a:rPr lang="de-DE" sz="2300" dirty="0" smtClean="0"/>
              <a:t> WP90s (E-Plan </a:t>
            </a:r>
            <a:r>
              <a:rPr lang="de-DE" sz="2300" dirty="0" err="1" smtClean="0"/>
              <a:t>for</a:t>
            </a:r>
            <a:r>
              <a:rPr lang="de-DE" sz="2300" dirty="0" smtClean="0"/>
              <a:t> Motor Controls)</a:t>
            </a:r>
          </a:p>
          <a:p>
            <a:r>
              <a:rPr lang="de-DE" sz="2300" dirty="0" smtClean="0"/>
              <a:t>E-plan </a:t>
            </a:r>
            <a:r>
              <a:rPr lang="de-DE" sz="2300" dirty="0" err="1"/>
              <a:t>for</a:t>
            </a:r>
            <a:r>
              <a:rPr lang="de-DE" sz="2300" dirty="0"/>
              <a:t> Rack </a:t>
            </a:r>
            <a:r>
              <a:rPr lang="de-DE" sz="2300" dirty="0" smtClean="0"/>
              <a:t>Arrangement</a:t>
            </a:r>
          </a:p>
          <a:p>
            <a:r>
              <a:rPr lang="de-DE" sz="2300" dirty="0" smtClean="0"/>
              <a:t>E-plan </a:t>
            </a:r>
            <a:r>
              <a:rPr lang="de-DE" sz="2300" dirty="0" err="1" smtClean="0"/>
              <a:t>for</a:t>
            </a:r>
            <a:r>
              <a:rPr lang="de-DE" sz="2300" dirty="0" smtClean="0"/>
              <a:t> </a:t>
            </a:r>
            <a:r>
              <a:rPr lang="de-DE" sz="2300" dirty="0" err="1" smtClean="0"/>
              <a:t>Cabling</a:t>
            </a:r>
            <a:endParaRPr lang="de-DE" sz="2300" dirty="0" smtClean="0"/>
          </a:p>
          <a:p>
            <a:r>
              <a:rPr lang="de-DE" sz="2300" dirty="0"/>
              <a:t>Von Hamos </a:t>
            </a:r>
            <a:r>
              <a:rPr lang="de-DE" sz="2300" dirty="0" err="1"/>
              <a:t>motor</a:t>
            </a:r>
            <a:r>
              <a:rPr lang="de-DE" sz="2300" dirty="0"/>
              <a:t> </a:t>
            </a:r>
            <a:r>
              <a:rPr lang="de-DE" sz="2300" dirty="0" err="1" smtClean="0"/>
              <a:t>controls</a:t>
            </a:r>
            <a:r>
              <a:rPr lang="de-DE" sz="2300" dirty="0" smtClean="0"/>
              <a:t> (</a:t>
            </a:r>
            <a:r>
              <a:rPr lang="de-DE" sz="2300" dirty="0" err="1" smtClean="0"/>
              <a:t>version</a:t>
            </a:r>
            <a:r>
              <a:rPr lang="de-DE" sz="2300" dirty="0" smtClean="0"/>
              <a:t> 0.5, in </a:t>
            </a:r>
            <a:r>
              <a:rPr lang="de-DE" sz="2300" dirty="0" err="1" smtClean="0"/>
              <a:t>action</a:t>
            </a:r>
            <a:r>
              <a:rPr lang="de-DE" sz="2300" dirty="0" smtClean="0"/>
              <a:t> at DELTA!)</a:t>
            </a:r>
          </a:p>
          <a:p>
            <a:r>
              <a:rPr lang="de-DE" sz="2300" dirty="0" smtClean="0"/>
              <a:t>LPD Power Management + Noise </a:t>
            </a:r>
            <a:r>
              <a:rPr lang="de-DE" sz="2300" dirty="0" err="1" smtClean="0"/>
              <a:t>Issues</a:t>
            </a:r>
            <a:r>
              <a:rPr lang="de-DE" sz="2300" dirty="0" smtClean="0"/>
              <a:t> + </a:t>
            </a:r>
            <a:r>
              <a:rPr lang="de-DE" sz="2300" dirty="0" err="1" smtClean="0"/>
              <a:t>Commissioning</a:t>
            </a:r>
            <a:endParaRPr lang="de-DE" sz="2300" dirty="0"/>
          </a:p>
          <a:p>
            <a:r>
              <a:rPr lang="de-DE" sz="2300" dirty="0" err="1" smtClean="0"/>
              <a:t>Alfresco</a:t>
            </a:r>
            <a:r>
              <a:rPr lang="de-DE" sz="2300" dirty="0" smtClean="0"/>
              <a:t> (WP81 </a:t>
            </a:r>
            <a:r>
              <a:rPr lang="de-DE" sz="2300" dirty="0" err="1" smtClean="0"/>
              <a:t>documentation</a:t>
            </a:r>
            <a:r>
              <a:rPr lang="de-DE" sz="2300" dirty="0" smtClean="0"/>
              <a:t>, FDRs, …)</a:t>
            </a:r>
          </a:p>
          <a:p>
            <a:r>
              <a:rPr lang="de-DE" sz="2300" dirty="0" err="1" smtClean="0"/>
              <a:t>Resource-Loaded</a:t>
            </a:r>
            <a:r>
              <a:rPr lang="de-DE" sz="2300" dirty="0" smtClean="0"/>
              <a:t> Schedule (</a:t>
            </a:r>
            <a:r>
              <a:rPr lang="de-DE" sz="2300" dirty="0" err="1" smtClean="0"/>
              <a:t>ongoing</a:t>
            </a:r>
            <a:r>
              <a:rPr lang="de-DE" sz="2300" dirty="0" smtClean="0"/>
              <a:t>)</a:t>
            </a:r>
          </a:p>
          <a:p>
            <a:r>
              <a:rPr lang="de-DE" sz="2300" dirty="0" err="1" smtClean="0"/>
              <a:t>Drafting</a:t>
            </a:r>
            <a:r>
              <a:rPr lang="de-DE" sz="2300" dirty="0" smtClean="0"/>
              <a:t> Reports </a:t>
            </a:r>
            <a:r>
              <a:rPr lang="de-DE" sz="2300" dirty="0" err="1" smtClean="0"/>
              <a:t>and</a:t>
            </a:r>
            <a:r>
              <a:rPr lang="de-DE" sz="2300" dirty="0" smtClean="0"/>
              <a:t> Publications</a:t>
            </a:r>
            <a:endParaRPr lang="de-DE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4358134" cy="19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5811"/>
            <a:ext cx="3367240" cy="19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MSP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Grouting</a:t>
            </a:r>
            <a:r>
              <a:rPr lang="de-DE" dirty="0" smtClean="0"/>
              <a:t> in FXE </a:t>
            </a:r>
            <a:r>
              <a:rPr lang="de-DE" dirty="0" err="1" smtClean="0"/>
              <a:t>Hutch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1570"/>
            <a:ext cx="8496944" cy="542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779912" y="3140968"/>
            <a:ext cx="489654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292080" y="24208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June 2015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Grouting</a:t>
            </a:r>
            <a:r>
              <a:rPr lang="de-DE" dirty="0" smtClean="0"/>
              <a:t> in XTD2 (CRL </a:t>
            </a:r>
            <a:r>
              <a:rPr lang="de-DE" dirty="0" err="1" smtClean="0"/>
              <a:t>collimator</a:t>
            </a:r>
            <a:r>
              <a:rPr lang="de-DE" dirty="0" smtClean="0"/>
              <a:t>), April 17, 2015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052736"/>
            <a:ext cx="8198941" cy="4459287"/>
          </a:xfrm>
        </p:spPr>
        <p:txBody>
          <a:bodyPr/>
          <a:lstStyle/>
          <a:p>
            <a:r>
              <a:rPr lang="de-DE" dirty="0" smtClean="0"/>
              <a:t>CIE Help (Lewis </a:t>
            </a:r>
            <a:r>
              <a:rPr lang="de-DE" dirty="0" err="1" smtClean="0"/>
              <a:t>Batchelor</a:t>
            </a:r>
            <a:r>
              <a:rPr lang="de-DE" dirty="0" smtClean="0"/>
              <a:t>)</a:t>
            </a:r>
          </a:p>
          <a:p>
            <a:r>
              <a:rPr lang="de-DE" dirty="0" smtClean="0"/>
              <a:t>WP73 </a:t>
            </a:r>
            <a:r>
              <a:rPr lang="de-DE" dirty="0" smtClean="0"/>
              <a:t>Transfer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+ Help (</a:t>
            </a:r>
            <a:r>
              <a:rPr lang="de-DE" dirty="0" err="1" smtClean="0"/>
              <a:t>Idoia</a:t>
            </a:r>
            <a:r>
              <a:rPr lang="de-DE" dirty="0" smtClean="0"/>
              <a:t> </a:t>
            </a:r>
            <a:r>
              <a:rPr lang="de-DE" dirty="0" smtClean="0"/>
              <a:t>Martín)</a:t>
            </a:r>
          </a:p>
          <a:p>
            <a:r>
              <a:rPr lang="de-DE" dirty="0" smtClean="0"/>
              <a:t>JJ X-Ray Help (C. </a:t>
            </a:r>
            <a:r>
              <a:rPr lang="de-DE" dirty="0" err="1"/>
              <a:t>M</a:t>
            </a:r>
            <a:r>
              <a:rPr lang="de-DE" dirty="0" err="1" smtClean="0"/>
              <a:t>ammen</a:t>
            </a:r>
            <a:r>
              <a:rPr lang="de-DE" dirty="0" smtClean="0"/>
              <a:t>, J. </a:t>
            </a:r>
            <a:r>
              <a:rPr lang="de-DE" dirty="0" err="1" smtClean="0"/>
              <a:t>Navntoft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AutoShape 2" descr="P417776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8479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92494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On-screen Show (4:3)</PresentationFormat>
  <Paragraphs>258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DESY European XFEL</vt:lpstr>
      <vt:lpstr>Installation &amp; first experiments FXE</vt:lpstr>
      <vt:lpstr>FXE Instrument</vt:lpstr>
      <vt:lpstr>FXE Instrument: Optics Branch and Sample</vt:lpstr>
      <vt:lpstr>FXE: Optics Branch</vt:lpstr>
      <vt:lpstr>Timeline for Component Delivery</vt:lpstr>
      <vt:lpstr>WP schedule and critical path: FXE Components</vt:lpstr>
      <vt:lpstr>FXE activities: past months</vt:lpstr>
      <vt:lpstr>MSP Example: Grouting in FXE Hutch</vt:lpstr>
      <vt:lpstr>Grouting in XTD2 (CRL collimator), April 17, 2015</vt:lpstr>
      <vt:lpstr>B-F first „testing execution” for two phases</vt:lpstr>
      <vt:lpstr>Sequence for all b-f components</vt:lpstr>
      <vt:lpstr>Duration after compression</vt:lpstr>
      <vt:lpstr>Current FXE Manpower in 2014/2015</vt:lpstr>
      <vt:lpstr>Some Details on the Installation schedule (2015)</vt:lpstr>
      <vt:lpstr>Some Details on the Installation schedule (2016)</vt:lpstr>
      <vt:lpstr>Some Details on the Installation schedule (2017)</vt:lpstr>
      <vt:lpstr>Day -1 Experimental Conditions</vt:lpstr>
      <vt:lpstr>Summary</vt:lpstr>
      <vt:lpstr>PowerPoint Presentation</vt:lpstr>
      <vt:lpstr>Scientific Work Done Last Year: 2014…</vt:lpstr>
      <vt:lpstr>Upcoming Scientific Work (2015)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Femtosecond X-Ray Experiments: Towards a High-Speed Molecular Camera</dc:title>
  <dc:creator>Christian Bressler</dc:creator>
  <cp:lastModifiedBy>Christian Bressler</cp:lastModifiedBy>
  <cp:revision>73</cp:revision>
  <cp:lastPrinted>2015-03-17T16:34:58Z</cp:lastPrinted>
  <dcterms:created xsi:type="dcterms:W3CDTF">2014-11-05T10:14:49Z</dcterms:created>
  <dcterms:modified xsi:type="dcterms:W3CDTF">2015-04-24T06:56:06Z</dcterms:modified>
</cp:coreProperties>
</file>