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3" r:id="rId2"/>
    <p:sldId id="274" r:id="rId3"/>
    <p:sldId id="262" r:id="rId4"/>
    <p:sldId id="264" r:id="rId5"/>
    <p:sldId id="265" r:id="rId6"/>
    <p:sldId id="266" r:id="rId7"/>
    <p:sldId id="267" r:id="rId8"/>
    <p:sldId id="281" r:id="rId9"/>
    <p:sldId id="268" r:id="rId10"/>
    <p:sldId id="272" r:id="rId11"/>
    <p:sldId id="279" r:id="rId12"/>
    <p:sldId id="280" r:id="rId13"/>
    <p:sldId id="269" r:id="rId14"/>
    <p:sldId id="271" r:id="rId15"/>
    <p:sldId id="270" r:id="rId16"/>
    <p:sldId id="278" r:id="rId17"/>
    <p:sldId id="283" r:id="rId18"/>
    <p:sldId id="273" r:id="rId19"/>
    <p:sldId id="275" r:id="rId20"/>
    <p:sldId id="282" r:id="rId21"/>
    <p:sldId id="276" r:id="rId22"/>
    <p:sldId id="277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83939" autoAdjust="0"/>
  </p:normalViewPr>
  <p:slideViewPr>
    <p:cSldViewPr snapToGrid="0" showGuides="1">
      <p:cViewPr varScale="1">
        <p:scale>
          <a:sx n="115" d="100"/>
          <a:sy n="115" d="100"/>
        </p:scale>
        <p:origin x="-1002" y="-9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AE243-84A4-48C2-AD0D-2635877C63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X-ray Photon Diagnostics (WP74)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23 April 2015 / 4</a:t>
            </a:r>
            <a:r>
              <a:rPr lang="en-GB" baseline="30000" noProof="0" dirty="0" smtClean="0"/>
              <a:t>rd</a:t>
            </a:r>
            <a:r>
              <a:rPr lang="en-GB" noProof="0" dirty="0" smtClean="0"/>
              <a:t> XFEL</a:t>
            </a:r>
            <a:r>
              <a:rPr lang="en-GB" baseline="0" noProof="0" dirty="0" smtClean="0"/>
              <a:t> Consortium Meeting</a:t>
            </a:r>
            <a:endParaRPr lang="en-GB" noProof="0" dirty="0" smtClean="0"/>
          </a:p>
          <a:p>
            <a:pPr lvl="0"/>
            <a:r>
              <a:rPr lang="en-GB" noProof="0" dirty="0" smtClean="0"/>
              <a:t>Jan </a:t>
            </a:r>
            <a:r>
              <a:rPr lang="en-GB" noProof="0" dirty="0" err="1" smtClean="0"/>
              <a:t>Grünert</a:t>
            </a:r>
            <a:r>
              <a:rPr lang="en-GB" noProof="0" dirty="0" smtClean="0"/>
              <a:t>,</a:t>
            </a:r>
            <a:r>
              <a:rPr lang="en-GB" baseline="0" noProof="0" dirty="0" smtClean="0"/>
              <a:t> WP74, X-ray Photon Diagnostics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\\win.desy.de\group\exfl\4all\intern\User%20data\wp74\Devices\11-1_XGMD\Drawings\FEM%20steel%20base%20frame\support_pillar_pictur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file:///\\win.desy.de\group\exfl\4all\intern\User%20data\wp74\Devices\31-1_MCP-Detector\3D-sketch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31-4_Pop-In-Monitors\CAD-models\OTR-C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31-2_K-Mono\production%20drawings\filter%20chamber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31-8_Transmissive-Imag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\\win.desy.de\group\exfl\4all\intern\User%20data\wp74\Devices\31-2_K-Mon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11-1_XGMD\Drawings\FEM%20steel%20base%20frame\support_pillar_picture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11-1_XGMD\Drawings\FEM%20steel%20base%20frame\support_pillar_picture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6026" y="2078875"/>
            <a:ext cx="8331200" cy="1844675"/>
          </a:xfrm>
        </p:spPr>
        <p:txBody>
          <a:bodyPr>
            <a:normAutofit/>
          </a:bodyPr>
          <a:lstStyle/>
          <a:p>
            <a:r>
              <a:rPr lang="de-DE" altLang="zh-CN" sz="4800" dirty="0" smtClean="0"/>
              <a:t>X-</a:t>
            </a:r>
            <a:r>
              <a:rPr lang="de-DE" altLang="zh-CN" sz="4800" dirty="0" err="1" smtClean="0"/>
              <a:t>ray</a:t>
            </a:r>
            <a:r>
              <a:rPr lang="de-DE" altLang="zh-CN" sz="4800" dirty="0" smtClean="0"/>
              <a:t> Photon </a:t>
            </a:r>
            <a:r>
              <a:rPr lang="de-DE" altLang="zh-CN" sz="4800" dirty="0" err="1" smtClean="0"/>
              <a:t>Diagnostics</a:t>
            </a:r>
            <a:r>
              <a:rPr lang="de-DE" altLang="zh-CN" sz="4800" dirty="0" smtClean="0"/>
              <a:t> </a:t>
            </a:r>
            <a:br>
              <a:rPr lang="de-DE" altLang="zh-CN" sz="4800" dirty="0" smtClean="0"/>
            </a:br>
            <a:r>
              <a:rPr lang="de-DE" altLang="zh-CN" sz="3200" dirty="0" smtClean="0"/>
              <a:t>Status 23 April </a:t>
            </a:r>
            <a:r>
              <a:rPr lang="de-DE" altLang="zh-CN" sz="3200" dirty="0" smtClean="0"/>
              <a:t>2015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1626" y="4430684"/>
            <a:ext cx="6840000" cy="1878636"/>
          </a:xfrm>
        </p:spPr>
        <p:txBody>
          <a:bodyPr>
            <a:normAutofit/>
          </a:bodyPr>
          <a:lstStyle/>
          <a:p>
            <a:r>
              <a:rPr lang="de-DE" altLang="zh-CN" dirty="0" smtClean="0"/>
              <a:t>Jan Grünert </a:t>
            </a:r>
            <a:r>
              <a:rPr lang="de-DE" altLang="zh-CN" dirty="0" smtClean="0"/>
              <a:t>/</a:t>
            </a:r>
            <a:r>
              <a:rPr lang="de-DE" altLang="zh-CN" dirty="0" smtClean="0"/>
              <a:t> </a:t>
            </a:r>
            <a:r>
              <a:rPr lang="de-DE" altLang="zh-CN" dirty="0" smtClean="0"/>
              <a:t>WP74</a:t>
            </a:r>
          </a:p>
          <a:p>
            <a:r>
              <a:rPr lang="de-DE" altLang="zh-CN" sz="2400" dirty="0" smtClean="0"/>
              <a:t>(Grünert, </a:t>
            </a:r>
            <a:r>
              <a:rPr lang="de-DE" altLang="zh-CN" sz="2400" dirty="0"/>
              <a:t>Baranasic, Buck, Dietrich, </a:t>
            </a:r>
            <a:r>
              <a:rPr lang="de-DE" altLang="zh-CN" sz="2400" dirty="0" smtClean="0"/>
              <a:t>Freund</a:t>
            </a:r>
            <a:r>
              <a:rPr lang="de-DE" altLang="zh-CN" sz="2400" dirty="0" smtClean="0"/>
              <a:t>, </a:t>
            </a:r>
            <a:r>
              <a:rPr lang="de-DE" altLang="zh-CN" sz="2400" dirty="0" smtClean="0"/>
              <a:t/>
            </a:r>
            <a:br>
              <a:rPr lang="de-DE" altLang="zh-CN" sz="2400" dirty="0" smtClean="0"/>
            </a:br>
            <a:r>
              <a:rPr lang="de-DE" altLang="zh-CN" sz="2400" dirty="0" smtClean="0"/>
              <a:t>Koch</a:t>
            </a:r>
            <a:r>
              <a:rPr lang="de-DE" altLang="zh-CN" sz="2400" dirty="0" smtClean="0"/>
              <a:t>, </a:t>
            </a:r>
            <a:r>
              <a:rPr lang="de-DE" altLang="zh-CN" sz="2400" dirty="0"/>
              <a:t>Kujala, </a:t>
            </a:r>
            <a:r>
              <a:rPr lang="de-DE" altLang="zh-CN" sz="2400" dirty="0" smtClean="0"/>
              <a:t>Liu</a:t>
            </a:r>
            <a:r>
              <a:rPr lang="de-DE" altLang="zh-CN" sz="2400" dirty="0"/>
              <a:t>, </a:t>
            </a:r>
            <a:r>
              <a:rPr lang="de-DE" altLang="zh-CN" sz="2400" dirty="0" smtClean="0"/>
              <a:t>Lübbe, Planas</a:t>
            </a:r>
            <a:r>
              <a:rPr lang="de-DE" altLang="zh-CN" sz="2400" dirty="0" smtClean="0"/>
              <a:t>)</a:t>
            </a:r>
            <a:endParaRPr lang="de-DE" altLang="zh-CN" sz="2400" dirty="0" smtClean="0"/>
          </a:p>
          <a:p>
            <a:r>
              <a:rPr lang="de-DE" altLang="zh-CN" sz="2400" dirty="0" smtClean="0"/>
              <a:t>European XFEL GmbH, </a:t>
            </a:r>
            <a:r>
              <a:rPr lang="de-DE" altLang="zh-CN" sz="2400" dirty="0" smtClean="0"/>
              <a:t>Hamburg</a:t>
            </a:r>
            <a:endParaRPr lang="de-DE" altLang="zh-CN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83695" y="1211220"/>
            <a:ext cx="6375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altLang="zh-CN" sz="3200" kern="0" dirty="0">
                <a:solidFill>
                  <a:srgbClr val="261748"/>
                </a:solidFill>
                <a:latin typeface="Arial"/>
                <a:ea typeface="+mj-ea"/>
                <a:cs typeface="+mj-cs"/>
              </a:rPr>
              <a:t>4th XFEL </a:t>
            </a:r>
            <a:r>
              <a:rPr lang="de-DE" altLang="zh-CN" sz="3200" kern="0" dirty="0" err="1">
                <a:solidFill>
                  <a:srgbClr val="261748"/>
                </a:solidFill>
                <a:latin typeface="Arial"/>
                <a:ea typeface="+mj-ea"/>
                <a:cs typeface="+mj-cs"/>
              </a:rPr>
              <a:t>Collaboration</a:t>
            </a:r>
            <a:r>
              <a:rPr lang="de-DE" altLang="zh-CN" sz="3200" kern="0" dirty="0">
                <a:solidFill>
                  <a:srgbClr val="261748"/>
                </a:solidFill>
                <a:latin typeface="Arial"/>
                <a:ea typeface="+mj-ea"/>
                <a:cs typeface="+mj-cs"/>
              </a:rPr>
              <a:t>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7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hlinkClick r:id="rId2" action="ppaction://hlinkfile"/>
              </a:rPr>
              <a:t>N:\4all\intern\User data\wp74\Devices\11-1_XGMD\Drawings\FEM steel base frame\</a:t>
            </a:r>
            <a:r>
              <a:rPr lang="en-US" sz="1200" dirty="0" err="1">
                <a:hlinkClick r:id="rId2" action="ppaction://hlinkfile"/>
              </a:rPr>
              <a:t>support_pillar_pictures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 err="1"/>
              <a:t>Photoelectron</a:t>
            </a:r>
            <a:r>
              <a:rPr lang="de-DE" sz="3200" dirty="0"/>
              <a:t> </a:t>
            </a:r>
            <a:r>
              <a:rPr lang="de-DE" sz="3200" dirty="0" err="1"/>
              <a:t>spectrometer</a:t>
            </a:r>
            <a:r>
              <a:rPr lang="de-DE" sz="3200" dirty="0"/>
              <a:t> (PES)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60" y="1196752"/>
            <a:ext cx="8303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04/2015: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Detailed</a:t>
            </a:r>
            <a:r>
              <a:rPr lang="de-DE" sz="1800" dirty="0" smtClean="0"/>
              <a:t> design </a:t>
            </a:r>
            <a:r>
              <a:rPr lang="de-DE" sz="1800" dirty="0" err="1" smtClean="0"/>
              <a:t>done</a:t>
            </a:r>
            <a:r>
              <a:rPr lang="de-DE" sz="1800" dirty="0" smtClean="0"/>
              <a:t> for SASE3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and</a:t>
            </a:r>
            <a:r>
              <a:rPr lang="de-DE" sz="1800" dirty="0" smtClean="0"/>
              <a:t> for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fully</a:t>
            </a:r>
            <a:r>
              <a:rPr lang="de-DE" sz="1800" dirty="0" smtClean="0"/>
              <a:t> </a:t>
            </a:r>
            <a:r>
              <a:rPr lang="de-DE" sz="1800" dirty="0" err="1"/>
              <a:t>motorized</a:t>
            </a:r>
            <a:r>
              <a:rPr lang="de-DE" sz="1800" dirty="0"/>
              <a:t> </a:t>
            </a:r>
            <a:r>
              <a:rPr lang="de-DE" sz="1800" dirty="0" err="1" smtClean="0"/>
              <a:t>support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SASE3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fully</a:t>
            </a:r>
            <a:r>
              <a:rPr lang="de-DE" sz="1800" dirty="0" smtClean="0"/>
              <a:t> </a:t>
            </a:r>
            <a:r>
              <a:rPr lang="de-DE" sz="1800" dirty="0" err="1" smtClean="0"/>
              <a:t>assembled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err="1"/>
              <a:t>very</a:t>
            </a:r>
            <a:r>
              <a:rPr lang="de-DE" sz="1800" dirty="0"/>
              <a:t> </a:t>
            </a:r>
            <a:r>
              <a:rPr lang="de-DE" sz="1800" dirty="0" err="1" smtClean="0"/>
              <a:t>successfully</a:t>
            </a:r>
            <a:r>
              <a:rPr lang="de-DE" sz="1800" dirty="0" smtClean="0"/>
              <a:t> </a:t>
            </a:r>
            <a:r>
              <a:rPr lang="de-DE" sz="1800" dirty="0" err="1"/>
              <a:t>tested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X-</a:t>
            </a:r>
            <a:r>
              <a:rPr lang="de-DE" sz="1800" dirty="0" err="1" smtClean="0"/>
              <a:t>ray</a:t>
            </a:r>
            <a:r>
              <a:rPr lang="de-DE" sz="1800" dirty="0" smtClean="0"/>
              <a:t> FEL beam</a:t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err="1" smtClean="0"/>
              <a:t>scientific</a:t>
            </a:r>
            <a:r>
              <a:rPr lang="de-DE" sz="1800" dirty="0" smtClean="0"/>
              <a:t> </a:t>
            </a:r>
            <a:r>
              <a:rPr lang="de-DE" sz="1800" dirty="0" err="1" smtClean="0"/>
              <a:t>beamtime</a:t>
            </a:r>
            <a:r>
              <a:rPr lang="de-DE" sz="1800" dirty="0" smtClean="0"/>
              <a:t> L52 at AMO/LCLS)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Device </a:t>
            </a:r>
            <a:r>
              <a:rPr lang="de-DE" sz="1800" dirty="0" err="1" smtClean="0"/>
              <a:t>returns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SLAC </a:t>
            </a:r>
            <a:r>
              <a:rPr lang="de-DE" sz="1800" dirty="0" err="1" smtClean="0"/>
              <a:t>latest</a:t>
            </a:r>
            <a:r>
              <a:rPr lang="de-DE" sz="1800" dirty="0" smtClean="0"/>
              <a:t> 11/2015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SASE1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developed</a:t>
            </a:r>
            <a:r>
              <a:rPr lang="de-DE" sz="1800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requires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modifications</a:t>
            </a:r>
            <a:r>
              <a:rPr lang="de-DE" sz="1800" dirty="0" smtClean="0"/>
              <a:t> for </a:t>
            </a:r>
            <a:r>
              <a:rPr lang="de-DE" sz="1800" dirty="0" err="1" smtClean="0"/>
              <a:t>hard</a:t>
            </a:r>
            <a:r>
              <a:rPr lang="de-DE" sz="1800" dirty="0" smtClean="0"/>
              <a:t> </a:t>
            </a:r>
            <a:r>
              <a:rPr lang="de-DE" sz="1800" dirty="0" smtClean="0"/>
              <a:t>X-</a:t>
            </a:r>
            <a:r>
              <a:rPr lang="de-DE" sz="1800" dirty="0" err="1" smtClean="0"/>
              <a:t>ray</a:t>
            </a:r>
            <a:r>
              <a:rPr lang="de-DE" sz="1800" dirty="0" smtClean="0"/>
              <a:t> </a:t>
            </a:r>
            <a:r>
              <a:rPr lang="de-DE" sz="1800" dirty="0" err="1" smtClean="0"/>
              <a:t>application</a:t>
            </a:r>
            <a:r>
              <a:rPr lang="de-DE" sz="1800" dirty="0" smtClean="0"/>
              <a:t>)</a:t>
            </a:r>
            <a:br>
              <a:rPr lang="de-DE" sz="1800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smtClean="0"/>
              <a:t>not </a:t>
            </a:r>
            <a:r>
              <a:rPr lang="de-DE" sz="1800" dirty="0" err="1" smtClean="0"/>
              <a:t>available</a:t>
            </a:r>
            <a:r>
              <a:rPr lang="de-DE" sz="1800" dirty="0" smtClean="0"/>
              <a:t> in </a:t>
            </a:r>
            <a:r>
              <a:rPr lang="de-DE" sz="1800" dirty="0" err="1" smtClean="0"/>
              <a:t>current</a:t>
            </a:r>
            <a:r>
              <a:rPr lang="de-DE" sz="1800" dirty="0" smtClean="0"/>
              <a:t> </a:t>
            </a:r>
            <a:r>
              <a:rPr lang="de-DE" sz="1800" dirty="0" smtClean="0"/>
              <a:t>XTD2 </a:t>
            </a:r>
            <a:r>
              <a:rPr lang="de-DE" sz="1800" dirty="0" err="1" smtClean="0"/>
              <a:t>installation</a:t>
            </a:r>
            <a:r>
              <a:rPr lang="de-DE" sz="1800" dirty="0" smtClean="0"/>
              <a:t> </a:t>
            </a:r>
            <a:r>
              <a:rPr lang="de-DE" sz="1800" dirty="0" err="1" smtClean="0"/>
              <a:t>phase</a:t>
            </a:r>
            <a:r>
              <a:rPr lang="de-DE" sz="1800" dirty="0" smtClean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ym typeface="Wingdings" panose="05000000000000000000" pitchFamily="2" charset="2"/>
              </a:rPr>
              <a:t>temporary </a:t>
            </a:r>
            <a:r>
              <a:rPr lang="en-US" sz="1800" dirty="0" smtClean="0">
                <a:sym typeface="Wingdings" panose="05000000000000000000" pitchFamily="2" charset="2"/>
              </a:rPr>
              <a:t>1.6m long </a:t>
            </a:r>
            <a:r>
              <a:rPr lang="en-US" sz="1800" dirty="0" smtClean="0">
                <a:sym typeface="Wingdings" panose="05000000000000000000" pitchFamily="2" charset="2"/>
              </a:rPr>
              <a:t>DN40CF </a:t>
            </a:r>
            <a:r>
              <a:rPr lang="en-US" sz="1800" dirty="0">
                <a:sym typeface="Wingdings" panose="05000000000000000000" pitchFamily="2" charset="2"/>
              </a:rPr>
              <a:t>pipe </a:t>
            </a:r>
            <a:r>
              <a:rPr lang="en-US" sz="1800" dirty="0" smtClean="0">
                <a:sym typeface="Wingdings" panose="05000000000000000000" pitchFamily="2" charset="2"/>
              </a:rPr>
              <a:t>+ holder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7" t="32390" r="33424" b="28365"/>
          <a:stretch>
            <a:fillRect/>
          </a:stretch>
        </p:blipFill>
        <p:spPr bwMode="auto">
          <a:xfrm>
            <a:off x="5657850" y="1101725"/>
            <a:ext cx="335756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PES </a:t>
            </a:r>
            <a:r>
              <a:rPr lang="de-DE" dirty="0" err="1" smtClean="0"/>
              <a:t>assembly</a:t>
            </a:r>
            <a:r>
              <a:rPr lang="de-DE" dirty="0" smtClean="0"/>
              <a:t> (SASE3 </a:t>
            </a:r>
            <a:r>
              <a:rPr lang="de-DE" dirty="0" err="1" smtClean="0"/>
              <a:t>device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098" name="Picture 2" descr="N:\4all\intern\User data\wp74\Images - Photos\2014-11-25_XFEL-PES-construction_HERA-S\IMG_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3037432" cy="22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4all\intern\User data\wp74\Images - Photos\2014-11-25_XFEL-PES-construction_HERA-S\Detektor_Cleanroom_2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" y="4191411"/>
            <a:ext cx="3234440" cy="21573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:\4all\intern\User data\wp74\Images - Photos\2014-11-25_XFEL-PES-construction_HERA-S\Flugstrecken_1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6" y="1104035"/>
            <a:ext cx="3175634" cy="21181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N:\4all\intern\User data\wp74\Images - Photos\2014-11-25_XFEL-PES-construction_HERA-S\IMG_09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0"/>
          <a:stretch/>
        </p:blipFill>
        <p:spPr bwMode="auto">
          <a:xfrm>
            <a:off x="5610333" y="1104035"/>
            <a:ext cx="3400678" cy="524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 </a:t>
            </a:r>
            <a:r>
              <a:rPr lang="de-DE" dirty="0" err="1" smtClean="0"/>
              <a:t>to</a:t>
            </a:r>
            <a:r>
              <a:rPr lang="de-DE" dirty="0" smtClean="0"/>
              <a:t> SLAC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at AMO / LCLS</a:t>
            </a:r>
            <a:endParaRPr lang="de-DE" dirty="0"/>
          </a:p>
        </p:txBody>
      </p:sp>
      <p:pic>
        <p:nvPicPr>
          <p:cNvPr id="5122" name="Picture 2" descr="N:\4all\intern\User data\wp74\Images - Photos\2014-11-25_XFEL-PES-construction_HERA-S\IMG_0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0" y="1153782"/>
            <a:ext cx="3943343" cy="52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4all\intern\User data\wp74\Images - Photos\2015-03-23_LCLS_AMO_LH52-Wolfram-Helml-Beamtime\DSC_8149_PES-built-into-AMO-at-LC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13" y="1153780"/>
            <a:ext cx="3496803" cy="52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3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r="21257"/>
          <a:stretch/>
        </p:blipFill>
        <p:spPr bwMode="auto">
          <a:xfrm>
            <a:off x="104775" y="1060772"/>
            <a:ext cx="5810250" cy="534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..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 smtClean="0"/>
              <a:t>2D-imager (FEL)</a:t>
            </a:r>
            <a:endParaRPr lang="de-DE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095375"/>
            <a:ext cx="4594225" cy="53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775" y="4575876"/>
            <a:ext cx="830384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Status 04/2015: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Final </a:t>
            </a:r>
            <a:r>
              <a:rPr lang="de-DE" sz="1800" dirty="0" err="1" smtClean="0"/>
              <a:t>assembly</a:t>
            </a:r>
            <a:r>
              <a:rPr lang="de-DE" sz="1800" dirty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SASE1 </a:t>
            </a:r>
            <a:r>
              <a:rPr lang="de-DE" sz="1800" dirty="0" err="1" smtClean="0"/>
              <a:t>device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Installation in XTD2 </a:t>
            </a:r>
            <a:r>
              <a:rPr lang="de-DE" sz="1800" dirty="0" err="1" smtClean="0"/>
              <a:t>planned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for May/June 2015</a:t>
            </a:r>
          </a:p>
        </p:txBody>
      </p:sp>
    </p:spTree>
    <p:extLst>
      <p:ext uri="{BB962C8B-B14F-4D97-AF65-F5344CB8AC3E}">
        <p14:creationId xmlns:p14="http://schemas.microsoft.com/office/powerpoint/2010/main" val="40378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564213"/>
            <a:ext cx="4381502" cy="293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hlinkClick r:id="rId2" action="ppaction://hlinkfile"/>
              </a:rPr>
              <a:t>N:\4all\intern\User data\wp74\Devices\31-1_MCP-Detector\3D-sketches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 smtClean="0"/>
              <a:t>MCP-</a:t>
            </a:r>
            <a:r>
              <a:rPr lang="de-DE" sz="3200" dirty="0" err="1" smtClean="0"/>
              <a:t>based</a:t>
            </a:r>
            <a:r>
              <a:rPr lang="de-DE" sz="3200" dirty="0" smtClean="0"/>
              <a:t> </a:t>
            </a:r>
            <a:r>
              <a:rPr lang="de-DE" sz="3200" dirty="0" err="1" smtClean="0"/>
              <a:t>detector</a:t>
            </a:r>
            <a:r>
              <a:rPr lang="de-DE" sz="3200" dirty="0" smtClean="0"/>
              <a:t> (</a:t>
            </a:r>
            <a:r>
              <a:rPr lang="de-DE" sz="3200" dirty="0" err="1" smtClean="0"/>
              <a:t>by</a:t>
            </a:r>
            <a:r>
              <a:rPr lang="de-DE" sz="3200" dirty="0" smtClean="0"/>
              <a:t> JINR)</a:t>
            </a:r>
            <a:endParaRPr lang="de-DE" sz="3200" dirty="0"/>
          </a:p>
        </p:txBody>
      </p:sp>
      <p:pic>
        <p:nvPicPr>
          <p:cNvPr id="2050" name="Picture 2" descr="N:\4all\intern\User data\wp74\Devices\31-1_MCP-Detector\3D-sketches\XTD2_R14_MCP_Pop_in_20130925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r="-5" b="5676"/>
          <a:stretch/>
        </p:blipFill>
        <p:spPr bwMode="auto">
          <a:xfrm>
            <a:off x="123826" y="1763339"/>
            <a:ext cx="5648324" cy="46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4625" y="1053877"/>
            <a:ext cx="6429375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Status 04/2015: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Final </a:t>
            </a:r>
            <a:r>
              <a:rPr lang="de-DE" sz="1800" dirty="0" err="1" smtClean="0"/>
              <a:t>devices</a:t>
            </a:r>
            <a:r>
              <a:rPr lang="de-DE" sz="1800" dirty="0" smtClean="0"/>
              <a:t> </a:t>
            </a:r>
            <a:r>
              <a:rPr lang="de-DE" sz="1800" dirty="0" smtClean="0"/>
              <a:t>SASE1 + SASE2 </a:t>
            </a:r>
            <a:r>
              <a:rPr lang="de-DE" sz="1800" dirty="0" err="1" smtClean="0"/>
              <a:t>are</a:t>
            </a:r>
            <a:r>
              <a:rPr lang="de-DE" sz="1800" dirty="0" smtClean="0"/>
              <a:t> RFI at HERA-S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SASE1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transfered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smtClean="0"/>
              <a:t>XHE3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Camera</a:t>
            </a:r>
            <a:r>
              <a:rPr lang="de-DE" sz="1800" dirty="0" smtClean="0"/>
              <a:t> </a:t>
            </a:r>
            <a:r>
              <a:rPr lang="de-DE" sz="1800" dirty="0" err="1" smtClean="0"/>
              <a:t>section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come</a:t>
            </a:r>
            <a:endParaRPr lang="de-DE" sz="1800" dirty="0"/>
          </a:p>
        </p:txBody>
      </p:sp>
      <p:pic>
        <p:nvPicPr>
          <p:cNvPr id="8194" name="Picture 2" descr="N:\4all\intern\User data\wp74\workspace-WF\pictures\2015-03-12_cellphone\CAM0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61" y="2088006"/>
            <a:ext cx="3263784" cy="43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r="-21872"/>
          <a:stretch/>
        </p:blipFill>
        <p:spPr bwMode="auto">
          <a:xfrm>
            <a:off x="114300" y="1055470"/>
            <a:ext cx="8029575" cy="54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data\wp74\Devices\31-4_Pop-In-Monitors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/>
              <a:t>Pop-in Monitor Type II-45°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4109" y="4422261"/>
            <a:ext cx="7027489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FDR/PPR/</a:t>
            </a:r>
            <a:r>
              <a:rPr lang="de-DE" sz="1800" dirty="0" err="1" smtClean="0"/>
              <a:t>production</a:t>
            </a:r>
            <a:r>
              <a:rPr lang="de-DE" sz="1800" dirty="0"/>
              <a:t> </a:t>
            </a:r>
            <a:r>
              <a:rPr lang="de-DE" sz="1800" dirty="0" err="1" smtClean="0"/>
              <a:t>done</a:t>
            </a:r>
            <a:r>
              <a:rPr lang="de-DE" sz="1800" dirty="0" smtClean="0"/>
              <a:t> (JJ X-</a:t>
            </a:r>
            <a:r>
              <a:rPr lang="de-DE" sz="1800" dirty="0" err="1" smtClean="0"/>
              <a:t>ray</a:t>
            </a:r>
            <a:r>
              <a:rPr lang="de-DE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SAT </a:t>
            </a:r>
            <a:r>
              <a:rPr lang="de-DE" sz="1800" dirty="0" err="1" smtClean="0"/>
              <a:t>of</a:t>
            </a:r>
            <a:r>
              <a:rPr lang="de-DE" sz="1800" dirty="0" smtClean="0"/>
              <a:t> all </a:t>
            </a:r>
            <a:r>
              <a:rPr lang="de-DE" sz="1800" dirty="0" err="1" smtClean="0"/>
              <a:t>devices</a:t>
            </a:r>
            <a:r>
              <a:rPr lang="de-DE" sz="1800" dirty="0" smtClean="0"/>
              <a:t> for all </a:t>
            </a:r>
            <a:r>
              <a:rPr lang="de-DE" sz="1800" dirty="0" err="1" smtClean="0"/>
              <a:t>tunnels</a:t>
            </a:r>
            <a:r>
              <a:rPr lang="de-DE" sz="1800" dirty="0" smtClean="0"/>
              <a:t>  in 10/2014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Detailed</a:t>
            </a:r>
            <a:r>
              <a:rPr lang="de-DE" sz="1800" dirty="0" smtClean="0"/>
              <a:t> </a:t>
            </a:r>
            <a:r>
              <a:rPr lang="de-DE" sz="1800" dirty="0" err="1" smtClean="0"/>
              <a:t>optics</a:t>
            </a:r>
            <a:r>
              <a:rPr lang="de-DE" sz="1800" dirty="0" smtClean="0"/>
              <a:t> </a:t>
            </a:r>
            <a:r>
              <a:rPr lang="de-DE" sz="1800" dirty="0" err="1" smtClean="0"/>
              <a:t>implementation</a:t>
            </a:r>
            <a:r>
              <a:rPr lang="de-DE" sz="1800" dirty="0" smtClean="0"/>
              <a:t> </a:t>
            </a:r>
            <a:r>
              <a:rPr lang="de-DE" sz="1800" dirty="0" err="1" smtClean="0"/>
              <a:t>approved</a:t>
            </a:r>
            <a:r>
              <a:rPr lang="de-DE" sz="1800" dirty="0" smtClean="0"/>
              <a:t> 03/2015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Final </a:t>
            </a:r>
            <a:r>
              <a:rPr lang="de-DE" sz="1800" dirty="0" err="1" smtClean="0"/>
              <a:t>assembly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scintillators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vacuum</a:t>
            </a:r>
            <a:r>
              <a:rPr lang="de-DE" sz="1800" dirty="0" smtClean="0"/>
              <a:t> </a:t>
            </a:r>
            <a:r>
              <a:rPr lang="de-DE" sz="1800" dirty="0" err="1" smtClean="0"/>
              <a:t>tests</a:t>
            </a:r>
            <a:r>
              <a:rPr lang="de-DE" sz="1800" dirty="0" smtClean="0"/>
              <a:t> in 3/2015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Device for XTD2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smtClean="0"/>
              <a:t>ok &amp; RFI</a:t>
            </a:r>
            <a:r>
              <a:rPr lang="de-DE" sz="1800" dirty="0" smtClean="0"/>
              <a:t>,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installed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April 2015</a:t>
            </a:r>
          </a:p>
        </p:txBody>
      </p:sp>
      <p:pic>
        <p:nvPicPr>
          <p:cNvPr id="2050" name="Picture 2" descr="N:\4all\intern\User data\wp74\Images - Photos\2015-04-17_WP74-assemblies-at-HERA-S\2014-07-09_XFEL41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"/>
                    </a14:imgEffect>
                    <a14:imgEffect>
                      <a14:brightnessContrast bright="23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02" y="1055470"/>
            <a:ext cx="5193997" cy="3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Imagers</a:t>
            </a:r>
            <a:endParaRPr lang="de-DE" dirty="0"/>
          </a:p>
        </p:txBody>
      </p:sp>
      <p:pic>
        <p:nvPicPr>
          <p:cNvPr id="3074" name="Picture 2" descr="N:\4all\intern\User data\wp74\Images - Photos\2014-10-20_Pop-in_SAT\IMG_0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1133474"/>
            <a:ext cx="3905249" cy="52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351" y="5660258"/>
            <a:ext cx="180049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de-DE" sz="1800" dirty="0" smtClean="0">
                <a:solidFill>
                  <a:srgbClr val="261748"/>
                </a:solidFill>
              </a:rPr>
              <a:t>SAT for </a:t>
            </a:r>
          </a:p>
          <a:p>
            <a:pPr lvl="0">
              <a:buNone/>
            </a:pPr>
            <a:r>
              <a:rPr lang="de-DE" sz="1800" dirty="0" smtClean="0">
                <a:solidFill>
                  <a:srgbClr val="261748"/>
                </a:solidFill>
              </a:rPr>
              <a:t>Pop-in Monitors</a:t>
            </a:r>
            <a:endParaRPr lang="de-DE" sz="1800" dirty="0">
              <a:solidFill>
                <a:srgbClr val="261748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17403" r="80010" b="13687"/>
          <a:stretch/>
        </p:blipFill>
        <p:spPr bwMode="auto">
          <a:xfrm>
            <a:off x="4555066" y="1133474"/>
            <a:ext cx="2028614" cy="3212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16109" r="80011" b="13604"/>
          <a:stretch/>
        </p:blipFill>
        <p:spPr bwMode="auto">
          <a:xfrm>
            <a:off x="6755600" y="1088628"/>
            <a:ext cx="2125261" cy="3257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6612" y="4538640"/>
            <a:ext cx="436187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SR-</a:t>
            </a:r>
            <a:r>
              <a:rPr lang="de-DE" sz="1800" dirty="0" err="1" smtClean="0"/>
              <a:t>Imager</a:t>
            </a:r>
            <a:r>
              <a:rPr lang="de-DE" sz="1800" dirty="0" smtClean="0"/>
              <a:t> in 04/2015: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Detailed</a:t>
            </a:r>
            <a:r>
              <a:rPr lang="de-DE" sz="1800" dirty="0" smtClean="0"/>
              <a:t> </a:t>
            </a:r>
            <a:r>
              <a:rPr lang="de-DE" sz="1800" dirty="0" err="1" smtClean="0"/>
              <a:t>optics</a:t>
            </a:r>
            <a:r>
              <a:rPr lang="de-DE" sz="1800" dirty="0" smtClean="0"/>
              <a:t> design: </a:t>
            </a:r>
            <a:r>
              <a:rPr lang="de-DE" sz="1800" dirty="0" err="1" smtClean="0"/>
              <a:t>done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Detailed</a:t>
            </a:r>
            <a:r>
              <a:rPr lang="de-DE" sz="1800" dirty="0" smtClean="0"/>
              <a:t> 3D design: </a:t>
            </a:r>
            <a:r>
              <a:rPr lang="de-DE" sz="1800" dirty="0" err="1" smtClean="0"/>
              <a:t>done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Workshop </a:t>
            </a:r>
            <a:r>
              <a:rPr lang="de-DE" sz="1800" dirty="0" err="1" smtClean="0"/>
              <a:t>drawings</a:t>
            </a:r>
            <a:r>
              <a:rPr lang="de-DE" sz="1800" dirty="0" smtClean="0"/>
              <a:t>: </a:t>
            </a:r>
            <a:r>
              <a:rPr lang="de-DE" sz="1800" dirty="0" err="1" smtClean="0"/>
              <a:t>done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submitted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commercial</a:t>
            </a:r>
            <a:r>
              <a:rPr lang="de-DE" sz="1800" dirty="0" smtClean="0"/>
              <a:t> </a:t>
            </a:r>
            <a:r>
              <a:rPr lang="de-DE" sz="1800" dirty="0" err="1" smtClean="0"/>
              <a:t>providers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Company for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identified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5954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2D-imager-SR (</a:t>
            </a:r>
            <a:r>
              <a:rPr lang="de-DE" dirty="0" err="1" smtClean="0"/>
              <a:t>SRimager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7700" r="6764" b="3194"/>
          <a:stretch/>
        </p:blipFill>
        <p:spPr bwMode="auto">
          <a:xfrm>
            <a:off x="723207" y="1113905"/>
            <a:ext cx="7596382" cy="529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70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WP74 summary for SASE1 / XTD2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85" y="1939702"/>
            <a:ext cx="4576125" cy="44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Filter </a:t>
            </a:r>
            <a:r>
              <a:rPr lang="de-DE" sz="2400" dirty="0" err="1" smtClean="0"/>
              <a:t>chamber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Transmissive </a:t>
            </a:r>
            <a:r>
              <a:rPr lang="de-DE" sz="2400" dirty="0" err="1" smtClean="0"/>
              <a:t>Imager</a:t>
            </a:r>
            <a:r>
              <a:rPr lang="de-DE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K-mono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2D-imager (for </a:t>
            </a:r>
            <a:r>
              <a:rPr lang="de-DE" sz="2400" dirty="0" smtClean="0"/>
              <a:t>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XGM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Differential </a:t>
            </a:r>
            <a:r>
              <a:rPr lang="de-DE" sz="2400" dirty="0" err="1" smtClean="0"/>
              <a:t>Pumping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WP74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2D-imager (for FEL)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MCP </a:t>
            </a:r>
            <a:r>
              <a:rPr lang="de-DE" sz="2400" dirty="0" err="1" smtClean="0"/>
              <a:t>detector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Pop-in Monitor II-45°</a:t>
            </a:r>
            <a:endParaRPr lang="de-D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12210" y="1958752"/>
            <a:ext cx="2101857" cy="44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/>
              <a:t>OK</a:t>
            </a:r>
          </a:p>
          <a:p>
            <a:pPr>
              <a:buNone/>
            </a:pPr>
            <a:r>
              <a:rPr lang="de-DE" sz="2400" dirty="0"/>
              <a:t>OK</a:t>
            </a:r>
            <a:endParaRPr lang="de-DE" sz="2400" dirty="0" smtClean="0"/>
          </a:p>
          <a:p>
            <a:pPr>
              <a:buNone/>
            </a:pPr>
            <a:r>
              <a:rPr lang="de-DE" sz="2400" dirty="0"/>
              <a:t>OK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11/2015</a:t>
            </a:r>
          </a:p>
          <a:p>
            <a:pPr>
              <a:buNone/>
            </a:pPr>
            <a:r>
              <a:rPr lang="de-DE" sz="2400" dirty="0" smtClean="0"/>
              <a:t>OK</a:t>
            </a:r>
          </a:p>
          <a:p>
            <a:pPr>
              <a:buNone/>
            </a:pPr>
            <a:r>
              <a:rPr lang="de-DE" sz="2400" dirty="0" smtClean="0"/>
              <a:t>OK</a:t>
            </a:r>
          </a:p>
          <a:p>
            <a:pPr>
              <a:buNone/>
            </a:pPr>
            <a:r>
              <a:rPr lang="de-DE" sz="2400" dirty="0" err="1" smtClean="0"/>
              <a:t>temp</a:t>
            </a:r>
            <a:r>
              <a:rPr lang="de-DE" sz="2400" dirty="0" smtClean="0"/>
              <a:t>. </a:t>
            </a:r>
            <a:r>
              <a:rPr lang="de-DE" sz="2400" dirty="0" err="1" smtClean="0"/>
              <a:t>solution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OK</a:t>
            </a:r>
          </a:p>
          <a:p>
            <a:pPr>
              <a:buNone/>
            </a:pPr>
            <a:r>
              <a:rPr lang="de-DE" sz="2400" dirty="0"/>
              <a:t>OK</a:t>
            </a:r>
            <a:endParaRPr lang="de-DE" sz="2400" dirty="0" smtClean="0"/>
          </a:p>
          <a:p>
            <a:pPr>
              <a:buNone/>
            </a:pPr>
            <a:r>
              <a:rPr lang="de-DE" sz="2400" dirty="0"/>
              <a:t>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235" y="132057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Device</a:t>
            </a:r>
            <a:endParaRPr lang="de-D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02685" y="133010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RFI </a:t>
            </a:r>
            <a:r>
              <a:rPr lang="de-DE" sz="2400" dirty="0" err="1" smtClean="0"/>
              <a:t>status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049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291840" y="2668385"/>
            <a:ext cx="5852160" cy="3722971"/>
            <a:chOff x="3931920" y="3055798"/>
            <a:chExt cx="5212080" cy="33355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813" y="3055799"/>
              <a:ext cx="5109187" cy="3335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3931920" y="3055798"/>
              <a:ext cx="2657486" cy="129175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Other </a:t>
            </a:r>
            <a:r>
              <a:rPr lang="de-DE" sz="3200" dirty="0" err="1"/>
              <a:t>current</a:t>
            </a:r>
            <a:r>
              <a:rPr lang="de-DE" sz="3200" dirty="0"/>
              <a:t> </a:t>
            </a:r>
            <a:r>
              <a:rPr lang="de-DE" sz="3200" dirty="0" smtClean="0"/>
              <a:t>WP74 design </a:t>
            </a:r>
            <a:r>
              <a:rPr lang="de-DE" sz="3200" dirty="0" err="1" smtClean="0"/>
              <a:t>activities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200" dirty="0" smtClean="0"/>
              <a:t>(not </a:t>
            </a:r>
            <a:r>
              <a:rPr lang="de-DE" sz="2200" dirty="0" err="1" smtClean="0"/>
              <a:t>related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XTD2 </a:t>
            </a:r>
            <a:r>
              <a:rPr lang="de-DE" sz="2200" dirty="0" err="1" smtClean="0"/>
              <a:t>installations</a:t>
            </a:r>
            <a:r>
              <a:rPr lang="de-DE" sz="2200" dirty="0" smtClean="0"/>
              <a:t>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4" y="1239176"/>
            <a:ext cx="7960834" cy="542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Hard X-</a:t>
            </a:r>
            <a:r>
              <a:rPr lang="de-DE" sz="2400" dirty="0" err="1" smtClean="0"/>
              <a:t>ray</a:t>
            </a:r>
            <a:r>
              <a:rPr lang="de-DE" sz="2400" dirty="0" smtClean="0"/>
              <a:t> </a:t>
            </a:r>
            <a:r>
              <a:rPr lang="de-DE" sz="2400" dirty="0" smtClean="0"/>
              <a:t>High Resolution Single </a:t>
            </a:r>
            <a:r>
              <a:rPr lang="de-DE" sz="2400" dirty="0" err="1" smtClean="0"/>
              <a:t>Shot</a:t>
            </a:r>
            <a:r>
              <a:rPr lang="de-DE" sz="2400" dirty="0" smtClean="0"/>
              <a:t> </a:t>
            </a:r>
            <a:r>
              <a:rPr lang="de-DE" sz="2400" dirty="0" err="1" smtClean="0"/>
              <a:t>Spectrometer</a:t>
            </a:r>
            <a:r>
              <a:rPr lang="de-DE" sz="2400" dirty="0" smtClean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smtClean="0"/>
              <a:t>HXHRSSS, </a:t>
            </a:r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dirty="0" err="1" smtClean="0"/>
              <a:t>called</a:t>
            </a:r>
            <a:r>
              <a:rPr lang="de-DE" sz="2400" dirty="0" smtClean="0"/>
              <a:t> </a:t>
            </a:r>
            <a:r>
              <a:rPr lang="de-DE" sz="2400" b="1" dirty="0" err="1" smtClean="0"/>
              <a:t>HiREX</a:t>
            </a:r>
            <a:r>
              <a:rPr lang="de-DE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u="sng" dirty="0" smtClean="0"/>
              <a:t>Design </a:t>
            </a:r>
            <a:r>
              <a:rPr lang="de-DE" sz="1800" u="sng" dirty="0" err="1" smtClean="0"/>
              <a:t>Document</a:t>
            </a:r>
            <a:r>
              <a:rPr lang="de-DE" sz="1800" u="sng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physics</a:t>
            </a:r>
            <a:r>
              <a:rPr lang="de-DE" sz="1800" dirty="0" smtClean="0"/>
              <a:t>, </a:t>
            </a:r>
            <a:r>
              <a:rPr lang="de-DE" sz="1800" dirty="0" err="1" smtClean="0"/>
              <a:t>simulations</a:t>
            </a:r>
            <a:r>
              <a:rPr lang="de-DE" sz="18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u="sng" dirty="0" smtClean="0"/>
              <a:t>Technical </a:t>
            </a:r>
            <a:r>
              <a:rPr lang="de-DE" sz="1800" u="sng" dirty="0" err="1" smtClean="0"/>
              <a:t>Specifications</a:t>
            </a:r>
            <a:r>
              <a:rPr lang="de-DE" sz="1800" u="sng" dirty="0" smtClean="0"/>
              <a:t> </a:t>
            </a:r>
            <a:r>
              <a:rPr lang="de-DE" sz="1800" dirty="0" err="1" smtClean="0"/>
              <a:t>Document</a:t>
            </a:r>
            <a:r>
              <a:rPr lang="de-DE" sz="1800" dirty="0" smtClean="0"/>
              <a:t> </a:t>
            </a:r>
            <a:r>
              <a:rPr lang="de-DE" sz="1800" dirty="0" err="1" smtClean="0"/>
              <a:t>finished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reviewed</a:t>
            </a:r>
            <a:endParaRPr lang="de-DE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u="sng" dirty="0" smtClean="0"/>
              <a:t>Public Tender </a:t>
            </a:r>
            <a:r>
              <a:rPr lang="de-DE" sz="1800" dirty="0" err="1" smtClean="0"/>
              <a:t>started</a:t>
            </a:r>
            <a:r>
              <a:rPr lang="de-DE" sz="1800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awarding</a:t>
            </a:r>
            <a:r>
              <a:rPr lang="de-DE" sz="1800" dirty="0" smtClean="0"/>
              <a:t> </a:t>
            </a:r>
            <a:r>
              <a:rPr lang="de-DE" sz="1800" dirty="0" err="1" smtClean="0"/>
              <a:t>mid</a:t>
            </a:r>
            <a:r>
              <a:rPr lang="de-DE" sz="1800" dirty="0" smtClean="0"/>
              <a:t>-May)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err="1"/>
              <a:t>d</a:t>
            </a:r>
            <a:r>
              <a:rPr lang="de-DE" sz="1800" dirty="0" err="1" smtClean="0"/>
              <a:t>etailed</a:t>
            </a:r>
            <a:r>
              <a:rPr lang="de-DE" sz="1800" dirty="0" smtClean="0"/>
              <a:t> </a:t>
            </a:r>
            <a:r>
              <a:rPr lang="de-DE" sz="1800" dirty="0" err="1" smtClean="0"/>
              <a:t>tech</a:t>
            </a:r>
            <a:r>
              <a:rPr lang="de-DE" sz="1800" dirty="0" err="1" smtClean="0"/>
              <a:t>nical</a:t>
            </a:r>
            <a:r>
              <a:rPr lang="de-DE" sz="1800" dirty="0" smtClean="0"/>
              <a:t> </a:t>
            </a:r>
            <a:r>
              <a:rPr lang="de-DE" sz="1800" dirty="0" smtClean="0"/>
              <a:t>design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company</a:t>
            </a:r>
            <a:r>
              <a:rPr lang="de-DE" sz="1800" dirty="0" smtClean="0"/>
              <a:t> </a:t>
            </a:r>
            <a:r>
              <a:rPr lang="de-DE" sz="1800" dirty="0" err="1" smtClean="0"/>
              <a:t>until</a:t>
            </a:r>
            <a:r>
              <a:rPr lang="de-DE" sz="1800" dirty="0" smtClean="0"/>
              <a:t> fall </a:t>
            </a:r>
            <a:r>
              <a:rPr lang="de-DE" sz="1800" dirty="0" smtClean="0"/>
              <a:t>2015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for </a:t>
            </a:r>
            <a:r>
              <a:rPr lang="de-DE" sz="1800" dirty="0"/>
              <a:t>XTD9 </a:t>
            </a:r>
            <a:r>
              <a:rPr lang="de-DE" sz="1800" dirty="0" smtClean="0"/>
              <a:t>/ SASE1</a:t>
            </a:r>
            <a:endParaRPr lang="de-DE" sz="1800" dirty="0" smtClean="0"/>
          </a:p>
          <a:p>
            <a:pPr>
              <a:buNone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894125" y="1239176"/>
            <a:ext cx="856211" cy="490451"/>
            <a:chOff x="8121534" y="1957648"/>
            <a:chExt cx="856211" cy="490451"/>
          </a:xfrm>
        </p:grpSpPr>
        <p:sp>
          <p:nvSpPr>
            <p:cNvPr id="2" name="Explosion 2 1"/>
            <p:cNvSpPr/>
            <p:nvPr/>
          </p:nvSpPr>
          <p:spPr bwMode="auto">
            <a:xfrm>
              <a:off x="8121534" y="1957648"/>
              <a:ext cx="856211" cy="490451"/>
            </a:xfrm>
            <a:prstGeom prst="irregularSeal2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897195">
              <a:off x="8221664" y="204277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b="1" dirty="0" err="1" smtClean="0">
                  <a:solidFill>
                    <a:srgbClr val="FF0000"/>
                  </a:solidFill>
                </a:rPr>
                <a:t>new</a:t>
              </a:r>
              <a:endParaRPr lang="de-DE" sz="1400" b="1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Status WP74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789729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C</a:t>
            </a:r>
            <a:r>
              <a:rPr lang="de-DE" sz="2000" dirty="0" smtClean="0"/>
              <a:t>ommercial </a:t>
            </a:r>
            <a:r>
              <a:rPr lang="de-DE" sz="2000" dirty="0" err="1"/>
              <a:t>p</a:t>
            </a:r>
            <a:r>
              <a:rPr lang="de-DE" sz="2000" dirty="0" err="1" smtClean="0"/>
              <a:t>roduction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accent2"/>
                </a:solidFill>
              </a:rPr>
              <a:t>Pop-in </a:t>
            </a:r>
            <a:r>
              <a:rPr lang="de-DE" sz="2000" dirty="0" err="1" smtClean="0">
                <a:solidFill>
                  <a:schemeClr val="accent2"/>
                </a:solidFill>
              </a:rPr>
              <a:t>monitors</a:t>
            </a:r>
            <a:r>
              <a:rPr lang="de-DE" sz="2000" dirty="0" smtClean="0">
                <a:solidFill>
                  <a:schemeClr val="accent2"/>
                </a:solidFill>
              </a:rPr>
              <a:t>, </a:t>
            </a:r>
            <a:r>
              <a:rPr lang="de-DE" sz="2000" dirty="0" err="1" smtClean="0">
                <a:solidFill>
                  <a:schemeClr val="accent2"/>
                </a:solidFill>
              </a:rPr>
              <a:t>HiREX</a:t>
            </a:r>
            <a:endParaRPr lang="de-DE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In-house </a:t>
            </a:r>
            <a:r>
              <a:rPr lang="de-DE" sz="2000" dirty="0" err="1"/>
              <a:t>p</a:t>
            </a:r>
            <a:r>
              <a:rPr lang="de-DE" sz="2000" dirty="0" err="1" smtClean="0"/>
              <a:t>roduction</a:t>
            </a:r>
            <a:r>
              <a:rPr lang="de-DE" sz="2000" dirty="0" smtClean="0"/>
              <a:t> at European XFEL:</a:t>
            </a:r>
            <a:br>
              <a:rPr lang="de-DE" sz="2000" dirty="0" smtClean="0"/>
            </a:br>
            <a:r>
              <a:rPr lang="de-DE" sz="2000" dirty="0" smtClean="0"/>
              <a:t>	</a:t>
            </a:r>
            <a:r>
              <a:rPr lang="de-DE" sz="2000" dirty="0">
                <a:solidFill>
                  <a:schemeClr val="accent2"/>
                </a:solidFill>
              </a:rPr>
              <a:t>2D-imager-FEL, K-Mono, </a:t>
            </a:r>
            <a:r>
              <a:rPr lang="de-DE" sz="2000" dirty="0">
                <a:solidFill>
                  <a:schemeClr val="accent2"/>
                </a:solidFill>
              </a:rPr>
              <a:t>PES, </a:t>
            </a:r>
            <a:r>
              <a:rPr lang="de-DE" sz="2000" dirty="0" err="1">
                <a:solidFill>
                  <a:schemeClr val="accent2"/>
                </a:solidFill>
              </a:rPr>
              <a:t>Diff.Pumps</a:t>
            </a:r>
            <a:endParaRPr lang="de-DE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DESY: </a:t>
            </a:r>
            <a:r>
              <a:rPr lang="de-DE" sz="2000" dirty="0">
                <a:solidFill>
                  <a:schemeClr val="accent2"/>
                </a:solidFill>
              </a:rPr>
              <a:t>XGM, transmissive </a:t>
            </a:r>
            <a:r>
              <a:rPr lang="de-DE" sz="2000" dirty="0" err="1">
                <a:solidFill>
                  <a:schemeClr val="accent2"/>
                </a:solidFill>
              </a:rPr>
              <a:t>imager</a:t>
            </a:r>
            <a:endParaRPr lang="de-DE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P</a:t>
            </a:r>
            <a:r>
              <a:rPr lang="de-DE" sz="2000" dirty="0" err="1" smtClean="0"/>
              <a:t>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Dubna</a:t>
            </a:r>
            <a:r>
              <a:rPr lang="de-DE" sz="2000" dirty="0" smtClean="0"/>
              <a:t>: </a:t>
            </a:r>
            <a:r>
              <a:rPr lang="de-DE" sz="2000" dirty="0">
                <a:solidFill>
                  <a:schemeClr val="accent2"/>
                </a:solidFill>
              </a:rPr>
              <a:t>MCP-</a:t>
            </a:r>
            <a:r>
              <a:rPr lang="de-DE" sz="2000" dirty="0" err="1">
                <a:solidFill>
                  <a:schemeClr val="accent2"/>
                </a:solidFill>
              </a:rPr>
              <a:t>based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detector</a:t>
            </a:r>
            <a:endParaRPr lang="de-DE" sz="20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Design </a:t>
            </a:r>
            <a:r>
              <a:rPr lang="de-DE" sz="2000" dirty="0" err="1"/>
              <a:t>stage</a:t>
            </a:r>
            <a:r>
              <a:rPr lang="de-DE" sz="2000" dirty="0"/>
              <a:t>: </a:t>
            </a:r>
            <a:r>
              <a:rPr lang="de-DE" sz="2000" dirty="0">
                <a:solidFill>
                  <a:schemeClr val="accent2"/>
                </a:solidFill>
              </a:rPr>
              <a:t>2D-imager-SR, </a:t>
            </a:r>
            <a:r>
              <a:rPr lang="de-DE" sz="2000" dirty="0">
                <a:solidFill>
                  <a:schemeClr val="accent2"/>
                </a:solidFill>
              </a:rPr>
              <a:t>Exit </a:t>
            </a:r>
            <a:r>
              <a:rPr lang="de-DE" sz="2000" dirty="0" err="1">
                <a:solidFill>
                  <a:schemeClr val="accent2"/>
                </a:solidFill>
              </a:rPr>
              <a:t>Slit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Imager</a:t>
            </a:r>
            <a:r>
              <a:rPr lang="de-DE" sz="2000" dirty="0">
                <a:solidFill>
                  <a:schemeClr val="accent2"/>
                </a:solidFill>
              </a:rPr>
              <a:t>, Timing </a:t>
            </a:r>
            <a:r>
              <a:rPr lang="de-DE" sz="2000" dirty="0" err="1">
                <a:solidFill>
                  <a:schemeClr val="accent2"/>
                </a:solidFill>
              </a:rPr>
              <a:t>Diagnostics</a:t>
            </a:r>
            <a:r>
              <a:rPr lang="de-DE" sz="2000" dirty="0">
                <a:solidFill>
                  <a:schemeClr val="accent2"/>
                </a:solidFill>
              </a:rPr>
              <a:t/>
            </a:r>
            <a:br>
              <a:rPr lang="de-DE" sz="2000" dirty="0">
                <a:solidFill>
                  <a:schemeClr val="accent2"/>
                </a:solidFill>
              </a:rPr>
            </a:br>
            <a:endParaRPr lang="de-DE" sz="20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e-DE" sz="2000" dirty="0" err="1" smtClean="0"/>
              <a:t>Perspectives</a:t>
            </a:r>
            <a:r>
              <a:rPr lang="de-DE" sz="2000" dirty="0" smtClean="0"/>
              <a:t> </a:t>
            </a:r>
            <a:r>
              <a:rPr lang="de-DE" sz="2000" dirty="0" err="1" smtClean="0"/>
              <a:t>until</a:t>
            </a:r>
            <a:r>
              <a:rPr lang="de-DE" sz="2000" dirty="0" smtClean="0"/>
              <a:t> fall 2015: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Installation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vacuum</a:t>
            </a:r>
            <a:r>
              <a:rPr lang="de-DE" sz="2000" dirty="0" smtClean="0"/>
              <a:t> </a:t>
            </a:r>
            <a:r>
              <a:rPr lang="de-DE" sz="2000" dirty="0" err="1" smtClean="0"/>
              <a:t>chambers</a:t>
            </a:r>
            <a:r>
              <a:rPr lang="de-DE" sz="2000" dirty="0" smtClean="0"/>
              <a:t> in XTD2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Installations</a:t>
            </a:r>
            <a:r>
              <a:rPr lang="de-DE" sz="2000" dirty="0" smtClean="0"/>
              <a:t> in XTD9 (</a:t>
            </a:r>
            <a:r>
              <a:rPr lang="de-DE" sz="2000" dirty="0" err="1" smtClean="0"/>
              <a:t>depending</a:t>
            </a:r>
            <a:r>
              <a:rPr lang="de-DE" sz="2000" dirty="0" smtClean="0"/>
              <a:t> on </a:t>
            </a:r>
            <a:r>
              <a:rPr lang="de-DE" sz="2000" dirty="0" err="1" smtClean="0"/>
              <a:t>tunnel</a:t>
            </a:r>
            <a:r>
              <a:rPr lang="de-DE" sz="2000" dirty="0" smtClean="0"/>
              <a:t> </a:t>
            </a:r>
            <a:r>
              <a:rPr lang="de-DE" sz="2000" dirty="0" err="1" smtClean="0"/>
              <a:t>status</a:t>
            </a:r>
            <a:r>
              <a:rPr lang="de-DE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most</a:t>
            </a:r>
            <a:r>
              <a:rPr lang="de-DE" sz="2000" dirty="0"/>
              <a:t> </a:t>
            </a:r>
            <a:r>
              <a:rPr lang="de-DE" sz="2000" dirty="0" smtClean="0"/>
              <a:t>SASE3 / XTD10 </a:t>
            </a:r>
            <a:r>
              <a:rPr lang="de-DE" sz="2000" dirty="0" err="1" smtClean="0"/>
              <a:t>devices</a:t>
            </a:r>
            <a:endParaRPr lang="de-D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Finalizing</a:t>
            </a:r>
            <a:r>
              <a:rPr lang="de-DE" sz="2000" dirty="0" smtClean="0"/>
              <a:t> </a:t>
            </a:r>
            <a:r>
              <a:rPr lang="de-DE" sz="2000" dirty="0" err="1" smtClean="0"/>
              <a:t>designs</a:t>
            </a:r>
            <a:r>
              <a:rPr lang="de-DE" sz="2000" dirty="0" smtClean="0"/>
              <a:t> for </a:t>
            </a:r>
            <a:r>
              <a:rPr lang="de-DE" sz="2000" dirty="0" err="1" smtClean="0"/>
              <a:t>HiREX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Exit </a:t>
            </a:r>
            <a:r>
              <a:rPr lang="de-DE" sz="2000" dirty="0" err="1" smtClean="0"/>
              <a:t>Slit</a:t>
            </a:r>
            <a:r>
              <a:rPr lang="de-DE" sz="2000" dirty="0" smtClean="0"/>
              <a:t> </a:t>
            </a:r>
            <a:r>
              <a:rPr lang="de-DE" sz="2000" dirty="0" err="1" smtClean="0"/>
              <a:t>Imager</a:t>
            </a:r>
            <a:endParaRPr lang="de-D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2D-imager-SR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More </a:t>
            </a:r>
            <a:r>
              <a:rPr lang="de-DE" sz="2000" dirty="0" err="1" smtClean="0"/>
              <a:t>diagnostics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activities</a:t>
            </a:r>
            <a:r>
              <a:rPr lang="de-DE" sz="2000" dirty="0" smtClean="0"/>
              <a:t> (</a:t>
            </a:r>
            <a:r>
              <a:rPr lang="de-DE" sz="2000" dirty="0" err="1" smtClean="0"/>
              <a:t>see</a:t>
            </a:r>
            <a:r>
              <a:rPr lang="de-DE" sz="2000" dirty="0" smtClean="0"/>
              <a:t> </a:t>
            </a:r>
            <a:r>
              <a:rPr lang="de-DE" sz="2000" dirty="0" err="1" smtClean="0"/>
              <a:t>summary</a:t>
            </a:r>
            <a:r>
              <a:rPr lang="de-DE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0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Other </a:t>
            </a:r>
            <a:r>
              <a:rPr lang="de-DE" sz="3200" dirty="0" err="1"/>
              <a:t>current</a:t>
            </a:r>
            <a:r>
              <a:rPr lang="de-DE" sz="3200" dirty="0"/>
              <a:t> </a:t>
            </a:r>
            <a:r>
              <a:rPr lang="de-DE" sz="3200" dirty="0" smtClean="0"/>
              <a:t>WP74 design </a:t>
            </a:r>
            <a:r>
              <a:rPr lang="de-DE" sz="3200" dirty="0" err="1" smtClean="0"/>
              <a:t>activities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200" dirty="0" smtClean="0"/>
              <a:t>(not </a:t>
            </a:r>
            <a:r>
              <a:rPr lang="de-DE" sz="2200" dirty="0" err="1" smtClean="0"/>
              <a:t>related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XTD2 </a:t>
            </a:r>
            <a:r>
              <a:rPr lang="de-DE" sz="2200" dirty="0" err="1" smtClean="0"/>
              <a:t>installations</a:t>
            </a:r>
            <a:r>
              <a:rPr lang="de-DE" sz="2200" dirty="0" smtClean="0"/>
              <a:t>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4" y="1195826"/>
            <a:ext cx="7839005" cy="3841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Diamond </a:t>
            </a:r>
            <a:r>
              <a:rPr lang="de-DE" sz="2400" dirty="0" err="1"/>
              <a:t>Detectors</a:t>
            </a:r>
            <a:r>
              <a:rPr lang="de-DE" sz="2400" dirty="0"/>
              <a:t> for </a:t>
            </a:r>
            <a:r>
              <a:rPr lang="de-DE" sz="2400" dirty="0" err="1"/>
              <a:t>Intensity</a:t>
            </a:r>
            <a:r>
              <a:rPr lang="de-DE" sz="2400" dirty="0"/>
              <a:t> &amp; Position </a:t>
            </a:r>
            <a:r>
              <a:rPr lang="de-DE" sz="2400" dirty="0" smtClean="0"/>
              <a:t>Monitoring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Temporal </a:t>
            </a:r>
            <a:r>
              <a:rPr lang="de-DE" sz="2400" dirty="0" err="1" smtClean="0"/>
              <a:t>Diagnostics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1800" u="sng" dirty="0" err="1" smtClean="0"/>
              <a:t>THz</a:t>
            </a:r>
            <a:r>
              <a:rPr lang="de-DE" sz="1800" u="sng" dirty="0" smtClean="0"/>
              <a:t> </a:t>
            </a:r>
            <a:r>
              <a:rPr lang="de-DE" sz="1800" u="sng" dirty="0" err="1" smtClean="0"/>
              <a:t>Streaking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Spectral</a:t>
            </a:r>
            <a:r>
              <a:rPr lang="de-DE" sz="1800" dirty="0" smtClean="0"/>
              <a:t> Encoding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</p:txBody>
      </p:sp>
      <p:grpSp>
        <p:nvGrpSpPr>
          <p:cNvPr id="8" name="组合 83"/>
          <p:cNvGrpSpPr/>
          <p:nvPr/>
        </p:nvGrpSpPr>
        <p:grpSpPr>
          <a:xfrm>
            <a:off x="796273" y="2834031"/>
            <a:ext cx="4963509" cy="1832322"/>
            <a:chOff x="16321922" y="16192693"/>
            <a:chExt cx="12064608" cy="4453749"/>
          </a:xfrm>
        </p:grpSpPr>
        <p:grpSp>
          <p:nvGrpSpPr>
            <p:cNvPr id="9" name="组合 157"/>
            <p:cNvGrpSpPr/>
            <p:nvPr/>
          </p:nvGrpSpPr>
          <p:grpSpPr>
            <a:xfrm>
              <a:off x="16321922" y="16192693"/>
              <a:ext cx="11817400" cy="4453749"/>
              <a:chOff x="15655284" y="16192693"/>
              <a:chExt cx="11817400" cy="4453749"/>
            </a:xfrm>
          </p:grpSpPr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2"/>
              <a:srcRect l="26505" r="21252"/>
              <a:stretch>
                <a:fillRect/>
              </a:stretch>
            </p:blipFill>
            <p:spPr bwMode="auto">
              <a:xfrm rot="16200000">
                <a:off x="23166632" y="16114747"/>
                <a:ext cx="4140000" cy="4472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 l="26690" t="6944" r="23743" b="9722"/>
              <a:stretch>
                <a:fillRect/>
              </a:stretch>
            </p:blipFill>
            <p:spPr bwMode="auto">
              <a:xfrm>
                <a:off x="15780548" y="16258345"/>
                <a:ext cx="5572164" cy="428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" name="直接箭头连接符 94"/>
              <p:cNvCxnSpPr/>
              <p:nvPr/>
            </p:nvCxnSpPr>
            <p:spPr bwMode="auto">
              <a:xfrm>
                <a:off x="15736744" y="20544625"/>
                <a:ext cx="56520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95"/>
              <p:cNvCxnSpPr/>
              <p:nvPr/>
            </p:nvCxnSpPr>
            <p:spPr bwMode="auto">
              <a:xfrm rot="16200000">
                <a:off x="13549110" y="18428893"/>
                <a:ext cx="43200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 rot="16200000">
                <a:off x="20357760" y="19652325"/>
                <a:ext cx="897720" cy="109051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CN" sz="1200" b="1" dirty="0" smtClean="0">
                    <a:solidFill>
                      <a:schemeClr val="bg1"/>
                    </a:solidFill>
                  </a:rPr>
                  <a:t>Time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655284" y="16258343"/>
                <a:ext cx="897721" cy="149074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CN" sz="1200" b="1" dirty="0" smtClean="0">
                    <a:solidFill>
                      <a:schemeClr val="bg1"/>
                    </a:solidFill>
                  </a:rPr>
                  <a:t>Energy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直接箭头连接符 98"/>
              <p:cNvCxnSpPr/>
              <p:nvPr/>
            </p:nvCxnSpPr>
            <p:spPr bwMode="auto">
              <a:xfrm rot="16200000">
                <a:off x="24760114" y="18352693"/>
                <a:ext cx="43200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99"/>
              <p:cNvCxnSpPr/>
              <p:nvPr/>
            </p:nvCxnSpPr>
            <p:spPr bwMode="auto">
              <a:xfrm>
                <a:off x="18558232" y="19644506"/>
                <a:ext cx="4824000" cy="0"/>
              </a:xfrm>
              <a:prstGeom prst="straightConnector1">
                <a:avLst/>
              </a:prstGeom>
              <a:ln w="19050">
                <a:solidFill>
                  <a:srgbClr val="1531FF"/>
                </a:solidFill>
                <a:prstDash val="dash"/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100"/>
              <p:cNvCxnSpPr/>
              <p:nvPr/>
            </p:nvCxnSpPr>
            <p:spPr bwMode="auto">
              <a:xfrm>
                <a:off x="18725926" y="18401485"/>
                <a:ext cx="450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101"/>
              <p:cNvCxnSpPr/>
              <p:nvPr/>
            </p:nvCxnSpPr>
            <p:spPr bwMode="auto">
              <a:xfrm>
                <a:off x="19447464" y="17206089"/>
                <a:ext cx="3744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 rot="16200000">
              <a:off x="17271245" y="18854159"/>
              <a:ext cx="897721" cy="26752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buNone/>
              </a:pPr>
              <a:r>
                <a:rPr lang="en-US" altLang="zh-CN" sz="1200" b="1" dirty="0" smtClean="0">
                  <a:solidFill>
                    <a:schemeClr val="bg1"/>
                  </a:solidFill>
                </a:rPr>
                <a:t>THz streaking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直接箭头连接符 86"/>
            <p:cNvCxnSpPr/>
            <p:nvPr/>
          </p:nvCxnSpPr>
          <p:spPr bwMode="auto">
            <a:xfrm rot="16200000">
              <a:off x="18512644" y="16902290"/>
              <a:ext cx="105004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ash"/>
              <a:tailEnd type="stealth" w="med" len="lg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直接箭头连接符 87"/>
            <p:cNvCxnSpPr/>
            <p:nvPr/>
          </p:nvCxnSpPr>
          <p:spPr bwMode="auto">
            <a:xfrm rot="16200000">
              <a:off x="19641814" y="16565173"/>
              <a:ext cx="396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ash"/>
              <a:tailEnd type="stealth" w="med" len="lg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箭头连接符 88"/>
            <p:cNvCxnSpPr/>
            <p:nvPr/>
          </p:nvCxnSpPr>
          <p:spPr bwMode="auto">
            <a:xfrm rot="5400000" flipH="1" flipV="1">
              <a:off x="17673655" y="18008576"/>
              <a:ext cx="3500462" cy="714380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1377855">
              <a:off x="18723830" y="17296803"/>
              <a:ext cx="841614" cy="115566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pPr>
                <a:buNone/>
              </a:pPr>
              <a:r>
                <a:rPr lang="en-US" altLang="zh-CN" sz="1050" b="1" dirty="0" smtClean="0">
                  <a:solidFill>
                    <a:schemeClr val="bg1"/>
                  </a:solidFill>
                </a:rPr>
                <a:t>600 </a:t>
              </a:r>
              <a:r>
                <a:rPr lang="en-US" altLang="zh-CN" sz="1050" b="1" dirty="0" err="1" smtClean="0">
                  <a:solidFill>
                    <a:schemeClr val="bg1"/>
                  </a:solidFill>
                </a:rPr>
                <a:t>fs</a:t>
              </a:r>
              <a:endParaRPr lang="zh-CN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接连接符 90"/>
            <p:cNvCxnSpPr/>
            <p:nvPr/>
          </p:nvCxnSpPr>
          <p:spPr bwMode="auto">
            <a:xfrm rot="10800000" flipH="1" flipV="1">
              <a:off x="19046225" y="16757053"/>
              <a:ext cx="792000" cy="1357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prstDash val="sysDot"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27488809" y="16192695"/>
              <a:ext cx="897721" cy="149074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buNone/>
              </a:pPr>
              <a:r>
                <a:rPr lang="en-US" altLang="zh-CN" sz="1200" b="1" dirty="0" smtClean="0">
                  <a:solidFill>
                    <a:srgbClr val="231455"/>
                  </a:solidFill>
                </a:rPr>
                <a:t>Energy</a:t>
              </a:r>
              <a:endParaRPr lang="zh-CN" altLang="en-US" sz="1200" b="1" dirty="0">
                <a:solidFill>
                  <a:srgbClr val="231455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191488" y="2812184"/>
            <a:ext cx="269204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1600" dirty="0" smtClean="0">
                <a:solidFill>
                  <a:srgbClr val="261748"/>
                </a:solidFill>
              </a:rPr>
              <a:t>Laser-</a:t>
            </a:r>
            <a:r>
              <a:rPr lang="de-DE" sz="1600" dirty="0" err="1" smtClean="0">
                <a:solidFill>
                  <a:srgbClr val="261748"/>
                </a:solidFill>
              </a:rPr>
              <a:t>based</a:t>
            </a:r>
            <a:r>
              <a:rPr lang="de-DE" sz="1600" dirty="0" smtClean="0">
                <a:solidFill>
                  <a:srgbClr val="261748"/>
                </a:solidFill>
              </a:rPr>
              <a:t> </a:t>
            </a:r>
            <a:r>
              <a:rPr lang="de-DE" sz="1600" dirty="0" err="1" smtClean="0">
                <a:solidFill>
                  <a:srgbClr val="261748"/>
                </a:solidFill>
              </a:rPr>
              <a:t>THz</a:t>
            </a:r>
            <a:r>
              <a:rPr lang="de-DE" sz="1600" dirty="0" smtClean="0">
                <a:solidFill>
                  <a:srgbClr val="261748"/>
                </a:solidFill>
              </a:rPr>
              <a:t>-generation at </a:t>
            </a:r>
            <a:r>
              <a:rPr lang="de-DE" sz="1600" dirty="0" smtClean="0">
                <a:solidFill>
                  <a:srgbClr val="261748"/>
                </a:solidFill>
              </a:rPr>
              <a:t>XFEL.EU</a:t>
            </a:r>
            <a:endParaRPr lang="de-DE" sz="1600" dirty="0">
              <a:solidFill>
                <a:srgbClr val="26174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647" y="5506456"/>
            <a:ext cx="269204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1600" dirty="0" smtClean="0">
                <a:solidFill>
                  <a:srgbClr val="261748"/>
                </a:solidFill>
              </a:rPr>
              <a:t>Prototype </a:t>
            </a:r>
            <a:r>
              <a:rPr lang="de-DE" sz="1600" dirty="0" err="1" smtClean="0">
                <a:solidFill>
                  <a:srgbClr val="261748"/>
                </a:solidFill>
              </a:rPr>
              <a:t>chamber</a:t>
            </a:r>
            <a:r>
              <a:rPr lang="de-DE" sz="1600" dirty="0" smtClean="0">
                <a:solidFill>
                  <a:srgbClr val="261748"/>
                </a:solidFill>
              </a:rPr>
              <a:t> for </a:t>
            </a:r>
            <a:br>
              <a:rPr lang="de-DE" sz="1600" dirty="0" smtClean="0">
                <a:solidFill>
                  <a:srgbClr val="261748"/>
                </a:solidFill>
              </a:rPr>
            </a:br>
            <a:r>
              <a:rPr lang="de-DE" sz="1600" b="1" dirty="0" err="1" smtClean="0">
                <a:solidFill>
                  <a:srgbClr val="261748"/>
                </a:solidFill>
              </a:rPr>
              <a:t>T</a:t>
            </a:r>
            <a:r>
              <a:rPr lang="de-DE" sz="1600" dirty="0" err="1" smtClean="0">
                <a:solidFill>
                  <a:srgbClr val="261748"/>
                </a:solidFill>
              </a:rPr>
              <a:t>Hz-streaking</a:t>
            </a:r>
            <a:r>
              <a:rPr lang="de-DE" sz="1600" dirty="0" smtClean="0">
                <a:solidFill>
                  <a:srgbClr val="261748"/>
                </a:solidFill>
              </a:rPr>
              <a:t> </a:t>
            </a:r>
            <a:r>
              <a:rPr lang="de-DE" sz="1600" b="1" dirty="0" smtClean="0">
                <a:solidFill>
                  <a:srgbClr val="261748"/>
                </a:solidFill>
              </a:rPr>
              <a:t>P</a:t>
            </a:r>
            <a:r>
              <a:rPr lang="de-DE" sz="1600" dirty="0" smtClean="0">
                <a:solidFill>
                  <a:srgbClr val="261748"/>
                </a:solidFill>
              </a:rPr>
              <a:t>ulse </a:t>
            </a:r>
            <a:r>
              <a:rPr lang="de-DE" sz="1600" b="1" dirty="0" err="1" smtClean="0">
                <a:solidFill>
                  <a:srgbClr val="261748"/>
                </a:solidFill>
              </a:rPr>
              <a:t>L</a:t>
            </a:r>
            <a:r>
              <a:rPr lang="de-DE" sz="1600" dirty="0" err="1" smtClean="0">
                <a:solidFill>
                  <a:srgbClr val="261748"/>
                </a:solidFill>
              </a:rPr>
              <a:t>ength</a:t>
            </a:r>
            <a:r>
              <a:rPr lang="de-DE" sz="1600" dirty="0" smtClean="0">
                <a:solidFill>
                  <a:srgbClr val="261748"/>
                </a:solidFill>
              </a:rPr>
              <a:t> </a:t>
            </a:r>
            <a:r>
              <a:rPr lang="de-DE" sz="1600" b="1" dirty="0" smtClean="0">
                <a:solidFill>
                  <a:srgbClr val="261748"/>
                </a:solidFill>
              </a:rPr>
              <a:t>M</a:t>
            </a:r>
            <a:r>
              <a:rPr lang="de-DE" sz="1600" dirty="0" smtClean="0">
                <a:solidFill>
                  <a:srgbClr val="261748"/>
                </a:solidFill>
              </a:rPr>
              <a:t>onitor (TPLM</a:t>
            </a:r>
            <a:r>
              <a:rPr lang="de-DE" sz="1600" dirty="0" smtClean="0">
                <a:solidFill>
                  <a:srgbClr val="261748"/>
                </a:solidFill>
              </a:rPr>
              <a:t>)</a:t>
            </a:r>
            <a:endParaRPr lang="de-DE" sz="1600" dirty="0">
              <a:solidFill>
                <a:srgbClr val="261748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3759" y="5506456"/>
            <a:ext cx="269204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1600" dirty="0">
                <a:solidFill>
                  <a:srgbClr val="261748"/>
                </a:solidFill>
              </a:rPr>
              <a:t>Prototype </a:t>
            </a:r>
            <a:r>
              <a:rPr lang="de-DE" sz="1600" dirty="0" err="1">
                <a:solidFill>
                  <a:srgbClr val="261748"/>
                </a:solidFill>
              </a:rPr>
              <a:t>chamber</a:t>
            </a:r>
            <a:r>
              <a:rPr lang="de-DE" sz="1600" dirty="0">
                <a:solidFill>
                  <a:srgbClr val="261748"/>
                </a:solidFill>
              </a:rPr>
              <a:t> for </a:t>
            </a:r>
            <a:br>
              <a:rPr lang="de-DE" sz="1600" dirty="0">
                <a:solidFill>
                  <a:srgbClr val="261748"/>
                </a:solidFill>
              </a:rPr>
            </a:br>
            <a:r>
              <a:rPr lang="de-DE" sz="1600" b="1" dirty="0" smtClean="0">
                <a:solidFill>
                  <a:srgbClr val="261748"/>
                </a:solidFill>
              </a:rPr>
              <a:t>P</a:t>
            </a:r>
            <a:r>
              <a:rPr lang="de-DE" sz="1600" dirty="0" smtClean="0">
                <a:solidFill>
                  <a:srgbClr val="261748"/>
                </a:solidFill>
              </a:rPr>
              <a:t>hoton </a:t>
            </a:r>
            <a:r>
              <a:rPr lang="de-DE" sz="1600" b="1" dirty="0" smtClean="0">
                <a:solidFill>
                  <a:srgbClr val="261748"/>
                </a:solidFill>
              </a:rPr>
              <a:t>A</a:t>
            </a:r>
            <a:r>
              <a:rPr lang="de-DE" sz="1600" dirty="0" smtClean="0">
                <a:solidFill>
                  <a:srgbClr val="261748"/>
                </a:solidFill>
              </a:rPr>
              <a:t>rrival </a:t>
            </a:r>
            <a:r>
              <a:rPr lang="de-DE" sz="1600" dirty="0">
                <a:solidFill>
                  <a:srgbClr val="261748"/>
                </a:solidFill>
              </a:rPr>
              <a:t>t</a:t>
            </a:r>
            <a:r>
              <a:rPr lang="de-DE" sz="1600" dirty="0" smtClean="0">
                <a:solidFill>
                  <a:srgbClr val="261748"/>
                </a:solidFill>
              </a:rPr>
              <a:t>ime </a:t>
            </a:r>
            <a:r>
              <a:rPr lang="de-DE" sz="1600" b="1" dirty="0" smtClean="0">
                <a:solidFill>
                  <a:srgbClr val="261748"/>
                </a:solidFill>
              </a:rPr>
              <a:t>M</a:t>
            </a:r>
            <a:r>
              <a:rPr lang="de-DE" sz="1600" dirty="0" smtClean="0">
                <a:solidFill>
                  <a:srgbClr val="261748"/>
                </a:solidFill>
              </a:rPr>
              <a:t>onitor (PAM)</a:t>
            </a:r>
            <a:endParaRPr lang="de-DE" sz="1600" dirty="0">
              <a:solidFill>
                <a:srgbClr val="26174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242" y="50368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e-DE" sz="1800" dirty="0" smtClean="0"/>
              <a:t>Development </a:t>
            </a:r>
            <a:r>
              <a:rPr lang="de-DE" sz="1800" dirty="0" err="1" smtClean="0"/>
              <a:t>work</a:t>
            </a:r>
            <a:r>
              <a:rPr lang="de-DE" sz="1800" dirty="0" smtClean="0"/>
              <a:t> in 2015:</a:t>
            </a:r>
            <a:endParaRPr lang="de-DE" sz="1800" dirty="0"/>
          </a:p>
        </p:txBody>
      </p:sp>
      <p:sp>
        <p:nvSpPr>
          <p:cNvPr id="29" name="Rectangle 28"/>
          <p:cNvSpPr/>
          <p:nvPr/>
        </p:nvSpPr>
        <p:spPr>
          <a:xfrm>
            <a:off x="6191488" y="3482487"/>
            <a:ext cx="269204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1600" dirty="0" smtClean="0">
                <a:solidFill>
                  <a:srgbClr val="261748"/>
                </a:solidFill>
              </a:rPr>
              <a:t>White-light </a:t>
            </a:r>
            <a:r>
              <a:rPr lang="de-DE" sz="1600" dirty="0" err="1" smtClean="0">
                <a:solidFill>
                  <a:srgbClr val="261748"/>
                </a:solidFill>
              </a:rPr>
              <a:t>generation</a:t>
            </a:r>
            <a:r>
              <a:rPr lang="de-DE" sz="1600" dirty="0" smtClean="0">
                <a:solidFill>
                  <a:srgbClr val="261748"/>
                </a:solidFill>
              </a:rPr>
              <a:t> for </a:t>
            </a:r>
            <a:r>
              <a:rPr lang="de-DE" sz="1600" dirty="0" err="1" smtClean="0">
                <a:solidFill>
                  <a:srgbClr val="261748"/>
                </a:solidFill>
              </a:rPr>
              <a:t>spectral</a:t>
            </a:r>
            <a:r>
              <a:rPr lang="de-DE" sz="1600" dirty="0" smtClean="0">
                <a:solidFill>
                  <a:srgbClr val="261748"/>
                </a:solidFill>
              </a:rPr>
              <a:t> </a:t>
            </a:r>
            <a:r>
              <a:rPr lang="de-DE" sz="1600" dirty="0" err="1" smtClean="0">
                <a:solidFill>
                  <a:srgbClr val="261748"/>
                </a:solidFill>
              </a:rPr>
              <a:t>encoding</a:t>
            </a:r>
            <a:endParaRPr lang="de-DE" sz="16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Open issues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52" y="1158652"/>
            <a:ext cx="8305479" cy="510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Tunnel </a:t>
            </a:r>
            <a:r>
              <a:rPr lang="de-DE" sz="2400" b="1" dirty="0" err="1" smtClean="0"/>
              <a:t>installation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planning</a:t>
            </a:r>
            <a:r>
              <a:rPr lang="de-DE" sz="2400" b="1" dirty="0" smtClean="0"/>
              <a:t> </a:t>
            </a:r>
            <a:r>
              <a:rPr lang="de-DE" sz="2400" dirty="0" err="1" smtClean="0"/>
              <a:t>needs</a:t>
            </a:r>
            <a:r>
              <a:rPr lang="de-DE" sz="2400" dirty="0" smtClean="0"/>
              <a:t> </a:t>
            </a:r>
            <a:r>
              <a:rPr lang="de-DE" sz="2400" b="1" dirty="0" err="1" smtClean="0"/>
              <a:t>more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details</a:t>
            </a:r>
            <a:r>
              <a:rPr lang="de-DE" sz="2400" b="1" dirty="0" smtClean="0"/>
              <a:t>: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000" dirty="0" err="1" smtClean="0"/>
              <a:t>sequence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dates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device</a:t>
            </a:r>
            <a:r>
              <a:rPr lang="de-DE" sz="2000" dirty="0" smtClean="0"/>
              <a:t> </a:t>
            </a:r>
            <a:r>
              <a:rPr lang="de-DE" sz="2000" dirty="0" err="1" smtClean="0"/>
              <a:t>vacuum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installations</a:t>
            </a:r>
            <a:r>
              <a:rPr lang="de-DE" sz="2000" dirty="0" smtClean="0"/>
              <a:t>,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cabling</a:t>
            </a:r>
            <a:r>
              <a:rPr lang="de-DE" sz="2000" dirty="0"/>
              <a:t> </a:t>
            </a:r>
            <a:r>
              <a:rPr lang="de-DE" sz="2000" dirty="0" smtClean="0"/>
              <a:t>&amp;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infrastructure</a:t>
            </a:r>
            <a:r>
              <a:rPr lang="de-DE" sz="2000" dirty="0" smtClean="0"/>
              <a:t>, </a:t>
            </a:r>
            <a:r>
              <a:rPr lang="de-DE" sz="2000" dirty="0" err="1" smtClean="0"/>
              <a:t>pumped</a:t>
            </a:r>
            <a:r>
              <a:rPr lang="de-DE" sz="2000" dirty="0" smtClean="0"/>
              <a:t> </a:t>
            </a:r>
            <a:r>
              <a:rPr lang="de-DE" sz="2000" dirty="0" err="1" smtClean="0"/>
              <a:t>systems</a:t>
            </a:r>
            <a:r>
              <a:rPr lang="de-DE" sz="2000" dirty="0" smtClean="0"/>
              <a:t> in </a:t>
            </a:r>
            <a:r>
              <a:rPr lang="de-DE" sz="2000" dirty="0" err="1" smtClean="0"/>
              <a:t>unfinished</a:t>
            </a:r>
            <a:r>
              <a:rPr lang="de-DE" sz="2000" dirty="0" smtClean="0"/>
              <a:t> </a:t>
            </a:r>
            <a:r>
              <a:rPr lang="de-DE" sz="2000" dirty="0" err="1" smtClean="0"/>
              <a:t>tunnels</a:t>
            </a:r>
            <a:r>
              <a:rPr lang="de-DE" sz="2000" dirty="0" smtClean="0"/>
              <a:t>,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temporary</a:t>
            </a:r>
            <a:r>
              <a:rPr lang="de-DE" sz="2000" dirty="0" smtClean="0"/>
              <a:t> </a:t>
            </a:r>
            <a:r>
              <a:rPr lang="de-DE" sz="2000" dirty="0" err="1" smtClean="0"/>
              <a:t>storage</a:t>
            </a:r>
            <a:r>
              <a:rPr lang="de-DE" sz="2000" dirty="0" smtClean="0"/>
              <a:t> in </a:t>
            </a:r>
            <a:r>
              <a:rPr lang="de-DE" sz="2000" dirty="0" err="1" smtClean="0"/>
              <a:t>tunnels</a:t>
            </a:r>
            <a:r>
              <a:rPr lang="de-DE" sz="2000" dirty="0" smtClean="0"/>
              <a:t>/</a:t>
            </a:r>
            <a:r>
              <a:rPr lang="de-DE" sz="2000" dirty="0" err="1" smtClean="0"/>
              <a:t>shafts</a:t>
            </a:r>
            <a:r>
              <a:rPr lang="de-DE" sz="2000" dirty="0" smtClean="0"/>
              <a:t>,…</a:t>
            </a:r>
          </a:p>
          <a:p>
            <a:pPr>
              <a:buNone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Rare gas </a:t>
            </a:r>
            <a:r>
              <a:rPr lang="de-DE" sz="2400" b="1" dirty="0" err="1" smtClean="0"/>
              <a:t>supply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system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000" dirty="0" err="1" smtClean="0"/>
              <a:t>considerable</a:t>
            </a:r>
            <a:r>
              <a:rPr lang="de-DE" sz="2000" dirty="0" smtClean="0"/>
              <a:t> </a:t>
            </a:r>
            <a:r>
              <a:rPr lang="de-DE" sz="2000" dirty="0" err="1" smtClean="0"/>
              <a:t>effort</a:t>
            </a:r>
            <a:r>
              <a:rPr lang="de-DE" sz="2000" dirty="0" smtClean="0"/>
              <a:t>, ~4km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pipes</a:t>
            </a:r>
            <a:r>
              <a:rPr lang="de-DE" sz="2000" dirty="0" smtClean="0"/>
              <a:t>, </a:t>
            </a:r>
            <a:r>
              <a:rPr lang="de-DE" sz="2000" dirty="0" err="1" smtClean="0"/>
              <a:t>currently</a:t>
            </a:r>
            <a:r>
              <a:rPr lang="de-DE" sz="2000" dirty="0" smtClean="0"/>
              <a:t> a </a:t>
            </a:r>
            <a:r>
              <a:rPr lang="de-DE" sz="2000" dirty="0" err="1" smtClean="0"/>
              <a:t>task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smtClean="0"/>
              <a:t>WP74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since</a:t>
            </a:r>
            <a:r>
              <a:rPr lang="de-DE" sz="2000" dirty="0" smtClean="0"/>
              <a:t> </a:t>
            </a:r>
            <a:r>
              <a:rPr lang="de-DE" sz="2000" dirty="0" err="1" smtClean="0"/>
              <a:t>excluded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TGA </a:t>
            </a:r>
            <a:r>
              <a:rPr lang="de-DE" sz="2000" dirty="0" err="1" smtClean="0"/>
              <a:t>by</a:t>
            </a:r>
            <a:r>
              <a:rPr lang="de-DE" sz="2000" dirty="0" smtClean="0"/>
              <a:t> MKK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Still: </a:t>
            </a:r>
            <a:r>
              <a:rPr lang="de-DE" sz="2400" b="1" dirty="0" err="1" smtClean="0"/>
              <a:t>Coordination</a:t>
            </a:r>
            <a:r>
              <a:rPr lang="de-DE" sz="2400" b="1" dirty="0" smtClean="0"/>
              <a:t> </a:t>
            </a:r>
            <a:r>
              <a:rPr lang="de-DE" sz="2400" b="1" dirty="0" err="1"/>
              <a:t>across</a:t>
            </a:r>
            <a:r>
              <a:rPr lang="de-DE" sz="2400" b="1" dirty="0"/>
              <a:t> WPs </a:t>
            </a:r>
            <a:r>
              <a:rPr lang="de-DE" sz="2400" b="1" dirty="0" smtClean="0"/>
              <a:t>for </a:t>
            </a:r>
            <a:r>
              <a:rPr lang="de-DE" sz="2400" b="1" u="sng" dirty="0" err="1" smtClean="0"/>
              <a:t>common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orders</a:t>
            </a:r>
            <a:endParaRPr lang="de-D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Control </a:t>
            </a:r>
            <a:r>
              <a:rPr lang="de-DE" sz="2400" dirty="0" err="1" smtClean="0"/>
              <a:t>crates</a:t>
            </a:r>
            <a:r>
              <a:rPr lang="de-DE" sz="2400" dirty="0" smtClean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Beckhoff</a:t>
            </a:r>
            <a:r>
              <a:rPr lang="de-DE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Cables for </a:t>
            </a:r>
            <a:r>
              <a:rPr lang="de-DE" sz="2400" dirty="0" err="1" smtClean="0"/>
              <a:t>connecting</a:t>
            </a:r>
            <a:r>
              <a:rPr lang="de-DE" sz="2400" dirty="0" smtClean="0"/>
              <a:t> </a:t>
            </a:r>
            <a:r>
              <a:rPr lang="de-DE" sz="2400" dirty="0" err="1" smtClean="0"/>
              <a:t>devices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racks</a:t>
            </a:r>
            <a:r>
              <a:rPr lang="de-DE" sz="2400" dirty="0" smtClean="0"/>
              <a:t>/</a:t>
            </a:r>
            <a:r>
              <a:rPr lang="de-DE" sz="2400" dirty="0" err="1" smtClean="0"/>
              <a:t>crates</a:t>
            </a:r>
            <a:endParaRPr lang="de-D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…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660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WP74 summary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235" y="1550546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SASE1 / XTD2 </a:t>
            </a:r>
            <a:r>
              <a:rPr lang="de-DE" sz="2400" dirty="0" err="1" smtClean="0"/>
              <a:t>devices</a:t>
            </a:r>
            <a:r>
              <a:rPr lang="de-DE" sz="2400" dirty="0" smtClean="0"/>
              <a:t> on </a:t>
            </a:r>
            <a:r>
              <a:rPr lang="de-DE" sz="2400" dirty="0" err="1" smtClean="0"/>
              <a:t>track</a:t>
            </a:r>
            <a:endParaRPr lang="de-DE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5275" y="2400707"/>
            <a:ext cx="5612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Other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WP74 design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Hard X-</a:t>
            </a:r>
            <a:r>
              <a:rPr lang="de-DE" sz="2000" dirty="0" err="1" smtClean="0"/>
              <a:t>ray</a:t>
            </a:r>
            <a:r>
              <a:rPr lang="de-DE" sz="2000" dirty="0" smtClean="0"/>
              <a:t> Single </a:t>
            </a:r>
            <a:r>
              <a:rPr lang="de-DE" sz="2000" dirty="0" err="1" smtClean="0"/>
              <a:t>Shot</a:t>
            </a:r>
            <a:r>
              <a:rPr lang="de-DE" sz="2000" dirty="0" smtClean="0"/>
              <a:t> </a:t>
            </a:r>
            <a:r>
              <a:rPr lang="de-DE" sz="2000" dirty="0" err="1" smtClean="0"/>
              <a:t>Spectrometer</a:t>
            </a:r>
            <a:endParaRPr lang="de-DE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Diamond </a:t>
            </a:r>
            <a:r>
              <a:rPr lang="de-DE" sz="2000" dirty="0" err="1" smtClean="0"/>
              <a:t>Detectors</a:t>
            </a:r>
            <a:endParaRPr lang="de-DE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Temporal </a:t>
            </a:r>
            <a:r>
              <a:rPr lang="de-DE" sz="2000" dirty="0" err="1" smtClean="0"/>
              <a:t>Diagnostics</a:t>
            </a:r>
            <a:endParaRPr lang="de-DE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7235" y="4233108"/>
            <a:ext cx="8316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Need </a:t>
            </a:r>
            <a:r>
              <a:rPr lang="de-DE" sz="2400" b="1" dirty="0" err="1" smtClean="0"/>
              <a:t>continuously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detailed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coordinated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agreed</a:t>
            </a:r>
            <a:r>
              <a:rPr lang="de-DE" sz="2400" b="1" dirty="0" smtClean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tunnel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 </a:t>
            </a:r>
            <a:r>
              <a:rPr lang="de-DE" sz="2400" dirty="0" err="1" smtClean="0"/>
              <a:t>planning</a:t>
            </a:r>
            <a:r>
              <a:rPr lang="de-DE" sz="2400" dirty="0"/>
              <a:t> </a:t>
            </a:r>
            <a:r>
              <a:rPr lang="de-DE" sz="2400" dirty="0" smtClean="0"/>
              <a:t>!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5310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080" y="6116538"/>
            <a:ext cx="5194920" cy="350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All z-</a:t>
            </a:r>
            <a:r>
              <a:rPr lang="de-DE" sz="1800" dirty="0" err="1" smtClean="0"/>
              <a:t>distances</a:t>
            </a:r>
            <a:r>
              <a:rPr lang="de-DE" sz="1800" dirty="0" smtClean="0"/>
              <a:t> </a:t>
            </a:r>
            <a:r>
              <a:rPr lang="de-DE" sz="1800" dirty="0" err="1" smtClean="0"/>
              <a:t>given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PD </a:t>
            </a:r>
            <a:r>
              <a:rPr lang="de-DE" sz="1800" dirty="0" err="1" smtClean="0"/>
              <a:t>coordinate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WP74 devices in XTD2 (SASE1)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87277"/>
            <a:ext cx="7968848" cy="4007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619.0m: Filter </a:t>
            </a:r>
            <a:r>
              <a:rPr lang="de-DE" sz="2400" dirty="0" err="1" smtClean="0"/>
              <a:t>chamber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620.6m: Transmissive </a:t>
            </a:r>
            <a:r>
              <a:rPr lang="de-DE" sz="2400" dirty="0" err="1" smtClean="0"/>
              <a:t>Imager</a:t>
            </a:r>
            <a:r>
              <a:rPr lang="de-DE" sz="2400" dirty="0" smtClean="0"/>
              <a:t> (=OTR-C </a:t>
            </a:r>
            <a:r>
              <a:rPr lang="de-DE" sz="2400" dirty="0" err="1" smtClean="0"/>
              <a:t>screen</a:t>
            </a:r>
            <a:r>
              <a:rPr lang="de-DE" sz="2400" dirty="0"/>
              <a:t>)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639.5m: K-monochromator </a:t>
            </a:r>
            <a:r>
              <a:rPr lang="de-DE" sz="2400" dirty="0" err="1" smtClean="0"/>
              <a:t>system</a:t>
            </a:r>
            <a:r>
              <a:rPr lang="de-DE" sz="2400" dirty="0" smtClean="0"/>
              <a:t>, incl. 2D-imager-SR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648.9m: X-</a:t>
            </a:r>
            <a:r>
              <a:rPr lang="de-DE" sz="2400" dirty="0" err="1" smtClean="0"/>
              <a:t>ray</a:t>
            </a:r>
            <a:r>
              <a:rPr lang="de-DE" sz="2400" dirty="0" smtClean="0"/>
              <a:t> gas </a:t>
            </a:r>
            <a:r>
              <a:rPr lang="de-DE" sz="2400" dirty="0" err="1" smtClean="0"/>
              <a:t>monitor</a:t>
            </a:r>
            <a:r>
              <a:rPr lang="de-DE" sz="2400" dirty="0" smtClean="0"/>
              <a:t> (XGM)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655.9m: Differential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Pumping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WP74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659.2m: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hotoelectron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spectrometer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(PES)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681.8m: 2D-imager-FEL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698.9m: MCP </a:t>
            </a:r>
            <a:r>
              <a:rPr lang="de-DE" sz="2400" dirty="0" err="1" smtClean="0"/>
              <a:t>detector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700.4m: Pop-in Monitor Type II-45°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212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0" y="6215660"/>
            <a:ext cx="6619875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data\wp74\Devices\31-2_K-Mono\production drawings\filter </a:t>
            </a:r>
            <a:r>
              <a:rPr lang="en-US" sz="1200" dirty="0" smtClean="0">
                <a:hlinkClick r:id="rId3" action="ppaction://hlinkfile"/>
              </a:rPr>
              <a:t>chamber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/>
              <a:t>Filter </a:t>
            </a:r>
            <a:r>
              <a:rPr lang="de-DE" sz="3200" dirty="0" err="1"/>
              <a:t>chamber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260" y="1196752"/>
            <a:ext cx="62122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Status 04/2015: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</a:t>
            </a:r>
            <a:r>
              <a:rPr lang="de-DE" sz="2000" dirty="0" err="1" smtClean="0"/>
              <a:t>finished</a:t>
            </a:r>
            <a:r>
              <a:rPr lang="de-DE" sz="2000" dirty="0" smtClean="0"/>
              <a:t>, final RGA </a:t>
            </a:r>
            <a:r>
              <a:rPr lang="de-DE" sz="2000" dirty="0" err="1" smtClean="0"/>
              <a:t>tests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Alignment</a:t>
            </a:r>
            <a:r>
              <a:rPr lang="de-DE" sz="2000" dirty="0" smtClean="0"/>
              <a:t> </a:t>
            </a:r>
            <a:r>
              <a:rPr lang="de-DE" sz="2000" dirty="0" err="1" smtClean="0"/>
              <a:t>base</a:t>
            </a:r>
            <a:r>
              <a:rPr lang="de-DE" sz="2000" dirty="0" smtClean="0"/>
              <a:t> </a:t>
            </a:r>
            <a:r>
              <a:rPr lang="de-DE" sz="2000" dirty="0" err="1" smtClean="0"/>
              <a:t>plates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Will </a:t>
            </a:r>
            <a:r>
              <a:rPr lang="de-DE" sz="2000" dirty="0" err="1" smtClean="0"/>
              <a:t>now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transferred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WP19 (warm </a:t>
            </a:r>
            <a:r>
              <a:rPr lang="de-DE" sz="2000" dirty="0" err="1" smtClean="0"/>
              <a:t>vacuum</a:t>
            </a:r>
            <a:r>
              <a:rPr lang="de-DE" sz="2000" dirty="0" smtClean="0"/>
              <a:t> ) for </a:t>
            </a:r>
            <a:r>
              <a:rPr lang="de-DE" sz="2000" dirty="0" err="1" smtClean="0"/>
              <a:t>installation</a:t>
            </a:r>
            <a:endParaRPr lang="de-DE" sz="2000" dirty="0" smtClean="0"/>
          </a:p>
        </p:txBody>
      </p:sp>
      <p:pic>
        <p:nvPicPr>
          <p:cNvPr id="1026" name="Picture 2" descr="N:\4all\intern\User data\wp74\Devices\31-2_K-Mono\production drawings\filter chamber\filter chamber-complete_render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r="44062"/>
          <a:stretch/>
        </p:blipFill>
        <p:spPr bwMode="auto">
          <a:xfrm>
            <a:off x="4235654" y="2709948"/>
            <a:ext cx="1403850" cy="33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23623"/>
              </p:ext>
            </p:extLst>
          </p:nvPr>
        </p:nvGraphicFramePr>
        <p:xfrm>
          <a:off x="278996" y="2939068"/>
          <a:ext cx="3985433" cy="281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5" imgW="11344275" imgH="8020050" progId="AcroExch.Document.7">
                  <p:embed/>
                </p:oleObj>
              </mc:Choice>
              <mc:Fallback>
                <p:oleObj name="Acrobat Document" r:id="rId5" imgW="11344275" imgH="80200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996" y="2939068"/>
                        <a:ext cx="3985433" cy="2817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2" name="Picture 28" descr="N:\4all\intern\User data\wp74\workspace-WF\pictures\K-Mono\2015-03-27_transfer measurements_filter mounting\CAM002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68" y="1620982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3182" r="17831" b="16514"/>
          <a:stretch/>
        </p:blipFill>
        <p:spPr bwMode="auto">
          <a:xfrm>
            <a:off x="5490875" y="1095375"/>
            <a:ext cx="3538826" cy="534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135588"/>
            <a:ext cx="6619875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data\wp74\Devices\31-8_Transmissive-Imager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Transmissive </a:t>
            </a:r>
            <a:r>
              <a:rPr lang="de-DE" sz="3200" dirty="0" err="1" smtClean="0"/>
              <a:t>Imager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260" y="1196752"/>
            <a:ext cx="6522665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„OTR-C“ </a:t>
            </a:r>
            <a:r>
              <a:rPr lang="de-DE" sz="2400" dirty="0" err="1" smtClean="0"/>
              <a:t>imager</a:t>
            </a:r>
            <a:r>
              <a:rPr lang="de-DE" sz="2400" dirty="0"/>
              <a:t> </a:t>
            </a:r>
            <a:r>
              <a:rPr lang="de-DE" sz="2400" dirty="0" smtClean="0"/>
              <a:t>= a 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 WP17 </a:t>
            </a:r>
            <a:r>
              <a:rPr lang="de-DE" sz="2400" dirty="0" err="1" smtClean="0"/>
              <a:t>device</a:t>
            </a:r>
            <a:endParaRPr lang="de-DE" sz="2400" dirty="0"/>
          </a:p>
          <a:p>
            <a:pPr lvl="1">
              <a:buNone/>
            </a:pPr>
            <a:r>
              <a:rPr lang="de-DE" sz="1800" dirty="0" smtClean="0"/>
              <a:t>(</a:t>
            </a:r>
            <a:r>
              <a:rPr lang="de-DE" sz="1800" dirty="0" err="1" smtClean="0"/>
              <a:t>only</a:t>
            </a:r>
            <a:r>
              <a:rPr lang="de-DE" sz="1800" dirty="0" smtClean="0"/>
              <a:t> internal </a:t>
            </a:r>
            <a:r>
              <a:rPr lang="de-DE" sz="1800" dirty="0" err="1" smtClean="0"/>
              <a:t>modification</a:t>
            </a:r>
            <a:r>
              <a:rPr lang="de-DE" sz="1800" dirty="0" smtClean="0"/>
              <a:t> for </a:t>
            </a:r>
            <a:r>
              <a:rPr lang="de-DE" sz="1800" dirty="0" err="1" smtClean="0"/>
              <a:t>scintillator</a:t>
            </a:r>
            <a:r>
              <a:rPr lang="de-DE" sz="1800" dirty="0" smtClean="0"/>
              <a:t>/holder </a:t>
            </a:r>
            <a:r>
              <a:rPr lang="de-DE" sz="1800" dirty="0" err="1" smtClean="0"/>
              <a:t>by</a:t>
            </a:r>
            <a:r>
              <a:rPr lang="de-DE" sz="1800" dirty="0" smtClean="0"/>
              <a:t> WP74, </a:t>
            </a:r>
            <a:r>
              <a:rPr lang="de-DE" sz="1800" dirty="0" err="1" smtClean="0"/>
              <a:t>which</a:t>
            </a:r>
            <a:r>
              <a:rPr lang="de-DE" sz="1800" dirty="0" smtClean="0"/>
              <a:t> was </a:t>
            </a:r>
            <a:r>
              <a:rPr lang="de-DE" sz="1800" dirty="0" err="1" smtClean="0"/>
              <a:t>done</a:t>
            </a:r>
            <a:r>
              <a:rPr lang="de-DE" sz="1800" dirty="0" smtClean="0"/>
              <a:t> in contact </a:t>
            </a:r>
            <a:r>
              <a:rPr lang="de-DE" sz="1800" dirty="0" err="1" smtClean="0"/>
              <a:t>with</a:t>
            </a:r>
            <a:r>
              <a:rPr lang="de-DE" sz="1800" dirty="0" smtClean="0"/>
              <a:t> WP17)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Integration </a:t>
            </a:r>
            <a:r>
              <a:rPr lang="de-DE" sz="2400" dirty="0" err="1" smtClean="0"/>
              <a:t>by</a:t>
            </a:r>
            <a:r>
              <a:rPr lang="de-DE" sz="2400" dirty="0" smtClean="0"/>
              <a:t> WP17 </a:t>
            </a:r>
            <a:r>
              <a:rPr lang="de-DE" sz="2400" dirty="0" err="1" smtClean="0"/>
              <a:t>as</a:t>
            </a:r>
            <a:r>
              <a:rPr lang="de-DE" sz="2400" dirty="0" smtClean="0"/>
              <a:t> for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screen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stations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scintillator</a:t>
            </a:r>
            <a:r>
              <a:rPr lang="de-DE" sz="2400" dirty="0" smtClean="0"/>
              <a:t> holder was </a:t>
            </a:r>
            <a:r>
              <a:rPr lang="de-DE" sz="2400" dirty="0" err="1" smtClean="0"/>
              <a:t>produced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978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1" y="6478488"/>
            <a:ext cx="3752850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2" action="ppaction://hlinkfile"/>
              </a:rPr>
              <a:t>N:\4all\intern\User data\wp74\Devices\31-2_K-Mono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K-Monochromator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5785" y="1101502"/>
            <a:ext cx="89324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Status </a:t>
            </a:r>
            <a:r>
              <a:rPr lang="de-DE" sz="2000" dirty="0" smtClean="0"/>
              <a:t>4/2015: DR/PRR </a:t>
            </a:r>
            <a:r>
              <a:rPr lang="de-DE" sz="2000" dirty="0" err="1" smtClean="0"/>
              <a:t>done</a:t>
            </a:r>
            <a:r>
              <a:rPr lang="de-DE" sz="2000" dirty="0" smtClean="0"/>
              <a:t>, prototype was </a:t>
            </a:r>
            <a:r>
              <a:rPr lang="de-DE" sz="2000" dirty="0" err="1" smtClean="0"/>
              <a:t>converted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/>
              <a:t> </a:t>
            </a:r>
            <a:r>
              <a:rPr lang="de-DE" sz="2000" dirty="0" smtClean="0"/>
              <a:t>SASE1 </a:t>
            </a:r>
            <a:r>
              <a:rPr lang="de-DE" sz="2000" dirty="0" err="1" smtClean="0"/>
              <a:t>device</a:t>
            </a:r>
            <a:r>
              <a:rPr lang="de-DE" sz="2000" dirty="0"/>
              <a:t> 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Final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r>
              <a:rPr lang="de-DE" sz="2000" dirty="0" smtClean="0"/>
              <a:t>, </a:t>
            </a:r>
            <a:r>
              <a:rPr lang="de-DE" sz="2000" dirty="0" err="1" smtClean="0"/>
              <a:t>now</a:t>
            </a:r>
            <a:r>
              <a:rPr lang="de-DE" sz="2000" dirty="0" smtClean="0"/>
              <a:t> RGA </a:t>
            </a:r>
            <a:r>
              <a:rPr lang="de-DE" sz="2000" dirty="0" err="1" smtClean="0"/>
              <a:t>tests</a:t>
            </a:r>
            <a:r>
              <a:rPr lang="de-DE" sz="2000" dirty="0" smtClean="0"/>
              <a:t>; Installation in XTD2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month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Chambers for SASE2+3 </a:t>
            </a:r>
            <a:r>
              <a:rPr lang="de-DE" sz="2000" dirty="0" err="1" smtClean="0"/>
              <a:t>arrived</a:t>
            </a:r>
            <a:r>
              <a:rPr lang="de-DE" sz="2000" dirty="0" smtClean="0"/>
              <a:t>,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SASE3 K-mono </a:t>
            </a:r>
            <a:r>
              <a:rPr lang="de-DE" sz="2000" dirty="0" err="1" smtClean="0"/>
              <a:t>starts</a:t>
            </a:r>
            <a:r>
              <a:rPr lang="de-DE" sz="2000" dirty="0" smtClean="0"/>
              <a:t> 5/2015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Control </a:t>
            </a:r>
            <a:r>
              <a:rPr lang="de-DE" sz="2000" dirty="0" err="1"/>
              <a:t>crate</a:t>
            </a:r>
            <a:r>
              <a:rPr lang="de-DE" sz="2000" dirty="0"/>
              <a:t> </a:t>
            </a:r>
            <a:r>
              <a:rPr lang="de-DE" sz="2000" dirty="0" err="1" smtClean="0"/>
              <a:t>available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endParaRPr lang="de-DE" sz="2000" dirty="0"/>
          </a:p>
        </p:txBody>
      </p:sp>
      <p:pic>
        <p:nvPicPr>
          <p:cNvPr id="3074" name="Picture 2" descr="N:\4all\intern\User data\wp74\Devices\31-2_K-Mono\3D drawings\UCS with fiducial mar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45616"/>
            <a:ext cx="4029075" cy="20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:\4all\intern\User data\wp74\workspace-WF\pictures\K-Mono\2015-03-27_transfer measurements_filter mounting\CAM00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5" y="2713307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:\4all\intern\User data\wp74\workspace-WF\pictures\K-Mono\2014-06_cleanroom\DSCN82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/>
          <a:stretch/>
        </p:blipFill>
        <p:spPr bwMode="auto">
          <a:xfrm>
            <a:off x="5195455" y="2226343"/>
            <a:ext cx="3496688" cy="21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4all\intern\User data\wp74\Devices\11-1_XGMD\Drawings\FEM steel base frame\support_pillar_pictures\XGM on pillars_rendered.p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8"/>
          <a:stretch/>
        </p:blipFill>
        <p:spPr bwMode="auto">
          <a:xfrm>
            <a:off x="3228975" y="2688936"/>
            <a:ext cx="5695950" cy="37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6525344"/>
            <a:ext cx="6419849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hlinkClick r:id="rId3" action="ppaction://hlinkfile"/>
              </a:rPr>
              <a:t>N:\4all\intern\User data\wp74\Devices\11-1_XGMD\Drawings\FEM steel base frame\</a:t>
            </a:r>
            <a:r>
              <a:rPr lang="en-US" sz="1000" dirty="0" err="1">
                <a:hlinkClick r:id="rId3" action="ppaction://hlinkfile"/>
              </a:rPr>
              <a:t>support_pillar_pictures</a:t>
            </a:r>
            <a:endParaRPr lang="en-US" sz="1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X-</a:t>
            </a:r>
            <a:r>
              <a:rPr lang="de-DE" sz="3200" dirty="0" err="1" smtClean="0"/>
              <a:t>ray</a:t>
            </a:r>
            <a:r>
              <a:rPr lang="de-DE" sz="3200" dirty="0" smtClean="0"/>
              <a:t> Gas Monitor (XGM)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259" y="1196752"/>
            <a:ext cx="8903915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04/2015: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Two</a:t>
            </a:r>
            <a:r>
              <a:rPr lang="de-DE" sz="1800" dirty="0" smtClean="0"/>
              <a:t> XGMs </a:t>
            </a:r>
            <a:r>
              <a:rPr lang="de-DE" sz="1800" dirty="0" err="1" smtClean="0"/>
              <a:t>are</a:t>
            </a:r>
            <a:r>
              <a:rPr lang="de-DE" sz="1800" dirty="0" smtClean="0"/>
              <a:t> RFI, </a:t>
            </a:r>
            <a:r>
              <a:rPr lang="de-DE" sz="1800" dirty="0" err="1" smtClean="0"/>
              <a:t>four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in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(Tiedtke </a:t>
            </a:r>
            <a:r>
              <a:rPr lang="de-DE" sz="1800" dirty="0" err="1" smtClean="0"/>
              <a:t>group</a:t>
            </a:r>
            <a:r>
              <a:rPr lang="de-DE" sz="1800" dirty="0" smtClean="0"/>
              <a:t> @ FLASH)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Transport / Installation in XTD2/SASE1: 6.May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Installation in </a:t>
            </a:r>
            <a:r>
              <a:rPr lang="de-DE" sz="1800" dirty="0" smtClean="0"/>
              <a:t>XTD9/SASE1</a:t>
            </a:r>
            <a:r>
              <a:rPr lang="de-DE" sz="1800" dirty="0"/>
              <a:t>: </a:t>
            </a:r>
            <a:r>
              <a:rPr lang="de-DE" sz="1800" dirty="0" err="1" smtClean="0"/>
              <a:t>when</a:t>
            </a:r>
            <a:r>
              <a:rPr lang="de-DE" sz="1800" dirty="0" smtClean="0"/>
              <a:t> </a:t>
            </a:r>
            <a:r>
              <a:rPr lang="de-DE" sz="1800" dirty="0" err="1" smtClean="0"/>
              <a:t>tunnel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ready</a:t>
            </a:r>
            <a:r>
              <a:rPr lang="de-DE" sz="1800" dirty="0" smtClean="0"/>
              <a:t> (</a:t>
            </a:r>
            <a:r>
              <a:rPr lang="de-DE" sz="1800" dirty="0" err="1" smtClean="0"/>
              <a:t>temp.storage</a:t>
            </a:r>
            <a:r>
              <a:rPr lang="de-DE" sz="1800" dirty="0" smtClean="0"/>
              <a:t> at HERA-S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4 </a:t>
            </a:r>
            <a:r>
              <a:rPr lang="de-DE" sz="1800" dirty="0" err="1" smtClean="0"/>
              <a:t>remaining</a:t>
            </a:r>
            <a:r>
              <a:rPr lang="de-DE" sz="1800" dirty="0" smtClean="0"/>
              <a:t> XGMs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RFI at end </a:t>
            </a:r>
            <a:r>
              <a:rPr lang="de-DE" sz="1800" dirty="0" err="1" smtClean="0"/>
              <a:t>of</a:t>
            </a:r>
            <a:r>
              <a:rPr lang="de-DE" sz="1800" dirty="0" smtClean="0"/>
              <a:t> 07/2015</a:t>
            </a:r>
          </a:p>
        </p:txBody>
      </p:sp>
      <p:pic>
        <p:nvPicPr>
          <p:cNvPr id="2050" name="Picture 2" descr="N:\4all\intern\User data\wp74\Devices\11-1_XGMD\Photos\XGM suppor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20" y="4489686"/>
            <a:ext cx="2558681" cy="19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491" y="3429000"/>
            <a:ext cx="3005951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261748"/>
                </a:solidFill>
              </a:rPr>
              <a:t>Supports: </a:t>
            </a:r>
            <a:br>
              <a:rPr lang="de-DE" sz="1800" dirty="0" smtClean="0">
                <a:solidFill>
                  <a:srgbClr val="261748"/>
                </a:solidFill>
              </a:rPr>
            </a:br>
            <a:r>
              <a:rPr lang="de-DE" sz="1800" dirty="0" err="1" smtClean="0">
                <a:solidFill>
                  <a:srgbClr val="261748"/>
                </a:solidFill>
              </a:rPr>
              <a:t>installed</a:t>
            </a:r>
            <a:r>
              <a:rPr lang="de-DE" sz="1800" dirty="0" smtClean="0">
                <a:solidFill>
                  <a:srgbClr val="261748"/>
                </a:solidFill>
              </a:rPr>
              <a:t> in XTD2 in 5/2014</a:t>
            </a:r>
          </a:p>
          <a:p>
            <a:pPr>
              <a:buNone/>
            </a:pPr>
            <a:r>
              <a:rPr lang="de-DE" sz="1800" dirty="0" err="1">
                <a:solidFill>
                  <a:srgbClr val="261748"/>
                </a:solidFill>
              </a:rPr>
              <a:t>a</a:t>
            </a:r>
            <a:r>
              <a:rPr lang="de-DE" sz="1800" dirty="0" err="1" smtClean="0">
                <a:solidFill>
                  <a:srgbClr val="261748"/>
                </a:solidFill>
              </a:rPr>
              <a:t>nd</a:t>
            </a:r>
            <a:r>
              <a:rPr lang="de-DE" sz="1800" dirty="0" smtClean="0">
                <a:solidFill>
                  <a:srgbClr val="261748"/>
                </a:solidFill>
              </a:rPr>
              <a:t> </a:t>
            </a:r>
            <a:r>
              <a:rPr lang="de-DE" sz="1800" dirty="0" err="1" smtClean="0">
                <a:solidFill>
                  <a:srgbClr val="261748"/>
                </a:solidFill>
              </a:rPr>
              <a:t>next</a:t>
            </a:r>
            <a:r>
              <a:rPr lang="de-DE" sz="1800" dirty="0" smtClean="0">
                <a:solidFill>
                  <a:srgbClr val="261748"/>
                </a:solidFill>
              </a:rPr>
              <a:t> </a:t>
            </a:r>
            <a:r>
              <a:rPr lang="de-DE" sz="1800" dirty="0" err="1" smtClean="0">
                <a:solidFill>
                  <a:srgbClr val="261748"/>
                </a:solidFill>
              </a:rPr>
              <a:t>week</a:t>
            </a:r>
            <a:r>
              <a:rPr lang="de-DE" sz="1800" dirty="0" smtClean="0">
                <a:solidFill>
                  <a:srgbClr val="261748"/>
                </a:solidFill>
              </a:rPr>
              <a:t> in XTD9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5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XGMs </a:t>
            </a:r>
            <a:r>
              <a:rPr lang="de-DE" dirty="0" err="1" smtClean="0"/>
              <a:t>are</a:t>
            </a:r>
            <a:r>
              <a:rPr lang="de-DE" dirty="0" smtClean="0"/>
              <a:t> RFI at FLASH2 hall</a:t>
            </a:r>
            <a:endParaRPr lang="de-DE" dirty="0"/>
          </a:p>
        </p:txBody>
      </p:sp>
      <p:pic>
        <p:nvPicPr>
          <p:cNvPr id="6146" name="Picture 2" descr="N:\4all\intern\User data\wp74\Images - Photos\2015-04-16_XGMs-at-FlashII-hall\IMG_1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03" y="1169165"/>
            <a:ext cx="6937484" cy="51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5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5" t="23428" r="20493" b="9486"/>
          <a:stretch>
            <a:fillRect/>
          </a:stretch>
        </p:blipFill>
        <p:spPr bwMode="auto">
          <a:xfrm>
            <a:off x="1857376" y="1051264"/>
            <a:ext cx="6248400" cy="412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data\wp74\Devices\11-1_XGMD\Drawings\FEM steel base frame\</a:t>
            </a:r>
            <a:r>
              <a:rPr lang="en-US" sz="1200" dirty="0" err="1">
                <a:hlinkClick r:id="rId3" action="ppaction://hlinkfile"/>
              </a:rPr>
              <a:t>support_pillar_pictures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de-DE" sz="3200" dirty="0"/>
              <a:t>Differential </a:t>
            </a:r>
            <a:r>
              <a:rPr lang="de-DE" sz="3200" dirty="0" err="1" smtClean="0"/>
              <a:t>Pumping</a:t>
            </a:r>
            <a:r>
              <a:rPr lang="de-DE" sz="3200" dirty="0" smtClean="0"/>
              <a:t> </a:t>
            </a:r>
            <a:r>
              <a:rPr lang="de-DE" sz="3200" dirty="0" err="1" smtClean="0"/>
              <a:t>by</a:t>
            </a:r>
            <a:r>
              <a:rPr lang="de-DE" sz="3200" dirty="0" smtClean="0"/>
              <a:t> WP74</a:t>
            </a:r>
            <a:br>
              <a:rPr lang="de-DE" sz="3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between</a:t>
            </a:r>
            <a:r>
              <a:rPr lang="de-DE" sz="2200" dirty="0" smtClean="0"/>
              <a:t> PES </a:t>
            </a:r>
            <a:r>
              <a:rPr lang="de-DE" sz="2200" dirty="0" err="1" smtClean="0"/>
              <a:t>and</a:t>
            </a:r>
            <a:r>
              <a:rPr lang="de-DE" sz="2200" dirty="0" smtClean="0"/>
              <a:t> XGM)</a:t>
            </a:r>
            <a:endParaRPr lang="de-DE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7208" y="4759102"/>
            <a:ext cx="8884865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Design </a:t>
            </a:r>
            <a:r>
              <a:rPr lang="de-DE" sz="1800" dirty="0" err="1" smtClean="0"/>
              <a:t>done</a:t>
            </a:r>
            <a:r>
              <a:rPr lang="de-DE" sz="1800" dirty="0" smtClean="0"/>
              <a:t>, </a:t>
            </a:r>
            <a:r>
              <a:rPr lang="de-DE" sz="1800" dirty="0" err="1" smtClean="0"/>
              <a:t>mostly</a:t>
            </a:r>
            <a:r>
              <a:rPr lang="de-DE" sz="1800" dirty="0" smtClean="0"/>
              <a:t> 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 </a:t>
            </a:r>
            <a:r>
              <a:rPr lang="de-DE" sz="1800" dirty="0" err="1" smtClean="0"/>
              <a:t>parts</a:t>
            </a:r>
            <a:r>
              <a:rPr lang="de-DE" sz="1800" dirty="0" smtClean="0"/>
              <a:t>, </a:t>
            </a:r>
            <a:r>
              <a:rPr lang="de-DE" sz="1800" dirty="0" err="1" smtClean="0"/>
              <a:t>simlar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WP73 </a:t>
            </a:r>
            <a:r>
              <a:rPr lang="de-DE" sz="1800" dirty="0" err="1" smtClean="0"/>
              <a:t>systems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All </a:t>
            </a:r>
            <a:r>
              <a:rPr lang="de-DE" sz="1800" dirty="0" err="1" smtClean="0"/>
              <a:t>vacuum</a:t>
            </a:r>
            <a:r>
              <a:rPr lang="de-DE" sz="1800" dirty="0" smtClean="0"/>
              <a:t> </a:t>
            </a:r>
            <a:r>
              <a:rPr lang="de-DE" sz="1800" dirty="0" err="1" smtClean="0"/>
              <a:t>components</a:t>
            </a:r>
            <a:r>
              <a:rPr lang="de-DE" sz="1800" dirty="0" smtClean="0"/>
              <a:t> </a:t>
            </a:r>
            <a:r>
              <a:rPr lang="de-DE" sz="1800" dirty="0" err="1" smtClean="0"/>
              <a:t>arrived</a:t>
            </a:r>
            <a:r>
              <a:rPr lang="de-DE" sz="1800" dirty="0" smtClean="0"/>
              <a:t> </a:t>
            </a:r>
            <a:r>
              <a:rPr lang="de-DE" sz="1800" dirty="0" err="1" smtClean="0"/>
              <a:t>except</a:t>
            </a:r>
            <a:r>
              <a:rPr lang="de-DE" sz="1800" dirty="0" smtClean="0"/>
              <a:t> </a:t>
            </a:r>
            <a:r>
              <a:rPr lang="de-DE" sz="1800" dirty="0" err="1" smtClean="0"/>
              <a:t>pumps</a:t>
            </a:r>
            <a:r>
              <a:rPr lang="de-DE" sz="1800" dirty="0" smtClean="0"/>
              <a:t> (&gt;3M </a:t>
            </a:r>
            <a:r>
              <a:rPr lang="de-DE" sz="1800" dirty="0" err="1" smtClean="0"/>
              <a:t>delay</a:t>
            </a:r>
            <a:r>
              <a:rPr lang="de-DE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May 2015: Test </a:t>
            </a:r>
            <a:r>
              <a:rPr lang="de-DE" sz="1800" dirty="0" err="1" smtClean="0"/>
              <a:t>setup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for </a:t>
            </a:r>
            <a:r>
              <a:rPr lang="de-DE" sz="1800" dirty="0" err="1" smtClean="0"/>
              <a:t>optimization</a:t>
            </a:r>
            <a:r>
              <a:rPr lang="de-DE" sz="1800" dirty="0" smtClean="0"/>
              <a:t> in HERA-S hall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Tunnel </a:t>
            </a:r>
            <a:r>
              <a:rPr lang="de-DE" sz="1800" dirty="0" err="1" smtClean="0"/>
              <a:t>installation</a:t>
            </a:r>
            <a:r>
              <a:rPr lang="de-DE" sz="1800" dirty="0" smtClean="0"/>
              <a:t>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together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PES</a:t>
            </a:r>
            <a:r>
              <a:rPr lang="de-DE" sz="1800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first</a:t>
            </a:r>
            <a:r>
              <a:rPr lang="de-DE" sz="1800" dirty="0" smtClean="0"/>
              <a:t> in SASE3 in Q4/2015)</a:t>
            </a:r>
          </a:p>
        </p:txBody>
      </p:sp>
    </p:spTree>
    <p:extLst>
      <p:ext uri="{BB962C8B-B14F-4D97-AF65-F5344CB8AC3E}">
        <p14:creationId xmlns:p14="http://schemas.microsoft.com/office/powerpoint/2010/main" val="33593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681</Words>
  <Application>Microsoft Office PowerPoint</Application>
  <PresentationFormat>On-screen Show (4:3)</PresentationFormat>
  <Paragraphs>169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template-european-xfel-gmbh_presentation</vt:lpstr>
      <vt:lpstr>Acrobat Document</vt:lpstr>
      <vt:lpstr>X-ray Photon Diagnostics  Status 23 April 2015</vt:lpstr>
      <vt:lpstr>Status WP74</vt:lpstr>
      <vt:lpstr>WP74 devices in XTD2 (SASE1)</vt:lpstr>
      <vt:lpstr>Filter chamber</vt:lpstr>
      <vt:lpstr>Transmissive Imager</vt:lpstr>
      <vt:lpstr>K-Monochromator</vt:lpstr>
      <vt:lpstr>X-ray Gas Monitor (XGM)</vt:lpstr>
      <vt:lpstr>2 XGMs are RFI at FLASH2 hall</vt:lpstr>
      <vt:lpstr>Differential Pumping by WP74 (between PES and XGM)</vt:lpstr>
      <vt:lpstr>Photoelectron spectrometer (PES)</vt:lpstr>
      <vt:lpstr>PES assembly (SASE3 device)</vt:lpstr>
      <vt:lpstr>Transport to SLAC and use at AMO / LCLS</vt:lpstr>
      <vt:lpstr>2D-imager (FEL)</vt:lpstr>
      <vt:lpstr>MCP-based detector (by JINR)</vt:lpstr>
      <vt:lpstr>Pop-in Monitor Type II-45°</vt:lpstr>
      <vt:lpstr>Imagers</vt:lpstr>
      <vt:lpstr>2D-imager-SR (SRimager)</vt:lpstr>
      <vt:lpstr>WP74 summary for SASE1 / XTD2</vt:lpstr>
      <vt:lpstr>Other current WP74 design activities (not related to XTD2 installations)</vt:lpstr>
      <vt:lpstr>Other current WP74 design activities (not related to XTD2 installations)</vt:lpstr>
      <vt:lpstr>Open issues</vt:lpstr>
      <vt:lpstr>WP74 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gruenert</cp:lastModifiedBy>
  <cp:revision>54</cp:revision>
  <cp:lastPrinted>2008-09-01T15:04:16Z</cp:lastPrinted>
  <dcterms:created xsi:type="dcterms:W3CDTF">2012-08-22T09:26:39Z</dcterms:created>
  <dcterms:modified xsi:type="dcterms:W3CDTF">2015-04-23T12:53:40Z</dcterms:modified>
</cp:coreProperties>
</file>