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9" r:id="rId2"/>
    <p:sldMasterId id="2147483672" r:id="rId3"/>
    <p:sldMasterId id="2147483682" r:id="rId4"/>
  </p:sldMasterIdLst>
  <p:notesMasterIdLst>
    <p:notesMasterId r:id="rId45"/>
  </p:notesMasterIdLst>
  <p:handoutMasterIdLst>
    <p:handoutMasterId r:id="rId46"/>
  </p:handoutMasterIdLst>
  <p:sldIdLst>
    <p:sldId id="256" r:id="rId5"/>
    <p:sldId id="262" r:id="rId6"/>
    <p:sldId id="283" r:id="rId7"/>
    <p:sldId id="300" r:id="rId8"/>
    <p:sldId id="341" r:id="rId9"/>
    <p:sldId id="289" r:id="rId10"/>
    <p:sldId id="400" r:id="rId11"/>
    <p:sldId id="361" r:id="rId12"/>
    <p:sldId id="362" r:id="rId13"/>
    <p:sldId id="268" r:id="rId14"/>
    <p:sldId id="382" r:id="rId15"/>
    <p:sldId id="326" r:id="rId16"/>
    <p:sldId id="327" r:id="rId17"/>
    <p:sldId id="383" r:id="rId18"/>
    <p:sldId id="384" r:id="rId19"/>
    <p:sldId id="369" r:id="rId20"/>
    <p:sldId id="387" r:id="rId21"/>
    <p:sldId id="298" r:id="rId22"/>
    <p:sldId id="403" r:id="rId23"/>
    <p:sldId id="386" r:id="rId24"/>
    <p:sldId id="389" r:id="rId25"/>
    <p:sldId id="402" r:id="rId26"/>
    <p:sldId id="357" r:id="rId27"/>
    <p:sldId id="364" r:id="rId28"/>
    <p:sldId id="363" r:id="rId29"/>
    <p:sldId id="396" r:id="rId30"/>
    <p:sldId id="366" r:id="rId31"/>
    <p:sldId id="395" r:id="rId32"/>
    <p:sldId id="365" r:id="rId33"/>
    <p:sldId id="392" r:id="rId34"/>
    <p:sldId id="371" r:id="rId35"/>
    <p:sldId id="372" r:id="rId36"/>
    <p:sldId id="373" r:id="rId37"/>
    <p:sldId id="388" r:id="rId38"/>
    <p:sldId id="342" r:id="rId39"/>
    <p:sldId id="328" r:id="rId40"/>
    <p:sldId id="398" r:id="rId41"/>
    <p:sldId id="401" r:id="rId42"/>
    <p:sldId id="397" r:id="rId43"/>
    <p:sldId id="399" r:id="rId44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5150" autoAdjust="0"/>
  </p:normalViewPr>
  <p:slideViewPr>
    <p:cSldViewPr snapToGrid="0" showGuides="1">
      <p:cViewPr>
        <p:scale>
          <a:sx n="80" d="100"/>
          <a:sy n="80" d="100"/>
        </p:scale>
        <p:origin x="-1620" y="-162"/>
      </p:cViewPr>
      <p:guideLst>
        <p:guide orient="horz" pos="3533"/>
        <p:guide orient="horz" pos="1176"/>
        <p:guide orient="horz" pos="1392"/>
        <p:guide orient="horz" pos="2498"/>
        <p:guide pos="5002"/>
        <p:guide pos="5610"/>
        <p:guide pos="3828"/>
        <p:guide pos="5004"/>
        <p:guide pos="642"/>
        <p:guide pos="7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3128"/>
        <p:guide pos="21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5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84" tIns="45342" rIns="90684" bIns="45342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5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84" tIns="45342" rIns="90684" bIns="453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434836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84" tIns="45342" rIns="90684" bIns="45342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6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84" tIns="45342" rIns="90684" bIns="45342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5" y="4717417"/>
            <a:ext cx="4982634" cy="44691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684" tIns="45342" rIns="90684" bIns="45342"/>
          <a:lstStyle/>
          <a:p>
            <a:pPr marL="226710" indent="-22671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6710" indent="-226710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6710" indent="-22671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 dirty="0"/>
              <a:t>)</a:t>
            </a:r>
          </a:p>
          <a:p>
            <a:pPr marL="226710" indent="-22671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Lower area </a:t>
            </a:r>
            <a:r>
              <a:rPr lang="en-GB" sz="1100" b="1" dirty="0"/>
              <a:t>(subtitle):</a:t>
            </a:r>
            <a:r>
              <a:rPr lang="en-GB" sz="1100" dirty="0"/>
              <a:t> Conference/meeting/workshop, location, date, </a:t>
            </a:r>
            <a:br>
              <a:rPr lang="en-GB" sz="1100" dirty="0"/>
            </a:br>
            <a:r>
              <a:rPr lang="en-GB" sz="1100" dirty="0"/>
              <a:t>your name and affiliation, max. 4 rows of the defined size (32 </a:t>
            </a:r>
            <a:r>
              <a:rPr lang="en-GB" sz="1100" dirty="0" err="1"/>
              <a:t>pt</a:t>
            </a:r>
            <a:r>
              <a:rPr lang="en-GB" sz="1100" dirty="0"/>
              <a:t>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marL="736808" indent="-2833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3355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58697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4039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49381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4723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0065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54074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fld id="{DA9FF9A5-1FB9-4842-9DA7-BE3AE0F4D8A1}" type="slidenum">
              <a:rPr lang="de-DE" sz="1200"/>
              <a:pPr/>
              <a:t>12</a:t>
            </a:fld>
            <a:endParaRPr lang="de-DE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5" y="4718050"/>
            <a:ext cx="4981575" cy="44688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684" tIns="45342" rIns="90684" bIns="45342"/>
          <a:lstStyle/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pitchFamily="34" charset="0"/>
              </a:rPr>
              <a:t>   </a:t>
            </a:r>
            <a:r>
              <a:rPr lang="en-GB" sz="1100" b="1">
                <a:latin typeface="Arial" pitchFamily="34" charset="0"/>
              </a:rPr>
              <a:t>Before you start</a:t>
            </a:r>
            <a:r>
              <a:rPr lang="en-GB" sz="1100">
                <a:latin typeface="Arial" pitchFamily="34" charset="0"/>
              </a:rPr>
              <a:t> editing the slides of your talk change to the </a:t>
            </a:r>
            <a:r>
              <a:rPr lang="en-GB" sz="1100" b="1">
                <a:latin typeface="Arial" pitchFamily="34" charset="0"/>
              </a:rPr>
              <a:t>Master Slide view</a:t>
            </a:r>
            <a:r>
              <a:rPr lang="en-GB" sz="1100">
                <a:latin typeface="Arial" pitchFamily="34" charset="0"/>
              </a:rPr>
              <a:t>:   </a:t>
            </a:r>
            <a:br>
              <a:rPr lang="en-GB" sz="1100">
                <a:latin typeface="Arial" pitchFamily="34" charset="0"/>
              </a:rPr>
            </a:br>
            <a:r>
              <a:rPr lang="en-GB" sz="1100">
                <a:latin typeface="Arial" pitchFamily="34" charset="0"/>
              </a:rPr>
              <a:t>   Menu button “View”,</a:t>
            </a:r>
            <a:r>
              <a:rPr lang="en-GB" sz="1100">
                <a:latin typeface="Arial" pitchFamily="34" charset="0"/>
                <a:sym typeface="Wingdings" pitchFamily="2" charset="2"/>
              </a:rPr>
              <a:t> Master, Slide Master: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endParaRPr lang="en-GB" sz="1100">
              <a:latin typeface="Arial" pitchFamily="34" charset="0"/>
              <a:sym typeface="Wingdings" pitchFamily="2" charset="2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latin typeface="Arial" pitchFamily="34" charset="0"/>
                <a:sym typeface="Wingdings" pitchFamily="2" charset="2"/>
              </a:rPr>
              <a:t>  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Edit the following 2 items in the 1st slide:</a:t>
            </a:r>
            <a:r>
              <a:rPr lang="en-GB" sz="1100">
                <a:latin typeface="Arial" pitchFamily="34" charset="0"/>
                <a:sym typeface="Wingdings" pitchFamily="2" charset="2"/>
              </a:rPr>
              <a:t/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1)  1st row in the violet header: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endParaRPr lang="en-GB" sz="1100">
              <a:latin typeface="Arial" pitchFamily="34" charset="0"/>
              <a:sym typeface="Wingdings" pitchFamily="2" charset="2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latin typeface="Arial" pitchFamily="34" charset="0"/>
                <a:sym typeface="Wingdings" pitchFamily="2" charset="2"/>
              </a:rPr>
              <a:t>   If you want to use more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partner logos</a:t>
            </a:r>
            <a:r>
              <a:rPr lang="en-GB" sz="1100">
                <a:latin typeface="Arial" pitchFamily="34" charset="0"/>
                <a:sym typeface="Wingdings" pitchFamily="2" charset="2"/>
              </a:rPr>
              <a:t> position them left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beside the DESY logo in the footer area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Close Master View</a:t>
            </a:r>
            <a:endParaRPr lang="en-GB" sz="1100" b="1">
              <a:latin typeface="Arial" pitchFamily="34" charset="0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latin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marL="736808" indent="-2833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3355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58697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4039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49381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4723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0065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54074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fld id="{FDB9CF01-1899-4B0E-9C2E-D7A4050618BE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5" y="4718050"/>
            <a:ext cx="4981575" cy="44688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684" tIns="45342" rIns="90684" bIns="45342"/>
          <a:lstStyle/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pitchFamily="34" charset="0"/>
              </a:rPr>
              <a:t>   </a:t>
            </a:r>
            <a:r>
              <a:rPr lang="en-GB" sz="1100" b="1">
                <a:latin typeface="Arial" pitchFamily="34" charset="0"/>
              </a:rPr>
              <a:t>Before you start</a:t>
            </a:r>
            <a:r>
              <a:rPr lang="en-GB" sz="1100">
                <a:latin typeface="Arial" pitchFamily="34" charset="0"/>
              </a:rPr>
              <a:t> editing the slides of your talk change to the </a:t>
            </a:r>
            <a:r>
              <a:rPr lang="en-GB" sz="1100" b="1">
                <a:latin typeface="Arial" pitchFamily="34" charset="0"/>
              </a:rPr>
              <a:t>Master Slide view</a:t>
            </a:r>
            <a:r>
              <a:rPr lang="en-GB" sz="1100">
                <a:latin typeface="Arial" pitchFamily="34" charset="0"/>
              </a:rPr>
              <a:t>:   </a:t>
            </a:r>
            <a:br>
              <a:rPr lang="en-GB" sz="1100">
                <a:latin typeface="Arial" pitchFamily="34" charset="0"/>
              </a:rPr>
            </a:br>
            <a:r>
              <a:rPr lang="en-GB" sz="1100">
                <a:latin typeface="Arial" pitchFamily="34" charset="0"/>
              </a:rPr>
              <a:t>   Menu button “View”,</a:t>
            </a:r>
            <a:r>
              <a:rPr lang="en-GB" sz="1100">
                <a:latin typeface="Arial" pitchFamily="34" charset="0"/>
                <a:sym typeface="Wingdings" pitchFamily="2" charset="2"/>
              </a:rPr>
              <a:t> Master, Slide Master: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endParaRPr lang="en-GB" sz="1100">
              <a:latin typeface="Arial" pitchFamily="34" charset="0"/>
              <a:sym typeface="Wingdings" pitchFamily="2" charset="2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latin typeface="Arial" pitchFamily="34" charset="0"/>
                <a:sym typeface="Wingdings" pitchFamily="2" charset="2"/>
              </a:rPr>
              <a:t>  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Edit the following 2 items in the 1st slide:</a:t>
            </a:r>
            <a:r>
              <a:rPr lang="en-GB" sz="1100">
                <a:latin typeface="Arial" pitchFamily="34" charset="0"/>
                <a:sym typeface="Wingdings" pitchFamily="2" charset="2"/>
              </a:rPr>
              <a:t/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1)  1st row in the violet header: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endParaRPr lang="en-GB" sz="1100">
              <a:latin typeface="Arial" pitchFamily="34" charset="0"/>
              <a:sym typeface="Wingdings" pitchFamily="2" charset="2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latin typeface="Arial" pitchFamily="34" charset="0"/>
                <a:sym typeface="Wingdings" pitchFamily="2" charset="2"/>
              </a:rPr>
              <a:t>   If you want to use more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partner logos</a:t>
            </a:r>
            <a:r>
              <a:rPr lang="en-GB" sz="1100">
                <a:latin typeface="Arial" pitchFamily="34" charset="0"/>
                <a:sym typeface="Wingdings" pitchFamily="2" charset="2"/>
              </a:rPr>
              <a:t> position them left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beside the DESY logo in the footer area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Close Master View</a:t>
            </a:r>
            <a:endParaRPr lang="en-GB" sz="1100" b="1">
              <a:latin typeface="Arial" pitchFamily="34" charset="0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latin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marL="736808" indent="-283388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3355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58697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40391" indent="-22671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49381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4723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00653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54074" indent="-22671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fld id="{EEB281FC-047F-4EE0-9DF7-1612AAB0E979}" type="slidenum">
              <a:rPr lang="de-DE" sz="1200"/>
              <a:pPr/>
              <a:t>14</a:t>
            </a:fld>
            <a:endParaRPr lang="de-DE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5" y="4718050"/>
            <a:ext cx="4981575" cy="44688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684" tIns="45342" rIns="90684" bIns="45342"/>
          <a:lstStyle/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pitchFamily="34" charset="0"/>
              </a:rPr>
              <a:t>   </a:t>
            </a:r>
            <a:r>
              <a:rPr lang="en-GB" sz="1100" b="1">
                <a:latin typeface="Arial" pitchFamily="34" charset="0"/>
              </a:rPr>
              <a:t>Before you start</a:t>
            </a:r>
            <a:r>
              <a:rPr lang="en-GB" sz="1100">
                <a:latin typeface="Arial" pitchFamily="34" charset="0"/>
              </a:rPr>
              <a:t> editing the slides of your talk change to the </a:t>
            </a:r>
            <a:r>
              <a:rPr lang="en-GB" sz="1100" b="1">
                <a:latin typeface="Arial" pitchFamily="34" charset="0"/>
              </a:rPr>
              <a:t>Master Slide view</a:t>
            </a:r>
            <a:r>
              <a:rPr lang="en-GB" sz="1100">
                <a:latin typeface="Arial" pitchFamily="34" charset="0"/>
              </a:rPr>
              <a:t>:   </a:t>
            </a:r>
            <a:br>
              <a:rPr lang="en-GB" sz="1100">
                <a:latin typeface="Arial" pitchFamily="34" charset="0"/>
              </a:rPr>
            </a:br>
            <a:r>
              <a:rPr lang="en-GB" sz="1100">
                <a:latin typeface="Arial" pitchFamily="34" charset="0"/>
              </a:rPr>
              <a:t>   Menu button “View”,</a:t>
            </a:r>
            <a:r>
              <a:rPr lang="en-GB" sz="1100">
                <a:latin typeface="Arial" pitchFamily="34" charset="0"/>
                <a:sym typeface="Wingdings" pitchFamily="2" charset="2"/>
              </a:rPr>
              <a:t> Master, Slide Master: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endParaRPr lang="en-GB" sz="1100">
              <a:latin typeface="Arial" pitchFamily="34" charset="0"/>
              <a:sym typeface="Wingdings" pitchFamily="2" charset="2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latin typeface="Arial" pitchFamily="34" charset="0"/>
                <a:sym typeface="Wingdings" pitchFamily="2" charset="2"/>
              </a:rPr>
              <a:t>  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Edit the following 2 items in the 1st slide:</a:t>
            </a:r>
            <a:r>
              <a:rPr lang="en-GB" sz="1100">
                <a:latin typeface="Arial" pitchFamily="34" charset="0"/>
                <a:sym typeface="Wingdings" pitchFamily="2" charset="2"/>
              </a:rPr>
              <a:t/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1)  1st row in the violet header: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endParaRPr lang="en-GB" sz="1100">
              <a:latin typeface="Arial" pitchFamily="34" charset="0"/>
              <a:sym typeface="Wingdings" pitchFamily="2" charset="2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latin typeface="Arial" pitchFamily="34" charset="0"/>
                <a:sym typeface="Wingdings" pitchFamily="2" charset="2"/>
              </a:rPr>
              <a:t>   If you want to use more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partner logos</a:t>
            </a:r>
            <a:r>
              <a:rPr lang="en-GB" sz="1100">
                <a:latin typeface="Arial" pitchFamily="34" charset="0"/>
                <a:sym typeface="Wingdings" pitchFamily="2" charset="2"/>
              </a:rPr>
              <a:t> position them left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beside the DESY logo in the footer area </a:t>
            </a:r>
            <a:br>
              <a:rPr lang="en-GB" sz="1100">
                <a:latin typeface="Arial" pitchFamily="34" charset="0"/>
                <a:sym typeface="Wingdings" pitchFamily="2" charset="2"/>
              </a:rPr>
            </a:br>
            <a:r>
              <a:rPr lang="en-GB" sz="1100">
                <a:latin typeface="Arial" pitchFamily="34" charset="0"/>
                <a:sym typeface="Wingdings" pitchFamily="2" charset="2"/>
              </a:rPr>
              <a:t>   </a:t>
            </a:r>
            <a:r>
              <a:rPr lang="en-GB" sz="1100" b="1">
                <a:latin typeface="Arial" pitchFamily="34" charset="0"/>
                <a:sym typeface="Wingdings" pitchFamily="2" charset="2"/>
              </a:rPr>
              <a:t>Close Master View</a:t>
            </a:r>
            <a:endParaRPr lang="en-GB" sz="1100" b="1">
              <a:latin typeface="Arial" pitchFamily="34" charset="0"/>
            </a:endParaRPr>
          </a:p>
          <a:p>
            <a:pPr marL="226710" indent="-22671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latin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17417"/>
            <a:ext cx="5435600" cy="4469131"/>
          </a:xfrm>
          <a:prstGeom prst="rect">
            <a:avLst/>
          </a:prstGeom>
        </p:spPr>
        <p:txBody>
          <a:bodyPr lIns="90684" tIns="45342" rIns="90684" bIns="45342"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91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17417"/>
            <a:ext cx="5435600" cy="4469131"/>
          </a:xfrm>
          <a:prstGeom prst="rect">
            <a:avLst/>
          </a:prstGeom>
        </p:spPr>
        <p:txBody>
          <a:bodyPr lIns="90684" tIns="45342" rIns="90684" bIns="45342"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918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679649-2EB7-4DEE-BFCA-4B2DDDAE8E30}" type="slidenum">
              <a:rPr lang="en-US"/>
              <a:pPr/>
              <a:t>39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01" y="4716639"/>
            <a:ext cx="5436899" cy="4470029"/>
          </a:xfrm>
          <a:prstGeom prst="rect">
            <a:avLst/>
          </a:prstGeom>
        </p:spPr>
        <p:txBody>
          <a:bodyPr lIns="93543" tIns="46772" rIns="93543" bIns="46772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91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8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25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62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1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23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8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 smtClean="0"/>
              <a:t>J. Pflüger </a:t>
            </a:r>
            <a:r>
              <a:rPr lang="de-DE" noProof="0" dirty="0" err="1" smtClean="0"/>
              <a:t>for</a:t>
            </a:r>
            <a:r>
              <a:rPr lang="de-DE" noProof="0" dirty="0" smtClean="0"/>
              <a:t> WP71</a:t>
            </a:r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 err="1" smtClean="0"/>
              <a:t>Undulator</a:t>
            </a:r>
            <a:r>
              <a:rPr lang="de-DE" noProof="0" dirty="0" smtClean="0"/>
              <a:t> </a:t>
            </a:r>
            <a:r>
              <a:rPr lang="de-DE" noProof="0" dirty="0" err="1" smtClean="0"/>
              <a:t>Construction</a:t>
            </a: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4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021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48031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758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EBEFA-7074-4B12-8273-5221EF5C3388}" type="slidenum">
              <a:rPr lang="en-GB">
                <a:solidFill>
                  <a:srgbClr val="261748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261748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27. Nov. 2012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WPG3 meeting</a:t>
            </a:r>
          </a:p>
        </p:txBody>
      </p:sp>
    </p:spTree>
    <p:extLst>
      <p:ext uri="{BB962C8B-B14F-4D97-AF65-F5344CB8AC3E}">
        <p14:creationId xmlns:p14="http://schemas.microsoft.com/office/powerpoint/2010/main" val="2727254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6E88D-EADF-4AA5-9FB9-3814D6F6C37F}" type="slidenum">
              <a:rPr lang="en-GB">
                <a:solidFill>
                  <a:srgbClr val="261748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261748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27. Nov. 2012</a:t>
            </a:r>
          </a:p>
          <a:p>
            <a:pPr>
              <a:defRPr/>
            </a:pPr>
            <a:r>
              <a:rPr lang="en-GB">
                <a:solidFill>
                  <a:srgbClr val="261748"/>
                </a:solidFill>
              </a:rPr>
              <a:t>WPG3 meeting</a:t>
            </a:r>
          </a:p>
        </p:txBody>
      </p:sp>
    </p:spTree>
    <p:extLst>
      <p:ext uri="{BB962C8B-B14F-4D97-AF65-F5344CB8AC3E}">
        <p14:creationId xmlns:p14="http://schemas.microsoft.com/office/powerpoint/2010/main" val="811638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1200" smtClean="0">
              <a:solidFill>
                <a:srgbClr val="261748"/>
              </a:solidFill>
              <a:ea typeface="ＭＳ Ｐゴシック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1200" smtClean="0">
              <a:solidFill>
                <a:srgbClr val="261748"/>
              </a:solidFill>
              <a:ea typeface="ＭＳ Ｐゴシック"/>
            </a:endParaRPr>
          </a:p>
        </p:txBody>
      </p:sp>
      <p:pic>
        <p:nvPicPr>
          <p:cNvPr id="4100" name="Picture 4" descr="logo-XFEL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1200" smtClean="0">
              <a:solidFill>
                <a:srgbClr val="261748"/>
              </a:solidFill>
              <a:ea typeface="ＭＳ Ｐゴシック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pic>
        <p:nvPicPr>
          <p:cNvPr id="4104" name="Picture 8" descr="Undulator_final_nurh#50DE97_links4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55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F14BFB-91DF-4CAE-9C00-B205F2F978AC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4161178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FDBDFB-60B7-4B85-8DA5-D739624790E2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363000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46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214057-AEAB-411E-84DF-402FB6E20B67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3092063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740037-6D2D-4AEC-9A38-E094BDDFDE00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4052541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50840A-140E-4F03-817F-E8245DB2F192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1398087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CBC0CE-82B6-49BB-8C60-11E36FA3742E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3771764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F0AB45-2A1E-494E-9C66-6A4BF25FF317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1774505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77461B-C8A3-4377-A819-09930ACFDE33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904330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48E354-5B16-456B-9864-617C8CF74C24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158697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55F4-5013-4DCE-8076-25EDF6770342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2811530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1747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11747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</p:spPr>
        <p:txBody>
          <a:bodyPr/>
          <a:lstStyle>
            <a:lvl1pPr>
              <a:defRPr/>
            </a:lvl1pPr>
          </a:lstStyle>
          <a:p>
            <a:fld id="{92D78506-7422-435B-A12D-E8615AF66997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2558385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</p:spPr>
        <p:txBody>
          <a:bodyPr/>
          <a:lstStyle>
            <a:lvl1pPr>
              <a:defRPr/>
            </a:lvl1pPr>
          </a:lstStyle>
          <a:p>
            <a:fld id="{C9E11F61-8D34-4996-86AF-A89D89C4AE4F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149296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</p:spPr>
        <p:txBody>
          <a:bodyPr/>
          <a:lstStyle>
            <a:lvl1pPr>
              <a:defRPr/>
            </a:lvl1pPr>
          </a:lstStyle>
          <a:p>
            <a:fld id="{7B6EE3D1-3329-4885-ADE8-BC9093AB9913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3844876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</p:spPr>
        <p:txBody>
          <a:bodyPr/>
          <a:lstStyle>
            <a:lvl1pPr>
              <a:defRPr/>
            </a:lvl1pPr>
          </a:lstStyle>
          <a:p>
            <a:fld id="{4C5FC10A-1A74-44F1-9346-387E224F617D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28548888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1747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11747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304482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</p:spPr>
        <p:txBody>
          <a:bodyPr/>
          <a:lstStyle>
            <a:lvl1pPr>
              <a:defRPr/>
            </a:lvl1pPr>
          </a:lstStyle>
          <a:p>
            <a:fld id="{3CC5BB77-AAEB-48BC-9E37-CF8B9B2353C2}" type="slidenum">
              <a:rPr lang="en-GB">
                <a:solidFill>
                  <a:srgbClr val="FFFFFF"/>
                </a:solidFill>
              </a:rPr>
              <a:pPr/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99015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6E88D-EADF-4AA5-9FB9-3814D6F6C37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27. Nov. 2012</a:t>
            </a:r>
          </a:p>
          <a:p>
            <a:pPr>
              <a:defRPr/>
            </a:pPr>
            <a:r>
              <a:rPr lang="en-GB"/>
              <a:t>WPG3 meeting</a:t>
            </a:r>
          </a:p>
        </p:txBody>
      </p:sp>
    </p:spTree>
    <p:extLst>
      <p:ext uri="{BB962C8B-B14F-4D97-AF65-F5344CB8AC3E}">
        <p14:creationId xmlns:p14="http://schemas.microsoft.com/office/powerpoint/2010/main" val="201919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6EE3D1-3329-4885-ADE8-BC9093AB9913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79190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1747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11747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2D78506-7422-435B-A12D-E8615AF66997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BE/OPT-XFEL Workshop, June 18-19, 2010, Athens, Greece</a:t>
            </a:r>
          </a:p>
          <a:p>
            <a:r>
              <a:rPr lang="en-GB"/>
              <a:t>Joachim Pflüger,  XFEL</a:t>
            </a:r>
          </a:p>
        </p:txBody>
      </p:sp>
    </p:spTree>
    <p:extLst>
      <p:ext uri="{BB962C8B-B14F-4D97-AF65-F5344CB8AC3E}">
        <p14:creationId xmlns:p14="http://schemas.microsoft.com/office/powerpoint/2010/main" val="184851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1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28700" y="114300"/>
            <a:ext cx="669448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noProof="0" dirty="0" smtClean="0">
                <a:solidFill>
                  <a:schemeClr val="bg1"/>
                </a:solidFill>
              </a:rPr>
              <a:t>Status of XFEL.EU Undulator Systems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smtClean="0"/>
              <a:t>XFEL Collaboration Meeting  April23, 2015</a:t>
            </a:r>
          </a:p>
          <a:p>
            <a:pPr lvl="0"/>
            <a:r>
              <a:rPr lang="en-GB" noProof="0" dirty="0" smtClean="0"/>
              <a:t>J. Pflueger, WP71, European XFEL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4" r:id="rId4"/>
    <p:sldLayoutId id="2147483655" r:id="rId5"/>
    <p:sldLayoutId id="2147483657" r:id="rId6"/>
    <p:sldLayoutId id="2147483700" r:id="rId7"/>
    <p:sldLayoutId id="2147483701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0BAC-E0DB-422A-AE21-2429F80DA8BD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26495-F11F-4D77-B4CD-EEBA2F336C5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28700" y="114300"/>
            <a:ext cx="6694488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rgbClr val="FFFFFF"/>
                </a:solidFill>
              </a:rPr>
              <a:t>Status of </a:t>
            </a:r>
            <a:r>
              <a:rPr lang="en-GB" sz="1000" dirty="0" err="1" smtClean="0">
                <a:solidFill>
                  <a:srgbClr val="FFFFFF"/>
                </a:solidFill>
              </a:rPr>
              <a:t>Undulator</a:t>
            </a:r>
            <a:r>
              <a:rPr lang="en-GB" sz="1000" dirty="0" smtClean="0">
                <a:solidFill>
                  <a:srgbClr val="FFFFFF"/>
                </a:solidFill>
              </a:rPr>
              <a:t> Systems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t>‹Nr.›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XFEL 2012 User Meeting Jan 23, 2013</a:t>
            </a:r>
          </a:p>
          <a:p>
            <a:r>
              <a:rPr lang="en-GB" dirty="0" smtClean="0"/>
              <a:t>J. </a:t>
            </a:r>
            <a:r>
              <a:rPr lang="en-GB" dirty="0" err="1" smtClean="0"/>
              <a:t>Pflueger</a:t>
            </a:r>
            <a:r>
              <a:rPr lang="en-GB" dirty="0" smtClean="0"/>
              <a:t>, XFEL</a:t>
            </a:r>
          </a:p>
        </p:txBody>
      </p:sp>
    </p:spTree>
    <p:extLst>
      <p:ext uri="{BB962C8B-B14F-4D97-AF65-F5344CB8AC3E}">
        <p14:creationId xmlns:p14="http://schemas.microsoft.com/office/powerpoint/2010/main" val="91144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ulator_final_nurh#50DE97_recht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401458-61C5-46BA-AD3B-7DBD9E3D690D}" type="slidenum">
              <a:rPr lang="en-GB" smtClean="0">
                <a:solidFill>
                  <a:srgbClr val="FFFFFF"/>
                </a:solidFill>
                <a:ea typeface="ＭＳ Ｐゴシック"/>
              </a:rPr>
              <a:pPr>
                <a:spcBef>
                  <a:spcPct val="0"/>
                </a:spcBef>
                <a:buClrTx/>
                <a:buFontTx/>
                <a:buNone/>
              </a:pPr>
              <a:t>‹Nr.›</a:t>
            </a:fld>
            <a:endParaRPr lang="en-GB" smtClean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defRPr sz="8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mtClean="0"/>
              <a:t>BE/OPT-XFEL Workshop, June 18-19, 2010, Athens, Greece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mtClean="0"/>
              <a:t>Joachim Pflüger,  XFEL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1200" smtClean="0">
              <a:solidFill>
                <a:srgbClr val="261748"/>
              </a:solidFill>
              <a:ea typeface="ＭＳ Ｐゴシック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smtClean="0">
              <a:solidFill>
                <a:srgbClr val="261748"/>
              </a:solidFill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smtClean="0">
                <a:solidFill>
                  <a:srgbClr val="FFFFFF"/>
                </a:solidFill>
              </a:rPr>
              <a:t>Undulator Systems for the European XFEL</a:t>
            </a:r>
          </a:p>
        </p:txBody>
      </p:sp>
      <p:pic>
        <p:nvPicPr>
          <p:cNvPr id="3080" name="Picture 8" descr="logo-XFEL_rgb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3082" name="Rectangle 10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30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gif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gif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630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sz="2400" i="1" dirty="0" smtClean="0"/>
              <a:t>J</a:t>
            </a:r>
            <a:r>
              <a:rPr lang="en-GB" sz="2400" i="1" dirty="0"/>
              <a:t>. </a:t>
            </a:r>
            <a:r>
              <a:rPr lang="en-GB" sz="2400" i="1" dirty="0" err="1"/>
              <a:t>Pflüger</a:t>
            </a:r>
            <a:r>
              <a:rPr lang="en-GB" sz="2400" i="1" dirty="0"/>
              <a:t>, European XFEL</a:t>
            </a:r>
          </a:p>
          <a:p>
            <a:endParaRPr lang="en-GB" sz="2400" i="1" dirty="0"/>
          </a:p>
        </p:txBody>
      </p:sp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>
          <a:xfrm>
            <a:off x="0" y="1368425"/>
            <a:ext cx="9056913" cy="1844675"/>
          </a:xfrm>
        </p:spPr>
        <p:txBody>
          <a:bodyPr/>
          <a:lstStyle/>
          <a:p>
            <a:r>
              <a:rPr lang="en-GB" sz="4800" b="1" dirty="0" smtClean="0"/>
              <a:t>Status of the </a:t>
            </a:r>
            <a:r>
              <a:rPr lang="en-GB" sz="4800" b="1" dirty="0" smtClean="0"/>
              <a:t>XFEL.EU Undulator Systems</a:t>
            </a:r>
            <a:endParaRPr lang="en-GB" sz="3600" b="1" dirty="0"/>
          </a:p>
        </p:txBody>
      </p:sp>
      <p:pic>
        <p:nvPicPr>
          <p:cNvPr id="22530" name="Picture 2" descr="H:\Bilder\Logos_Infos\Undulator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7" y="4031318"/>
            <a:ext cx="2380268" cy="15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96187" y="6065826"/>
            <a:ext cx="331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400" i="1" dirty="0" smtClean="0"/>
              <a:t>XFEL Collaboration Meeting  23.4.2015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431422" y="2966062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4000" b="1" dirty="0" smtClean="0">
                <a:solidFill>
                  <a:schemeClr val="accent3"/>
                </a:solidFill>
              </a:rPr>
              <a:t>Magnetic Measurements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232" y="6525665"/>
            <a:ext cx="2627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dirty="0" smtClean="0">
                <a:solidFill>
                  <a:schemeClr val="accent3"/>
                </a:solidFill>
              </a:rPr>
              <a:t>U. </a:t>
            </a:r>
            <a:r>
              <a:rPr lang="en-US" dirty="0" err="1" smtClean="0">
                <a:solidFill>
                  <a:schemeClr val="accent3"/>
                </a:solidFill>
              </a:rPr>
              <a:t>Englisch</a:t>
            </a:r>
            <a:r>
              <a:rPr lang="en-US" dirty="0" smtClean="0">
                <a:solidFill>
                  <a:schemeClr val="accent3"/>
                </a:solidFill>
              </a:rPr>
              <a:t>, Y. Li, </a:t>
            </a:r>
            <a:r>
              <a:rPr lang="en-US" dirty="0" err="1" smtClean="0">
                <a:solidFill>
                  <a:schemeClr val="accent3"/>
                </a:solidFill>
              </a:rPr>
              <a:t>S.Utermann</a:t>
            </a:r>
            <a:r>
              <a:rPr lang="en-US" dirty="0" smtClean="0">
                <a:solidFill>
                  <a:schemeClr val="accent3"/>
                </a:solidFill>
              </a:rPr>
              <a:t>,  F. Wolff-</a:t>
            </a:r>
            <a:r>
              <a:rPr lang="en-US" dirty="0" err="1" smtClean="0">
                <a:solidFill>
                  <a:schemeClr val="accent3"/>
                </a:solidFill>
              </a:rPr>
              <a:t>Fabris</a:t>
            </a:r>
            <a:endParaRPr lang="en-US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Criteria</a:t>
            </a:r>
            <a:r>
              <a:rPr lang="de-DE" dirty="0" smtClean="0"/>
              <a:t> for </a:t>
            </a:r>
            <a:r>
              <a:rPr lang="de-DE" dirty="0" err="1" smtClean="0"/>
              <a:t>Magnetic</a:t>
            </a:r>
            <a:r>
              <a:rPr lang="de-DE" dirty="0" smtClean="0"/>
              <a:t> Fields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71449" y="1133475"/>
            <a:ext cx="851534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Transversal </a:t>
            </a:r>
            <a:r>
              <a:rPr lang="de-DE" sz="2000" dirty="0" err="1" smtClean="0">
                <a:solidFill>
                  <a:schemeClr val="accent3"/>
                </a:solidFill>
              </a:rPr>
              <a:t>overlap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between</a:t>
            </a:r>
            <a:r>
              <a:rPr lang="de-DE" sz="2000" dirty="0" smtClean="0">
                <a:solidFill>
                  <a:schemeClr val="accent3"/>
                </a:solidFill>
              </a:rPr>
              <a:t> Laser Field </a:t>
            </a:r>
            <a:r>
              <a:rPr lang="de-DE" sz="2000" dirty="0" err="1" smtClean="0">
                <a:solidFill>
                  <a:schemeClr val="accent3"/>
                </a:solidFill>
              </a:rPr>
              <a:t>and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electron</a:t>
            </a:r>
            <a:r>
              <a:rPr lang="de-DE" sz="2000" dirty="0" smtClean="0">
                <a:solidFill>
                  <a:schemeClr val="accent3"/>
                </a:solidFill>
              </a:rPr>
              <a:t> beam </a:t>
            </a:r>
            <a:br>
              <a:rPr lang="de-DE" sz="2000" dirty="0" smtClean="0">
                <a:solidFill>
                  <a:schemeClr val="accent3"/>
                </a:solidFill>
              </a:rPr>
            </a:b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Straight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trajectory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;  2</a:t>
            </a:r>
            <a:r>
              <a:rPr lang="de-DE" sz="2000" baseline="30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baseline="30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nd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Field Integrals I2</a:t>
            </a:r>
            <a:r>
              <a:rPr lang="de-DE" sz="2000" baseline="-25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y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; I2</a:t>
            </a:r>
            <a:r>
              <a:rPr lang="de-DE" sz="2000" baseline="-25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x</a:t>
            </a:r>
            <a:br>
              <a:rPr lang="de-DE" sz="2000" baseline="-25000" dirty="0" smtClean="0">
                <a:solidFill>
                  <a:schemeClr val="accent3"/>
                </a:solidFill>
                <a:sym typeface="Wingdings" panose="05000000000000000000" pitchFamily="2" charset="2"/>
              </a:rPr>
            </a:br>
            <a:endParaRPr lang="de-DE" sz="20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Longitudinal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overlap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(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Phasing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between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micro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bunched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electron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beam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laser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filed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)  Phase </a:t>
            </a:r>
            <a:r>
              <a:rPr lang="de-DE" sz="2000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Jitter</a:t>
            </a:r>
            <a:r>
              <a:rPr lang="de-DE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(PJ)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de-DE" sz="2000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73166"/>
              </p:ext>
            </p:extLst>
          </p:nvPr>
        </p:nvGraphicFramePr>
        <p:xfrm>
          <a:off x="2265842" y="3226356"/>
          <a:ext cx="3973032" cy="2779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1047897"/>
                <a:gridCol w="893135"/>
              </a:tblGrid>
              <a:tr h="40687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XFEL Specs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U40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U68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Operational Gap Range [mm]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10-20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10-20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</a:t>
                      </a:r>
                      <a:r>
                        <a:rPr lang="en-US" sz="1400" b="1" baseline="-25000" dirty="0" smtClean="0"/>
                        <a:t>0</a:t>
                      </a:r>
                      <a:r>
                        <a:rPr lang="en-US" sz="1400" b="1" baseline="0" dirty="0" smtClean="0"/>
                        <a:t> @ 10mm Gap [T]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1.14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1.66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K @ 10mm Gap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9.3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RMS I2</a:t>
                      </a:r>
                      <a:r>
                        <a:rPr lang="en-US" sz="1400" b="1" baseline="-25000" dirty="0" smtClean="0"/>
                        <a:t>Y</a:t>
                      </a:r>
                      <a:r>
                        <a:rPr lang="en-US" sz="1400" b="1" baseline="0" dirty="0" smtClean="0"/>
                        <a:t> [Tmm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210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RMS I2</a:t>
                      </a:r>
                      <a:r>
                        <a:rPr lang="en-US" sz="1400" b="1" baseline="-25000" dirty="0" smtClean="0"/>
                        <a:t>Z</a:t>
                      </a:r>
                      <a:r>
                        <a:rPr lang="en-US" sz="1400" b="1" baseline="0" dirty="0" smtClean="0"/>
                        <a:t> [Tmm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100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Phase Jitter [°]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≤ 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≤ 8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1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fld id="{7AF8ECD4-35BC-418D-A44C-B94501FD36CB}" type="slidenum">
              <a:rPr lang="en-GB" sz="1000">
                <a:solidFill>
                  <a:schemeClr val="bg1"/>
                </a:solidFill>
                <a:ea typeface="Geneva" pitchFamily="1" charset="-128"/>
              </a:rPr>
              <a:pPr/>
              <a:t>12</a:t>
            </a:fld>
            <a:endParaRPr lang="en-GB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512763"/>
            <a:ext cx="7283450" cy="48101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Pole Tuning : U40-X044-K004 @ Gap=14mm </a:t>
            </a:r>
            <a:endParaRPr lang="en-GB" dirty="0" smtClean="0"/>
          </a:p>
        </p:txBody>
      </p:sp>
      <p:graphicFrame>
        <p:nvGraphicFramePr>
          <p:cNvPr id="133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256625"/>
              </p:ext>
            </p:extLst>
          </p:nvPr>
        </p:nvGraphicFramePr>
        <p:xfrm>
          <a:off x="541338" y="1012825"/>
          <a:ext cx="33528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76" name="Graph" r:id="rId4" imgW="4056480" imgH="3136320" progId="Origin50.Graph">
                  <p:embed/>
                </p:oleObj>
              </mc:Choice>
              <mc:Fallback>
                <p:oleObj name="Graph" r:id="rId4" imgW="4056480" imgH="3136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38" y="1012825"/>
                        <a:ext cx="3352800" cy="259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193007"/>
              </p:ext>
            </p:extLst>
          </p:nvPr>
        </p:nvGraphicFramePr>
        <p:xfrm>
          <a:off x="4969025" y="1028403"/>
          <a:ext cx="3281841" cy="2613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77" name="Graph" r:id="rId6" imgW="4019040" imgH="3202560" progId="Origin50.Graph">
                  <p:embed/>
                </p:oleObj>
              </mc:Choice>
              <mc:Fallback>
                <p:oleObj name="Graph" r:id="rId6" imgW="4019040" imgH="3202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9025" y="1028403"/>
                        <a:ext cx="3281841" cy="2613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95511"/>
              </p:ext>
            </p:extLst>
          </p:nvPr>
        </p:nvGraphicFramePr>
        <p:xfrm>
          <a:off x="4868863" y="3559175"/>
          <a:ext cx="337978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78" name="Graph" r:id="rId8" imgW="4122720" imgH="3152160" progId="Origin50.Graph">
                  <p:embed/>
                </p:oleObj>
              </mc:Choice>
              <mc:Fallback>
                <p:oleObj name="Graph" r:id="rId8" imgW="4122720" imgH="3152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8863" y="3559175"/>
                        <a:ext cx="337978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95260"/>
              </p:ext>
            </p:extLst>
          </p:nvPr>
        </p:nvGraphicFramePr>
        <p:xfrm>
          <a:off x="546100" y="3522663"/>
          <a:ext cx="33321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79" name="Graph" r:id="rId10" imgW="4065120" imgH="3251520" progId="Origin50.Graph">
                  <p:embed/>
                </p:oleObj>
              </mc:Choice>
              <mc:Fallback>
                <p:oleObj name="Graph" r:id="rId10" imgW="4065120" imgH="3251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3522663"/>
                        <a:ext cx="33321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7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60385" y="6305910"/>
            <a:ext cx="4735902" cy="52621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fld id="{DD76F457-D1DA-441A-AFB9-A677D4A14B30}" type="slidenum">
              <a:rPr lang="en-GB" sz="1000">
                <a:solidFill>
                  <a:schemeClr val="bg1"/>
                </a:solidFill>
                <a:ea typeface="Geneva" pitchFamily="1" charset="-128"/>
              </a:rPr>
              <a:pPr/>
              <a:t>13</a:t>
            </a:fld>
            <a:endParaRPr lang="en-GB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512763"/>
            <a:ext cx="7283450" cy="481012"/>
          </a:xfrm>
          <a:noFill/>
        </p:spPr>
        <p:txBody>
          <a:bodyPr/>
          <a:lstStyle/>
          <a:p>
            <a:r>
              <a:rPr lang="en-US" dirty="0" smtClean="0"/>
              <a:t>U40-X044 / X004: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Comparison of </a:t>
            </a:r>
            <a:r>
              <a:rPr lang="en-US" dirty="0" smtClean="0"/>
              <a:t>Gap dependent Results</a:t>
            </a:r>
            <a:endParaRPr lang="en-GB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1741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377703"/>
              </p:ext>
            </p:extLst>
          </p:nvPr>
        </p:nvGraphicFramePr>
        <p:xfrm>
          <a:off x="627063" y="4318798"/>
          <a:ext cx="3148012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1" name="Graph" r:id="rId4" imgW="4086720" imgH="3215520" progId="Origin50.Graph">
                  <p:embed/>
                </p:oleObj>
              </mc:Choice>
              <mc:Fallback>
                <p:oleObj name="Graph" r:id="rId4" imgW="4086720" imgH="3215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l="5731" t="7648" r="4883" b="7648"/>
                      <a:stretch>
                        <a:fillRect/>
                      </a:stretch>
                    </p:blipFill>
                    <p:spPr bwMode="auto">
                      <a:xfrm>
                        <a:off x="627063" y="4318798"/>
                        <a:ext cx="3148012" cy="2336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908001"/>
              </p:ext>
            </p:extLst>
          </p:nvPr>
        </p:nvGraphicFramePr>
        <p:xfrm>
          <a:off x="4654735" y="1359742"/>
          <a:ext cx="2886075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2" name="Graph" r:id="rId6" imgW="3941280" imgH="3103200" progId="Origin50.Graph">
                  <p:embed/>
                </p:oleObj>
              </mc:Choice>
              <mc:Fallback>
                <p:oleObj name="Graph" r:id="rId6" imgW="3941280" imgH="3103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l="6104" t="10503" r="7428" b="7170"/>
                      <a:stretch>
                        <a:fillRect/>
                      </a:stretch>
                    </p:blipFill>
                    <p:spPr bwMode="auto">
                      <a:xfrm>
                        <a:off x="4654735" y="1359742"/>
                        <a:ext cx="2886075" cy="216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350802"/>
              </p:ext>
            </p:extLst>
          </p:nvPr>
        </p:nvGraphicFramePr>
        <p:xfrm>
          <a:off x="757016" y="1385713"/>
          <a:ext cx="2889951" cy="213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3" name="Graph" r:id="rId8" imgW="3905280" imgH="3065760" progId="Origin50.Graph">
                  <p:embed/>
                </p:oleObj>
              </mc:Choice>
              <mc:Fallback>
                <p:oleObj name="Graph" r:id="rId8" imgW="3905280" imgH="3065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 l="5667" t="11339" r="7202" b="7170"/>
                      <a:stretch>
                        <a:fillRect/>
                      </a:stretch>
                    </p:blipFill>
                    <p:spPr bwMode="auto">
                      <a:xfrm>
                        <a:off x="757016" y="1385713"/>
                        <a:ext cx="2889951" cy="2135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1707"/>
              </p:ext>
            </p:extLst>
          </p:nvPr>
        </p:nvGraphicFramePr>
        <p:xfrm>
          <a:off x="4756298" y="3848897"/>
          <a:ext cx="3973032" cy="2779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1047897"/>
                <a:gridCol w="893135"/>
              </a:tblGrid>
              <a:tr h="406873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Specs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Result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Operational Gap Range [mm]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10-20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---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</a:t>
                      </a:r>
                      <a:r>
                        <a:rPr lang="en-US" sz="1400" b="1" baseline="-25000" dirty="0" smtClean="0"/>
                        <a:t>0</a:t>
                      </a:r>
                      <a:r>
                        <a:rPr lang="en-US" sz="1400" b="1" baseline="0" dirty="0" smtClean="0"/>
                        <a:t> @ 10mm Gap [T]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1.14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1.13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K @ 10mm Gap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3.9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RMS I2</a:t>
                      </a:r>
                      <a:r>
                        <a:rPr lang="en-US" sz="1400" b="1" baseline="-25000" dirty="0" smtClean="0"/>
                        <a:t>Y</a:t>
                      </a:r>
                      <a:r>
                        <a:rPr lang="en-US" sz="1400" b="1" baseline="0" dirty="0" smtClean="0"/>
                        <a:t> [Tmm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50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RMS I2</a:t>
                      </a:r>
                      <a:r>
                        <a:rPr lang="en-US" sz="1400" b="1" baseline="-25000" dirty="0" smtClean="0"/>
                        <a:t>Z</a:t>
                      </a:r>
                      <a:r>
                        <a:rPr lang="en-US" sz="1400" b="1" baseline="0" dirty="0" smtClean="0"/>
                        <a:t> [Tmm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40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Phase Jitter [°]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&lt; 7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218829" y="1029814"/>
            <a:ext cx="2088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b="1" dirty="0" smtClean="0">
                <a:solidFill>
                  <a:schemeClr val="accent3"/>
                </a:solidFill>
              </a:rPr>
              <a:t>Transverse Overlap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32061" y="3513947"/>
            <a:ext cx="357501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b="1" dirty="0" smtClean="0">
                <a:solidFill>
                  <a:schemeClr val="accent3"/>
                </a:solidFill>
              </a:rPr>
              <a:t>K-Parameter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b="1" dirty="0" smtClean="0">
                <a:solidFill>
                  <a:schemeClr val="accent3"/>
                </a:solidFill>
              </a:rPr>
              <a:t>Longitudinal Overlap / Phase Jitter</a:t>
            </a:r>
          </a:p>
        </p:txBody>
      </p:sp>
    </p:spTree>
    <p:extLst>
      <p:ext uri="{BB962C8B-B14F-4D97-AF65-F5344CB8AC3E}">
        <p14:creationId xmlns:p14="http://schemas.microsoft.com/office/powerpoint/2010/main" val="13829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fld id="{319083D1-5317-4A8C-A439-A7BD26B97480}" type="slidenum">
              <a:rPr lang="en-GB" sz="1000">
                <a:solidFill>
                  <a:schemeClr val="bg1"/>
                </a:solidFill>
                <a:ea typeface="Geneva" pitchFamily="1" charset="-128"/>
              </a:rPr>
              <a:pPr/>
              <a:t>14</a:t>
            </a:fld>
            <a:endParaRPr lang="en-GB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25" y="502130"/>
            <a:ext cx="7283450" cy="48101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Pole Tuning: U68-X003-N001 @ Gap=16mm</a:t>
            </a:r>
            <a:endParaRPr lang="en-GB" dirty="0" smtClean="0"/>
          </a:p>
        </p:txBody>
      </p:sp>
      <p:graphicFrame>
        <p:nvGraphicFramePr>
          <p:cNvPr id="184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413002"/>
              </p:ext>
            </p:extLst>
          </p:nvPr>
        </p:nvGraphicFramePr>
        <p:xfrm>
          <a:off x="350838" y="1111250"/>
          <a:ext cx="3433762" cy="239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4" name="Graph" r:id="rId4" imgW="4150080" imgH="2895480" progId="Origin50.Graph">
                  <p:embed/>
                </p:oleObj>
              </mc:Choice>
              <mc:Fallback>
                <p:oleObj name="Graph" r:id="rId4" imgW="4150080" imgH="28954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1111250"/>
                        <a:ext cx="3433762" cy="239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071237"/>
              </p:ext>
            </p:extLst>
          </p:nvPr>
        </p:nvGraphicFramePr>
        <p:xfrm>
          <a:off x="5005998" y="1033974"/>
          <a:ext cx="3290887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5" name="Graph" r:id="rId6" imgW="3932640" imgH="3096000" progId="Origin50.Graph">
                  <p:embed/>
                </p:oleObj>
              </mc:Choice>
              <mc:Fallback>
                <p:oleObj name="Graph" r:id="rId6" imgW="3932640" imgH="309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998" y="1033974"/>
                        <a:ext cx="3290887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19927"/>
              </p:ext>
            </p:extLst>
          </p:nvPr>
        </p:nvGraphicFramePr>
        <p:xfrm>
          <a:off x="412122" y="3533626"/>
          <a:ext cx="3395720" cy="2654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6" name="Graph" r:id="rId8" imgW="3991680" imgH="3120480" progId="Origin50.Graph">
                  <p:embed/>
                </p:oleObj>
              </mc:Choice>
              <mc:Fallback>
                <p:oleObj name="Graph" r:id="rId8" imgW="3991680" imgH="31204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22" y="3533626"/>
                        <a:ext cx="3395720" cy="2654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589483"/>
              </p:ext>
            </p:extLst>
          </p:nvPr>
        </p:nvGraphicFramePr>
        <p:xfrm>
          <a:off x="4906963" y="3511550"/>
          <a:ext cx="3395662" cy="267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7" name="Graph" r:id="rId10" imgW="4024800" imgH="3169440" progId="Origin50.Graph">
                  <p:embed/>
                </p:oleObj>
              </mc:Choice>
              <mc:Fallback>
                <p:oleObj name="Graph" r:id="rId10" imgW="4024800" imgH="31694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6963" y="3511550"/>
                        <a:ext cx="3395662" cy="267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4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416932"/>
              </p:ext>
            </p:extLst>
          </p:nvPr>
        </p:nvGraphicFramePr>
        <p:xfrm>
          <a:off x="587375" y="4181475"/>
          <a:ext cx="3141663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5" name="Graph" r:id="rId3" imgW="4150080" imgH="2895480" progId="Origin50.Graph">
                  <p:embed/>
                </p:oleObj>
              </mc:Choice>
              <mc:Fallback>
                <p:oleObj name="Graph" r:id="rId3" imgW="4150080" imgH="28954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4181475"/>
                        <a:ext cx="3141663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512763"/>
            <a:ext cx="7283450" cy="481012"/>
          </a:xfrm>
          <a:noFill/>
        </p:spPr>
        <p:txBody>
          <a:bodyPr/>
          <a:lstStyle/>
          <a:p>
            <a:r>
              <a:rPr lang="en-US" dirty="0" smtClean="0"/>
              <a:t>U68-X003 / X004: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Comparison of Gap dependent Results</a:t>
            </a:r>
            <a:endParaRPr lang="en-GB" dirty="0" smtClean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51495"/>
              </p:ext>
            </p:extLst>
          </p:nvPr>
        </p:nvGraphicFramePr>
        <p:xfrm>
          <a:off x="4616931" y="3631092"/>
          <a:ext cx="3973032" cy="2779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1047897"/>
                <a:gridCol w="893135"/>
              </a:tblGrid>
              <a:tr h="406873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Specs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Result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Operational Gap Range [mm]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10-25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---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</a:t>
                      </a:r>
                      <a:r>
                        <a:rPr lang="en-US" sz="1400" b="1" baseline="-25000" dirty="0" smtClean="0"/>
                        <a:t>0</a:t>
                      </a:r>
                      <a:r>
                        <a:rPr lang="en-US" sz="1400" b="1" baseline="0" dirty="0" smtClean="0"/>
                        <a:t> @ 10mm Gap [T]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1.69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1.66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K @ 10mm Gap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9.3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RMS I2</a:t>
                      </a:r>
                      <a:r>
                        <a:rPr lang="en-US" sz="1400" b="1" baseline="-25000" dirty="0" smtClean="0"/>
                        <a:t>Y</a:t>
                      </a:r>
                      <a:r>
                        <a:rPr lang="en-US" sz="1400" b="1" baseline="0" dirty="0" smtClean="0"/>
                        <a:t> [Tmm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210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90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RMS I2</a:t>
                      </a:r>
                      <a:r>
                        <a:rPr lang="en-US" sz="1400" b="1" baseline="-25000" dirty="0" smtClean="0"/>
                        <a:t>Z</a:t>
                      </a:r>
                      <a:r>
                        <a:rPr lang="en-US" sz="1400" b="1" baseline="0" dirty="0" smtClean="0"/>
                        <a:t> [Tmm</a:t>
                      </a:r>
                      <a:r>
                        <a:rPr lang="en-US" sz="1400" b="1" baseline="30000" dirty="0" smtClean="0"/>
                        <a:t>2</a:t>
                      </a:r>
                      <a:r>
                        <a:rPr lang="en-US" sz="1400" b="1" baseline="0" dirty="0" smtClean="0"/>
                        <a:t>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70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Phase Jitter [°]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&lt; 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&lt; 8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906315"/>
              </p:ext>
            </p:extLst>
          </p:nvPr>
        </p:nvGraphicFramePr>
        <p:xfrm>
          <a:off x="4848225" y="1203293"/>
          <a:ext cx="3033713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6" name="Graph" r:id="rId5" imgW="4043520" imgH="3244320" progId="Origin50.Graph">
                  <p:embed/>
                </p:oleObj>
              </mc:Choice>
              <mc:Fallback>
                <p:oleObj name="Graph" r:id="rId5" imgW="4043520" imgH="3244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1203293"/>
                        <a:ext cx="3033713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067971"/>
              </p:ext>
            </p:extLst>
          </p:nvPr>
        </p:nvGraphicFramePr>
        <p:xfrm>
          <a:off x="531333" y="1255829"/>
          <a:ext cx="2935288" cy="229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7" name="Graph" r:id="rId7" imgW="3908160" imgH="3060000" progId="Origin50.Graph">
                  <p:embed/>
                </p:oleObj>
              </mc:Choice>
              <mc:Fallback>
                <p:oleObj name="Graph" r:id="rId7" imgW="3908160" imgH="3060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3" y="1255829"/>
                        <a:ext cx="2935288" cy="229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148806" y="1084268"/>
            <a:ext cx="2088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b="1" dirty="0" smtClean="0">
                <a:solidFill>
                  <a:schemeClr val="accent3"/>
                </a:solidFill>
              </a:rPr>
              <a:t>Transverse Overlap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32061" y="3548451"/>
            <a:ext cx="357501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b="1" dirty="0" smtClean="0">
                <a:solidFill>
                  <a:schemeClr val="accent3"/>
                </a:solidFill>
              </a:rPr>
              <a:t>K-Parameter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b="1" dirty="0" smtClean="0">
                <a:solidFill>
                  <a:schemeClr val="accent3"/>
                </a:solidFill>
              </a:rPr>
              <a:t>Longitudinal Overlap / Phase Jitter</a:t>
            </a:r>
          </a:p>
        </p:txBody>
      </p:sp>
    </p:spTree>
    <p:extLst>
      <p:ext uri="{BB962C8B-B14F-4D97-AF65-F5344CB8AC3E}">
        <p14:creationId xmlns:p14="http://schemas.microsoft.com/office/powerpoint/2010/main" val="234099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Undulator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MEA Workshop 11.2.2015</a:t>
            </a:r>
            <a:endParaRPr lang="de-DE" dirty="0"/>
          </a:p>
        </p:txBody>
      </p:sp>
      <p:pic>
        <p:nvPicPr>
          <p:cNvPr id="40962" name="Picture 2" descr="H:\Bilder\XFEL\WP71_Activities\Bilder Aufbau XFEL\Vacuum Chamber\20150211_N=2Co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5" y="2543499"/>
            <a:ext cx="4362620" cy="32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90570" y="1153633"/>
            <a:ext cx="642201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800" dirty="0" smtClean="0">
                <a:solidFill>
                  <a:schemeClr val="accent3"/>
                </a:solidFill>
              </a:rPr>
              <a:t>The XFEL Undulator </a:t>
            </a:r>
            <a:r>
              <a:rPr lang="de-DE" sz="2800" dirty="0" err="1" smtClean="0">
                <a:solidFill>
                  <a:schemeClr val="accent3"/>
                </a:solidFill>
              </a:rPr>
              <a:t>Vacuum</a:t>
            </a:r>
            <a:r>
              <a:rPr lang="de-DE" sz="2800" dirty="0" smtClean="0">
                <a:solidFill>
                  <a:schemeClr val="accent3"/>
                </a:solidFill>
              </a:rPr>
              <a:t> </a:t>
            </a:r>
            <a:r>
              <a:rPr lang="de-DE" sz="2800" dirty="0" err="1" smtClean="0">
                <a:solidFill>
                  <a:schemeClr val="accent3"/>
                </a:solidFill>
              </a:rPr>
              <a:t>Chamber</a:t>
            </a:r>
            <a:endParaRPr lang="de-DE" sz="2800" dirty="0" smtClean="0">
              <a:solidFill>
                <a:schemeClr val="accent3"/>
              </a:solidFill>
            </a:endParaRP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i="1" dirty="0" smtClean="0">
                <a:solidFill>
                  <a:schemeClr val="accent3"/>
                </a:solidFill>
              </a:rPr>
              <a:t>T. Wohlenberg, S. Lederer DESY MVS, WP19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i="1" dirty="0" smtClean="0">
                <a:solidFill>
                  <a:schemeClr val="accent3"/>
                </a:solidFill>
              </a:rPr>
              <a:t>M. Yakopov, S. Karabekyan, WP71</a:t>
            </a: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5333613" y="3810861"/>
            <a:ext cx="3423810" cy="1812453"/>
            <a:chOff x="4316536" y="4028074"/>
            <a:chExt cx="4565081" cy="2389976"/>
          </a:xfrm>
        </p:grpSpPr>
        <p:pic>
          <p:nvPicPr>
            <p:cNvPr id="7" name="Picture 5" descr="SUCA-Kammerquerschnit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6" b="44292"/>
            <a:stretch>
              <a:fillRect/>
            </a:stretch>
          </p:blipFill>
          <p:spPr>
            <a:xfrm>
              <a:off x="4564062" y="4514153"/>
              <a:ext cx="3813175" cy="102235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6182616" y="4314364"/>
              <a:ext cx="576064" cy="32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 smtClean="0"/>
                <a:t>15.0</a:t>
              </a:r>
              <a:endParaRPr lang="en-US" sz="12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235008" y="4876244"/>
              <a:ext cx="576064" cy="32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 smtClean="0"/>
                <a:t>8.6</a:t>
              </a:r>
              <a:endParaRPr lang="en-US" sz="12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316536" y="4930603"/>
              <a:ext cx="576064" cy="32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 smtClean="0"/>
                <a:t>9.5</a:t>
              </a:r>
              <a:endParaRPr lang="en-US" sz="1200" dirty="0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V="1">
              <a:off x="4536643" y="5266511"/>
              <a:ext cx="0" cy="3595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rot="10800000" flipV="1">
              <a:off x="4564464" y="4390337"/>
              <a:ext cx="0" cy="3955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V="1">
              <a:off x="6446899" y="4796486"/>
              <a:ext cx="0" cy="949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rot="10800000" flipV="1">
              <a:off x="6455995" y="5148392"/>
              <a:ext cx="0" cy="949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6063696" y="4352744"/>
              <a:ext cx="0" cy="70881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6789312" y="4334544"/>
              <a:ext cx="0" cy="70881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>
              <a:off x="6645296" y="4446200"/>
              <a:ext cx="14401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>
              <a:off x="6063268" y="4446361"/>
              <a:ext cx="17045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5399127" y="6093373"/>
              <a:ext cx="2247827" cy="32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 smtClean="0"/>
                <a:t>Cooling Water Channels</a:t>
              </a:r>
              <a:endParaRPr lang="en-US" sz="1200" dirty="0"/>
            </a:p>
          </p:txBody>
        </p:sp>
        <p:cxnSp>
          <p:nvCxnSpPr>
            <p:cNvPr id="20" name="Gerade Verbindung 19"/>
            <p:cNvCxnSpPr/>
            <p:nvPr/>
          </p:nvCxnSpPr>
          <p:spPr>
            <a:xfrm>
              <a:off x="5364088" y="4976276"/>
              <a:ext cx="448003" cy="1117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flipH="1">
              <a:off x="7099055" y="4955349"/>
              <a:ext cx="425273" cy="1131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/>
            <p:cNvGrpSpPr/>
            <p:nvPr/>
          </p:nvGrpSpPr>
          <p:grpSpPr>
            <a:xfrm>
              <a:off x="4672863" y="4028074"/>
              <a:ext cx="3519740" cy="720241"/>
              <a:chOff x="4686512" y="3871283"/>
              <a:chExt cx="3519740" cy="720241"/>
            </a:xfrm>
          </p:grpSpPr>
          <p:cxnSp>
            <p:nvCxnSpPr>
              <p:cNvPr id="35" name="Gerade Verbindung 34"/>
              <p:cNvCxnSpPr/>
              <p:nvPr/>
            </p:nvCxnSpPr>
            <p:spPr>
              <a:xfrm>
                <a:off x="4686512" y="3871283"/>
                <a:ext cx="0" cy="72008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/>
            </p:nvCxnSpPr>
            <p:spPr>
              <a:xfrm>
                <a:off x="4686512" y="4591363"/>
                <a:ext cx="16993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>
                <a:off x="8206251" y="3938334"/>
                <a:ext cx="0" cy="65319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 flipH="1">
                <a:off x="6296156" y="4591524"/>
                <a:ext cx="191009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ieren 22"/>
            <p:cNvGrpSpPr/>
            <p:nvPr/>
          </p:nvGrpSpPr>
          <p:grpSpPr>
            <a:xfrm rot="10800000">
              <a:off x="4697131" y="5301106"/>
              <a:ext cx="3519740" cy="792265"/>
              <a:chOff x="4686512" y="3871283"/>
              <a:chExt cx="3519740" cy="720241"/>
            </a:xfrm>
          </p:grpSpPr>
          <p:cxnSp>
            <p:nvCxnSpPr>
              <p:cNvPr id="31" name="Gerade Verbindung 30"/>
              <p:cNvCxnSpPr/>
              <p:nvPr/>
            </p:nvCxnSpPr>
            <p:spPr>
              <a:xfrm>
                <a:off x="4686512" y="3871283"/>
                <a:ext cx="0" cy="72008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/>
            </p:nvCxnSpPr>
            <p:spPr>
              <a:xfrm>
                <a:off x="4686512" y="4591363"/>
                <a:ext cx="16993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/>
            </p:nvCxnSpPr>
            <p:spPr>
              <a:xfrm>
                <a:off x="8206251" y="3938334"/>
                <a:ext cx="0" cy="65319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/>
            </p:nvCxnSpPr>
            <p:spPr>
              <a:xfrm flipH="1">
                <a:off x="6296156" y="4591524"/>
                <a:ext cx="191009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Gerade Verbindung 23"/>
            <p:cNvCxnSpPr/>
            <p:nvPr/>
          </p:nvCxnSpPr>
          <p:spPr>
            <a:xfrm>
              <a:off x="4443595" y="4776014"/>
              <a:ext cx="3117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4424788" y="5258557"/>
              <a:ext cx="3117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>
              <a:off x="8124678" y="4904860"/>
              <a:ext cx="756939" cy="32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 smtClean="0"/>
                <a:t>10.0</a:t>
              </a:r>
              <a:endParaRPr lang="en-US" sz="1200" dirty="0"/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 flipV="1">
              <a:off x="8317174" y="5318552"/>
              <a:ext cx="0" cy="3955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rot="10800000" flipV="1">
              <a:off x="8310875" y="4364821"/>
              <a:ext cx="0" cy="3955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>
              <a:off x="8198465" y="4750498"/>
              <a:ext cx="21289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>
              <a:off x="8137079" y="5301281"/>
              <a:ext cx="3117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llipse 4"/>
          <p:cNvSpPr>
            <a:spLocks noChangeAspect="1"/>
          </p:cNvSpPr>
          <p:nvPr/>
        </p:nvSpPr>
        <p:spPr bwMode="auto">
          <a:xfrm>
            <a:off x="6329902" y="4542644"/>
            <a:ext cx="54000" cy="5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 bwMode="auto">
          <a:xfrm>
            <a:off x="6395477" y="4539444"/>
            <a:ext cx="54000" cy="5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6329764" y="4529935"/>
            <a:ext cx="119575" cy="57200"/>
            <a:chOff x="6329764" y="4529935"/>
            <a:chExt cx="119575" cy="57200"/>
          </a:xfrm>
        </p:grpSpPr>
        <p:sp>
          <p:nvSpPr>
            <p:cNvPr id="43" name="Ellipse 42"/>
            <p:cNvSpPr>
              <a:spLocks noChangeAspect="1"/>
            </p:cNvSpPr>
            <p:nvPr/>
          </p:nvSpPr>
          <p:spPr bwMode="auto">
            <a:xfrm>
              <a:off x="6329764" y="4533135"/>
              <a:ext cx="54000" cy="5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4" name="Ellipse 43"/>
            <p:cNvSpPr>
              <a:spLocks noChangeAspect="1"/>
            </p:cNvSpPr>
            <p:nvPr/>
          </p:nvSpPr>
          <p:spPr bwMode="auto">
            <a:xfrm>
              <a:off x="6395339" y="4529935"/>
              <a:ext cx="54000" cy="5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393009" y="4537844"/>
            <a:ext cx="119575" cy="57200"/>
            <a:chOff x="6329764" y="4529935"/>
            <a:chExt cx="119575" cy="57200"/>
          </a:xfrm>
        </p:grpSpPr>
        <p:sp>
          <p:nvSpPr>
            <p:cNvPr id="47" name="Ellipse 46"/>
            <p:cNvSpPr>
              <a:spLocks noChangeAspect="1"/>
            </p:cNvSpPr>
            <p:nvPr/>
          </p:nvSpPr>
          <p:spPr bwMode="auto">
            <a:xfrm>
              <a:off x="6329764" y="4533135"/>
              <a:ext cx="54000" cy="5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8" name="Ellipse 47"/>
            <p:cNvSpPr>
              <a:spLocks noChangeAspect="1"/>
            </p:cNvSpPr>
            <p:nvPr/>
          </p:nvSpPr>
          <p:spPr bwMode="auto">
            <a:xfrm>
              <a:off x="6395339" y="4529935"/>
              <a:ext cx="54000" cy="5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cxnSp>
        <p:nvCxnSpPr>
          <p:cNvPr id="52" name="Gerade Verbindung 51"/>
          <p:cNvCxnSpPr/>
          <p:nvPr/>
        </p:nvCxnSpPr>
        <p:spPr>
          <a:xfrm flipH="1">
            <a:off x="7236279" y="4577186"/>
            <a:ext cx="216866" cy="309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>
            <a:off x="6377802" y="4600173"/>
            <a:ext cx="191727" cy="286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H="1">
            <a:off x="7453145" y="3810861"/>
            <a:ext cx="5439" cy="792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 flipH="1">
            <a:off x="6388096" y="3802544"/>
            <a:ext cx="5439" cy="792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6735366" y="3719354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32.0</a:t>
            </a:r>
            <a:endParaRPr lang="en-US" sz="1200" dirty="0"/>
          </a:p>
        </p:txBody>
      </p:sp>
      <p:cxnSp>
        <p:nvCxnSpPr>
          <p:cNvPr id="60" name="Gerade Verbindung mit Pfeil 59"/>
          <p:cNvCxnSpPr/>
          <p:nvPr/>
        </p:nvCxnSpPr>
        <p:spPr>
          <a:xfrm>
            <a:off x="7236279" y="3819455"/>
            <a:ext cx="2223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 flipH="1" flipV="1">
            <a:off x="6390815" y="3819332"/>
            <a:ext cx="301941" cy="1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0" name="Rechteck 40959"/>
          <p:cNvSpPr/>
          <p:nvPr/>
        </p:nvSpPr>
        <p:spPr>
          <a:xfrm>
            <a:off x="4999339" y="3312784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400" b="1" dirty="0">
                <a:solidFill>
                  <a:schemeClr val="accent3"/>
                </a:solidFill>
              </a:rPr>
              <a:t>Al Extrusion</a:t>
            </a:r>
          </a:p>
        </p:txBody>
      </p:sp>
      <p:cxnSp>
        <p:nvCxnSpPr>
          <p:cNvPr id="66" name="Gerade Verbindung 65"/>
          <p:cNvCxnSpPr/>
          <p:nvPr/>
        </p:nvCxnSpPr>
        <p:spPr>
          <a:xfrm flipH="1">
            <a:off x="3674854" y="3620561"/>
            <a:ext cx="1754053" cy="46502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>
            <a:stCxn id="40960" idx="2"/>
          </p:cNvCxnSpPr>
          <p:nvPr/>
        </p:nvCxnSpPr>
        <p:spPr>
          <a:xfrm>
            <a:off x="5619060" y="3620561"/>
            <a:ext cx="341793" cy="83351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577515" y="3312784"/>
            <a:ext cx="554168" cy="92278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 74"/>
          <p:cNvSpPr/>
          <p:nvPr/>
        </p:nvSpPr>
        <p:spPr>
          <a:xfrm>
            <a:off x="20539" y="3005007"/>
            <a:ext cx="16321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400" b="1" dirty="0" err="1" smtClean="0">
                <a:solidFill>
                  <a:schemeClr val="accent3"/>
                </a:solidFill>
              </a:rPr>
              <a:t>Wire</a:t>
            </a:r>
            <a:r>
              <a:rPr lang="de-DE" sz="1400" b="1" dirty="0" smtClean="0">
                <a:solidFill>
                  <a:schemeClr val="accent3"/>
                </a:solidFill>
              </a:rPr>
              <a:t> for N=2 Coil</a:t>
            </a:r>
            <a:endParaRPr lang="de-DE" sz="1400" b="1" dirty="0">
              <a:solidFill>
                <a:schemeClr val="accent3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455279" y="4832199"/>
            <a:ext cx="105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2 Parallel Wire Correctors</a:t>
            </a:r>
            <a:endParaRPr lang="en-US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476250" y="2313888"/>
            <a:ext cx="2816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000" b="1" dirty="0" smtClean="0">
                <a:solidFill>
                  <a:schemeClr val="accent3"/>
                </a:solidFill>
              </a:rPr>
              <a:t>First Prototype </a:t>
            </a:r>
            <a:r>
              <a:rPr lang="de-DE" sz="1000" b="1" dirty="0" err="1" smtClean="0">
                <a:solidFill>
                  <a:schemeClr val="accent3"/>
                </a:solidFill>
              </a:rPr>
              <a:t>Chamber</a:t>
            </a:r>
            <a:r>
              <a:rPr lang="de-DE" sz="1000" b="1" dirty="0" smtClean="0">
                <a:solidFill>
                  <a:schemeClr val="accent3"/>
                </a:solidFill>
              </a:rPr>
              <a:t> in MEA Workshop</a:t>
            </a:r>
          </a:p>
        </p:txBody>
      </p:sp>
    </p:spTree>
    <p:extLst>
      <p:ext uri="{BB962C8B-B14F-4D97-AF65-F5344CB8AC3E}">
        <p14:creationId xmlns:p14="http://schemas.microsoft.com/office/powerpoint/2010/main" val="3903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814816" y="2966062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4000" b="1" dirty="0" smtClean="0">
                <a:solidFill>
                  <a:schemeClr val="accent3"/>
                </a:solidFill>
              </a:rPr>
              <a:t>Intersections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232" y="6525665"/>
            <a:ext cx="2627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dirty="0" smtClean="0">
                <a:solidFill>
                  <a:schemeClr val="accent3"/>
                </a:solidFill>
              </a:rPr>
              <a:t>U. </a:t>
            </a:r>
            <a:r>
              <a:rPr lang="en-US" dirty="0" err="1" smtClean="0">
                <a:solidFill>
                  <a:schemeClr val="accent3"/>
                </a:solidFill>
              </a:rPr>
              <a:t>Englisch</a:t>
            </a:r>
            <a:r>
              <a:rPr lang="en-US" dirty="0" smtClean="0">
                <a:solidFill>
                  <a:schemeClr val="accent3"/>
                </a:solidFill>
              </a:rPr>
              <a:t>, Y. Li, </a:t>
            </a:r>
            <a:r>
              <a:rPr lang="en-US" dirty="0" err="1" smtClean="0">
                <a:solidFill>
                  <a:schemeClr val="accent3"/>
                </a:solidFill>
              </a:rPr>
              <a:t>S.Utermann</a:t>
            </a:r>
            <a:r>
              <a:rPr lang="en-US" dirty="0" smtClean="0">
                <a:solidFill>
                  <a:schemeClr val="accent3"/>
                </a:solidFill>
              </a:rPr>
              <a:t>,  F. Wolff-</a:t>
            </a:r>
            <a:r>
              <a:rPr lang="en-US" dirty="0" err="1" smtClean="0">
                <a:solidFill>
                  <a:schemeClr val="accent3"/>
                </a:solidFill>
              </a:rPr>
              <a:t>Fabris</a:t>
            </a:r>
            <a:endParaRPr lang="en-US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5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8311" y="352425"/>
            <a:ext cx="4620310" cy="536575"/>
          </a:xfrm>
        </p:spPr>
        <p:txBody>
          <a:bodyPr/>
          <a:lstStyle/>
          <a:p>
            <a:r>
              <a:rPr lang="en-US" dirty="0" smtClean="0"/>
              <a:t>Intersections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5907" r="37662" b="11649"/>
          <a:stretch/>
        </p:blipFill>
        <p:spPr bwMode="auto">
          <a:xfrm>
            <a:off x="1970789" y="1992923"/>
            <a:ext cx="2393351" cy="42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79590" y="1071996"/>
            <a:ext cx="6016021" cy="5215505"/>
            <a:chOff x="241515" y="1043421"/>
            <a:chExt cx="6016021" cy="5215505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4298499" y="4693807"/>
              <a:ext cx="1552526" cy="886512"/>
              <a:chOff x="3591618" y="2717322"/>
              <a:chExt cx="1552526" cy="886512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3696312" y="2808288"/>
                <a:ext cx="1447832" cy="795545"/>
                <a:chOff x="3674580" y="4530930"/>
                <a:chExt cx="1447832" cy="795545"/>
              </a:xfrm>
            </p:grpSpPr>
            <p:pic>
              <p:nvPicPr>
                <p:cNvPr id="5" name="Grafik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7180" y="4836848"/>
                  <a:ext cx="1238371" cy="259027"/>
                </a:xfrm>
                <a:prstGeom prst="rect">
                  <a:avLst/>
                </a:prstGeom>
              </p:spPr>
            </p:pic>
            <p:sp>
              <p:nvSpPr>
                <p:cNvPr id="22" name="Textfeld 21"/>
                <p:cNvSpPr txBox="1"/>
                <p:nvPr/>
              </p:nvSpPr>
              <p:spPr>
                <a:xfrm>
                  <a:off x="4336696" y="4549144"/>
                  <a:ext cx="55175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WP71</a:t>
                  </a:r>
                </a:p>
              </p:txBody>
            </p:sp>
            <p:pic>
              <p:nvPicPr>
                <p:cNvPr id="19" name="Grafik 1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2468" y="4530930"/>
                  <a:ext cx="311532" cy="311532"/>
                </a:xfrm>
                <a:prstGeom prst="rect">
                  <a:avLst/>
                </a:prstGeom>
              </p:spPr>
            </p:pic>
            <p:sp>
              <p:nvSpPr>
                <p:cNvPr id="24" name="Textfeld 23"/>
                <p:cNvSpPr txBox="1"/>
                <p:nvPr/>
              </p:nvSpPr>
              <p:spPr>
                <a:xfrm>
                  <a:off x="3674580" y="5072559"/>
                  <a:ext cx="144783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Quadrupole Movers</a:t>
                  </a:r>
                </a:p>
              </p:txBody>
            </p:sp>
          </p:grpSp>
          <p:sp>
            <p:nvSpPr>
              <p:cNvPr id="35" name="Rechteck 34"/>
              <p:cNvSpPr/>
              <p:nvPr/>
            </p:nvSpPr>
            <p:spPr bwMode="auto">
              <a:xfrm>
                <a:off x="3591618" y="2717322"/>
                <a:ext cx="1400793" cy="886512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5015892" y="1330229"/>
              <a:ext cx="1241644" cy="1412721"/>
              <a:chOff x="3769743" y="4186119"/>
              <a:chExt cx="1241644" cy="1412721"/>
            </a:xfrm>
          </p:grpSpPr>
          <p:pic>
            <p:nvPicPr>
              <p:cNvPr id="21" name="Grafik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0154" y="4624724"/>
                <a:ext cx="1158012" cy="222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Grafik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0371" y="4859361"/>
                <a:ext cx="773043" cy="3764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947" y="5193593"/>
                <a:ext cx="558142" cy="19413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9255" y="4309682"/>
                <a:ext cx="311532" cy="3017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1" name="Textfeld 30"/>
              <p:cNvSpPr txBox="1"/>
              <p:nvPr/>
            </p:nvSpPr>
            <p:spPr>
              <a:xfrm>
                <a:off x="4280787" y="4333576"/>
                <a:ext cx="55175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WP71</a:t>
                </a:r>
              </a:p>
            </p:txBody>
          </p:sp>
          <p:sp>
            <p:nvSpPr>
              <p:cNvPr id="28" name="Rechteck 27"/>
              <p:cNvSpPr/>
              <p:nvPr/>
            </p:nvSpPr>
            <p:spPr bwMode="auto">
              <a:xfrm>
                <a:off x="3769743" y="4186119"/>
                <a:ext cx="1241644" cy="1412721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3872416" y="5321674"/>
                <a:ext cx="112082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Phase Shifters</a:t>
                </a:r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1373226" y="1182373"/>
              <a:ext cx="1563491" cy="786743"/>
              <a:chOff x="635557" y="1163432"/>
              <a:chExt cx="1563491" cy="786743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660590" y="1191329"/>
                <a:ext cx="1469382" cy="758846"/>
                <a:chOff x="711080" y="1785010"/>
                <a:chExt cx="1469382" cy="758846"/>
              </a:xfrm>
            </p:grpSpPr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497" y="1851184"/>
                  <a:ext cx="308206" cy="340027"/>
                </a:xfrm>
                <a:prstGeom prst="rect">
                  <a:avLst/>
                </a:prstGeom>
              </p:spPr>
            </p:pic>
            <p:pic>
              <p:nvPicPr>
                <p:cNvPr id="9" name="Grafik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0511" y="1785010"/>
                  <a:ext cx="579951" cy="422999"/>
                </a:xfrm>
                <a:prstGeom prst="rect">
                  <a:avLst/>
                </a:prstGeom>
              </p:spPr>
            </p:pic>
            <p:sp>
              <p:nvSpPr>
                <p:cNvPr id="10" name="Textfeld 9"/>
                <p:cNvSpPr txBox="1"/>
                <p:nvPr/>
              </p:nvSpPr>
              <p:spPr>
                <a:xfrm>
                  <a:off x="711080" y="2128358"/>
                  <a:ext cx="1401346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Re-entrant Cavity </a:t>
                  </a:r>
                  <a:r>
                    <a:rPr lang="en-US" sz="1050" b="1" dirty="0">
                      <a:solidFill>
                        <a:schemeClr val="accent3"/>
                      </a:solidFill>
                    </a:rPr>
                    <a:t/>
                  </a:r>
                  <a:br>
                    <a:rPr lang="en-US" sz="1050" b="1" dirty="0">
                      <a:solidFill>
                        <a:schemeClr val="accent3"/>
                      </a:solidFill>
                    </a:rPr>
                  </a:b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BPMs+ Electronics</a:t>
                  </a:r>
                </a:p>
              </p:txBody>
            </p:sp>
            <p:sp>
              <p:nvSpPr>
                <p:cNvPr id="14" name="Textfeld 13"/>
                <p:cNvSpPr txBox="1"/>
                <p:nvPr/>
              </p:nvSpPr>
              <p:spPr>
                <a:xfrm>
                  <a:off x="1091803" y="1868483"/>
                  <a:ext cx="541849" cy="275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WP17</a:t>
                  </a:r>
                </a:p>
              </p:txBody>
            </p:sp>
          </p:grpSp>
          <p:sp>
            <p:nvSpPr>
              <p:cNvPr id="41" name="Rechteck 40"/>
              <p:cNvSpPr/>
              <p:nvPr/>
            </p:nvSpPr>
            <p:spPr bwMode="auto">
              <a:xfrm>
                <a:off x="635557" y="1163432"/>
                <a:ext cx="1563491" cy="738295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503084" y="5258396"/>
              <a:ext cx="1146557" cy="1000530"/>
              <a:chOff x="3803965" y="4545092"/>
              <a:chExt cx="1146557" cy="1000530"/>
            </a:xfrm>
          </p:grpSpPr>
          <p:sp>
            <p:nvSpPr>
              <p:cNvPr id="49" name="Rechteck 48"/>
              <p:cNvSpPr/>
              <p:nvPr/>
            </p:nvSpPr>
            <p:spPr bwMode="auto">
              <a:xfrm>
                <a:off x="3803965" y="4545092"/>
                <a:ext cx="1146557" cy="1000530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50" name="Grafik 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1920" y="4578250"/>
                <a:ext cx="311532" cy="3017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1" name="Textfeld 50"/>
              <p:cNvSpPr txBox="1"/>
              <p:nvPr/>
            </p:nvSpPr>
            <p:spPr>
              <a:xfrm>
                <a:off x="4147043" y="4592880"/>
                <a:ext cx="55175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WP71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845271" y="4966028"/>
                <a:ext cx="1100535" cy="577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Support Bases</a:t>
                </a:r>
                <a:br>
                  <a:rPr lang="en-US" sz="1050" b="1" dirty="0" smtClean="0">
                    <a:solidFill>
                      <a:schemeClr val="accent3"/>
                    </a:solidFill>
                  </a:rPr>
                </a:br>
                <a:r>
                  <a:rPr lang="en-US" sz="1050" b="1" dirty="0" smtClean="0">
                    <a:solidFill>
                      <a:schemeClr val="accent3"/>
                    </a:solidFill>
                  </a:rPr>
                  <a:t>Adjustors</a:t>
                </a:r>
                <a:br>
                  <a:rPr lang="en-US" sz="1050" b="1" dirty="0" smtClean="0">
                    <a:solidFill>
                      <a:schemeClr val="accent3"/>
                    </a:solidFill>
                  </a:rPr>
                </a:br>
                <a:r>
                  <a:rPr lang="en-US" sz="1050" b="1" dirty="0" smtClean="0">
                    <a:solidFill>
                      <a:schemeClr val="accent3"/>
                    </a:solidFill>
                  </a:rPr>
                  <a:t>Concrete Pillars</a:t>
                </a: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754271" y="4043306"/>
              <a:ext cx="925638" cy="762003"/>
              <a:chOff x="78594" y="4719838"/>
              <a:chExt cx="925638" cy="762003"/>
            </a:xfrm>
          </p:grpSpPr>
          <p:sp>
            <p:nvSpPr>
              <p:cNvPr id="55" name="Rechteck 54"/>
              <p:cNvSpPr/>
              <p:nvPr/>
            </p:nvSpPr>
            <p:spPr bwMode="auto">
              <a:xfrm>
                <a:off x="78594" y="4719838"/>
                <a:ext cx="864723" cy="762003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56" name="Grafik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49" y="4752996"/>
                <a:ext cx="311532" cy="3017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feld 56"/>
              <p:cNvSpPr txBox="1"/>
              <p:nvPr/>
            </p:nvSpPr>
            <p:spPr>
              <a:xfrm>
                <a:off x="421672" y="4767626"/>
                <a:ext cx="55175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WP71</a:t>
                </a: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128671" y="5066343"/>
                <a:ext cx="875561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Air Coil</a:t>
                </a:r>
                <a:br>
                  <a:rPr lang="en-US" sz="1050" b="1" dirty="0" smtClean="0">
                    <a:solidFill>
                      <a:schemeClr val="accent3"/>
                    </a:solidFill>
                  </a:rPr>
                </a:br>
                <a:r>
                  <a:rPr lang="en-US" sz="1050" b="1" dirty="0" smtClean="0">
                    <a:solidFill>
                      <a:schemeClr val="accent3"/>
                    </a:solidFill>
                  </a:rPr>
                  <a:t>Correctors</a:t>
                </a:r>
              </a:p>
            </p:txBody>
          </p:sp>
        </p:grpSp>
        <p:grpSp>
          <p:nvGrpSpPr>
            <p:cNvPr id="53" name="Gruppieren 52"/>
            <p:cNvGrpSpPr/>
            <p:nvPr/>
          </p:nvGrpSpPr>
          <p:grpSpPr>
            <a:xfrm>
              <a:off x="3155858" y="1043421"/>
              <a:ext cx="1563491" cy="738295"/>
              <a:chOff x="272315" y="2190349"/>
              <a:chExt cx="1563491" cy="738295"/>
            </a:xfrm>
          </p:grpSpPr>
          <p:pic>
            <p:nvPicPr>
              <p:cNvPr id="63" name="Grafik 6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765" y="2284420"/>
                <a:ext cx="308206" cy="340027"/>
              </a:xfrm>
              <a:prstGeom prst="rect">
                <a:avLst/>
              </a:prstGeom>
            </p:spPr>
          </p:pic>
          <p:sp>
            <p:nvSpPr>
              <p:cNvPr id="65" name="Textfeld 64"/>
              <p:cNvSpPr txBox="1"/>
              <p:nvPr/>
            </p:nvSpPr>
            <p:spPr>
              <a:xfrm>
                <a:off x="297348" y="2667924"/>
                <a:ext cx="150874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Beam Loss Monitors</a:t>
                </a: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678071" y="2301719"/>
                <a:ext cx="541849" cy="275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WP17</a:t>
                </a: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272315" y="2190349"/>
                <a:ext cx="1563491" cy="738295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48" name="Grafik 4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285" y="2235717"/>
                <a:ext cx="389233" cy="389233"/>
              </a:xfrm>
              <a:prstGeom prst="rect">
                <a:avLst/>
              </a:prstGeom>
            </p:spPr>
          </p:pic>
        </p:grpSp>
        <p:cxnSp>
          <p:nvCxnSpPr>
            <p:cNvPr id="71" name="Gerade Verbindung 70"/>
            <p:cNvCxnSpPr>
              <a:stCxn id="55" idx="3"/>
            </p:cNvCxnSpPr>
            <p:nvPr/>
          </p:nvCxnSpPr>
          <p:spPr bwMode="auto">
            <a:xfrm flipV="1">
              <a:off x="1618994" y="2960894"/>
              <a:ext cx="476097" cy="1463414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1618994" y="2488172"/>
              <a:ext cx="813783" cy="45304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33" name="Gruppieren 32"/>
            <p:cNvGrpSpPr/>
            <p:nvPr/>
          </p:nvGrpSpPr>
          <p:grpSpPr>
            <a:xfrm>
              <a:off x="241515" y="2158840"/>
              <a:ext cx="1492333" cy="621578"/>
              <a:chOff x="3279825" y="2021197"/>
              <a:chExt cx="1492333" cy="621578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3340208" y="2128358"/>
                <a:ext cx="1370302" cy="514417"/>
                <a:chOff x="3915125" y="3164080"/>
                <a:chExt cx="1370302" cy="514417"/>
              </a:xfrm>
            </p:grpSpPr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9799" y="3164080"/>
                  <a:ext cx="535628" cy="292161"/>
                </a:xfrm>
                <a:prstGeom prst="rect">
                  <a:avLst/>
                </a:prstGeom>
              </p:spPr>
            </p:pic>
            <p:pic>
              <p:nvPicPr>
                <p:cNvPr id="16" name="Grafik 1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5125" y="3181138"/>
                  <a:ext cx="308206" cy="340027"/>
                </a:xfrm>
                <a:prstGeom prst="rect">
                  <a:avLst/>
                </a:prstGeom>
              </p:spPr>
            </p:pic>
            <p:sp>
              <p:nvSpPr>
                <p:cNvPr id="17" name="Textfeld 16"/>
                <p:cNvSpPr txBox="1"/>
                <p:nvPr/>
              </p:nvSpPr>
              <p:spPr>
                <a:xfrm>
                  <a:off x="4223331" y="3192443"/>
                  <a:ext cx="541849" cy="275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WP19</a:t>
                  </a:r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4025359" y="3424581"/>
                  <a:ext cx="122661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Vacuum System</a:t>
                  </a:r>
                </a:p>
              </p:txBody>
            </p:sp>
          </p:grpSp>
          <p:sp>
            <p:nvSpPr>
              <p:cNvPr id="37" name="Rechteck 36"/>
              <p:cNvSpPr/>
              <p:nvPr/>
            </p:nvSpPr>
            <p:spPr bwMode="auto">
              <a:xfrm>
                <a:off x="3279825" y="2021197"/>
                <a:ext cx="1492333" cy="621578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cxnSp>
          <p:nvCxnSpPr>
            <p:cNvPr id="75" name="Gerade Verbindung 74"/>
            <p:cNvCxnSpPr/>
            <p:nvPr/>
          </p:nvCxnSpPr>
          <p:spPr bwMode="auto">
            <a:xfrm flipH="1">
              <a:off x="2803598" y="1764391"/>
              <a:ext cx="363866" cy="116514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/>
          </p:nvCxnSpPr>
          <p:spPr bwMode="auto">
            <a:xfrm flipH="1">
              <a:off x="2628065" y="1925672"/>
              <a:ext cx="69200" cy="101586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>
              <a:endCxn id="28" idx="1"/>
            </p:cNvCxnSpPr>
            <p:nvPr/>
          </p:nvCxnSpPr>
          <p:spPr bwMode="auto">
            <a:xfrm flipV="1">
              <a:off x="3973415" y="2036590"/>
              <a:ext cx="1042477" cy="81729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/>
          </p:nvCxnSpPr>
          <p:spPr bwMode="auto">
            <a:xfrm flipV="1">
              <a:off x="1613386" y="4043306"/>
              <a:ext cx="585524" cy="142425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/>
          </p:nvCxnSpPr>
          <p:spPr bwMode="auto">
            <a:xfrm flipH="1">
              <a:off x="1577836" y="4354535"/>
              <a:ext cx="1371812" cy="111302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/>
          </p:nvCxnSpPr>
          <p:spPr bwMode="auto">
            <a:xfrm flipV="1">
              <a:off x="1591882" y="5258396"/>
              <a:ext cx="607028" cy="15180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3058405" y="3719718"/>
              <a:ext cx="1342720" cy="1035713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3097046" y="3363795"/>
              <a:ext cx="1318325" cy="106051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94" name="Gruppieren 93"/>
            <p:cNvGrpSpPr/>
            <p:nvPr/>
          </p:nvGrpSpPr>
          <p:grpSpPr>
            <a:xfrm>
              <a:off x="4447136" y="3339737"/>
              <a:ext cx="1215887" cy="1257823"/>
              <a:chOff x="6942461" y="1550465"/>
              <a:chExt cx="1215887" cy="1257823"/>
            </a:xfrm>
          </p:grpSpPr>
          <p:pic>
            <p:nvPicPr>
              <p:cNvPr id="43" name="Grafik 4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0662" y="1969173"/>
                <a:ext cx="535628" cy="292161"/>
              </a:xfrm>
              <a:prstGeom prst="rect">
                <a:avLst/>
              </a:prstGeom>
            </p:spPr>
          </p:pic>
          <p:sp>
            <p:nvSpPr>
              <p:cNvPr id="44" name="Textfeld 43"/>
              <p:cNvSpPr txBox="1"/>
              <p:nvPr/>
            </p:nvSpPr>
            <p:spPr>
              <a:xfrm>
                <a:off x="7488468" y="1602805"/>
                <a:ext cx="55175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WP12</a:t>
                </a:r>
              </a:p>
            </p:txBody>
          </p:sp>
          <p:pic>
            <p:nvPicPr>
              <p:cNvPr id="45" name="Grafik 4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5103" y="1550465"/>
                <a:ext cx="308206" cy="340027"/>
              </a:xfrm>
              <a:prstGeom prst="rect">
                <a:avLst/>
              </a:prstGeom>
            </p:spPr>
          </p:pic>
          <p:sp>
            <p:nvSpPr>
              <p:cNvPr id="46" name="Textfeld 45"/>
              <p:cNvSpPr txBox="1"/>
              <p:nvPr/>
            </p:nvSpPr>
            <p:spPr>
              <a:xfrm>
                <a:off x="7081305" y="2506106"/>
                <a:ext cx="101341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Quadrupoles</a:t>
                </a:r>
              </a:p>
            </p:txBody>
          </p:sp>
          <p:sp>
            <p:nvSpPr>
              <p:cNvPr id="47" name="Rechteck 46"/>
              <p:cNvSpPr/>
              <p:nvPr/>
            </p:nvSpPr>
            <p:spPr bwMode="auto">
              <a:xfrm>
                <a:off x="6942461" y="1550465"/>
                <a:ext cx="1215887" cy="1257823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93" name="Grafik 9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609" y="1953102"/>
                <a:ext cx="563353" cy="537746"/>
              </a:xfrm>
              <a:prstGeom prst="rect">
                <a:avLst/>
              </a:prstGeom>
            </p:spPr>
          </p:pic>
        </p:grpSp>
      </p:grpSp>
      <p:sp>
        <p:nvSpPr>
          <p:cNvPr id="3" name="Textfeld 2"/>
          <p:cNvSpPr txBox="1"/>
          <p:nvPr/>
        </p:nvSpPr>
        <p:spPr>
          <a:xfrm>
            <a:off x="6976308" y="1154791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chemeClr val="accent3"/>
                </a:solidFill>
              </a:rPr>
              <a:t>SASE2 </a:t>
            </a:r>
            <a:r>
              <a:rPr lang="de-DE" sz="1600" b="1" dirty="0" err="1" smtClean="0">
                <a:solidFill>
                  <a:schemeClr val="accent3"/>
                </a:solidFill>
              </a:rPr>
              <a:t>Geometry</a:t>
            </a:r>
            <a:r>
              <a:rPr lang="de-DE" sz="1600" b="1" dirty="0" smtClean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68" name="Inhaltsplatzhalter 2"/>
          <p:cNvSpPr>
            <a:spLocks noGrp="1"/>
          </p:cNvSpPr>
          <p:nvPr>
            <p:ph idx="1"/>
          </p:nvPr>
        </p:nvSpPr>
        <p:spPr>
          <a:xfrm>
            <a:off x="5640888" y="2927151"/>
            <a:ext cx="3960871" cy="3069296"/>
          </a:xfrm>
        </p:spPr>
        <p:txBody>
          <a:bodyPr/>
          <a:lstStyle/>
          <a:p>
            <a:pPr marL="0" indent="0" algn="ctr">
              <a:buNone/>
            </a:pPr>
            <a:r>
              <a:rPr lang="de-DE" sz="1400" b="1" dirty="0" smtClean="0"/>
              <a:t>Status</a:t>
            </a:r>
            <a:endParaRPr lang="de-DE" sz="1050" b="1" dirty="0" smtClean="0"/>
          </a:p>
          <a:p>
            <a:r>
              <a:rPr lang="de-DE" sz="1050" dirty="0" smtClean="0"/>
              <a:t>WP71 </a:t>
            </a:r>
            <a:r>
              <a:rPr lang="de-DE" sz="1050" dirty="0" err="1" smtClean="0"/>
              <a:t>Responsibility</a:t>
            </a:r>
            <a:r>
              <a:rPr lang="de-DE" sz="1050" dirty="0" smtClean="0"/>
              <a:t>:</a:t>
            </a:r>
          </a:p>
          <a:p>
            <a:pPr marL="447675" lvl="1" indent="-147638"/>
            <a:r>
              <a:rPr lang="de-DE" sz="1050" dirty="0" smtClean="0"/>
              <a:t>Phase </a:t>
            </a:r>
            <a:r>
              <a:rPr lang="de-DE" sz="1050" dirty="0" err="1" smtClean="0"/>
              <a:t>Shifters</a:t>
            </a:r>
            <a:r>
              <a:rPr lang="de-DE" sz="1050" dirty="0" smtClean="0"/>
              <a:t>: </a:t>
            </a:r>
          </a:p>
          <a:p>
            <a:pPr lvl="2"/>
            <a:r>
              <a:rPr lang="de-DE" sz="1050" dirty="0" smtClean="0"/>
              <a:t>IHEP all 31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 </a:t>
            </a:r>
          </a:p>
          <a:p>
            <a:pPr lvl="2"/>
            <a:r>
              <a:rPr lang="de-DE" sz="1050" dirty="0" err="1" smtClean="0"/>
              <a:t>Bruker</a:t>
            </a:r>
            <a:r>
              <a:rPr lang="de-DE" sz="1050" dirty="0" smtClean="0"/>
              <a:t> / Kyma 60 </a:t>
            </a:r>
            <a:r>
              <a:rPr lang="de-DE" sz="1050" dirty="0" err="1" smtClean="0"/>
              <a:t>partially</a:t>
            </a:r>
            <a:r>
              <a:rPr lang="de-DE" sz="1050" dirty="0" smtClean="0"/>
              <a:t>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 </a:t>
            </a:r>
            <a:br>
              <a:rPr lang="de-DE" sz="1050" dirty="0" smtClean="0"/>
            </a:br>
            <a:r>
              <a:rPr lang="de-DE" sz="1050" dirty="0" smtClean="0"/>
              <a:t>60 FAT ; 40 SAT</a:t>
            </a:r>
          </a:p>
          <a:p>
            <a:pPr marL="447675" lvl="1" indent="-147638"/>
            <a:r>
              <a:rPr lang="de-DE" sz="1050" dirty="0" smtClean="0"/>
              <a:t>Quadrupole </a:t>
            </a:r>
            <a:r>
              <a:rPr lang="de-DE" sz="1050" dirty="0" err="1" smtClean="0"/>
              <a:t>Mover</a:t>
            </a:r>
            <a:r>
              <a:rPr lang="de-DE" sz="1050" dirty="0" smtClean="0"/>
              <a:t>: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   91 FAT </a:t>
            </a:r>
            <a:r>
              <a:rPr lang="de-DE" sz="1050" dirty="0"/>
              <a:t>+</a:t>
            </a:r>
            <a:r>
              <a:rPr lang="de-DE" sz="1050" dirty="0" smtClean="0"/>
              <a:t> SAT</a:t>
            </a:r>
          </a:p>
          <a:p>
            <a:pPr marL="447675" lvl="1" indent="-147638"/>
            <a:r>
              <a:rPr lang="de-DE" sz="1050" dirty="0" err="1" smtClean="0"/>
              <a:t>Intersection</a:t>
            </a:r>
            <a:r>
              <a:rPr lang="de-DE" sz="1050" dirty="0" smtClean="0"/>
              <a:t> Control Racks: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91  FAT+SAT</a:t>
            </a:r>
          </a:p>
          <a:p>
            <a:pPr marL="447675" lvl="1" indent="-147638"/>
            <a:r>
              <a:rPr lang="de-DE" sz="1050" dirty="0" smtClean="0"/>
              <a:t>Air Coils: 91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: FAT + SAT</a:t>
            </a:r>
          </a:p>
          <a:p>
            <a:pPr marL="447675" lvl="1" indent="-147638"/>
            <a:r>
              <a:rPr lang="de-DE" sz="1050" dirty="0" err="1" smtClean="0"/>
              <a:t>Concrete</a:t>
            </a:r>
            <a:r>
              <a:rPr lang="de-DE" sz="1050" dirty="0" smtClean="0"/>
              <a:t> </a:t>
            </a:r>
            <a:r>
              <a:rPr lang="de-DE" sz="1050" dirty="0" err="1" smtClean="0"/>
              <a:t>Pillars</a:t>
            </a:r>
            <a:r>
              <a:rPr lang="de-DE" sz="1050" dirty="0" smtClean="0"/>
              <a:t>: 101 </a:t>
            </a:r>
            <a:r>
              <a:rPr lang="de-DE" sz="1050" dirty="0" err="1" smtClean="0"/>
              <a:t>delivered</a:t>
            </a:r>
            <a:r>
              <a:rPr lang="de-DE" sz="1050" dirty="0" smtClean="0"/>
              <a:t>; 60 </a:t>
            </a:r>
            <a:r>
              <a:rPr lang="de-DE" sz="1050" dirty="0" err="1" smtClean="0"/>
              <a:t>installed</a:t>
            </a:r>
            <a:endParaRPr lang="de-DE" sz="1050" dirty="0" smtClean="0"/>
          </a:p>
          <a:p>
            <a:pPr marL="447675" lvl="1" indent="-147638"/>
            <a:r>
              <a:rPr lang="de-DE" sz="1050" dirty="0" smtClean="0"/>
              <a:t>Granite Bases: 101 </a:t>
            </a:r>
            <a:r>
              <a:rPr lang="de-DE" sz="1050" dirty="0" err="1" smtClean="0"/>
              <a:t>waiting</a:t>
            </a:r>
            <a:r>
              <a:rPr lang="de-DE" sz="1050" dirty="0" smtClean="0"/>
              <a:t> for </a:t>
            </a:r>
            <a:r>
              <a:rPr lang="de-DE" sz="1050" dirty="0" err="1" smtClean="0"/>
              <a:t>installation</a:t>
            </a:r>
            <a:r>
              <a:rPr lang="de-DE" sz="1050" dirty="0" smtClean="0"/>
              <a:t> </a:t>
            </a:r>
          </a:p>
          <a:p>
            <a:r>
              <a:rPr lang="de-DE" sz="1050" dirty="0" err="1" smtClean="0"/>
              <a:t>Vacuum</a:t>
            </a:r>
            <a:r>
              <a:rPr lang="de-DE" sz="1050" dirty="0" smtClean="0"/>
              <a:t> </a:t>
            </a:r>
            <a:r>
              <a:rPr lang="de-DE" sz="1050" dirty="0" err="1" smtClean="0"/>
              <a:t>system</a:t>
            </a:r>
            <a:r>
              <a:rPr lang="de-DE" sz="1050" dirty="0" smtClean="0"/>
              <a:t> &amp; </a:t>
            </a:r>
            <a:r>
              <a:rPr lang="de-DE" sz="1050" dirty="0" err="1" smtClean="0"/>
              <a:t>related</a:t>
            </a:r>
            <a:r>
              <a:rPr lang="de-DE" sz="1050" dirty="0" smtClean="0"/>
              <a:t>; WP19 in </a:t>
            </a:r>
            <a:r>
              <a:rPr lang="de-DE" sz="1050" dirty="0" err="1" smtClean="0"/>
              <a:t>house</a:t>
            </a:r>
            <a:endParaRPr lang="de-DE" sz="1050" dirty="0" smtClean="0"/>
          </a:p>
          <a:p>
            <a:r>
              <a:rPr lang="de-DE" sz="1050" dirty="0" err="1" smtClean="0"/>
              <a:t>Cavity</a:t>
            </a:r>
            <a:r>
              <a:rPr lang="de-DE" sz="1050" dirty="0" smtClean="0"/>
              <a:t> BPMs: WP17 in </a:t>
            </a:r>
            <a:r>
              <a:rPr lang="de-DE" sz="1050" dirty="0" err="1" smtClean="0"/>
              <a:t>house</a:t>
            </a:r>
            <a:endParaRPr lang="de-DE" sz="1050" dirty="0" smtClean="0"/>
          </a:p>
          <a:p>
            <a:r>
              <a:rPr lang="de-DE" sz="1050" dirty="0" smtClean="0"/>
              <a:t>Loss Monitors: WP17: </a:t>
            </a:r>
            <a:r>
              <a:rPr lang="de-DE" sz="1050" dirty="0" err="1" smtClean="0"/>
              <a:t>promised</a:t>
            </a:r>
            <a:r>
              <a:rPr lang="de-DE" sz="1050" dirty="0" smtClean="0"/>
              <a:t> </a:t>
            </a:r>
          </a:p>
          <a:p>
            <a:r>
              <a:rPr lang="de-DE" sz="1050" dirty="0" err="1" smtClean="0"/>
              <a:t>Quadrupoles</a:t>
            </a:r>
            <a:r>
              <a:rPr lang="de-DE" sz="1050" dirty="0" smtClean="0"/>
              <a:t>: WP19: All in </a:t>
            </a:r>
            <a:r>
              <a:rPr lang="de-DE" sz="1050" dirty="0" err="1" smtClean="0"/>
              <a:t>house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8339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8311" y="352425"/>
            <a:ext cx="4620310" cy="536575"/>
          </a:xfrm>
        </p:spPr>
        <p:txBody>
          <a:bodyPr/>
          <a:lstStyle/>
          <a:p>
            <a:r>
              <a:rPr lang="en-US" dirty="0" smtClean="0"/>
              <a:t>Intersections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5907" r="37662" b="11649"/>
          <a:stretch/>
        </p:blipFill>
        <p:spPr bwMode="auto">
          <a:xfrm>
            <a:off x="1970789" y="1992923"/>
            <a:ext cx="2393351" cy="42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79590" y="1071996"/>
            <a:ext cx="6016021" cy="5215505"/>
            <a:chOff x="241515" y="1043421"/>
            <a:chExt cx="6016021" cy="5215505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4298499" y="4693807"/>
              <a:ext cx="1552526" cy="886512"/>
              <a:chOff x="3591618" y="2717322"/>
              <a:chExt cx="1552526" cy="886512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3696312" y="2808288"/>
                <a:ext cx="1447832" cy="795545"/>
                <a:chOff x="3674580" y="4530930"/>
                <a:chExt cx="1447832" cy="795545"/>
              </a:xfrm>
            </p:grpSpPr>
            <p:pic>
              <p:nvPicPr>
                <p:cNvPr id="5" name="Grafik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7180" y="4836848"/>
                  <a:ext cx="1238371" cy="259027"/>
                </a:xfrm>
                <a:prstGeom prst="rect">
                  <a:avLst/>
                </a:prstGeom>
              </p:spPr>
            </p:pic>
            <p:sp>
              <p:nvSpPr>
                <p:cNvPr id="22" name="Textfeld 21"/>
                <p:cNvSpPr txBox="1"/>
                <p:nvPr/>
              </p:nvSpPr>
              <p:spPr>
                <a:xfrm>
                  <a:off x="4336696" y="4549144"/>
                  <a:ext cx="551754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WP71</a:t>
                  </a:r>
                </a:p>
              </p:txBody>
            </p:sp>
            <p:pic>
              <p:nvPicPr>
                <p:cNvPr id="19" name="Grafik 1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2468" y="4530930"/>
                  <a:ext cx="311532" cy="311532"/>
                </a:xfrm>
                <a:prstGeom prst="rect">
                  <a:avLst/>
                </a:prstGeom>
              </p:spPr>
            </p:pic>
            <p:sp>
              <p:nvSpPr>
                <p:cNvPr id="24" name="Textfeld 23"/>
                <p:cNvSpPr txBox="1"/>
                <p:nvPr/>
              </p:nvSpPr>
              <p:spPr>
                <a:xfrm>
                  <a:off x="3674580" y="5072559"/>
                  <a:ext cx="144783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Quadrupole Movers</a:t>
                  </a:r>
                </a:p>
              </p:txBody>
            </p:sp>
          </p:grpSp>
          <p:sp>
            <p:nvSpPr>
              <p:cNvPr id="35" name="Rechteck 34"/>
              <p:cNvSpPr/>
              <p:nvPr/>
            </p:nvSpPr>
            <p:spPr bwMode="auto">
              <a:xfrm>
                <a:off x="3591618" y="2717322"/>
                <a:ext cx="1400793" cy="886512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5015892" y="1330229"/>
              <a:ext cx="1241644" cy="1412721"/>
              <a:chOff x="3769743" y="4186119"/>
              <a:chExt cx="1241644" cy="1412721"/>
            </a:xfrm>
          </p:grpSpPr>
          <p:pic>
            <p:nvPicPr>
              <p:cNvPr id="21" name="Grafik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0154" y="4624724"/>
                <a:ext cx="1158012" cy="222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Grafik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0371" y="4859361"/>
                <a:ext cx="773043" cy="3764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947" y="5193593"/>
                <a:ext cx="558142" cy="19413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9255" y="4309682"/>
                <a:ext cx="311532" cy="3017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1" name="Textfeld 30"/>
              <p:cNvSpPr txBox="1"/>
              <p:nvPr/>
            </p:nvSpPr>
            <p:spPr>
              <a:xfrm>
                <a:off x="4280787" y="4333576"/>
                <a:ext cx="55175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WP71</a:t>
                </a:r>
              </a:p>
            </p:txBody>
          </p:sp>
          <p:sp>
            <p:nvSpPr>
              <p:cNvPr id="28" name="Rechteck 27"/>
              <p:cNvSpPr/>
              <p:nvPr/>
            </p:nvSpPr>
            <p:spPr bwMode="auto">
              <a:xfrm>
                <a:off x="3769743" y="4186119"/>
                <a:ext cx="1241644" cy="1412721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3872416" y="5321674"/>
                <a:ext cx="112082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Phase Shifters</a:t>
                </a:r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1373226" y="1182373"/>
              <a:ext cx="1563491" cy="786743"/>
              <a:chOff x="635557" y="1163432"/>
              <a:chExt cx="1563491" cy="786743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660590" y="1191329"/>
                <a:ext cx="1469382" cy="758846"/>
                <a:chOff x="711080" y="1785010"/>
                <a:chExt cx="1469382" cy="758846"/>
              </a:xfrm>
            </p:grpSpPr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497" y="1851184"/>
                  <a:ext cx="308206" cy="340027"/>
                </a:xfrm>
                <a:prstGeom prst="rect">
                  <a:avLst/>
                </a:prstGeom>
              </p:spPr>
            </p:pic>
            <p:pic>
              <p:nvPicPr>
                <p:cNvPr id="9" name="Grafik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0511" y="1785010"/>
                  <a:ext cx="579951" cy="422999"/>
                </a:xfrm>
                <a:prstGeom prst="rect">
                  <a:avLst/>
                </a:prstGeom>
              </p:spPr>
            </p:pic>
            <p:sp>
              <p:nvSpPr>
                <p:cNvPr id="10" name="Textfeld 9"/>
                <p:cNvSpPr txBox="1"/>
                <p:nvPr/>
              </p:nvSpPr>
              <p:spPr>
                <a:xfrm>
                  <a:off x="711080" y="2128358"/>
                  <a:ext cx="1401346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Re-entrant Cavity </a:t>
                  </a:r>
                  <a:r>
                    <a:rPr lang="en-US" sz="1050" b="1" dirty="0">
                      <a:solidFill>
                        <a:schemeClr val="accent3"/>
                      </a:solidFill>
                    </a:rPr>
                    <a:t/>
                  </a:r>
                  <a:br>
                    <a:rPr lang="en-US" sz="1050" b="1" dirty="0">
                      <a:solidFill>
                        <a:schemeClr val="accent3"/>
                      </a:solidFill>
                    </a:rPr>
                  </a:b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BPMs+ Electronics</a:t>
                  </a:r>
                </a:p>
              </p:txBody>
            </p:sp>
            <p:sp>
              <p:nvSpPr>
                <p:cNvPr id="14" name="Textfeld 13"/>
                <p:cNvSpPr txBox="1"/>
                <p:nvPr/>
              </p:nvSpPr>
              <p:spPr>
                <a:xfrm>
                  <a:off x="1091803" y="1868483"/>
                  <a:ext cx="541849" cy="275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WP17</a:t>
                  </a:r>
                </a:p>
              </p:txBody>
            </p:sp>
          </p:grpSp>
          <p:sp>
            <p:nvSpPr>
              <p:cNvPr id="41" name="Rechteck 40"/>
              <p:cNvSpPr/>
              <p:nvPr/>
            </p:nvSpPr>
            <p:spPr bwMode="auto">
              <a:xfrm>
                <a:off x="635557" y="1163432"/>
                <a:ext cx="1563491" cy="738295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grpSp>
          <p:nvGrpSpPr>
            <p:cNvPr id="40" name="Gruppieren 39"/>
            <p:cNvGrpSpPr/>
            <p:nvPr/>
          </p:nvGrpSpPr>
          <p:grpSpPr>
            <a:xfrm>
              <a:off x="503084" y="5258396"/>
              <a:ext cx="1146557" cy="1000530"/>
              <a:chOff x="3803965" y="4545092"/>
              <a:chExt cx="1146557" cy="1000530"/>
            </a:xfrm>
          </p:grpSpPr>
          <p:sp>
            <p:nvSpPr>
              <p:cNvPr id="49" name="Rechteck 48"/>
              <p:cNvSpPr/>
              <p:nvPr/>
            </p:nvSpPr>
            <p:spPr bwMode="auto">
              <a:xfrm>
                <a:off x="3803965" y="4545092"/>
                <a:ext cx="1146557" cy="1000530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50" name="Grafik 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1920" y="4578250"/>
                <a:ext cx="311532" cy="3017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1" name="Textfeld 50"/>
              <p:cNvSpPr txBox="1"/>
              <p:nvPr/>
            </p:nvSpPr>
            <p:spPr>
              <a:xfrm>
                <a:off x="4147043" y="4592880"/>
                <a:ext cx="55175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WP71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845271" y="4966028"/>
                <a:ext cx="1100535" cy="577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Support Bases</a:t>
                </a:r>
                <a:br>
                  <a:rPr lang="en-US" sz="1050" b="1" dirty="0" smtClean="0">
                    <a:solidFill>
                      <a:schemeClr val="accent3"/>
                    </a:solidFill>
                  </a:rPr>
                </a:br>
                <a:r>
                  <a:rPr lang="en-US" sz="1050" b="1" dirty="0" smtClean="0">
                    <a:solidFill>
                      <a:schemeClr val="accent3"/>
                    </a:solidFill>
                  </a:rPr>
                  <a:t>Adjustors</a:t>
                </a:r>
                <a:br>
                  <a:rPr lang="en-US" sz="1050" b="1" dirty="0" smtClean="0">
                    <a:solidFill>
                      <a:schemeClr val="accent3"/>
                    </a:solidFill>
                  </a:rPr>
                </a:br>
                <a:r>
                  <a:rPr lang="en-US" sz="1050" b="1" dirty="0" smtClean="0">
                    <a:solidFill>
                      <a:schemeClr val="accent3"/>
                    </a:solidFill>
                  </a:rPr>
                  <a:t>Concrete Pillars</a:t>
                </a: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754271" y="4043306"/>
              <a:ext cx="925638" cy="762003"/>
              <a:chOff x="78594" y="4719838"/>
              <a:chExt cx="925638" cy="762003"/>
            </a:xfrm>
          </p:grpSpPr>
          <p:sp>
            <p:nvSpPr>
              <p:cNvPr id="55" name="Rechteck 54"/>
              <p:cNvSpPr/>
              <p:nvPr/>
            </p:nvSpPr>
            <p:spPr bwMode="auto">
              <a:xfrm>
                <a:off x="78594" y="4719838"/>
                <a:ext cx="864723" cy="762003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56" name="Grafik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49" y="4752996"/>
                <a:ext cx="311532" cy="3017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" name="Textfeld 56"/>
              <p:cNvSpPr txBox="1"/>
              <p:nvPr/>
            </p:nvSpPr>
            <p:spPr>
              <a:xfrm>
                <a:off x="421672" y="4767626"/>
                <a:ext cx="55175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WP71</a:t>
                </a: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128671" y="5066343"/>
                <a:ext cx="875561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Air Coil</a:t>
                </a:r>
                <a:br>
                  <a:rPr lang="en-US" sz="1050" b="1" dirty="0" smtClean="0">
                    <a:solidFill>
                      <a:schemeClr val="accent3"/>
                    </a:solidFill>
                  </a:rPr>
                </a:br>
                <a:r>
                  <a:rPr lang="en-US" sz="1050" b="1" dirty="0" smtClean="0">
                    <a:solidFill>
                      <a:schemeClr val="accent3"/>
                    </a:solidFill>
                  </a:rPr>
                  <a:t>Correctors</a:t>
                </a:r>
              </a:p>
            </p:txBody>
          </p:sp>
        </p:grpSp>
        <p:grpSp>
          <p:nvGrpSpPr>
            <p:cNvPr id="53" name="Gruppieren 52"/>
            <p:cNvGrpSpPr/>
            <p:nvPr/>
          </p:nvGrpSpPr>
          <p:grpSpPr>
            <a:xfrm>
              <a:off x="3155858" y="1043421"/>
              <a:ext cx="1563491" cy="738295"/>
              <a:chOff x="272315" y="2190349"/>
              <a:chExt cx="1563491" cy="738295"/>
            </a:xfrm>
          </p:grpSpPr>
          <p:pic>
            <p:nvPicPr>
              <p:cNvPr id="63" name="Grafik 6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765" y="2284420"/>
                <a:ext cx="308206" cy="340027"/>
              </a:xfrm>
              <a:prstGeom prst="rect">
                <a:avLst/>
              </a:prstGeom>
            </p:spPr>
          </p:pic>
          <p:sp>
            <p:nvSpPr>
              <p:cNvPr id="65" name="Textfeld 64"/>
              <p:cNvSpPr txBox="1"/>
              <p:nvPr/>
            </p:nvSpPr>
            <p:spPr>
              <a:xfrm>
                <a:off x="297348" y="2667924"/>
                <a:ext cx="150874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Beam Loss Monitors</a:t>
                </a: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678071" y="2301719"/>
                <a:ext cx="541849" cy="275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WP17</a:t>
                </a: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272315" y="2190349"/>
                <a:ext cx="1563491" cy="738295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48" name="Grafik 4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285" y="2235717"/>
                <a:ext cx="389233" cy="389233"/>
              </a:xfrm>
              <a:prstGeom prst="rect">
                <a:avLst/>
              </a:prstGeom>
            </p:spPr>
          </p:pic>
        </p:grpSp>
        <p:cxnSp>
          <p:nvCxnSpPr>
            <p:cNvPr id="71" name="Gerade Verbindung 70"/>
            <p:cNvCxnSpPr>
              <a:stCxn id="55" idx="3"/>
            </p:cNvCxnSpPr>
            <p:nvPr/>
          </p:nvCxnSpPr>
          <p:spPr bwMode="auto">
            <a:xfrm flipV="1">
              <a:off x="1618994" y="2960894"/>
              <a:ext cx="476097" cy="1463414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1618994" y="2488172"/>
              <a:ext cx="813783" cy="45304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33" name="Gruppieren 32"/>
            <p:cNvGrpSpPr/>
            <p:nvPr/>
          </p:nvGrpSpPr>
          <p:grpSpPr>
            <a:xfrm>
              <a:off x="241515" y="2158840"/>
              <a:ext cx="1492333" cy="621578"/>
              <a:chOff x="3279825" y="2021197"/>
              <a:chExt cx="1492333" cy="621578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3340208" y="2128358"/>
                <a:ext cx="1370302" cy="514417"/>
                <a:chOff x="3915125" y="3164080"/>
                <a:chExt cx="1370302" cy="514417"/>
              </a:xfrm>
            </p:grpSpPr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9799" y="3164080"/>
                  <a:ext cx="535628" cy="292161"/>
                </a:xfrm>
                <a:prstGeom prst="rect">
                  <a:avLst/>
                </a:prstGeom>
              </p:spPr>
            </p:pic>
            <p:pic>
              <p:nvPicPr>
                <p:cNvPr id="16" name="Grafik 1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5125" y="3181138"/>
                  <a:ext cx="308206" cy="340027"/>
                </a:xfrm>
                <a:prstGeom prst="rect">
                  <a:avLst/>
                </a:prstGeom>
              </p:spPr>
            </p:pic>
            <p:sp>
              <p:nvSpPr>
                <p:cNvPr id="17" name="Textfeld 16"/>
                <p:cNvSpPr txBox="1"/>
                <p:nvPr/>
              </p:nvSpPr>
              <p:spPr>
                <a:xfrm>
                  <a:off x="4223331" y="3192443"/>
                  <a:ext cx="541849" cy="275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WP19</a:t>
                  </a:r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4025359" y="3424581"/>
                  <a:ext cx="122661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050" b="1" dirty="0" smtClean="0">
                      <a:solidFill>
                        <a:schemeClr val="accent3"/>
                      </a:solidFill>
                    </a:rPr>
                    <a:t>Vacuum System</a:t>
                  </a:r>
                </a:p>
              </p:txBody>
            </p:sp>
          </p:grpSp>
          <p:sp>
            <p:nvSpPr>
              <p:cNvPr id="37" name="Rechteck 36"/>
              <p:cNvSpPr/>
              <p:nvPr/>
            </p:nvSpPr>
            <p:spPr bwMode="auto">
              <a:xfrm>
                <a:off x="3279825" y="2021197"/>
                <a:ext cx="1492333" cy="621578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cxnSp>
          <p:nvCxnSpPr>
            <p:cNvPr id="75" name="Gerade Verbindung 74"/>
            <p:cNvCxnSpPr/>
            <p:nvPr/>
          </p:nvCxnSpPr>
          <p:spPr bwMode="auto">
            <a:xfrm flipH="1">
              <a:off x="2803598" y="1764391"/>
              <a:ext cx="363866" cy="116514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/>
          </p:nvCxnSpPr>
          <p:spPr bwMode="auto">
            <a:xfrm flipH="1">
              <a:off x="2628065" y="1925672"/>
              <a:ext cx="69200" cy="101586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>
              <a:endCxn id="28" idx="1"/>
            </p:cNvCxnSpPr>
            <p:nvPr/>
          </p:nvCxnSpPr>
          <p:spPr bwMode="auto">
            <a:xfrm flipV="1">
              <a:off x="3973415" y="2036590"/>
              <a:ext cx="1042477" cy="81729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/>
          </p:nvCxnSpPr>
          <p:spPr bwMode="auto">
            <a:xfrm flipV="1">
              <a:off x="1613386" y="4043306"/>
              <a:ext cx="585524" cy="142425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/>
          </p:nvCxnSpPr>
          <p:spPr bwMode="auto">
            <a:xfrm flipH="1">
              <a:off x="1577836" y="4354535"/>
              <a:ext cx="1371812" cy="111302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/>
          </p:nvCxnSpPr>
          <p:spPr bwMode="auto">
            <a:xfrm flipV="1">
              <a:off x="1591882" y="5258396"/>
              <a:ext cx="607028" cy="15180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3058405" y="3719718"/>
              <a:ext cx="1342720" cy="1035713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3097046" y="3363795"/>
              <a:ext cx="1318325" cy="106051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94" name="Gruppieren 93"/>
            <p:cNvGrpSpPr/>
            <p:nvPr/>
          </p:nvGrpSpPr>
          <p:grpSpPr>
            <a:xfrm>
              <a:off x="4447136" y="3339737"/>
              <a:ext cx="1215887" cy="1257823"/>
              <a:chOff x="6942461" y="1550465"/>
              <a:chExt cx="1215887" cy="1257823"/>
            </a:xfrm>
          </p:grpSpPr>
          <p:pic>
            <p:nvPicPr>
              <p:cNvPr id="43" name="Grafik 4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0662" y="1969173"/>
                <a:ext cx="535628" cy="292161"/>
              </a:xfrm>
              <a:prstGeom prst="rect">
                <a:avLst/>
              </a:prstGeom>
            </p:spPr>
          </p:pic>
          <p:sp>
            <p:nvSpPr>
              <p:cNvPr id="44" name="Textfeld 43"/>
              <p:cNvSpPr txBox="1"/>
              <p:nvPr/>
            </p:nvSpPr>
            <p:spPr>
              <a:xfrm>
                <a:off x="7488468" y="1602805"/>
                <a:ext cx="55175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WP12</a:t>
                </a:r>
              </a:p>
            </p:txBody>
          </p:sp>
          <p:pic>
            <p:nvPicPr>
              <p:cNvPr id="45" name="Grafik 4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5103" y="1550465"/>
                <a:ext cx="308206" cy="340027"/>
              </a:xfrm>
              <a:prstGeom prst="rect">
                <a:avLst/>
              </a:prstGeom>
            </p:spPr>
          </p:pic>
          <p:sp>
            <p:nvSpPr>
              <p:cNvPr id="46" name="Textfeld 45"/>
              <p:cNvSpPr txBox="1"/>
              <p:nvPr/>
            </p:nvSpPr>
            <p:spPr>
              <a:xfrm>
                <a:off x="7081305" y="2506106"/>
                <a:ext cx="101341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050" b="1" dirty="0" smtClean="0">
                    <a:solidFill>
                      <a:schemeClr val="accent3"/>
                    </a:solidFill>
                  </a:rPr>
                  <a:t>Quadrupoles</a:t>
                </a:r>
              </a:p>
            </p:txBody>
          </p:sp>
          <p:sp>
            <p:nvSpPr>
              <p:cNvPr id="47" name="Rechteck 46"/>
              <p:cNvSpPr/>
              <p:nvPr/>
            </p:nvSpPr>
            <p:spPr bwMode="auto">
              <a:xfrm>
                <a:off x="6942461" y="1550465"/>
                <a:ext cx="1215887" cy="1257823"/>
              </a:xfrm>
              <a:prstGeom prst="rect">
                <a:avLst/>
              </a:prstGeom>
              <a:noFill/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accent3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pic>
            <p:nvPicPr>
              <p:cNvPr id="93" name="Grafik 9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1609" y="1953102"/>
                <a:ext cx="563353" cy="537746"/>
              </a:xfrm>
              <a:prstGeom prst="rect">
                <a:avLst/>
              </a:prstGeom>
            </p:spPr>
          </p:pic>
        </p:grpSp>
      </p:grpSp>
      <p:sp>
        <p:nvSpPr>
          <p:cNvPr id="3" name="Textfeld 2"/>
          <p:cNvSpPr txBox="1"/>
          <p:nvPr/>
        </p:nvSpPr>
        <p:spPr>
          <a:xfrm>
            <a:off x="6976308" y="1154791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chemeClr val="accent3"/>
                </a:solidFill>
              </a:rPr>
              <a:t>SASE2 </a:t>
            </a:r>
            <a:r>
              <a:rPr lang="de-DE" sz="1600" b="1" dirty="0" err="1" smtClean="0">
                <a:solidFill>
                  <a:schemeClr val="accent3"/>
                </a:solidFill>
              </a:rPr>
              <a:t>Geometry</a:t>
            </a:r>
            <a:r>
              <a:rPr lang="de-DE" sz="1600" b="1" dirty="0" smtClean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68" name="Inhaltsplatzhalter 2"/>
          <p:cNvSpPr>
            <a:spLocks noGrp="1"/>
          </p:cNvSpPr>
          <p:nvPr>
            <p:ph idx="1"/>
          </p:nvPr>
        </p:nvSpPr>
        <p:spPr>
          <a:xfrm>
            <a:off x="5640888" y="2927151"/>
            <a:ext cx="3960871" cy="3069296"/>
          </a:xfrm>
        </p:spPr>
        <p:txBody>
          <a:bodyPr/>
          <a:lstStyle/>
          <a:p>
            <a:pPr marL="0" indent="0" algn="ctr">
              <a:buNone/>
            </a:pPr>
            <a:r>
              <a:rPr lang="de-DE" sz="1400" b="1" dirty="0" smtClean="0"/>
              <a:t>Status</a:t>
            </a:r>
            <a:endParaRPr lang="de-DE" sz="1050" b="1" dirty="0" smtClean="0"/>
          </a:p>
          <a:p>
            <a:r>
              <a:rPr lang="de-DE" sz="1050" dirty="0" smtClean="0"/>
              <a:t>WP71 </a:t>
            </a:r>
            <a:r>
              <a:rPr lang="de-DE" sz="1050" dirty="0" err="1" smtClean="0"/>
              <a:t>Responsibility</a:t>
            </a:r>
            <a:r>
              <a:rPr lang="de-DE" sz="1050" dirty="0" smtClean="0"/>
              <a:t>:</a:t>
            </a:r>
          </a:p>
          <a:p>
            <a:pPr marL="447675" lvl="1" indent="-147638"/>
            <a:r>
              <a:rPr lang="de-DE" sz="1050" dirty="0" smtClean="0"/>
              <a:t>Phase </a:t>
            </a:r>
            <a:r>
              <a:rPr lang="de-DE" sz="1050" dirty="0" err="1" smtClean="0"/>
              <a:t>Shifters</a:t>
            </a:r>
            <a:r>
              <a:rPr lang="de-DE" sz="1050" dirty="0" smtClean="0"/>
              <a:t>: </a:t>
            </a:r>
          </a:p>
          <a:p>
            <a:pPr lvl="2"/>
            <a:r>
              <a:rPr lang="de-DE" sz="1050" dirty="0" smtClean="0"/>
              <a:t>IHEP all 31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 </a:t>
            </a:r>
          </a:p>
          <a:p>
            <a:pPr lvl="2"/>
            <a:r>
              <a:rPr lang="de-DE" sz="1050" dirty="0" err="1" smtClean="0"/>
              <a:t>Bruker</a:t>
            </a:r>
            <a:r>
              <a:rPr lang="de-DE" sz="1050" dirty="0" smtClean="0"/>
              <a:t> / Kyma 60 </a:t>
            </a:r>
            <a:r>
              <a:rPr lang="de-DE" sz="1050" dirty="0" err="1" smtClean="0"/>
              <a:t>partially</a:t>
            </a:r>
            <a:r>
              <a:rPr lang="de-DE" sz="1050" dirty="0" smtClean="0"/>
              <a:t>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 </a:t>
            </a:r>
            <a:br>
              <a:rPr lang="de-DE" sz="1050" dirty="0" smtClean="0"/>
            </a:br>
            <a:r>
              <a:rPr lang="de-DE" sz="1050" dirty="0" smtClean="0"/>
              <a:t>60 FAT ; 40 SAT</a:t>
            </a:r>
          </a:p>
          <a:p>
            <a:pPr marL="447675" lvl="1" indent="-147638"/>
            <a:r>
              <a:rPr lang="de-DE" sz="1050" dirty="0" smtClean="0"/>
              <a:t>Quadrupole </a:t>
            </a:r>
            <a:r>
              <a:rPr lang="de-DE" sz="1050" dirty="0" err="1" smtClean="0"/>
              <a:t>Mover</a:t>
            </a:r>
            <a:r>
              <a:rPr lang="de-DE" sz="1050" dirty="0" smtClean="0"/>
              <a:t>: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   91 FAT </a:t>
            </a:r>
            <a:r>
              <a:rPr lang="de-DE" sz="1050" dirty="0"/>
              <a:t>+</a:t>
            </a:r>
            <a:r>
              <a:rPr lang="de-DE" sz="1050" dirty="0" smtClean="0"/>
              <a:t> SAT</a:t>
            </a:r>
          </a:p>
          <a:p>
            <a:pPr marL="447675" lvl="1" indent="-147638"/>
            <a:r>
              <a:rPr lang="de-DE" sz="1050" dirty="0" err="1" smtClean="0"/>
              <a:t>Intersection</a:t>
            </a:r>
            <a:r>
              <a:rPr lang="de-DE" sz="1050" dirty="0" smtClean="0"/>
              <a:t> Control Racks: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 91  FAT+SAT</a:t>
            </a:r>
          </a:p>
          <a:p>
            <a:pPr marL="447675" lvl="1" indent="-147638"/>
            <a:r>
              <a:rPr lang="de-DE" sz="1050" dirty="0" smtClean="0"/>
              <a:t>Air Coils: 91 </a:t>
            </a:r>
            <a:r>
              <a:rPr lang="de-DE" sz="1050" dirty="0" err="1" smtClean="0"/>
              <a:t>finished</a:t>
            </a:r>
            <a:r>
              <a:rPr lang="de-DE" sz="1050" dirty="0" smtClean="0"/>
              <a:t>: FAT + SAT</a:t>
            </a:r>
          </a:p>
          <a:p>
            <a:pPr marL="447675" lvl="1" indent="-147638"/>
            <a:r>
              <a:rPr lang="de-DE" sz="1050" dirty="0" err="1" smtClean="0"/>
              <a:t>Concrete</a:t>
            </a:r>
            <a:r>
              <a:rPr lang="de-DE" sz="1050" dirty="0" smtClean="0"/>
              <a:t> </a:t>
            </a:r>
            <a:r>
              <a:rPr lang="de-DE" sz="1050" dirty="0" err="1" smtClean="0"/>
              <a:t>Pillars</a:t>
            </a:r>
            <a:r>
              <a:rPr lang="de-DE" sz="1050" dirty="0" smtClean="0"/>
              <a:t>: 101 </a:t>
            </a:r>
            <a:r>
              <a:rPr lang="de-DE" sz="1050" dirty="0" err="1" smtClean="0"/>
              <a:t>delivered</a:t>
            </a:r>
            <a:r>
              <a:rPr lang="de-DE" sz="1050" dirty="0" smtClean="0"/>
              <a:t>; 60 </a:t>
            </a:r>
            <a:r>
              <a:rPr lang="de-DE" sz="1050" dirty="0" err="1" smtClean="0"/>
              <a:t>installed</a:t>
            </a:r>
            <a:endParaRPr lang="de-DE" sz="1050" dirty="0" smtClean="0"/>
          </a:p>
          <a:p>
            <a:pPr marL="447675" lvl="1" indent="-147638"/>
            <a:r>
              <a:rPr lang="de-DE" sz="1050" dirty="0" smtClean="0"/>
              <a:t>Granite Bases: 101 </a:t>
            </a:r>
            <a:r>
              <a:rPr lang="de-DE" sz="1050" dirty="0" err="1" smtClean="0"/>
              <a:t>waiting</a:t>
            </a:r>
            <a:r>
              <a:rPr lang="de-DE" sz="1050" dirty="0" smtClean="0"/>
              <a:t> for </a:t>
            </a:r>
            <a:r>
              <a:rPr lang="de-DE" sz="1050" dirty="0" err="1" smtClean="0"/>
              <a:t>installation</a:t>
            </a:r>
            <a:r>
              <a:rPr lang="de-DE" sz="1050" dirty="0" smtClean="0"/>
              <a:t> </a:t>
            </a:r>
          </a:p>
          <a:p>
            <a:r>
              <a:rPr lang="de-DE" sz="1050" dirty="0" err="1" smtClean="0"/>
              <a:t>Vacuum</a:t>
            </a:r>
            <a:r>
              <a:rPr lang="de-DE" sz="1050" dirty="0" smtClean="0"/>
              <a:t> </a:t>
            </a:r>
            <a:r>
              <a:rPr lang="de-DE" sz="1050" dirty="0" err="1" smtClean="0"/>
              <a:t>system</a:t>
            </a:r>
            <a:r>
              <a:rPr lang="de-DE" sz="1050" dirty="0" smtClean="0"/>
              <a:t> &amp; </a:t>
            </a:r>
            <a:r>
              <a:rPr lang="de-DE" sz="1050" dirty="0" err="1" smtClean="0"/>
              <a:t>related</a:t>
            </a:r>
            <a:r>
              <a:rPr lang="de-DE" sz="1050" dirty="0" smtClean="0"/>
              <a:t>; WP19 in </a:t>
            </a:r>
            <a:r>
              <a:rPr lang="de-DE" sz="1050" dirty="0" err="1" smtClean="0"/>
              <a:t>house</a:t>
            </a:r>
            <a:endParaRPr lang="de-DE" sz="1050" dirty="0" smtClean="0"/>
          </a:p>
          <a:p>
            <a:r>
              <a:rPr lang="de-DE" sz="1050" dirty="0" err="1" smtClean="0"/>
              <a:t>Cavity</a:t>
            </a:r>
            <a:r>
              <a:rPr lang="de-DE" sz="1050" dirty="0" smtClean="0"/>
              <a:t> BPMs: WP17 in </a:t>
            </a:r>
            <a:r>
              <a:rPr lang="de-DE" sz="1050" dirty="0" err="1" smtClean="0"/>
              <a:t>house</a:t>
            </a:r>
            <a:endParaRPr lang="de-DE" sz="1050" dirty="0" smtClean="0"/>
          </a:p>
          <a:p>
            <a:r>
              <a:rPr lang="de-DE" sz="1050" dirty="0" smtClean="0"/>
              <a:t>Loss Monitors: WP17: </a:t>
            </a:r>
            <a:r>
              <a:rPr lang="de-DE" sz="1050" dirty="0" err="1" smtClean="0"/>
              <a:t>promised</a:t>
            </a:r>
            <a:r>
              <a:rPr lang="de-DE" sz="1050" dirty="0" smtClean="0"/>
              <a:t> </a:t>
            </a:r>
          </a:p>
          <a:p>
            <a:r>
              <a:rPr lang="de-DE" sz="1050" dirty="0" err="1" smtClean="0"/>
              <a:t>Quadrupoles</a:t>
            </a:r>
            <a:r>
              <a:rPr lang="de-DE" sz="1050" dirty="0" smtClean="0"/>
              <a:t>: WP19: All in </a:t>
            </a:r>
            <a:r>
              <a:rPr lang="de-DE" sz="1050" dirty="0" err="1" smtClean="0"/>
              <a:t>house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6046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56361" y="1449239"/>
            <a:ext cx="7822093" cy="4322170"/>
          </a:xfrm>
        </p:spPr>
        <p:txBody>
          <a:bodyPr/>
          <a:lstStyle/>
          <a:p>
            <a:r>
              <a:rPr lang="en-US" sz="2000" dirty="0" smtClean="0"/>
              <a:t>Overview: XFEL.EU  Undulator Systems &amp; </a:t>
            </a:r>
            <a:r>
              <a:rPr lang="en-US" sz="2000" dirty="0" smtClean="0"/>
              <a:t>Controls   </a:t>
            </a:r>
            <a:endParaRPr lang="en-US" sz="2000" dirty="0"/>
          </a:p>
          <a:p>
            <a:r>
              <a:rPr lang="en-US" sz="2000" dirty="0" smtClean="0"/>
              <a:t>WP71 Hardware </a:t>
            </a:r>
          </a:p>
          <a:p>
            <a:pPr lvl="1"/>
            <a:r>
              <a:rPr lang="en-US" sz="2000" dirty="0" smtClean="0"/>
              <a:t>Undulator Segments</a:t>
            </a:r>
            <a:endParaRPr lang="en-US" sz="2000" dirty="0"/>
          </a:p>
          <a:p>
            <a:pPr lvl="2"/>
            <a:r>
              <a:rPr lang="en-US" sz="2000" dirty="0"/>
              <a:t>Status of Production</a:t>
            </a:r>
          </a:p>
          <a:p>
            <a:pPr lvl="2"/>
            <a:r>
              <a:rPr lang="en-US" sz="2000" dirty="0"/>
              <a:t>Representative Results</a:t>
            </a:r>
            <a:endParaRPr lang="en-US" sz="2000" dirty="0" smtClean="0"/>
          </a:p>
          <a:p>
            <a:pPr lvl="1"/>
            <a:r>
              <a:rPr lang="en-US" sz="2000" dirty="0" smtClean="0"/>
              <a:t>Intersections</a:t>
            </a:r>
          </a:p>
          <a:p>
            <a:pPr lvl="2"/>
            <a:r>
              <a:rPr lang="en-US" sz="2000" dirty="0" smtClean="0"/>
              <a:t>Phase Shifters </a:t>
            </a:r>
          </a:p>
          <a:p>
            <a:pPr lvl="2"/>
            <a:r>
              <a:rPr lang="en-US" sz="2000" dirty="0" smtClean="0"/>
              <a:t>Quadrupole  Movers + Control Racks</a:t>
            </a:r>
          </a:p>
          <a:p>
            <a:r>
              <a:rPr lang="en-US" sz="2000" dirty="0" smtClean="0"/>
              <a:t>Tunnel Installation</a:t>
            </a:r>
          </a:p>
          <a:p>
            <a:pPr lvl="1"/>
            <a:r>
              <a:rPr lang="en-US" sz="2000" dirty="0" smtClean="0"/>
              <a:t>SASE1, (SASE2), SASE3 </a:t>
            </a:r>
          </a:p>
          <a:p>
            <a:r>
              <a:rPr lang="en-US" sz="2000" dirty="0" smtClean="0"/>
              <a:t>Outlook and Summary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99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9"/>
          <a:stretch/>
        </p:blipFill>
        <p:spPr>
          <a:xfrm>
            <a:off x="5439145" y="1828189"/>
            <a:ext cx="3638180" cy="28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XFEL Phase Shifters</a:t>
            </a:r>
            <a:endParaRPr lang="en-US" dirty="0"/>
          </a:p>
        </p:txBody>
      </p:sp>
      <p:pic>
        <p:nvPicPr>
          <p:cNvPr id="20482" name="Picture 2" descr="S:\user\groups\mdi\dnoelle\public\20120912_XFELUndulatorHalle\images\small\20120912-MK3_9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" y="1817722"/>
            <a:ext cx="2001781" cy="299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2070090" y="1340318"/>
            <a:ext cx="3267455" cy="2755316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802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Period length:</a:t>
            </a:r>
            <a:r>
              <a:rPr lang="en-GB" sz="1200" dirty="0">
                <a:latin typeface="Arial"/>
                <a:ea typeface="Times New Roman"/>
                <a:cs typeface="Times New Roman"/>
              </a:rPr>
              <a:t> </a:t>
            </a:r>
            <a:r>
              <a:rPr lang="en-GB" sz="1200" dirty="0" smtClean="0">
                <a:latin typeface="Arial"/>
                <a:ea typeface="Times New Roman"/>
                <a:cs typeface="Times New Roman"/>
              </a:rPr>
              <a:t>             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55mm </a:t>
            </a:r>
            <a:endParaRPr lang="en-US" sz="1200" dirty="0">
              <a:effectLst/>
              <a:latin typeface="Arial"/>
              <a:ea typeface="Times New Roman"/>
              <a:cs typeface="Times New Roman"/>
            </a:endParaRP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Gap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range:                    10.5 to 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  <a:sym typeface="Symbol"/>
              </a:rPr>
              <a:t>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&gt;100mm</a:t>
            </a:r>
            <a:endParaRPr lang="en-US" sz="1200" dirty="0">
              <a:effectLst/>
              <a:latin typeface="Arial"/>
              <a:ea typeface="Times New Roman"/>
              <a:cs typeface="Times New Roman"/>
            </a:endParaRP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Max. Phase </a:t>
            </a:r>
            <a:r>
              <a:rPr lang="en-GB" sz="1200" dirty="0">
                <a:latin typeface="Arial"/>
                <a:ea typeface="Times New Roman"/>
                <a:cs typeface="Times New Roman"/>
              </a:rPr>
              <a:t>Integral </a:t>
            </a:r>
            <a:r>
              <a:rPr lang="en-GB" sz="1200" dirty="0" smtClean="0">
                <a:latin typeface="Arial"/>
                <a:ea typeface="Times New Roman"/>
                <a:cs typeface="Times New Roman"/>
              </a:rPr>
              <a:t/>
            </a:r>
            <a:br>
              <a:rPr lang="en-GB" sz="1200" dirty="0" smtClean="0">
                <a:latin typeface="Arial"/>
                <a:ea typeface="Times New Roman"/>
                <a:cs typeface="Times New Roman"/>
              </a:rPr>
            </a:br>
            <a:r>
              <a:rPr lang="en-GB" sz="1200" dirty="0" smtClean="0">
                <a:latin typeface="Arial"/>
                <a:ea typeface="Times New Roman"/>
                <a:cs typeface="Times New Roman"/>
              </a:rPr>
              <a:t>@ </a:t>
            </a:r>
            <a:r>
              <a:rPr lang="en-GB" sz="1200" dirty="0">
                <a:latin typeface="Arial"/>
                <a:ea typeface="Times New Roman"/>
                <a:cs typeface="Times New Roman"/>
              </a:rPr>
              <a:t>gap 10.5mm : 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	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  <a:sym typeface="Symbol"/>
              </a:rPr>
              <a:t>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23400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T</a:t>
            </a:r>
            <a:r>
              <a:rPr lang="en-GB" sz="1200" baseline="30000" dirty="0" smtClean="0">
                <a:effectLst/>
                <a:latin typeface="Arial"/>
                <a:ea typeface="Times New Roman"/>
                <a:cs typeface="Times New Roman"/>
              </a:rPr>
              <a:t>2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mm</a:t>
            </a:r>
            <a:r>
              <a:rPr lang="en-GB" sz="1200" baseline="30000" dirty="0" smtClean="0">
                <a:effectLst/>
                <a:latin typeface="Arial"/>
                <a:ea typeface="Times New Roman"/>
                <a:cs typeface="Times New Roman"/>
              </a:rPr>
              <a:t>3</a:t>
            </a:r>
            <a:endParaRPr lang="en-US" sz="1200" dirty="0">
              <a:effectLst/>
              <a:latin typeface="Arial"/>
              <a:ea typeface="Times New Roman"/>
              <a:cs typeface="Times New Roman"/>
            </a:endParaRP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1</a:t>
            </a:r>
            <a:r>
              <a:rPr lang="en-GB" sz="1200" b="1" baseline="30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st</a:t>
            </a:r>
            <a:r>
              <a:rPr lang="en-GB" sz="12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GB" sz="1200" b="1" dirty="0" err="1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Hor</a:t>
            </a:r>
            <a:r>
              <a:rPr lang="en-GB" sz="12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/</a:t>
            </a:r>
            <a:r>
              <a:rPr lang="en-GB" sz="1200" b="1" dirty="0" err="1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Ver</a:t>
            </a:r>
            <a:r>
              <a:rPr lang="en-GB" sz="12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 Field </a:t>
            </a:r>
            <a:r>
              <a:rPr lang="en-GB" sz="1200" b="1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en-GB" sz="1200" b="1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</a:br>
            <a:r>
              <a:rPr lang="en-GB" sz="1200" b="1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Integral </a:t>
            </a:r>
            <a:r>
              <a:rPr lang="en-GB" sz="12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Tolerance: </a:t>
            </a:r>
            <a:r>
              <a:rPr lang="en-GB" sz="1200" b="1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	 ±</a:t>
            </a:r>
            <a:r>
              <a:rPr lang="en-GB" sz="12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0.004 </a:t>
            </a:r>
            <a:r>
              <a:rPr lang="en-GB" sz="1200" b="1" dirty="0" err="1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Tmm</a:t>
            </a:r>
            <a:r>
              <a:rPr lang="en-GB" sz="1200" b="1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  </a:t>
            </a: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b="1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Dynamic Operation without retuning!     </a:t>
            </a: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2</a:t>
            </a:r>
            <a:r>
              <a:rPr lang="en-GB" sz="1200" baseline="30000" dirty="0" smtClean="0">
                <a:effectLst/>
                <a:latin typeface="Arial"/>
                <a:ea typeface="Times New Roman"/>
                <a:cs typeface="Times New Roman"/>
              </a:rPr>
              <a:t>nd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en-GB" sz="1200" dirty="0" err="1">
                <a:effectLst/>
                <a:latin typeface="Arial"/>
                <a:ea typeface="Times New Roman"/>
                <a:cs typeface="Times New Roman"/>
              </a:rPr>
              <a:t>Hor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/</a:t>
            </a:r>
            <a:r>
              <a:rPr lang="en-GB" sz="1200" dirty="0" err="1">
                <a:effectLst/>
                <a:latin typeface="Arial"/>
                <a:ea typeface="Times New Roman"/>
                <a:cs typeface="Times New Roman"/>
              </a:rPr>
              <a:t>Ver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 Field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/>
            </a:r>
            <a:b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</a:b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Integral 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Tolerance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:</a:t>
            </a:r>
            <a:r>
              <a:rPr lang="en-GB" sz="1200" dirty="0">
                <a:latin typeface="Arial"/>
                <a:ea typeface="Times New Roman"/>
                <a:cs typeface="Times New Roman"/>
              </a:rPr>
              <a:t> </a:t>
            </a:r>
            <a:r>
              <a:rPr lang="en-GB" sz="1200" dirty="0" smtClean="0">
                <a:latin typeface="Arial"/>
                <a:ea typeface="Times New Roman"/>
                <a:cs typeface="Times New Roman"/>
              </a:rPr>
              <a:t>        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±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67 Tmm</a:t>
            </a:r>
            <a:r>
              <a:rPr lang="en-GB" sz="1200" baseline="30000" dirty="0">
                <a:effectLst/>
                <a:latin typeface="Arial"/>
                <a:ea typeface="Times New Roman"/>
                <a:cs typeface="Times New Roman"/>
              </a:rPr>
              <a:t>2</a:t>
            </a:r>
            <a:endParaRPr lang="en-US" sz="1200" dirty="0">
              <a:effectLst/>
              <a:latin typeface="Arial"/>
              <a:ea typeface="Times New Roman"/>
              <a:cs typeface="Times New Roman"/>
            </a:endParaRP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Phase adjustment </a:t>
            </a:r>
            <a:r>
              <a:rPr lang="en-GB" sz="1200" dirty="0">
                <a:latin typeface="Arial"/>
                <a:ea typeface="Times New Roman"/>
                <a:cs typeface="Times New Roman"/>
              </a:rPr>
              <a:t/>
            </a:r>
            <a:br>
              <a:rPr lang="en-GB" sz="1200" dirty="0">
                <a:latin typeface="Arial"/>
                <a:ea typeface="Times New Roman"/>
                <a:cs typeface="Times New Roman"/>
              </a:rPr>
            </a:b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accuracy:</a:t>
            </a:r>
            <a:r>
              <a:rPr lang="en-GB" sz="1200" dirty="0">
                <a:latin typeface="Arial"/>
                <a:ea typeface="Times New Roman"/>
                <a:cs typeface="Times New Roman"/>
              </a:rPr>
              <a:t> </a:t>
            </a:r>
            <a:r>
              <a:rPr lang="en-GB" sz="1200" dirty="0" smtClean="0">
                <a:latin typeface="Arial"/>
                <a:ea typeface="Times New Roman"/>
                <a:cs typeface="Times New Roman"/>
              </a:rPr>
              <a:t>		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± 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10° (5°) </a:t>
            </a:r>
            <a:endParaRPr lang="en-GB" sz="1200" dirty="0" smtClean="0">
              <a:effectLst/>
              <a:latin typeface="Arial"/>
              <a:ea typeface="Times New Roman"/>
              <a:cs typeface="Times New Roman"/>
            </a:endParaRPr>
          </a:p>
          <a:p>
            <a:pPr marL="171450" indent="-171450">
              <a:spcAft>
                <a:spcPts val="0"/>
              </a:spcAft>
              <a:buClrTx/>
              <a:buFont typeface="Arial" pitchFamily="34" charset="0"/>
              <a:buChar char="−"/>
            </a:pP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Min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. Gap precision for 5/10°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/>
            </a:r>
            <a:b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</a:b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at 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SASE1/2 </a:t>
            </a:r>
            <a:r>
              <a:rPr lang="en-GB" sz="1200" dirty="0" smtClean="0">
                <a:effectLst/>
                <a:latin typeface="Arial"/>
                <a:ea typeface="Times New Roman"/>
                <a:cs typeface="Times New Roman"/>
              </a:rPr>
              <a:t>	 ±</a:t>
            </a:r>
            <a:r>
              <a:rPr lang="en-GB" sz="1200" dirty="0">
                <a:effectLst/>
                <a:latin typeface="Arial"/>
                <a:ea typeface="Times New Roman"/>
                <a:cs typeface="Times New Roman"/>
              </a:rPr>
              <a:t>15/30 µm </a:t>
            </a:r>
            <a:endParaRPr lang="en-US" sz="1200" dirty="0"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83371" y="5972342"/>
            <a:ext cx="206338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dirty="0" smtClean="0">
                <a:solidFill>
                  <a:schemeClr val="accent3"/>
                </a:solidFill>
              </a:rPr>
              <a:t>H. Lu, S. Sun, C. Wan, IHEP, Beijing</a:t>
            </a:r>
          </a:p>
        </p:txBody>
      </p:sp>
      <p:cxnSp>
        <p:nvCxnSpPr>
          <p:cNvPr id="4" name="Gerade Verbindung mit Pfeil 3"/>
          <p:cNvCxnSpPr/>
          <p:nvPr/>
        </p:nvCxnSpPr>
        <p:spPr bwMode="auto">
          <a:xfrm flipH="1">
            <a:off x="5134824" y="2087576"/>
            <a:ext cx="580176" cy="0"/>
          </a:xfrm>
          <a:prstGeom prst="straightConnector1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2094571" y="6523123"/>
            <a:ext cx="2783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000" dirty="0" smtClean="0">
                <a:solidFill>
                  <a:schemeClr val="accent3"/>
                </a:solidFill>
              </a:rPr>
              <a:t>H. Lu, Y. Li, J. </a:t>
            </a:r>
            <a:r>
              <a:rPr lang="en-US" sz="1000" dirty="0" err="1" smtClean="0">
                <a:solidFill>
                  <a:schemeClr val="accent3"/>
                </a:solidFill>
              </a:rPr>
              <a:t>Pflueger</a:t>
            </a:r>
            <a:r>
              <a:rPr lang="en-US" sz="1000" dirty="0" smtClean="0">
                <a:solidFill>
                  <a:schemeClr val="accent3"/>
                </a:solidFill>
              </a:rPr>
              <a:t>, NIM A</a:t>
            </a:r>
            <a:r>
              <a:rPr lang="en-US" sz="1000" dirty="0" smtClean="0"/>
              <a:t>605 </a:t>
            </a:r>
            <a:r>
              <a:rPr lang="en-US" sz="1000" dirty="0"/>
              <a:t>(2009),399</a:t>
            </a:r>
            <a:endParaRPr lang="en-US" sz="1000" dirty="0" smtClean="0">
              <a:solidFill>
                <a:schemeClr val="accent3"/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" y="1228937"/>
            <a:ext cx="1878328" cy="361323"/>
          </a:xfrm>
          <a:prstGeom prst="rect">
            <a:avLst/>
          </a:prstGeom>
          <a:ln>
            <a:noFill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03" y="4307365"/>
            <a:ext cx="2905521" cy="207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3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8755" y="318976"/>
            <a:ext cx="5770284" cy="435936"/>
          </a:xfrm>
        </p:spPr>
        <p:txBody>
          <a:bodyPr/>
          <a:lstStyle/>
          <a:p>
            <a:r>
              <a:rPr lang="de-DE" sz="2000" dirty="0"/>
              <a:t>9</a:t>
            </a:r>
            <a:r>
              <a:rPr lang="de-DE" sz="2000" dirty="0" smtClean="0"/>
              <a:t>1 Phase </a:t>
            </a:r>
            <a:r>
              <a:rPr lang="de-DE" sz="2000" dirty="0" err="1" smtClean="0"/>
              <a:t>Shifters</a:t>
            </a:r>
            <a:endParaRPr lang="de-DE" sz="20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333720"/>
              </p:ext>
            </p:extLst>
          </p:nvPr>
        </p:nvGraphicFramePr>
        <p:xfrm>
          <a:off x="-363537" y="34194750"/>
          <a:ext cx="4612285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9" name="Graph" r:id="rId3" imgW="4132440" imgH="2901600" progId="Origin50.Graph">
                  <p:embed/>
                </p:oleObj>
              </mc:Choice>
              <mc:Fallback>
                <p:oleObj name="Graph" r:id="rId3" imgW="413244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3537" y="34194750"/>
                        <a:ext cx="4612285" cy="32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30088"/>
              </p:ext>
            </p:extLst>
          </p:nvPr>
        </p:nvGraphicFramePr>
        <p:xfrm>
          <a:off x="3726343" y="34151618"/>
          <a:ext cx="4612284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name="Graph" r:id="rId5" imgW="4132440" imgH="2901600" progId="Origin50.Graph">
                  <p:embed/>
                </p:oleObj>
              </mc:Choice>
              <mc:Fallback>
                <p:oleObj name="Graph" r:id="rId5" imgW="413244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6343" y="34151618"/>
                        <a:ext cx="4612284" cy="32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711606" y="5353394"/>
            <a:ext cx="11015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100" b="1" dirty="0" err="1" smtClean="0">
                <a:solidFill>
                  <a:schemeClr val="accent3"/>
                </a:solidFill>
              </a:rPr>
              <a:t>Spec</a:t>
            </a:r>
            <a:r>
              <a:rPr lang="de-DE" sz="1100" b="1" dirty="0" smtClean="0">
                <a:solidFill>
                  <a:schemeClr val="accent3"/>
                </a:solidFill>
              </a:rPr>
              <a:t> </a:t>
            </a:r>
            <a:r>
              <a:rPr lang="de-DE" sz="1100" b="1" dirty="0" err="1" smtClean="0">
                <a:solidFill>
                  <a:schemeClr val="accent3"/>
                </a:solidFill>
              </a:rPr>
              <a:t>Window</a:t>
            </a:r>
            <a:endParaRPr lang="de-DE" sz="1100" b="1" dirty="0" smtClean="0">
              <a:solidFill>
                <a:schemeClr val="accent3"/>
              </a:solidFill>
            </a:endParaRPr>
          </a:p>
        </p:txBody>
      </p:sp>
      <p:cxnSp>
        <p:nvCxnSpPr>
          <p:cNvPr id="10" name="Gerade Verbindung 9"/>
          <p:cNvCxnSpPr>
            <a:endCxn id="7" idx="1"/>
          </p:cNvCxnSpPr>
          <p:nvPr/>
        </p:nvCxnSpPr>
        <p:spPr bwMode="auto">
          <a:xfrm>
            <a:off x="1494647" y="5353394"/>
            <a:ext cx="216959" cy="130805"/>
          </a:xfrm>
          <a:prstGeom prst="line">
            <a:avLst/>
          </a:prstGeom>
          <a:noFill/>
          <a:ln w="12700" cap="flat" cmpd="sng" algn="ctr">
            <a:solidFill>
              <a:srgbClr val="FD930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48130" name="Picture 2" descr="H:\My Documents\WinWord Dateien\Jahresberichte XFEL\2013\Fig2_IHEP_PSonMWBenc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99" y="1364658"/>
            <a:ext cx="3183676" cy="20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5060" y="1364658"/>
            <a:ext cx="54607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1800" dirty="0" smtClean="0">
                <a:solidFill>
                  <a:schemeClr val="accent3"/>
                </a:solidFill>
              </a:rPr>
              <a:t>31 </a:t>
            </a:r>
            <a:r>
              <a:rPr lang="de-DE" sz="1800" dirty="0" err="1" smtClean="0">
                <a:solidFill>
                  <a:schemeClr val="accent3"/>
                </a:solidFill>
              </a:rPr>
              <a:t>built</a:t>
            </a:r>
            <a:r>
              <a:rPr lang="de-DE" sz="1800" dirty="0" smtClean="0">
                <a:solidFill>
                  <a:schemeClr val="accent3"/>
                </a:solidFill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</a:rPr>
              <a:t>by</a:t>
            </a:r>
            <a:r>
              <a:rPr lang="de-DE" sz="1800" dirty="0" smtClean="0">
                <a:solidFill>
                  <a:schemeClr val="accent3"/>
                </a:solidFill>
              </a:rPr>
              <a:t> IHEP, </a:t>
            </a:r>
            <a:r>
              <a:rPr lang="de-DE" sz="1800" dirty="0" smtClean="0">
                <a:solidFill>
                  <a:schemeClr val="accent3"/>
                </a:solidFill>
              </a:rPr>
              <a:t>Beijing, </a:t>
            </a:r>
            <a:r>
              <a:rPr lang="de-DE" sz="1800" dirty="0" err="1" smtClean="0">
                <a:solidFill>
                  <a:schemeClr val="accent3"/>
                </a:solidFill>
              </a:rPr>
              <a:t>delivered</a:t>
            </a:r>
            <a:r>
              <a:rPr lang="de-DE" sz="1800" dirty="0" smtClean="0">
                <a:solidFill>
                  <a:schemeClr val="accent3"/>
                </a:solidFill>
              </a:rPr>
              <a:t> in </a:t>
            </a:r>
            <a:r>
              <a:rPr lang="de-DE" sz="1800" dirty="0" err="1">
                <a:solidFill>
                  <a:schemeClr val="accent3"/>
                </a:solidFill>
              </a:rPr>
              <a:t>S</a:t>
            </a:r>
            <a:r>
              <a:rPr lang="de-DE" sz="1800" dirty="0" err="1" smtClean="0">
                <a:solidFill>
                  <a:schemeClr val="accent3"/>
                </a:solidFill>
              </a:rPr>
              <a:t>pecs</a:t>
            </a:r>
            <a:endParaRPr lang="de-DE" sz="18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1800" dirty="0" smtClean="0">
                <a:solidFill>
                  <a:schemeClr val="accent3"/>
                </a:solidFill>
              </a:rPr>
              <a:t>60 </a:t>
            </a:r>
            <a:r>
              <a:rPr lang="de-DE" sz="1800" dirty="0" err="1" smtClean="0">
                <a:solidFill>
                  <a:schemeClr val="accent3"/>
                </a:solidFill>
              </a:rPr>
              <a:t>by</a:t>
            </a:r>
            <a:r>
              <a:rPr lang="de-DE" sz="1800" dirty="0" smtClean="0">
                <a:solidFill>
                  <a:schemeClr val="accent3"/>
                </a:solidFill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</a:rPr>
              <a:t>Consortium</a:t>
            </a:r>
            <a:r>
              <a:rPr lang="de-DE" sz="1800" dirty="0" smtClean="0">
                <a:solidFill>
                  <a:schemeClr val="accent3"/>
                </a:solidFill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</a:rPr>
              <a:t>Bruker</a:t>
            </a:r>
            <a:r>
              <a:rPr lang="de-DE" sz="1800" dirty="0" smtClean="0">
                <a:solidFill>
                  <a:schemeClr val="accent3"/>
                </a:solidFill>
              </a:rPr>
              <a:t>/Kyma </a:t>
            </a:r>
            <a:r>
              <a:rPr lang="de-DE" sz="1800" dirty="0" smtClean="0">
                <a:solidFill>
                  <a:schemeClr val="accent3"/>
                </a:solidFill>
                <a:sym typeface="Symbol"/>
              </a:rPr>
              <a:t>50 </a:t>
            </a:r>
            <a:r>
              <a:rPr lang="de-DE" sz="1800" dirty="0" err="1" smtClean="0">
                <a:solidFill>
                  <a:schemeClr val="accent3"/>
                </a:solidFill>
                <a:sym typeface="Symbol"/>
              </a:rPr>
              <a:t>delivered</a:t>
            </a:r>
            <a:r>
              <a:rPr lang="de-DE" sz="1800" dirty="0" smtClean="0">
                <a:solidFill>
                  <a:schemeClr val="accent3"/>
                </a:solidFill>
                <a:sym typeface="Symbol"/>
              </a:rPr>
              <a:t>, in </a:t>
            </a:r>
            <a:r>
              <a:rPr lang="de-DE" sz="1800" dirty="0" err="1" smtClean="0">
                <a:solidFill>
                  <a:schemeClr val="accent3"/>
                </a:solidFill>
                <a:sym typeface="Symbol"/>
              </a:rPr>
              <a:t>specs</a:t>
            </a:r>
            <a:r>
              <a:rPr lang="de-DE" sz="1800" dirty="0" smtClean="0">
                <a:solidFill>
                  <a:schemeClr val="accent3"/>
                </a:solidFill>
              </a:rPr>
              <a:t>!</a:t>
            </a:r>
            <a:endParaRPr lang="de-DE" sz="18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1800" dirty="0" smtClean="0">
                <a:solidFill>
                  <a:schemeClr val="accent3"/>
                </a:solidFill>
              </a:rPr>
              <a:t>1</a:t>
            </a:r>
            <a:r>
              <a:rPr lang="de-DE" sz="1800" baseline="30000" dirty="0" smtClean="0">
                <a:solidFill>
                  <a:schemeClr val="accent3"/>
                </a:solidFill>
              </a:rPr>
              <a:t>st</a:t>
            </a:r>
            <a:r>
              <a:rPr lang="de-DE" sz="1800" dirty="0" smtClean="0">
                <a:solidFill>
                  <a:schemeClr val="accent3"/>
                </a:solidFill>
              </a:rPr>
              <a:t> Field integral </a:t>
            </a:r>
            <a:r>
              <a:rPr lang="de-DE" sz="1800" dirty="0" err="1" smtClean="0">
                <a:solidFill>
                  <a:schemeClr val="accent3"/>
                </a:solidFill>
              </a:rPr>
              <a:t>most</a:t>
            </a:r>
            <a:r>
              <a:rPr lang="de-DE" sz="1800" dirty="0" smtClean="0">
                <a:solidFill>
                  <a:schemeClr val="accent3"/>
                </a:solidFill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</a:rPr>
              <a:t>challenging</a:t>
            </a:r>
            <a:endParaRPr lang="de-DE" sz="1800" dirty="0" smtClean="0">
              <a:solidFill>
                <a:schemeClr val="accent3"/>
              </a:solidFill>
            </a:endParaRP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1800" dirty="0" smtClean="0">
                <a:solidFill>
                  <a:schemeClr val="accent3"/>
                </a:solidFill>
              </a:rPr>
              <a:t>All </a:t>
            </a:r>
            <a:r>
              <a:rPr lang="de-DE" sz="1800" dirty="0" err="1" smtClean="0">
                <a:solidFill>
                  <a:schemeClr val="accent3"/>
                </a:solidFill>
              </a:rPr>
              <a:t>accepted</a:t>
            </a:r>
            <a:r>
              <a:rPr lang="de-DE" sz="1800" dirty="0" smtClean="0">
                <a:solidFill>
                  <a:schemeClr val="accent3"/>
                </a:solidFill>
              </a:rPr>
              <a:t>, all in </a:t>
            </a:r>
            <a:r>
              <a:rPr lang="de-DE" sz="1800" dirty="0" err="1" smtClean="0">
                <a:solidFill>
                  <a:schemeClr val="accent3"/>
                </a:solidFill>
              </a:rPr>
              <a:t>specs</a:t>
            </a:r>
            <a:r>
              <a:rPr lang="de-DE" sz="1800" dirty="0" smtClean="0">
                <a:solidFill>
                  <a:schemeClr val="accent3"/>
                </a:solidFill>
              </a:rPr>
              <a:t>!</a:t>
            </a:r>
            <a:endParaRPr lang="de-DE" sz="1800" dirty="0" smtClean="0">
              <a:solidFill>
                <a:schemeClr val="accent3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85060" y="6358270"/>
            <a:ext cx="8973880" cy="41467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45875" y="3678983"/>
            <a:ext cx="7707963" cy="3115985"/>
            <a:chOff x="478214" y="3553336"/>
            <a:chExt cx="7707963" cy="3115985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0" t="5433" r="6111" b="3322"/>
            <a:stretch/>
          </p:blipFill>
          <p:spPr bwMode="auto">
            <a:xfrm>
              <a:off x="478214" y="3553336"/>
              <a:ext cx="7707963" cy="3115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sp>
          <p:nvSpPr>
            <p:cNvPr id="6" name="Textfeld 5"/>
            <p:cNvSpPr txBox="1"/>
            <p:nvPr/>
          </p:nvSpPr>
          <p:spPr>
            <a:xfrm>
              <a:off x="1843945" y="5750271"/>
              <a:ext cx="198964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100" b="1" dirty="0" smtClean="0">
                  <a:solidFill>
                    <a:schemeClr val="accent3"/>
                  </a:solidFill>
                </a:rPr>
                <a:t>Horizontal 1</a:t>
              </a:r>
              <a:r>
                <a:rPr lang="de-DE" sz="1100" b="1" baseline="30000" dirty="0" smtClean="0">
                  <a:solidFill>
                    <a:schemeClr val="accent3"/>
                  </a:solidFill>
                </a:rPr>
                <a:t>st</a:t>
              </a:r>
              <a:r>
                <a:rPr lang="de-DE" sz="1100" b="1" dirty="0" smtClean="0">
                  <a:solidFill>
                    <a:schemeClr val="accent3"/>
                  </a:solidFill>
                </a:rPr>
                <a:t> Field Integral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494293" y="5750271"/>
              <a:ext cx="180850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100" b="1" dirty="0" err="1" smtClean="0">
                  <a:solidFill>
                    <a:schemeClr val="accent3"/>
                  </a:solidFill>
                </a:rPr>
                <a:t>Vertical</a:t>
              </a:r>
              <a:r>
                <a:rPr lang="de-DE" sz="1100" b="1" dirty="0" smtClean="0">
                  <a:solidFill>
                    <a:schemeClr val="accent3"/>
                  </a:solidFill>
                </a:rPr>
                <a:t> 1</a:t>
              </a:r>
              <a:r>
                <a:rPr lang="de-DE" sz="1100" b="1" baseline="30000" dirty="0" smtClean="0">
                  <a:solidFill>
                    <a:schemeClr val="accent3"/>
                  </a:solidFill>
                </a:rPr>
                <a:t>st</a:t>
              </a:r>
              <a:r>
                <a:rPr lang="de-DE" sz="1100" b="1" dirty="0" smtClean="0">
                  <a:solidFill>
                    <a:schemeClr val="accent3"/>
                  </a:solidFill>
                </a:rPr>
                <a:t> Field Integral</a:t>
              </a: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120065" y="3509706"/>
            <a:ext cx="5390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err="1" smtClean="0">
                <a:solidFill>
                  <a:schemeClr val="accent3"/>
                </a:solidFill>
              </a:rPr>
              <a:t>Example</a:t>
            </a:r>
            <a:r>
              <a:rPr lang="de-DE" sz="1600" b="1" dirty="0" smtClean="0">
                <a:solidFill>
                  <a:schemeClr val="accent3"/>
                </a:solidFill>
              </a:rPr>
              <a:t>: 1</a:t>
            </a:r>
            <a:r>
              <a:rPr lang="de-DE" sz="1600" b="1" baseline="30000" dirty="0" smtClean="0">
                <a:solidFill>
                  <a:schemeClr val="accent3"/>
                </a:solidFill>
              </a:rPr>
              <a:t>st</a:t>
            </a:r>
            <a:r>
              <a:rPr lang="de-DE" sz="1600" b="1" dirty="0" smtClean="0">
                <a:solidFill>
                  <a:schemeClr val="accent3"/>
                </a:solidFill>
              </a:rPr>
              <a:t> Field Integrals </a:t>
            </a:r>
            <a:r>
              <a:rPr lang="de-DE" sz="1600" b="1" dirty="0" err="1" smtClean="0">
                <a:solidFill>
                  <a:schemeClr val="accent3"/>
                </a:solidFill>
              </a:rPr>
              <a:t>of</a:t>
            </a:r>
            <a:r>
              <a:rPr lang="de-DE" sz="1600" b="1" dirty="0" smtClean="0">
                <a:solidFill>
                  <a:schemeClr val="accent3"/>
                </a:solidFill>
              </a:rPr>
              <a:t> 31 IHEP Phase </a:t>
            </a:r>
            <a:r>
              <a:rPr lang="de-DE" sz="1600" b="1" dirty="0" err="1" smtClean="0">
                <a:solidFill>
                  <a:schemeClr val="accent3"/>
                </a:solidFill>
              </a:rPr>
              <a:t>Shifters</a:t>
            </a:r>
            <a:endParaRPr lang="de-DE" sz="1600" b="1" dirty="0" smtClean="0">
              <a:solidFill>
                <a:schemeClr val="accent3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45777" y="3540483"/>
            <a:ext cx="3425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200" dirty="0" smtClean="0">
                <a:solidFill>
                  <a:schemeClr val="accent3"/>
                </a:solidFill>
              </a:rPr>
              <a:t>Li, Pflueger, </a:t>
            </a:r>
            <a:r>
              <a:rPr lang="de-DE" sz="1200" dirty="0" err="1" smtClean="0">
                <a:solidFill>
                  <a:schemeClr val="accent3"/>
                </a:solidFill>
              </a:rPr>
              <a:t>Phys</a:t>
            </a:r>
            <a:r>
              <a:rPr lang="de-DE" sz="1200" dirty="0" smtClean="0">
                <a:solidFill>
                  <a:schemeClr val="accent3"/>
                </a:solidFill>
              </a:rPr>
              <a:t> </a:t>
            </a:r>
            <a:r>
              <a:rPr lang="de-DE" sz="1200" dirty="0" err="1" smtClean="0">
                <a:solidFill>
                  <a:schemeClr val="accent3"/>
                </a:solidFill>
              </a:rPr>
              <a:t>Rev</a:t>
            </a:r>
            <a:r>
              <a:rPr lang="de-DE" sz="1200" dirty="0" smtClean="0">
                <a:solidFill>
                  <a:schemeClr val="accent3"/>
                </a:solidFill>
              </a:rPr>
              <a:t> STAB 18, 030703 (2015)</a:t>
            </a:r>
            <a:endParaRPr lang="de-DE" sz="12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2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Quadupole</a:t>
            </a:r>
            <a:r>
              <a:rPr lang="de-DE" dirty="0" smtClean="0"/>
              <a:t> </a:t>
            </a:r>
            <a:r>
              <a:rPr lang="de-DE" dirty="0" err="1" smtClean="0"/>
              <a:t>Movers</a:t>
            </a:r>
            <a:r>
              <a:rPr lang="de-DE" dirty="0" smtClean="0"/>
              <a:t> (QM), </a:t>
            </a:r>
            <a:br>
              <a:rPr lang="de-DE" dirty="0" smtClean="0"/>
            </a:br>
            <a:r>
              <a:rPr lang="de-DE" dirty="0" err="1" smtClean="0"/>
              <a:t>Intersection</a:t>
            </a:r>
            <a:r>
              <a:rPr lang="de-DE" dirty="0" smtClean="0"/>
              <a:t> Control Racks (ICR)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179" y="1178759"/>
            <a:ext cx="4939083" cy="3321989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err="1"/>
              <a:t>Spanish</a:t>
            </a:r>
            <a:r>
              <a:rPr lang="de-DE" sz="2000" b="1" dirty="0"/>
              <a:t> IKC </a:t>
            </a:r>
            <a:r>
              <a:rPr lang="de-DE" sz="2000" b="1" dirty="0" err="1"/>
              <a:t>by</a:t>
            </a:r>
            <a:r>
              <a:rPr lang="de-DE" sz="2000" b="1" dirty="0"/>
              <a:t> CIEMAT</a:t>
            </a:r>
            <a:endParaRPr lang="de-DE" sz="2000" b="1" dirty="0" smtClean="0"/>
          </a:p>
          <a:p>
            <a:pPr marL="0" indent="0">
              <a:buNone/>
            </a:pPr>
            <a:r>
              <a:rPr lang="de-DE" sz="2000" b="1" dirty="0" smtClean="0"/>
              <a:t>Status:</a:t>
            </a:r>
          </a:p>
          <a:p>
            <a:pPr marL="0" indent="0">
              <a:buNone/>
            </a:pPr>
            <a:r>
              <a:rPr lang="de-DE" sz="2000" b="1" dirty="0" smtClean="0"/>
              <a:t>QMs : </a:t>
            </a:r>
          </a:p>
          <a:p>
            <a:pPr marL="0" indent="0">
              <a:buNone/>
            </a:pPr>
            <a:r>
              <a:rPr lang="de-DE" sz="2000" b="1" dirty="0" smtClean="0"/>
              <a:t>91 </a:t>
            </a:r>
            <a:r>
              <a:rPr lang="de-DE" sz="2000" b="1" dirty="0" err="1"/>
              <a:t>Delivered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 smtClean="0"/>
              <a:t>accepted</a:t>
            </a:r>
            <a:endParaRPr lang="de-DE" sz="2000" b="1" dirty="0" smtClean="0"/>
          </a:p>
          <a:p>
            <a:pPr marL="0" indent="0">
              <a:buNone/>
            </a:pPr>
            <a:r>
              <a:rPr lang="de-DE" sz="2000" b="1" dirty="0" smtClean="0"/>
              <a:t>ICRs: </a:t>
            </a:r>
          </a:p>
          <a:p>
            <a:pPr marL="0" indent="0">
              <a:buNone/>
            </a:pPr>
            <a:r>
              <a:rPr lang="de-DE" sz="2000" b="1" dirty="0" smtClean="0"/>
              <a:t>91 </a:t>
            </a:r>
            <a:r>
              <a:rPr lang="de-DE" sz="2000" b="1" dirty="0" err="1" smtClean="0"/>
              <a:t>delivered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accepted</a:t>
            </a:r>
            <a:endParaRPr lang="de-DE" sz="2000" b="1" dirty="0"/>
          </a:p>
          <a:p>
            <a:pPr marL="0" indent="0">
              <a:buNone/>
            </a:pPr>
            <a:r>
              <a:rPr lang="de-DE" sz="2000" b="1" dirty="0" smtClean="0"/>
              <a:t>35 </a:t>
            </a:r>
            <a:r>
              <a:rPr lang="de-DE" sz="2000" b="1" dirty="0" err="1" smtClean="0"/>
              <a:t>installed</a:t>
            </a:r>
            <a:r>
              <a:rPr lang="de-DE" sz="2000" b="1" dirty="0" smtClean="0"/>
              <a:t> in XTD2</a:t>
            </a:r>
            <a:endParaRPr lang="de-DE" sz="2000" b="1" dirty="0"/>
          </a:p>
          <a:p>
            <a:pPr marL="0" indent="0">
              <a:buNone/>
            </a:pPr>
            <a:endParaRPr lang="de-DE" sz="2000" b="1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05" y="1204112"/>
            <a:ext cx="1238371" cy="259027"/>
          </a:xfrm>
          <a:prstGeom prst="rect">
            <a:avLst/>
          </a:prstGeom>
        </p:spPr>
      </p:pic>
      <p:pic>
        <p:nvPicPr>
          <p:cNvPr id="10" name="Grafik 9" descr="C:\Users\pflueger\Desktop\Phase Shifter QM\IMG_20150210_16495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t="64640"/>
          <a:stretch/>
        </p:blipFill>
        <p:spPr bwMode="auto">
          <a:xfrm>
            <a:off x="4222791" y="2293876"/>
            <a:ext cx="2295525" cy="1552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5907" r="37662" b="11649"/>
          <a:stretch/>
        </p:blipFill>
        <p:spPr bwMode="auto">
          <a:xfrm>
            <a:off x="6931674" y="1078347"/>
            <a:ext cx="1974201" cy="354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 descr="H:\X-FEL Projektmanagement\Sicherheit\IMG_20150218_1824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3" y="4417621"/>
            <a:ext cx="1965960" cy="146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 descr="C:\Users\pflueger\Desktop\TunnelTour\IMG_20150205_1115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76" y="4417621"/>
            <a:ext cx="1982499" cy="14674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15"/>
          <p:cNvSpPr txBox="1"/>
          <p:nvPr/>
        </p:nvSpPr>
        <p:spPr>
          <a:xfrm>
            <a:off x="885521" y="6048192"/>
            <a:ext cx="5897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ICR                           </a:t>
            </a:r>
            <a:r>
              <a:rPr lang="de-DE" sz="2000" dirty="0" err="1" smtClean="0">
                <a:solidFill>
                  <a:schemeClr val="accent3"/>
                </a:solidFill>
              </a:rPr>
              <a:t>ICR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>
                <a:solidFill>
                  <a:schemeClr val="accent3"/>
                </a:solidFill>
              </a:rPr>
              <a:t>i</a:t>
            </a:r>
            <a:r>
              <a:rPr lang="de-DE" sz="2000" dirty="0" err="1" smtClean="0">
                <a:solidFill>
                  <a:schemeClr val="accent3"/>
                </a:solidFill>
              </a:rPr>
              <a:t>nstalled</a:t>
            </a:r>
            <a:r>
              <a:rPr lang="de-DE" sz="2000" dirty="0" smtClean="0">
                <a:solidFill>
                  <a:schemeClr val="accent3"/>
                </a:solidFill>
              </a:rPr>
              <a:t> in XTD2/SASE1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 flipH="1">
            <a:off x="6341423" y="2553195"/>
            <a:ext cx="1436915" cy="295729"/>
          </a:xfrm>
          <a:prstGeom prst="line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Textfeld 19"/>
          <p:cNvSpPr txBox="1"/>
          <p:nvPr/>
        </p:nvSpPr>
        <p:spPr>
          <a:xfrm>
            <a:off x="5072234" y="3872676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QM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7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Installation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013811" y="1512957"/>
            <a:ext cx="4675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4000" b="1" dirty="0" smtClean="0">
                <a:solidFill>
                  <a:schemeClr val="accent3"/>
                </a:solidFill>
              </a:rPr>
              <a:t>Tunnel Installation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232" y="6525665"/>
            <a:ext cx="2627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dirty="0" smtClean="0">
                <a:solidFill>
                  <a:schemeClr val="accent3"/>
                </a:solidFill>
              </a:rPr>
              <a:t>U. </a:t>
            </a:r>
            <a:r>
              <a:rPr lang="en-US" dirty="0" err="1" smtClean="0">
                <a:solidFill>
                  <a:schemeClr val="accent3"/>
                </a:solidFill>
              </a:rPr>
              <a:t>Englisch</a:t>
            </a:r>
            <a:r>
              <a:rPr lang="en-US" dirty="0" smtClean="0">
                <a:solidFill>
                  <a:schemeClr val="accent3"/>
                </a:solidFill>
              </a:rPr>
              <a:t>, Y. Li, </a:t>
            </a:r>
            <a:r>
              <a:rPr lang="en-US" dirty="0" err="1" smtClean="0">
                <a:solidFill>
                  <a:schemeClr val="accent3"/>
                </a:solidFill>
              </a:rPr>
              <a:t>S.Utermann</a:t>
            </a:r>
            <a:r>
              <a:rPr lang="en-US" dirty="0" smtClean="0">
                <a:solidFill>
                  <a:schemeClr val="accent3"/>
                </a:solidFill>
              </a:rPr>
              <a:t>,  F. Wolff-</a:t>
            </a:r>
            <a:r>
              <a:rPr lang="en-US" dirty="0" err="1" smtClean="0">
                <a:solidFill>
                  <a:schemeClr val="accent3"/>
                </a:solidFill>
              </a:rPr>
              <a:t>Fabris</a:t>
            </a:r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03500"/>
            <a:ext cx="7101840" cy="199644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05" y="4429223"/>
            <a:ext cx="3554045" cy="169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2"/>
          <p:cNvCxnSpPr/>
          <p:nvPr/>
        </p:nvCxnSpPr>
        <p:spPr bwMode="auto">
          <a:xfrm>
            <a:off x="4067747" y="3630295"/>
            <a:ext cx="1873377" cy="0"/>
          </a:xfrm>
          <a:prstGeom prst="line">
            <a:avLst/>
          </a:prstGeom>
          <a:noFill/>
          <a:ln w="635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 flipV="1">
            <a:off x="4067746" y="3400425"/>
            <a:ext cx="1351979" cy="229870"/>
          </a:xfrm>
          <a:prstGeom prst="line">
            <a:avLst/>
          </a:prstGeom>
          <a:noFill/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>
            <a:off x="6205309" y="3677920"/>
            <a:ext cx="675989" cy="84455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00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XFEL Undulator Systems in Tunnels </a:t>
            </a:r>
            <a:br>
              <a:rPr lang="de-DE" dirty="0" smtClean="0"/>
            </a:br>
            <a:r>
              <a:rPr lang="de-DE" dirty="0" smtClean="0"/>
              <a:t>XTD1, XTD2 </a:t>
            </a:r>
            <a:r>
              <a:rPr lang="de-DE" dirty="0" err="1" smtClean="0"/>
              <a:t>and</a:t>
            </a:r>
            <a:r>
              <a:rPr lang="de-DE" dirty="0" smtClean="0"/>
              <a:t> XTD4</a:t>
            </a:r>
            <a:endParaRPr lang="de-DE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33" y="4432696"/>
            <a:ext cx="3876586" cy="217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/>
          <a:stretch/>
        </p:blipFill>
        <p:spPr bwMode="auto">
          <a:xfrm>
            <a:off x="281684" y="3358427"/>
            <a:ext cx="4434082" cy="214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4430" y="5920088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</a:rPr>
              <a:t>Naked</a:t>
            </a:r>
            <a:r>
              <a:rPr lang="de-DE" sz="2000" dirty="0" smtClean="0">
                <a:solidFill>
                  <a:schemeClr val="accent3"/>
                </a:solidFill>
              </a:rPr>
              <a:t> Undulator System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62" y="1021845"/>
            <a:ext cx="2962213" cy="3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840470" y="4032405"/>
            <a:ext cx="414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</a:rPr>
              <a:t>With</a:t>
            </a:r>
            <a:r>
              <a:rPr lang="de-DE" sz="2000" dirty="0" smtClean="0">
                <a:solidFill>
                  <a:schemeClr val="accent3"/>
                </a:solidFill>
              </a:rPr>
              <a:t> Air </a:t>
            </a:r>
            <a:r>
              <a:rPr lang="de-DE" sz="2000" dirty="0" err="1" smtClean="0">
                <a:solidFill>
                  <a:schemeClr val="accent3"/>
                </a:solidFill>
              </a:rPr>
              <a:t>Conditioning</a:t>
            </a:r>
            <a:r>
              <a:rPr lang="de-DE" sz="2000" dirty="0" smtClean="0">
                <a:solidFill>
                  <a:schemeClr val="accent3"/>
                </a:solidFill>
              </a:rPr>
              <a:t> &amp; </a:t>
            </a:r>
            <a:r>
              <a:rPr lang="de-DE" sz="2000" dirty="0" err="1" smtClean="0">
                <a:solidFill>
                  <a:schemeClr val="accent3"/>
                </a:solidFill>
              </a:rPr>
              <a:t>Enclosures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" y="1343706"/>
            <a:ext cx="3554045" cy="169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3774827" y="1474338"/>
            <a:ext cx="2131286" cy="1437359"/>
            <a:chOff x="6614864" y="2894963"/>
            <a:chExt cx="2131286" cy="143735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864" y="2894963"/>
              <a:ext cx="1058225" cy="994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300" y="2894963"/>
              <a:ext cx="1011850" cy="1014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6744898" y="3935290"/>
              <a:ext cx="1889185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SASE2                        SASE1/3</a:t>
              </a:r>
            </a:p>
            <a:p>
              <a:pPr algn="ctr">
                <a:buNone/>
              </a:pPr>
              <a:r>
                <a:rPr lang="en-US" dirty="0" smtClean="0"/>
                <a:t>        Downstream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2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SASE1/XTD2  Installation Picture Gallery</a:t>
            </a:r>
            <a:endParaRPr lang="de-DE" dirty="0"/>
          </a:p>
        </p:txBody>
      </p:sp>
      <p:pic>
        <p:nvPicPr>
          <p:cNvPr id="41986" name="Picture 2" descr="H:\Bilder\XFEL\WP71_Activities\Bilder Aufbau XFEL\XTD2_SASE1\XTD2_Mai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50" y="1253031"/>
            <a:ext cx="2160000" cy="14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H:\Bilder\XFEL\WP71_Activities\Bilder Aufbau XFEL\XTD2_SASE1\20140305_Infrastruktur_1_Der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" y="1163031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:\Bilder\XFEL\WP71_Activities\Bilder Aufbau XFEL\XTD2_SASE1\20141107_EingebauteRacks_Noel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1" y="4217918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H:\Bilder\XFEL\WP71_Activities\Bilder Aufbau XFEL\XTD2_SASE1\20141107_Vertikalstuetzen_Noel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50" y="4178163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:\Bilder\XFEL\WP71_Activities\Bilder Aufbau XFEL\XTD2_SASE1\Vermessungsrohr XTD2\IMG_4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56" y="4091496"/>
            <a:ext cx="2160000" cy="16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27194" y="6059457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Jan 2015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722267" y="6033271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Nov 2014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26346" y="6046976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Nov 2014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827194" y="3175243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May2014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40781" y="3175243"/>
            <a:ext cx="1842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March 2014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681986" y="3184592"/>
            <a:ext cx="131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</a:rPr>
              <a:t>Oct</a:t>
            </a:r>
            <a:r>
              <a:rPr lang="de-DE" sz="2000" dirty="0" smtClean="0">
                <a:solidFill>
                  <a:schemeClr val="accent3"/>
                </a:solidFill>
              </a:rPr>
              <a:t> 2014</a:t>
            </a:r>
          </a:p>
        </p:txBody>
      </p:sp>
      <p:pic>
        <p:nvPicPr>
          <p:cNvPr id="41991" name="Picture 7" descr="H:\Bilder\XFEL\WP71_Activities\Bilder Aufbau XFEL\XTD2_SASE1\20141009_Rackeinbau_Viehweg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436" y="1149231"/>
            <a:ext cx="1872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67083" y="3175243"/>
            <a:ext cx="1490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| Dry Air</a:t>
            </a: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1673609" y="3375298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/>
          <p:nvPr/>
        </p:nvCxnSpPr>
        <p:spPr bwMode="auto">
          <a:xfrm>
            <a:off x="171118" y="6247031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2016735" y="6246175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>
            <a:off x="3988258" y="6232470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" name="Gerade Verbindung mit Pfeil 20"/>
          <p:cNvCxnSpPr>
            <a:stCxn id="13" idx="3"/>
          </p:cNvCxnSpPr>
          <p:nvPr/>
        </p:nvCxnSpPr>
        <p:spPr bwMode="auto">
          <a:xfrm>
            <a:off x="8998396" y="3384647"/>
            <a:ext cx="20618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/>
          <p:cNvCxnSpPr/>
          <p:nvPr/>
        </p:nvCxnSpPr>
        <p:spPr bwMode="auto">
          <a:xfrm>
            <a:off x="5982351" y="3375298"/>
            <a:ext cx="28404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7375870" y="3375298"/>
            <a:ext cx="28404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9938" name="Picture 2" descr="H:\Bilder\XFEL\WP71_Activities\Bilder Aufbau XFEL\XTD2_SASE1\Vermessungsrohr XTD2\IMG_20150205_1121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67" y="4006492"/>
            <a:ext cx="1397138" cy="1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Gerade Verbindung mit Pfeil 24"/>
          <p:cNvCxnSpPr/>
          <p:nvPr/>
        </p:nvCxnSpPr>
        <p:spPr bwMode="auto">
          <a:xfrm>
            <a:off x="6344324" y="6242120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>
            <a:off x="7326137" y="6046120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5.2. 2015</a:t>
            </a:r>
          </a:p>
        </p:txBody>
      </p:sp>
      <p:pic>
        <p:nvPicPr>
          <p:cNvPr id="27" name="Picture 2" descr="H:\My Documents\PowerPoint Vortraege\X-FEL\China\CAEP May2014\Material\XTD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75" y="1253031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2556698" y="3175243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April 2014</a:t>
            </a:r>
          </a:p>
        </p:txBody>
      </p:sp>
      <p:cxnSp>
        <p:nvCxnSpPr>
          <p:cNvPr id="29" name="Gerade Verbindung mit Pfeil 28"/>
          <p:cNvCxnSpPr/>
          <p:nvPr/>
        </p:nvCxnSpPr>
        <p:spPr bwMode="auto">
          <a:xfrm>
            <a:off x="4064864" y="3384647"/>
            <a:ext cx="41865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93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flueger\Desktop\Zeitplan WP-71 SASE1_2015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675"/>
            <a:ext cx="874449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SASE1 / XTD2  Installation Schedule </a:t>
            </a:r>
            <a:br>
              <a:rPr lang="de-DE" dirty="0" smtClean="0"/>
            </a:br>
            <a:r>
              <a:rPr lang="de-DE" dirty="0" err="1" smtClean="0"/>
              <a:t>updated</a:t>
            </a:r>
            <a:r>
              <a:rPr lang="de-DE" dirty="0" smtClean="0"/>
              <a:t> 01.04.15</a:t>
            </a:r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 bwMode="auto">
          <a:xfrm flipH="1">
            <a:off x="7123814" y="2839132"/>
            <a:ext cx="310140" cy="25334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7357730" y="2500578"/>
            <a:ext cx="100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13.4. 15</a:t>
            </a:r>
          </a:p>
        </p:txBody>
      </p:sp>
      <p:cxnSp>
        <p:nvCxnSpPr>
          <p:cNvPr id="8" name="Gerade Verbindung mit Pfeil 7"/>
          <p:cNvCxnSpPr/>
          <p:nvPr/>
        </p:nvCxnSpPr>
        <p:spPr bwMode="auto">
          <a:xfrm flipV="1">
            <a:off x="8235467" y="5437619"/>
            <a:ext cx="245854" cy="2133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7010383" y="5486400"/>
            <a:ext cx="1225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30.12. 15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4605004" y="1547277"/>
            <a:ext cx="14500" cy="442348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Gerade Verbindung 12"/>
          <p:cNvCxnSpPr/>
          <p:nvPr/>
        </p:nvCxnSpPr>
        <p:spPr bwMode="auto">
          <a:xfrm>
            <a:off x="8517659" y="5014872"/>
            <a:ext cx="0" cy="118753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5533901" y="5801481"/>
            <a:ext cx="18238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22 </a:t>
            </a:r>
            <a:r>
              <a:rPr lang="de-DE" sz="1600" b="1" dirty="0" smtClean="0">
                <a:solidFill>
                  <a:srgbClr val="FF0000"/>
                </a:solidFill>
              </a:rPr>
              <a:t>(15) </a:t>
            </a:r>
            <a:r>
              <a:rPr lang="de-DE" sz="1600" b="1" dirty="0" err="1" smtClean="0">
                <a:solidFill>
                  <a:srgbClr val="FF0000"/>
                </a:solidFill>
              </a:rPr>
              <a:t>Months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V="1">
            <a:off x="7357730" y="6019441"/>
            <a:ext cx="1110828" cy="13685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/>
          <p:nvPr/>
        </p:nvCxnSpPr>
        <p:spPr bwMode="auto">
          <a:xfrm flipH="1" flipV="1">
            <a:off x="4619504" y="5970757"/>
            <a:ext cx="1080654" cy="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4086447" y="1163394"/>
            <a:ext cx="1225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3.3. 14</a:t>
            </a:r>
          </a:p>
        </p:txBody>
      </p:sp>
    </p:spTree>
    <p:extLst>
      <p:ext uri="{BB962C8B-B14F-4D97-AF65-F5344CB8AC3E}">
        <p14:creationId xmlns:p14="http://schemas.microsoft.com/office/powerpoint/2010/main" val="22986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SASE3 / XTD4  5.2.15</a:t>
            </a:r>
            <a:endParaRPr lang="de-DE" dirty="0"/>
          </a:p>
        </p:txBody>
      </p:sp>
      <p:pic>
        <p:nvPicPr>
          <p:cNvPr id="5" name="Picture 3" descr="H:\Bilder\XFEL\WP71_Activities\Bilder Aufbau XFEL\XTD4_SASE3\XTD4_2015020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" y="3931725"/>
            <a:ext cx="2425109" cy="18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Bilder\XFEL\WP71_Activities\Bilder Aufbau XFEL\XTD4_SASE3\XTD4_20150205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08" y="3965575"/>
            <a:ext cx="2425109" cy="18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:\Bilder\XFEL\WP71_Activities\Bilder Aufbau XFEL\XTD4_SASE3\IMG_26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" y="1447120"/>
            <a:ext cx="2785398" cy="185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257425" y="3384793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</a:rPr>
              <a:t>Dec</a:t>
            </a:r>
            <a:r>
              <a:rPr lang="de-DE" sz="2000" dirty="0" smtClean="0">
                <a:solidFill>
                  <a:schemeClr val="accent3"/>
                </a:solidFill>
              </a:rPr>
              <a:t> 2014</a:t>
            </a: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5097482" y="3588296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9939" name="Picture 3" descr="H:\Bilder\XFEL\WP71_Activities\Bilder Aufbau XFEL\XTD4_SASE3\20150102-MKX_01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74" y="1447120"/>
            <a:ext cx="2743199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715125" y="3464794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Jan 2015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175754" y="6024390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2.2.2015</a:t>
            </a:r>
          </a:p>
        </p:txBody>
      </p:sp>
      <p:cxnSp>
        <p:nvCxnSpPr>
          <p:cNvPr id="11" name="Gerade Verbindung mit Pfeil 10"/>
          <p:cNvCxnSpPr/>
          <p:nvPr/>
        </p:nvCxnSpPr>
        <p:spPr bwMode="auto">
          <a:xfrm>
            <a:off x="220682" y="6224445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8145482" y="3664849"/>
            <a:ext cx="5680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9940" name="Picture 4" descr="H:\Bilder\XFEL\WP71_Activities\Bilder Aufbau XFEL\XTD4_SASE3\20150102-MK3_6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55" y="1447119"/>
            <a:ext cx="2745820" cy="18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SASE3 / XTD4 March 2015</a:t>
            </a:r>
            <a:endParaRPr lang="de-DE" dirty="0"/>
          </a:p>
        </p:txBody>
      </p:sp>
      <p:pic>
        <p:nvPicPr>
          <p:cNvPr id="4" name="Picture 2" descr="C:\Users\pflueger\Desktop\Zeitplan WP-71 SASE3_2014_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6"/>
          <a:stretch/>
        </p:blipFill>
        <p:spPr bwMode="auto">
          <a:xfrm>
            <a:off x="63898" y="1617107"/>
            <a:ext cx="8955371" cy="399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765088" y="5593466"/>
            <a:ext cx="100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12.4.16</a:t>
            </a: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4727626" y="1868261"/>
            <a:ext cx="0" cy="4413786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5870722" y="5745866"/>
            <a:ext cx="18943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22 </a:t>
            </a:r>
            <a:r>
              <a:rPr lang="de-DE" sz="1600" b="1" dirty="0" smtClean="0">
                <a:solidFill>
                  <a:srgbClr val="FF0000"/>
                </a:solidFill>
              </a:rPr>
              <a:t>(15) </a:t>
            </a:r>
            <a:r>
              <a:rPr lang="de-DE" sz="1600" b="1" dirty="0" err="1" smtClean="0">
                <a:solidFill>
                  <a:srgbClr val="FF0000"/>
                </a:solidFill>
              </a:rPr>
              <a:t>Months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7487118" y="5969393"/>
            <a:ext cx="1406143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 flipH="1">
            <a:off x="4727626" y="5972446"/>
            <a:ext cx="854467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3829372" y="2178509"/>
            <a:ext cx="100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12.6.14</a:t>
            </a: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4481199" y="1992407"/>
            <a:ext cx="245854" cy="2133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 flipH="1">
            <a:off x="6199877" y="2494483"/>
            <a:ext cx="230184" cy="974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6486454" y="2373951"/>
            <a:ext cx="100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12.2.15</a:t>
            </a: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V="1">
            <a:off x="8603346" y="5549366"/>
            <a:ext cx="245854" cy="2133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45563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XTD1/SASE2    5.2.2015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40042" y="5620778"/>
            <a:ext cx="635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800" b="1" dirty="0" smtClean="0">
                <a:solidFill>
                  <a:srgbClr val="FF0000"/>
                </a:solidFill>
              </a:rPr>
              <a:t>Empty! Installation </a:t>
            </a:r>
            <a:r>
              <a:rPr lang="de-DE" sz="2800" b="1" dirty="0" err="1" smtClean="0">
                <a:solidFill>
                  <a:srgbClr val="FF0000"/>
                </a:solidFill>
              </a:rPr>
              <a:t>starts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smtClean="0">
                <a:solidFill>
                  <a:srgbClr val="FF0000"/>
                </a:solidFill>
              </a:rPr>
              <a:t>June 15</a:t>
            </a:r>
          </a:p>
        </p:txBody>
      </p:sp>
      <p:pic>
        <p:nvPicPr>
          <p:cNvPr id="40962" name="Picture 2" descr="C:\Users\pflueger\Desktop\TunnelTour\IMG_20150205_105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42" y="128480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753245" y="1919507"/>
            <a:ext cx="4859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4000" b="1" dirty="0" smtClean="0">
                <a:solidFill>
                  <a:schemeClr val="accent3"/>
                </a:solidFill>
              </a:rPr>
              <a:t>Undulator Systems</a:t>
            </a:r>
          </a:p>
        </p:txBody>
      </p:sp>
      <p:pic>
        <p:nvPicPr>
          <p:cNvPr id="5" name="Picture 4" descr="undulator_bunt_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4866" y="3523039"/>
            <a:ext cx="3114675" cy="2433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8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SASE2 </a:t>
            </a:r>
            <a:r>
              <a:rPr lang="de-DE" dirty="0"/>
              <a:t>/ </a:t>
            </a:r>
            <a:r>
              <a:rPr lang="de-DE" dirty="0" smtClean="0"/>
              <a:t>XTD1  </a:t>
            </a:r>
            <a:r>
              <a:rPr lang="de-DE" dirty="0"/>
              <a:t>Installation Schedule </a:t>
            </a:r>
            <a:br>
              <a:rPr lang="de-DE" dirty="0"/>
            </a:br>
            <a:r>
              <a:rPr lang="de-DE" dirty="0" err="1"/>
              <a:t>updated</a:t>
            </a:r>
            <a:r>
              <a:rPr lang="de-DE" dirty="0"/>
              <a:t> 27.11.14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69689" y="1366192"/>
            <a:ext cx="8585863" cy="4713974"/>
            <a:chOff x="296881" y="1853075"/>
            <a:chExt cx="7932737" cy="4327808"/>
          </a:xfrm>
        </p:grpSpPr>
        <p:pic>
          <p:nvPicPr>
            <p:cNvPr id="39938" name="Picture 2" descr="C:\Users\pflueger\Desktop\Zeitplan WP-71 SASE2_2014_3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4" t="-5235" r="62188" b="-2015"/>
            <a:stretch/>
          </p:blipFill>
          <p:spPr bwMode="auto">
            <a:xfrm>
              <a:off x="296881" y="1853075"/>
              <a:ext cx="3815937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pflueger\Desktop\Zeitplan WP-71 SASE2_2014_3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1" t="-5235" r="585" b="-2015"/>
            <a:stretch/>
          </p:blipFill>
          <p:spPr bwMode="auto">
            <a:xfrm>
              <a:off x="4239509" y="1860883"/>
              <a:ext cx="3990109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Gerade Verbindung 5"/>
          <p:cNvCxnSpPr/>
          <p:nvPr/>
        </p:nvCxnSpPr>
        <p:spPr bwMode="auto">
          <a:xfrm>
            <a:off x="4975760" y="2111828"/>
            <a:ext cx="59377" cy="471450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7877298" y="5130140"/>
            <a:ext cx="29689" cy="169619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7433953" y="6599766"/>
            <a:ext cx="473034" cy="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 flipH="1">
            <a:off x="5035137" y="6599768"/>
            <a:ext cx="665021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>
            <a:off x="7943484" y="5706575"/>
            <a:ext cx="266303" cy="21771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8209787" y="5537298"/>
            <a:ext cx="100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8.9.16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38709" y="1024849"/>
            <a:ext cx="475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b="1" dirty="0" smtClean="0">
                <a:solidFill>
                  <a:srgbClr val="FF0000"/>
                </a:solidFill>
              </a:rPr>
              <a:t>Installation </a:t>
            </a:r>
            <a:r>
              <a:rPr lang="de-DE" sz="1800" b="1" dirty="0" err="1" smtClean="0">
                <a:solidFill>
                  <a:srgbClr val="FF0000"/>
                </a:solidFill>
              </a:rPr>
              <a:t>starts</a:t>
            </a:r>
            <a:r>
              <a:rPr lang="de-DE" sz="1800" b="1" dirty="0" smtClean="0">
                <a:solidFill>
                  <a:srgbClr val="FF0000"/>
                </a:solidFill>
              </a:rPr>
              <a:t> May 15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082789" y="1876716"/>
            <a:ext cx="100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600" b="1" dirty="0">
                <a:solidFill>
                  <a:srgbClr val="FF0000"/>
                </a:solidFill>
              </a:rPr>
              <a:t>1</a:t>
            </a:r>
            <a:r>
              <a:rPr lang="de-DE" sz="1600" b="1" dirty="0" smtClean="0">
                <a:solidFill>
                  <a:srgbClr val="FF0000"/>
                </a:solidFill>
              </a:rPr>
              <a:t>.6.15</a:t>
            </a:r>
          </a:p>
        </p:txBody>
      </p:sp>
      <p:cxnSp>
        <p:nvCxnSpPr>
          <p:cNvPr id="19" name="Gerade Verbindung mit Pfeil 18"/>
          <p:cNvCxnSpPr>
            <a:stCxn id="14" idx="2"/>
          </p:cNvCxnSpPr>
          <p:nvPr/>
        </p:nvCxnSpPr>
        <p:spPr bwMode="auto">
          <a:xfrm>
            <a:off x="4583121" y="2215270"/>
            <a:ext cx="422327" cy="817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5332247" y="6430489"/>
            <a:ext cx="23382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400" b="1" dirty="0" smtClean="0">
                <a:solidFill>
                  <a:srgbClr val="FF0000"/>
                </a:solidFill>
              </a:rPr>
              <a:t>15 </a:t>
            </a:r>
            <a:r>
              <a:rPr lang="de-DE" sz="1400" b="1" dirty="0" err="1" smtClean="0">
                <a:solidFill>
                  <a:srgbClr val="FF0000"/>
                </a:solidFill>
              </a:rPr>
              <a:t>Months</a:t>
            </a:r>
            <a:r>
              <a:rPr lang="de-DE" sz="1400" b="1" dirty="0" smtClean="0">
                <a:solidFill>
                  <a:srgbClr val="FF0000"/>
                </a:solidFill>
              </a:rPr>
              <a:t> (Original Plan)</a:t>
            </a:r>
          </a:p>
        </p:txBody>
      </p:sp>
    </p:spTree>
    <p:extLst>
      <p:ext uri="{BB962C8B-B14F-4D97-AF65-F5344CB8AC3E}">
        <p14:creationId xmlns:p14="http://schemas.microsoft.com/office/powerpoint/2010/main" val="3705385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Activities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24184" y="1150908"/>
            <a:ext cx="870549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err="1" smtClean="0">
                <a:solidFill>
                  <a:schemeClr val="accent3"/>
                </a:solidFill>
              </a:rPr>
              <a:t>Continue</a:t>
            </a:r>
            <a:r>
              <a:rPr lang="de-DE" sz="2000" dirty="0" smtClean="0">
                <a:solidFill>
                  <a:schemeClr val="accent3"/>
                </a:solidFill>
              </a:rPr>
              <a:t> Tunnel Installation </a:t>
            </a:r>
            <a:r>
              <a:rPr lang="de-DE" sz="2000" dirty="0" err="1" smtClean="0">
                <a:solidFill>
                  <a:schemeClr val="accent3"/>
                </a:solidFill>
              </a:rPr>
              <a:t>as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close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schedule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as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possible</a:t>
            </a:r>
            <a:r>
              <a:rPr lang="de-DE" sz="2000" dirty="0" smtClean="0">
                <a:solidFill>
                  <a:schemeClr val="accent3"/>
                </a:solidFill>
              </a:rPr>
              <a:t/>
            </a:r>
            <a:br>
              <a:rPr lang="de-DE" sz="2000" dirty="0" smtClean="0">
                <a:solidFill>
                  <a:schemeClr val="accent3"/>
                </a:solidFill>
              </a:rPr>
            </a:br>
            <a:r>
              <a:rPr lang="de-DE" sz="2000" dirty="0" smtClean="0">
                <a:solidFill>
                  <a:schemeClr val="accent3"/>
                </a:solidFill>
              </a:rPr>
              <a:t> 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de-DE" sz="2000" dirty="0" smtClean="0">
                <a:solidFill>
                  <a:schemeClr val="accent3"/>
                </a:solidFill>
              </a:rPr>
              <a:t>Solution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problems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</a:p>
          <a:p>
            <a:pPr marL="800100" lvl="1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accent3"/>
                </a:solidFill>
              </a:rPr>
              <a:t>Problem 1: </a:t>
            </a:r>
            <a:r>
              <a:rPr lang="de-DE" sz="2000" dirty="0" err="1" smtClean="0">
                <a:solidFill>
                  <a:schemeClr val="accent3"/>
                </a:solidFill>
              </a:rPr>
              <a:t>about</a:t>
            </a:r>
            <a:r>
              <a:rPr lang="de-DE" sz="2000" dirty="0" smtClean="0">
                <a:solidFill>
                  <a:schemeClr val="accent3"/>
                </a:solidFill>
              </a:rPr>
              <a:t> 60%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the</a:t>
            </a:r>
            <a:r>
              <a:rPr lang="de-DE" sz="2000" dirty="0" smtClean="0">
                <a:solidFill>
                  <a:schemeClr val="accent3"/>
                </a:solidFill>
              </a:rPr>
              <a:t> Undulator Segments </a:t>
            </a:r>
            <a:r>
              <a:rPr lang="de-DE" sz="2000" dirty="0" err="1" smtClean="0">
                <a:solidFill>
                  <a:schemeClr val="accent3"/>
                </a:solidFill>
              </a:rPr>
              <a:t>are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stored</a:t>
            </a:r>
            <a:r>
              <a:rPr lang="de-DE" sz="2000" dirty="0" smtClean="0">
                <a:solidFill>
                  <a:schemeClr val="accent3"/>
                </a:solidFill>
              </a:rPr>
              <a:t> in Windsbergring </a:t>
            </a:r>
            <a:r>
              <a:rPr lang="de-DE" sz="2000" dirty="0" err="1" smtClean="0">
                <a:solidFill>
                  <a:schemeClr val="accent3"/>
                </a:solidFill>
              </a:rPr>
              <a:t>up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2 ½ </a:t>
            </a:r>
            <a:r>
              <a:rPr lang="de-DE" sz="2000" dirty="0" err="1" smtClean="0">
                <a:solidFill>
                  <a:schemeClr val="accent3"/>
                </a:solidFill>
              </a:rPr>
              <a:t>years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with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poor</a:t>
            </a:r>
            <a:r>
              <a:rPr lang="de-DE" sz="2000" dirty="0" smtClean="0">
                <a:solidFill>
                  <a:schemeClr val="accent3"/>
                </a:solidFill>
              </a:rPr>
              <a:t> (</a:t>
            </a:r>
            <a:r>
              <a:rPr lang="de-DE" sz="2000" dirty="0" err="1" smtClean="0">
                <a:solidFill>
                  <a:schemeClr val="accent3"/>
                </a:solidFill>
              </a:rPr>
              <a:t>no</a:t>
            </a:r>
            <a:r>
              <a:rPr lang="de-DE" sz="2000" dirty="0" smtClean="0">
                <a:solidFill>
                  <a:schemeClr val="accent3"/>
                </a:solidFill>
              </a:rPr>
              <a:t>) </a:t>
            </a:r>
            <a:r>
              <a:rPr lang="de-DE" sz="2000" dirty="0" err="1" smtClean="0">
                <a:solidFill>
                  <a:schemeClr val="accent3"/>
                </a:solidFill>
              </a:rPr>
              <a:t>temperature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control</a:t>
            </a:r>
            <a:endParaRPr lang="de-DE" sz="2000" dirty="0">
              <a:solidFill>
                <a:schemeClr val="accent3"/>
              </a:solidFill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800100" lvl="1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accent3"/>
                </a:solidFill>
              </a:rPr>
              <a:t>Problem 2: limited </a:t>
            </a:r>
            <a:r>
              <a:rPr lang="de-DE" sz="2000" dirty="0" err="1" smtClean="0">
                <a:solidFill>
                  <a:schemeClr val="accent3"/>
                </a:solidFill>
              </a:rPr>
              <a:t>accuracy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present</a:t>
            </a:r>
            <a:r>
              <a:rPr lang="de-DE" sz="2000" dirty="0" smtClean="0">
                <a:solidFill>
                  <a:schemeClr val="accent3"/>
                </a:solidFill>
              </a:rPr>
              <a:t> Hall Probe </a:t>
            </a:r>
            <a:r>
              <a:rPr lang="de-DE" sz="2000" dirty="0" err="1" smtClean="0">
                <a:solidFill>
                  <a:schemeClr val="accent3"/>
                </a:solidFill>
              </a:rPr>
              <a:t>measurements</a:t>
            </a:r>
            <a:r>
              <a:rPr lang="de-DE" sz="2000" dirty="0" smtClean="0">
                <a:solidFill>
                  <a:schemeClr val="accent3"/>
                </a:solidFill>
              </a:rPr>
              <a:t> (</a:t>
            </a: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K/K ≤ </a:t>
            </a:r>
            <a:r>
              <a:rPr lang="de-DE" sz="2000" dirty="0" smtClean="0">
                <a:solidFill>
                  <a:schemeClr val="accent3"/>
                </a:solidFill>
              </a:rPr>
              <a:t>8-9 x 10</a:t>
            </a:r>
            <a:r>
              <a:rPr lang="de-DE" sz="2000" baseline="30000" dirty="0" smtClean="0">
                <a:solidFill>
                  <a:schemeClr val="accent3"/>
                </a:solidFill>
              </a:rPr>
              <a:t>-4</a:t>
            </a:r>
            <a:r>
              <a:rPr lang="de-DE" sz="2000" dirty="0" smtClean="0">
                <a:solidFill>
                  <a:schemeClr val="accent3"/>
                </a:solidFill>
              </a:rPr>
              <a:t>)</a:t>
            </a:r>
            <a:endParaRPr lang="de-DE" sz="2000" dirty="0">
              <a:solidFill>
                <a:schemeClr val="accent3"/>
              </a:solidFill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de-DE" sz="2000" dirty="0" smtClean="0">
              <a:solidFill>
                <a:schemeClr val="accent3"/>
              </a:solidFill>
            </a:endParaRPr>
          </a:p>
          <a:p>
            <a:pPr marL="800100" lvl="1" indent="-342900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accent3"/>
                </a:solidFill>
              </a:rPr>
              <a:t>Problem 3: </a:t>
            </a:r>
            <a:r>
              <a:rPr lang="de-DE" sz="2000" dirty="0" err="1" smtClean="0">
                <a:solidFill>
                  <a:schemeClr val="accent3"/>
                </a:solidFill>
              </a:rPr>
              <a:t>Entrance</a:t>
            </a:r>
            <a:r>
              <a:rPr lang="de-DE" sz="2000" dirty="0" smtClean="0">
                <a:solidFill>
                  <a:schemeClr val="accent3"/>
                </a:solidFill>
              </a:rPr>
              <a:t>/Exit Kicks </a:t>
            </a:r>
            <a:r>
              <a:rPr lang="de-DE" sz="2000" dirty="0" err="1" smtClean="0">
                <a:solidFill>
                  <a:schemeClr val="accent3"/>
                </a:solidFill>
              </a:rPr>
              <a:t>as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determined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with</a:t>
            </a:r>
            <a:r>
              <a:rPr lang="de-DE" sz="2000" dirty="0" smtClean="0">
                <a:solidFill>
                  <a:schemeClr val="accent3"/>
                </a:solidFill>
              </a:rPr>
              <a:t>  Hall Probe </a:t>
            </a:r>
            <a:r>
              <a:rPr lang="de-DE" sz="2000" dirty="0" err="1" smtClean="0">
                <a:solidFill>
                  <a:schemeClr val="accent3"/>
                </a:solidFill>
              </a:rPr>
              <a:t>measurements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have</a:t>
            </a:r>
            <a:r>
              <a:rPr lang="de-DE" sz="2000" dirty="0" smtClean="0">
                <a:solidFill>
                  <a:schemeClr val="accent3"/>
                </a:solidFill>
              </a:rPr>
              <a:t> limited </a:t>
            </a:r>
            <a:r>
              <a:rPr lang="de-DE" sz="2000" dirty="0" err="1" smtClean="0">
                <a:solidFill>
                  <a:schemeClr val="accent3"/>
                </a:solidFill>
              </a:rPr>
              <a:t>accuracy</a:t>
            </a:r>
            <a:r>
              <a:rPr lang="de-DE" sz="2000" dirty="0" smtClean="0">
                <a:solidFill>
                  <a:schemeClr val="accent3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0760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345983"/>
              </p:ext>
            </p:extLst>
          </p:nvPr>
        </p:nvGraphicFramePr>
        <p:xfrm>
          <a:off x="79953" y="1472033"/>
          <a:ext cx="6663643" cy="4687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9" name="Graph" r:id="rId3" imgW="4125600" imgH="2901600" progId="Origin50.Graph">
                  <p:embed/>
                </p:oleObj>
              </mc:Choice>
              <mc:Fallback>
                <p:oleObj name="Graph" r:id="rId3" imgW="41256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53" y="1472033"/>
                        <a:ext cx="6663643" cy="4687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45418" y="1228725"/>
            <a:ext cx="77768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de-DE" altLang="de-DE" sz="2000" b="1" dirty="0" err="1">
                <a:solidFill>
                  <a:srgbClr val="0000CC"/>
                </a:solidFill>
                <a:latin typeface="Comic Sans MS" pitchFamily="66" charset="0"/>
              </a:rPr>
              <a:t>Comparison</a:t>
            </a:r>
            <a:r>
              <a:rPr lang="de-DE" altLang="de-DE" sz="20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de-DE" altLang="de-DE" sz="2000" b="1" dirty="0" err="1">
                <a:solidFill>
                  <a:srgbClr val="0000CC"/>
                </a:solidFill>
                <a:latin typeface="Comic Sans MS" pitchFamily="66" charset="0"/>
              </a:rPr>
              <a:t>of</a:t>
            </a:r>
            <a:r>
              <a:rPr lang="de-DE" altLang="de-DE" sz="2000" b="1" dirty="0">
                <a:solidFill>
                  <a:srgbClr val="0000CC"/>
                </a:solidFill>
                <a:latin typeface="Comic Sans MS" pitchFamily="66" charset="0"/>
              </a:rPr>
              <a:t> Senis#151, #152 </a:t>
            </a:r>
            <a:r>
              <a:rPr lang="de-DE" altLang="de-DE" sz="2000" b="1" dirty="0" err="1">
                <a:solidFill>
                  <a:srgbClr val="0000CC"/>
                </a:solidFill>
                <a:latin typeface="Comic Sans MS" pitchFamily="66" charset="0"/>
              </a:rPr>
              <a:t>and</a:t>
            </a:r>
            <a:r>
              <a:rPr lang="de-DE" altLang="de-DE" sz="2000" b="1" dirty="0">
                <a:solidFill>
                  <a:srgbClr val="0000CC"/>
                </a:solidFill>
                <a:latin typeface="Comic Sans MS" pitchFamily="66" charset="0"/>
              </a:rPr>
              <a:t> #153 on U40-X057</a:t>
            </a:r>
          </a:p>
          <a:p>
            <a:pPr algn="ctr">
              <a:buNone/>
            </a:pPr>
            <a:endParaRPr lang="de-DE" altLang="de-DE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243013" y="231775"/>
            <a:ext cx="7283450" cy="714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sz="2000" kern="0" dirty="0" smtClean="0"/>
              <a:t>Problems Nr. 1,2 :  </a:t>
            </a:r>
            <a:r>
              <a:rPr lang="de-DE" sz="2000" kern="0" dirty="0" err="1" smtClean="0"/>
              <a:t>Better</a:t>
            </a:r>
            <a:r>
              <a:rPr lang="de-DE" sz="2000" kern="0" dirty="0" smtClean="0"/>
              <a:t> Hall-Sensors</a:t>
            </a:r>
            <a:br>
              <a:rPr lang="de-DE" sz="2000" kern="0" dirty="0" smtClean="0"/>
            </a:br>
            <a:r>
              <a:rPr lang="de-DE" sz="2000" kern="0" dirty="0" smtClean="0"/>
              <a:t>K-</a:t>
            </a:r>
            <a:r>
              <a:rPr lang="de-DE" sz="2000" kern="0" dirty="0" err="1" smtClean="0"/>
              <a:t>Gapdependence</a:t>
            </a:r>
            <a:r>
              <a:rPr lang="de-DE" sz="2000" kern="0" dirty="0" smtClean="0"/>
              <a:t>  </a:t>
            </a:r>
            <a:r>
              <a:rPr lang="de-DE" sz="2000" kern="0" dirty="0" err="1" smtClean="0"/>
              <a:t>of</a:t>
            </a:r>
            <a:r>
              <a:rPr lang="de-DE" sz="2000" kern="0" dirty="0" smtClean="0"/>
              <a:t> U40-X057</a:t>
            </a:r>
            <a:endParaRPr lang="de-DE" sz="2000" kern="0" dirty="0"/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1409700" y="2217240"/>
            <a:ext cx="9525" cy="12954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" name="Textfeld 4"/>
          <p:cNvSpPr txBox="1"/>
          <p:nvPr/>
        </p:nvSpPr>
        <p:spPr>
          <a:xfrm>
            <a:off x="2196114" y="2063352"/>
            <a:ext cx="222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400" b="1" dirty="0">
                <a:solidFill>
                  <a:srgbClr val="0070C0"/>
                </a:solidFill>
              </a:rPr>
              <a:t>151-152</a:t>
            </a:r>
            <a:r>
              <a:rPr lang="de-DE" sz="1400" b="1" dirty="0">
                <a:solidFill>
                  <a:srgbClr val="0070C0"/>
                </a:solidFill>
                <a:sym typeface="Symbol"/>
              </a:rPr>
              <a:t> </a:t>
            </a:r>
            <a:r>
              <a:rPr lang="de-DE" sz="1400" b="1" dirty="0" smtClean="0">
                <a:solidFill>
                  <a:srgbClr val="0070C0"/>
                </a:solidFill>
                <a:sym typeface="Symbol"/>
              </a:rPr>
              <a:t> K/K2.5x10</a:t>
            </a:r>
            <a:r>
              <a:rPr lang="de-DE" sz="1400" b="1" baseline="30000" dirty="0" smtClean="0">
                <a:solidFill>
                  <a:srgbClr val="0070C0"/>
                </a:solidFill>
                <a:sym typeface="Symbol"/>
              </a:rPr>
              <a:t>-4</a:t>
            </a:r>
            <a:endParaRPr lang="de-DE" sz="1400" b="1" dirty="0" smtClean="0">
              <a:solidFill>
                <a:srgbClr val="0070C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964100" y="4745146"/>
            <a:ext cx="2162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accent3"/>
                </a:solidFill>
              </a:rPr>
              <a:t>151-15</a:t>
            </a:r>
            <a:r>
              <a:rPr lang="de-DE" sz="1400" b="1" dirty="0" smtClean="0">
                <a:solidFill>
                  <a:schemeClr val="accent3"/>
                </a:solidFill>
                <a:sym typeface="Symbol"/>
              </a:rPr>
              <a:t>2   </a:t>
            </a:r>
            <a:r>
              <a:rPr lang="de-DE" sz="1400" b="1" dirty="0">
                <a:solidFill>
                  <a:schemeClr val="accent3"/>
                </a:solidFill>
                <a:sym typeface="Symbol"/>
              </a:rPr>
              <a:t>K/K</a:t>
            </a:r>
            <a:r>
              <a:rPr lang="de-DE" sz="1400" b="1" dirty="0" smtClean="0">
                <a:solidFill>
                  <a:schemeClr val="accent3"/>
                </a:solidFill>
                <a:sym typeface="Symbol"/>
              </a:rPr>
              <a:t>2.5x10</a:t>
            </a:r>
            <a:r>
              <a:rPr lang="de-DE" sz="1400" b="1" baseline="30000" dirty="0" smtClean="0">
                <a:solidFill>
                  <a:schemeClr val="accent3"/>
                </a:solidFill>
                <a:sym typeface="Symbol"/>
              </a:rPr>
              <a:t>-4</a:t>
            </a:r>
            <a:endParaRPr lang="de-DE" sz="1400" b="1" dirty="0">
              <a:solidFill>
                <a:schemeClr val="accent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196114" y="3661692"/>
            <a:ext cx="1864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rgbClr val="FF0000"/>
                </a:solidFill>
              </a:rPr>
              <a:t>151-153</a:t>
            </a:r>
            <a:r>
              <a:rPr lang="de-DE" sz="1400" b="1" dirty="0">
                <a:solidFill>
                  <a:schemeClr val="accent3"/>
                </a:solidFill>
                <a:sym typeface="Symbol"/>
              </a:rPr>
              <a:t> </a:t>
            </a:r>
            <a:r>
              <a:rPr lang="de-DE" sz="1400" b="1" dirty="0" smtClean="0">
                <a:solidFill>
                  <a:schemeClr val="accent3"/>
                </a:solidFill>
                <a:sym typeface="Symbol"/>
              </a:rPr>
              <a:t>  </a:t>
            </a:r>
            <a:r>
              <a:rPr lang="de-DE" sz="1400" b="1" dirty="0" smtClean="0">
                <a:solidFill>
                  <a:srgbClr val="FF0000"/>
                </a:solidFill>
                <a:sym typeface="Symbol"/>
              </a:rPr>
              <a:t></a:t>
            </a:r>
            <a:r>
              <a:rPr lang="de-DE" sz="1400" b="1" dirty="0">
                <a:solidFill>
                  <a:srgbClr val="FF0000"/>
                </a:solidFill>
                <a:sym typeface="Symbol"/>
              </a:rPr>
              <a:t>K/K10</a:t>
            </a:r>
            <a:r>
              <a:rPr lang="de-DE" sz="1400" b="1" baseline="30000" dirty="0">
                <a:solidFill>
                  <a:srgbClr val="FF0000"/>
                </a:solidFill>
                <a:sym typeface="Symbol"/>
              </a:rPr>
              <a:t>-5</a:t>
            </a:r>
            <a:r>
              <a:rPr lang="de-DE" sz="1400" b="1" dirty="0" smtClean="0">
                <a:solidFill>
                  <a:srgbClr val="FF0000"/>
                </a:solidFill>
                <a:sym typeface="Symbol"/>
              </a:rPr>
              <a:t>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19775" y="3190875"/>
            <a:ext cx="332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b="1" dirty="0" smtClean="0">
                <a:solidFill>
                  <a:schemeClr val="accent3"/>
                </a:solidFill>
                <a:sym typeface="Symbol"/>
              </a:rPr>
              <a:t>Message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b="1" dirty="0" err="1" smtClean="0">
                <a:solidFill>
                  <a:schemeClr val="accent3"/>
                </a:solidFill>
                <a:sym typeface="Symbol"/>
              </a:rPr>
              <a:t>Accuracy</a:t>
            </a:r>
            <a:r>
              <a:rPr lang="de-DE" sz="1800" b="1" dirty="0" smtClean="0">
                <a:solidFill>
                  <a:schemeClr val="accent3"/>
                </a:solidFill>
                <a:sym typeface="Symbol"/>
              </a:rPr>
              <a:t> Limit: </a:t>
            </a:r>
            <a:r>
              <a:rPr lang="de-DE" sz="1800" b="1" dirty="0">
                <a:solidFill>
                  <a:schemeClr val="accent3"/>
                </a:solidFill>
                <a:sym typeface="Symbol"/>
              </a:rPr>
              <a:t>K/K</a:t>
            </a:r>
            <a:r>
              <a:rPr lang="de-DE" sz="1800" b="1" dirty="0" smtClean="0">
                <a:solidFill>
                  <a:schemeClr val="accent3"/>
                </a:solidFill>
                <a:sym typeface="Symbol"/>
              </a:rPr>
              <a:t>2.5x10</a:t>
            </a:r>
            <a:r>
              <a:rPr lang="de-DE" sz="1800" b="1" baseline="30000" dirty="0" smtClean="0">
                <a:solidFill>
                  <a:schemeClr val="accent3"/>
                </a:solidFill>
                <a:sym typeface="Symbol"/>
              </a:rPr>
              <a:t>-4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Re-Measurement </a:t>
            </a:r>
            <a:r>
              <a:rPr lang="de-DE" sz="1800" b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of</a:t>
            </a:r>
            <a:r>
              <a:rPr lang="de-DE" sz="18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all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1800" b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  91 Undulator Segments </a:t>
            </a:r>
            <a:endParaRPr lang="de-DE" sz="1800" b="1" dirty="0" smtClean="0">
              <a:solidFill>
                <a:schemeClr val="accent3"/>
              </a:solidFill>
              <a:sym typeface="Symbol"/>
            </a:endParaRP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endParaRPr lang="de-DE" sz="18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26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>
          <a:xfrm>
            <a:off x="259300" y="1182608"/>
            <a:ext cx="5220327" cy="3733137"/>
            <a:chOff x="68375" y="0"/>
            <a:chExt cx="8840655" cy="6480720"/>
          </a:xfrm>
        </p:grpSpPr>
        <p:pic>
          <p:nvPicPr>
            <p:cNvPr id="3" name="Picture 7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5" y="0"/>
              <a:ext cx="8678541" cy="6480720"/>
            </a:xfrm>
            <a:prstGeom prst="rect">
              <a:avLst/>
            </a:prstGeom>
          </p:spPr>
        </p:pic>
        <p:sp>
          <p:nvSpPr>
            <p:cNvPr id="4" name="TextBox 5"/>
            <p:cNvSpPr txBox="1"/>
            <p:nvPr/>
          </p:nvSpPr>
          <p:spPr>
            <a:xfrm>
              <a:off x="2371367" y="1498859"/>
              <a:ext cx="1418050" cy="536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  <a:buNone/>
              </a:pPr>
              <a:r>
                <a:rPr lang="de-DE" sz="1200" b="1" kern="1200" dirty="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Undulator</a:t>
              </a:r>
              <a:endParaRPr lang="de-DE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TextBox 7"/>
            <p:cNvSpPr txBox="1"/>
            <p:nvPr/>
          </p:nvSpPr>
          <p:spPr>
            <a:xfrm>
              <a:off x="5582251" y="1494212"/>
              <a:ext cx="1111172" cy="5380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  <a:buNone/>
              </a:pPr>
              <a:r>
                <a:rPr lang="de-DE" sz="1200" b="1" kern="1200" dirty="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Air </a:t>
              </a:r>
              <a:r>
                <a:rPr lang="de-DE" sz="1200" b="1" kern="1200" dirty="0" err="1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coil</a:t>
              </a:r>
              <a:endParaRPr lang="de-DE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" name="Straight Arrow Connector 81"/>
            <p:cNvCxnSpPr/>
            <p:nvPr/>
          </p:nvCxnSpPr>
          <p:spPr>
            <a:xfrm flipH="1">
              <a:off x="7610373" y="1197424"/>
              <a:ext cx="276080" cy="45876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4"/>
            <p:cNvCxnSpPr/>
            <p:nvPr/>
          </p:nvCxnSpPr>
          <p:spPr>
            <a:xfrm flipH="1">
              <a:off x="8102477" y="1193242"/>
              <a:ext cx="144016" cy="2644537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85"/>
            <p:cNvCxnSpPr/>
            <p:nvPr/>
          </p:nvCxnSpPr>
          <p:spPr>
            <a:xfrm>
              <a:off x="6456364" y="2056228"/>
              <a:ext cx="0" cy="672792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6"/>
            <p:cNvSpPr txBox="1"/>
            <p:nvPr/>
          </p:nvSpPr>
          <p:spPr>
            <a:xfrm>
              <a:off x="7357074" y="518602"/>
              <a:ext cx="1551956" cy="774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  <a:buNone/>
              </a:pPr>
              <a:r>
                <a:rPr lang="de-DE" sz="1200" b="1" kern="1200" dirty="0" err="1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Moveable</a:t>
              </a:r>
              <a:r>
                <a:rPr lang="de-DE" sz="1200" b="1" kern="1200" dirty="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 </a:t>
              </a:r>
              <a:r>
                <a:rPr lang="de-DE" sz="1200" b="1" kern="1200" dirty="0" err="1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stages</a:t>
              </a:r>
              <a:endParaRPr lang="de-DE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1" name="Titel 1"/>
          <p:cNvSpPr txBox="1">
            <a:spLocks/>
          </p:cNvSpPr>
          <p:nvPr/>
        </p:nvSpPr>
        <p:spPr>
          <a:xfrm>
            <a:off x="1093788" y="311150"/>
            <a:ext cx="7283450" cy="7143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sz="2000" kern="0" dirty="0" smtClean="0"/>
              <a:t>Problem Nr. 3:   Precision Measurement </a:t>
            </a:r>
            <a:r>
              <a:rPr lang="de-DE" sz="2000" kern="0" dirty="0" err="1" smtClean="0"/>
              <a:t>of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Entrance</a:t>
            </a:r>
            <a:r>
              <a:rPr lang="de-DE" sz="2000" kern="0" dirty="0" smtClean="0"/>
              <a:t> </a:t>
            </a:r>
            <a:br>
              <a:rPr lang="de-DE" sz="2000" kern="0" dirty="0" smtClean="0"/>
            </a:br>
            <a:r>
              <a:rPr lang="de-DE" sz="2000" kern="0" dirty="0" err="1" smtClean="0"/>
              <a:t>and</a:t>
            </a:r>
            <a:r>
              <a:rPr lang="de-DE" sz="2000" kern="0" dirty="0" smtClean="0"/>
              <a:t> Exit Kick Errors </a:t>
            </a:r>
            <a:r>
              <a:rPr lang="de-DE" sz="2000" kern="0" dirty="0" err="1" smtClean="0"/>
              <a:t>by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the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Moving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Wire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Method</a:t>
            </a:r>
            <a:endParaRPr lang="de-DE" sz="2000" kern="0" dirty="0"/>
          </a:p>
        </p:txBody>
      </p:sp>
      <p:pic>
        <p:nvPicPr>
          <p:cNvPr id="12" name="Picture 6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0452"/>
            <a:ext cx="3276600" cy="245745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076950" y="4709438"/>
            <a:ext cx="2769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200" dirty="0" smtClean="0"/>
              <a:t>Frederik Wolf-</a:t>
            </a:r>
            <a:r>
              <a:rPr lang="en-GB" sz="1200" dirty="0" err="1" smtClean="0"/>
              <a:t>Fabris</a:t>
            </a:r>
            <a:r>
              <a:rPr lang="en-GB" sz="1200" dirty="0" smtClean="0"/>
              <a:t> :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200" dirty="0" smtClean="0"/>
              <a:t>1.) WP71/2014/21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200" dirty="0" smtClean="0"/>
              <a:t>2.) WPG3 Seminar 17.3.2015</a:t>
            </a:r>
            <a:endParaRPr lang="de-DE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6250" y="5676900"/>
            <a:ext cx="386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All Segments </a:t>
            </a:r>
            <a:r>
              <a:rPr lang="de-DE" sz="2000" dirty="0" err="1" smtClean="0">
                <a:solidFill>
                  <a:schemeClr val="accent3"/>
                </a:solidFill>
              </a:rPr>
              <a:t>to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be</a:t>
            </a:r>
            <a:r>
              <a:rPr lang="de-DE" sz="2000" dirty="0" smtClean="0">
                <a:solidFill>
                  <a:schemeClr val="accent3"/>
                </a:solidFill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</a:rPr>
              <a:t>re-measured</a:t>
            </a:r>
            <a:endParaRPr lang="de-DE" sz="20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42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395112"/>
            <a:ext cx="7283450" cy="480483"/>
          </a:xfrm>
        </p:spPr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4502" y="1217964"/>
            <a:ext cx="8726840" cy="564003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Production of Undulator Segments approaches end</a:t>
            </a:r>
          </a:p>
          <a:p>
            <a:pPr lvl="1"/>
            <a:r>
              <a:rPr lang="en-US" dirty="0" smtClean="0"/>
              <a:t>Industrial / Mechanical Production is over</a:t>
            </a:r>
          </a:p>
          <a:p>
            <a:pPr lvl="1"/>
            <a:r>
              <a:rPr lang="en-US" dirty="0" smtClean="0"/>
              <a:t>Magnetic measurements &amp; Tuning @XFEL.EU continue</a:t>
            </a:r>
          </a:p>
          <a:p>
            <a:pPr lvl="1"/>
            <a:r>
              <a:rPr lang="en-US" dirty="0" smtClean="0"/>
              <a:t>Magnetic Measurements &amp; Tuning: </a:t>
            </a:r>
          </a:p>
          <a:p>
            <a:pPr lvl="2"/>
            <a:r>
              <a:rPr lang="en-US" dirty="0" smtClean="0"/>
              <a:t>87 Segments tuned to Specs </a:t>
            </a:r>
            <a:r>
              <a:rPr lang="en-US" dirty="0" smtClean="0">
                <a:sym typeface="Wingdings" pitchFamily="2" charset="2"/>
              </a:rPr>
              <a:t> “Ready for Installation”</a:t>
            </a:r>
            <a:endParaRPr lang="en-US" dirty="0" smtClean="0"/>
          </a:p>
          <a:p>
            <a:r>
              <a:rPr lang="en-US" dirty="0" smtClean="0"/>
              <a:t>Intersections:</a:t>
            </a:r>
          </a:p>
          <a:p>
            <a:pPr lvl="1"/>
            <a:r>
              <a:rPr lang="en-US" dirty="0" smtClean="0"/>
              <a:t>Phase Shifter Production approaches end </a:t>
            </a:r>
          </a:p>
          <a:p>
            <a:pPr lvl="1"/>
            <a:r>
              <a:rPr lang="en-US" dirty="0" smtClean="0"/>
              <a:t>IHEP PS finished since Dec 2014, </a:t>
            </a:r>
            <a:r>
              <a:rPr lang="en-US" dirty="0" err="1" smtClean="0"/>
              <a:t>Bruker,Kyma</a:t>
            </a:r>
            <a:r>
              <a:rPr lang="en-US" dirty="0" smtClean="0"/>
              <a:t> follow in March</a:t>
            </a:r>
          </a:p>
          <a:p>
            <a:r>
              <a:rPr lang="en-US" dirty="0" smtClean="0"/>
              <a:t>Tunnel installation: Slow but steady progress</a:t>
            </a:r>
            <a:endParaRPr lang="en-US" dirty="0"/>
          </a:p>
          <a:p>
            <a:r>
              <a:rPr lang="en-US" dirty="0" smtClean="0"/>
              <a:t>Enough time for magnetic cross checking, </a:t>
            </a:r>
            <a:r>
              <a:rPr lang="en-US" dirty="0" err="1" smtClean="0"/>
              <a:t>remeasurement</a:t>
            </a: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89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XFEL.EU Undulator Systems Group, WP71 </a:t>
            </a:r>
          </a:p>
        </p:txBody>
      </p:sp>
      <p:sp>
        <p:nvSpPr>
          <p:cNvPr id="7" name="Rechteck 6"/>
          <p:cNvSpPr/>
          <p:nvPr/>
        </p:nvSpPr>
        <p:spPr>
          <a:xfrm>
            <a:off x="612474" y="5629935"/>
            <a:ext cx="78672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b="1" dirty="0" smtClean="0"/>
              <a:t>WP71 Group Members; Status March, 2015, </a:t>
            </a:r>
            <a:r>
              <a:rPr lang="en-GB" b="1" dirty="0"/>
              <a:t>left to right: </a:t>
            </a:r>
            <a:br>
              <a:rPr lang="en-GB" b="1" dirty="0"/>
            </a:br>
            <a:r>
              <a:rPr lang="en-GB" b="1" dirty="0" smtClean="0"/>
              <a:t>Suren Abeghyan, Martin Knoll</a:t>
            </a:r>
            <a:r>
              <a:rPr lang="en-GB" b="1" dirty="0"/>
              <a:t>, Uwe Englisch, Marc </a:t>
            </a:r>
            <a:r>
              <a:rPr lang="en-GB" b="1" dirty="0" smtClean="0"/>
              <a:t>Viehweger, Bora Ketenoglu, Frederik Wolf-</a:t>
            </a:r>
            <a:r>
              <a:rPr lang="en-GB" b="1" dirty="0" err="1" smtClean="0"/>
              <a:t>Fabris</a:t>
            </a:r>
            <a:r>
              <a:rPr lang="en-GB" b="1" dirty="0" smtClean="0"/>
              <a:t>, Majid Bagha-Shanjani,  Georg Deron, Karl-Heinz Berndgen, Mikhail Yakopov, Joachim </a:t>
            </a:r>
            <a:r>
              <a:rPr lang="en-GB" b="1" dirty="0" err="1"/>
              <a:t>Pflüger</a:t>
            </a:r>
            <a:r>
              <a:rPr lang="en-GB" b="1" dirty="0" smtClean="0"/>
              <a:t>, Yuhui </a:t>
            </a:r>
            <a:r>
              <a:rPr lang="en-GB" b="1" dirty="0"/>
              <a:t>Li, </a:t>
            </a:r>
            <a:r>
              <a:rPr lang="en-GB" b="1" dirty="0" smtClean="0"/>
              <a:t>Suren Karabekyan</a:t>
            </a:r>
            <a:endParaRPr lang="en-US" b="1" dirty="0"/>
          </a:p>
        </p:txBody>
      </p:sp>
      <p:pic>
        <p:nvPicPr>
          <p:cNvPr id="49154" name="Picture 2" descr="H:\Bilder\XFEL\WP71_Activities\WP71Gruppenfotos\2015-03-19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28" y="1347788"/>
            <a:ext cx="6235588" cy="414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E88D-EADF-4AA5-9FB9-3814D6F6C37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2224204" y="2863644"/>
            <a:ext cx="4533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6600" b="1" dirty="0" smtClean="0">
                <a:solidFill>
                  <a:schemeClr val="accent3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6358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Undulator Segments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226" y="1089405"/>
            <a:ext cx="7972425" cy="5249616"/>
          </a:xfrm>
        </p:spPr>
        <p:txBody>
          <a:bodyPr/>
          <a:lstStyle/>
          <a:p>
            <a:r>
              <a:rPr lang="en-US" sz="2200" dirty="0" smtClean="0"/>
              <a:t>The Focus is on Serial Production. </a:t>
            </a:r>
            <a:r>
              <a:rPr lang="en-US" sz="2200" dirty="0"/>
              <a:t>R&amp;D </a:t>
            </a:r>
            <a:r>
              <a:rPr lang="en-US" sz="2200" dirty="0" smtClean="0"/>
              <a:t>is </a:t>
            </a:r>
            <a:r>
              <a:rPr lang="en-US" sz="2200" dirty="0"/>
              <a:t>long ago!! </a:t>
            </a:r>
            <a:endParaRPr lang="en-US" sz="2200" dirty="0" smtClean="0"/>
          </a:p>
          <a:p>
            <a:r>
              <a:rPr lang="en-US" sz="2200" dirty="0" smtClean="0"/>
              <a:t>Industrial Part</a:t>
            </a:r>
          </a:p>
          <a:p>
            <a:pPr lvl="1">
              <a:buSzPct val="80000"/>
            </a:pPr>
            <a:r>
              <a:rPr lang="en-US" sz="2200" dirty="0"/>
              <a:t>Mechanical Support </a:t>
            </a:r>
            <a:r>
              <a:rPr lang="en-US" sz="2200" dirty="0" smtClean="0"/>
              <a:t>System including </a:t>
            </a:r>
            <a:r>
              <a:rPr lang="en-US" sz="2200" dirty="0"/>
              <a:t>Local Motion Control </a:t>
            </a:r>
            <a:r>
              <a:rPr lang="en-US" sz="2200" dirty="0" smtClean="0"/>
              <a:t>System: 2 Suppliers</a:t>
            </a:r>
            <a:endParaRPr lang="en-US" sz="2200" dirty="0"/>
          </a:p>
          <a:p>
            <a:pPr lvl="1">
              <a:buSzPct val="80000"/>
            </a:pPr>
            <a:r>
              <a:rPr lang="en-US" sz="2200" dirty="0"/>
              <a:t>Magnetic </a:t>
            </a:r>
            <a:r>
              <a:rPr lang="en-US" sz="2200" dirty="0" smtClean="0"/>
              <a:t>Structure</a:t>
            </a:r>
          </a:p>
          <a:p>
            <a:pPr lvl="1">
              <a:buSzPct val="80000"/>
            </a:pPr>
            <a:r>
              <a:rPr lang="en-US" sz="2200" dirty="0" smtClean="0"/>
              <a:t>Documentation in EDMS</a:t>
            </a:r>
          </a:p>
          <a:p>
            <a:r>
              <a:rPr lang="en-US" sz="2200" dirty="0" smtClean="0"/>
              <a:t>XFEL.EU Part</a:t>
            </a:r>
          </a:p>
          <a:p>
            <a:pPr lvl="1">
              <a:buSzPct val="80000"/>
            </a:pPr>
            <a:r>
              <a:rPr lang="en-US" sz="2200" dirty="0" smtClean="0"/>
              <a:t>Integration: Mechanics &amp; Magnetics </a:t>
            </a:r>
            <a:r>
              <a:rPr lang="en-US" sz="2200" dirty="0"/>
              <a:t>@ </a:t>
            </a:r>
            <a:r>
              <a:rPr lang="en-US" sz="2200" dirty="0" smtClean="0"/>
              <a:t>XFEL.EU  </a:t>
            </a:r>
            <a:endParaRPr lang="en-US" sz="2200" dirty="0"/>
          </a:p>
          <a:p>
            <a:pPr lvl="1">
              <a:buSzPct val="80000"/>
            </a:pPr>
            <a:r>
              <a:rPr lang="en-US" sz="2200" dirty="0" smtClean="0"/>
              <a:t>Commissioning @XFEL.EU</a:t>
            </a:r>
            <a:endParaRPr lang="en-US" sz="2200" dirty="0"/>
          </a:p>
          <a:p>
            <a:pPr lvl="1">
              <a:buSzPct val="80000"/>
            </a:pPr>
            <a:r>
              <a:rPr lang="en-US" sz="2200" dirty="0"/>
              <a:t>Magnetic Measurement &amp; </a:t>
            </a:r>
            <a:r>
              <a:rPr lang="en-US" sz="2200" dirty="0" smtClean="0"/>
              <a:t>Tuning </a:t>
            </a:r>
            <a:endParaRPr lang="en-US" sz="2200" dirty="0"/>
          </a:p>
          <a:p>
            <a:pPr lvl="1">
              <a:buSzPct val="80000"/>
            </a:pPr>
            <a:r>
              <a:rPr lang="en-US" sz="2200" dirty="0"/>
              <a:t>Preparation for </a:t>
            </a:r>
            <a:r>
              <a:rPr lang="en-US" sz="2200" dirty="0" smtClean="0"/>
              <a:t>Installation</a:t>
            </a:r>
          </a:p>
          <a:p>
            <a:pPr lvl="1">
              <a:buSzPct val="80000"/>
            </a:pPr>
            <a:r>
              <a:rPr lang="en-US" sz="2200" dirty="0" smtClean="0"/>
              <a:t>Documentation in EDMS</a:t>
            </a:r>
            <a:endParaRPr lang="en-US" sz="22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829404" y="2197928"/>
            <a:ext cx="3752142" cy="689888"/>
            <a:chOff x="3648780" y="2163434"/>
            <a:chExt cx="3752142" cy="75887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630" y="2695310"/>
              <a:ext cx="350539" cy="227001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3648780" y="2234060"/>
              <a:ext cx="1219200" cy="433387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732" y="2302901"/>
              <a:ext cx="730190" cy="29207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1" t="17251" r="18031" b="30412"/>
            <a:stretch/>
          </p:blipFill>
          <p:spPr>
            <a:xfrm>
              <a:off x="4917258" y="2163434"/>
              <a:ext cx="1448276" cy="453403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767" y="3965575"/>
            <a:ext cx="350539" cy="22700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16950" y="1526350"/>
            <a:ext cx="9127050" cy="318135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6718" y="4696809"/>
            <a:ext cx="9127282" cy="1407942"/>
          </a:xfrm>
          <a:prstGeom prst="rect">
            <a:avLst/>
          </a:prstGeom>
          <a:solidFill>
            <a:schemeClr val="accent4">
              <a:lumMod val="40000"/>
              <a:lumOff val="60000"/>
              <a:alpha val="5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76949" y="5107855"/>
            <a:ext cx="2105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90% </a:t>
            </a:r>
            <a:r>
              <a:rPr lang="de-DE" sz="2000" b="1" dirty="0" err="1" smtClean="0">
                <a:solidFill>
                  <a:srgbClr val="FF0000"/>
                </a:solidFill>
              </a:rPr>
              <a:t>Done</a:t>
            </a:r>
            <a:endParaRPr lang="de-DE" sz="2000" b="1" dirty="0" smtClean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93922" y="3038505"/>
            <a:ext cx="157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100% </a:t>
            </a:r>
            <a:r>
              <a:rPr lang="de-DE" sz="2000" b="1" dirty="0" err="1" smtClean="0">
                <a:solidFill>
                  <a:srgbClr val="FF0000"/>
                </a:solidFill>
              </a:rPr>
              <a:t>Done</a:t>
            </a:r>
            <a:endParaRPr lang="de-DE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E348A-ED91-4CE9-80E6-1F2AA9CF25E4}" type="slidenum">
              <a:rPr lang="en-GB"/>
              <a:pPr/>
              <a:t>38</a:t>
            </a:fld>
            <a:endParaRPr lang="en-GB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58888" y="387350"/>
            <a:ext cx="6805612" cy="481013"/>
          </a:xfrm>
        </p:spPr>
        <p:txBody>
          <a:bodyPr/>
          <a:lstStyle/>
          <a:p>
            <a:r>
              <a:rPr lang="de-DE" sz="2000"/>
              <a:t>Standard Undulator Segment Support Structure</a:t>
            </a:r>
            <a:endParaRPr lang="en-GB" sz="2000"/>
          </a:p>
        </p:txBody>
      </p:sp>
      <p:pic>
        <p:nvPicPr>
          <p:cNvPr id="374787" name="Picture 3" descr="Fron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0811" b="13814"/>
          <a:stretch>
            <a:fillRect/>
          </a:stretch>
        </p:blipFill>
        <p:spPr>
          <a:xfrm>
            <a:off x="117475" y="1520825"/>
            <a:ext cx="3022600" cy="2517775"/>
          </a:xfrm>
          <a:ln/>
        </p:spPr>
      </p:pic>
      <p:pic>
        <p:nvPicPr>
          <p:cNvPr id="374788" name="Picture 4" descr="Bac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r="11505" b="7808"/>
          <a:stretch>
            <a:fillRect/>
          </a:stretch>
        </p:blipFill>
        <p:spPr>
          <a:xfrm>
            <a:off x="3140075" y="1520825"/>
            <a:ext cx="3022600" cy="2517775"/>
          </a:xfrm>
          <a:ln/>
        </p:spPr>
      </p:pic>
      <p:pic>
        <p:nvPicPr>
          <p:cNvPr id="374789" name="Picture 5" descr="Gap_220mm"/>
          <p:cNvPicPr preferRelativeResize="0">
            <a:picLocks noGrp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9" r="36026"/>
          <a:stretch>
            <a:fillRect/>
          </a:stretch>
        </p:blipFill>
        <p:spPr>
          <a:xfrm>
            <a:off x="6858000" y="2097088"/>
            <a:ext cx="792163" cy="2154237"/>
          </a:xfrm>
          <a:noFill/>
          <a:ln/>
        </p:spPr>
      </p:pic>
      <p:sp>
        <p:nvSpPr>
          <p:cNvPr id="374790" name="Rectangle 6"/>
          <p:cNvSpPr>
            <a:spLocks noChangeArrowheads="1"/>
          </p:cNvSpPr>
          <p:nvPr/>
        </p:nvSpPr>
        <p:spPr bwMode="auto">
          <a:xfrm>
            <a:off x="117475" y="4038600"/>
            <a:ext cx="8732838" cy="1814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/>
          <a:p>
            <a:pPr marL="457200" indent="-457200"/>
            <a:r>
              <a:rPr lang="de-DE" sz="1600" b="1">
                <a:ea typeface="ＭＳ Ｐゴシック" pitchFamily="112" charset="-128"/>
              </a:rPr>
              <a:t>Special</a:t>
            </a:r>
            <a:r>
              <a:rPr lang="de-DE" sz="1600" b="1">
                <a:solidFill>
                  <a:schemeClr val="bg1"/>
                </a:solidFill>
                <a:ea typeface="ＭＳ Ｐゴシック" pitchFamily="112" charset="-128"/>
              </a:rPr>
              <a:t> </a:t>
            </a:r>
            <a:r>
              <a:rPr lang="de-DE" sz="1600" b="1">
                <a:ea typeface="ＭＳ Ｐゴシック" pitchFamily="112" charset="-128"/>
              </a:rPr>
              <a:t>Attention: </a:t>
            </a:r>
            <a:br>
              <a:rPr lang="de-DE" sz="1600" b="1">
                <a:ea typeface="ＭＳ Ｐゴシック" pitchFamily="112" charset="-128"/>
              </a:rPr>
            </a:br>
            <a:r>
              <a:rPr lang="de-DE" sz="1400" b="1">
                <a:ea typeface="ＭＳ Ｐゴシック" pitchFamily="112" charset="-128"/>
              </a:rPr>
              <a:t>1. Shear deformation and compressive  deformation </a:t>
            </a:r>
            <a:br>
              <a:rPr lang="de-DE" sz="1400" b="1">
                <a:ea typeface="ＭＳ Ｐゴシック" pitchFamily="112" charset="-128"/>
              </a:rPr>
            </a:br>
            <a:r>
              <a:rPr lang="de-DE" sz="1400" b="1">
                <a:ea typeface="ＭＳ Ｐゴシック" pitchFamily="112" charset="-128"/>
              </a:rPr>
              <a:t>2. Material pairing / Bimetallic bending</a:t>
            </a:r>
            <a:br>
              <a:rPr lang="de-DE" sz="1400" b="1">
                <a:ea typeface="ＭＳ Ｐゴシック" pitchFamily="112" charset="-128"/>
              </a:rPr>
            </a:br>
            <a:r>
              <a:rPr lang="de-DE" sz="1400" b="1">
                <a:ea typeface="ＭＳ Ｐゴシック" pitchFamily="112" charset="-128"/>
              </a:rPr>
              <a:t>3. Four point support of girders </a:t>
            </a:r>
            <a:br>
              <a:rPr lang="de-DE" sz="1400" b="1">
                <a:ea typeface="ＭＳ Ｐゴシック" pitchFamily="112" charset="-128"/>
              </a:rPr>
            </a:br>
            <a:r>
              <a:rPr lang="de-DE" sz="1400" b="1">
                <a:ea typeface="ＭＳ Ｐゴシック" pitchFamily="112" charset="-128"/>
              </a:rPr>
              <a:t>4. Four Motors, electronic gears </a:t>
            </a:r>
            <a:br>
              <a:rPr lang="de-DE" sz="1400" b="1">
                <a:ea typeface="ＭＳ Ｐゴシック" pitchFamily="112" charset="-128"/>
              </a:rPr>
            </a:br>
            <a:r>
              <a:rPr lang="de-DE" sz="1400" b="1">
                <a:ea typeface="ＭＳ Ｐゴシック" pitchFamily="112" charset="-128"/>
              </a:rPr>
              <a:t>5. Forced  girder guiding</a:t>
            </a:r>
            <a:br>
              <a:rPr lang="de-DE" sz="1400" b="1">
                <a:ea typeface="ＭＳ Ｐゴシック" pitchFamily="112" charset="-128"/>
              </a:rPr>
            </a:br>
            <a:r>
              <a:rPr lang="de-DE" sz="1400" b="1">
                <a:ea typeface="ＭＳ Ｐゴシック" pitchFamily="112" charset="-128"/>
              </a:rPr>
              <a:t>6. Precision measurement of gap / Motor feedback to </a:t>
            </a:r>
            <a:r>
              <a:rPr lang="en-US" sz="1400" b="1">
                <a:ea typeface="ＭＳ Ｐゴシック" pitchFamily="112" charset="-128"/>
              </a:rPr>
              <a:t>±1µm, avoiding Abb</a:t>
            </a:r>
            <a:r>
              <a:rPr lang="en-US" sz="1400" b="1">
                <a:ea typeface="ＭＳ Ｐゴシック" pitchFamily="112" charset="-128"/>
                <a:cs typeface="Arial" charset="0"/>
              </a:rPr>
              <a:t>é</a:t>
            </a:r>
            <a:r>
              <a:rPr lang="en-US" sz="1400" b="1">
                <a:ea typeface="ＭＳ Ｐゴシック" pitchFamily="112" charset="-128"/>
              </a:rPr>
              <a:t> errors</a:t>
            </a:r>
            <a:r>
              <a:rPr lang="de-DE" sz="1400" b="1">
                <a:solidFill>
                  <a:schemeClr val="bg1"/>
                </a:solidFill>
                <a:ea typeface="ＭＳ Ｐゴシック" pitchFamily="112" charset="-128"/>
              </a:rPr>
              <a:t> </a:t>
            </a:r>
            <a:r>
              <a:rPr lang="de-DE" sz="1400" b="1">
                <a:ea typeface="ＭＳ Ｐゴシック" pitchFamily="112" charset="-128"/>
              </a:rPr>
              <a:t/>
            </a:r>
            <a:br>
              <a:rPr lang="de-DE" sz="1400" b="1">
                <a:ea typeface="ＭＳ Ｐゴシック" pitchFamily="112" charset="-128"/>
              </a:rPr>
            </a:br>
            <a:endParaRPr lang="en-GB" sz="1400" b="1">
              <a:ea typeface="ＭＳ Ｐゴシック" pitchFamily="112" charset="-128"/>
            </a:endParaRPr>
          </a:p>
        </p:txBody>
      </p:sp>
      <p:pic>
        <p:nvPicPr>
          <p:cNvPr id="374791" name="Picture 7" descr="MessystemLF18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8"/>
          <a:stretch>
            <a:fillRect/>
          </a:stretch>
        </p:blipFill>
        <p:spPr>
          <a:xfrm>
            <a:off x="7800975" y="2095500"/>
            <a:ext cx="1150938" cy="2154238"/>
          </a:xfrm>
          <a:noFill/>
          <a:ln/>
        </p:spPr>
      </p:pic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6899275" y="1462088"/>
            <a:ext cx="19510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Gap Measurement</a:t>
            </a:r>
            <a:br>
              <a:rPr lang="de-DE" sz="1400" b="1"/>
            </a:br>
            <a:r>
              <a:rPr lang="de-DE" sz="1400" b="1"/>
              <a:t>Accuracy </a:t>
            </a:r>
            <a:r>
              <a:rPr lang="en-US" b="1"/>
              <a:t>±1</a:t>
            </a:r>
            <a:r>
              <a:rPr lang="en-US" b="1">
                <a:cs typeface="Arial" charset="0"/>
              </a:rPr>
              <a:t>µm</a:t>
            </a:r>
            <a:r>
              <a:rPr lang="de-DE" sz="1400" b="1"/>
              <a:t> </a:t>
            </a:r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263339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0C9B5-F81D-41C0-B0BA-B240F14703F9}" type="slidenum">
              <a:rPr lang="en-GB"/>
              <a:pPr/>
              <a:t>39</a:t>
            </a:fld>
            <a:endParaRPr lang="en-GB"/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/>
              <a:t>Magnetics I:  Design</a:t>
            </a:r>
            <a:endParaRPr lang="en-GB"/>
          </a:p>
        </p:txBody>
      </p:sp>
      <p:pic>
        <p:nvPicPr>
          <p:cNvPr id="314374" name="Picture 6" descr="Magnetstruktu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" y="1628775"/>
            <a:ext cx="4410075" cy="3673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4378" name="Rectangle 10"/>
          <p:cNvSpPr>
            <a:spLocks noGrp="1" noChangeAspect="1" noChangeArrowheads="1"/>
          </p:cNvSpPr>
          <p:nvPr>
            <p:ph type="body" sz="half" idx="2"/>
          </p:nvPr>
        </p:nvSpPr>
        <p:spPr>
          <a:xfrm>
            <a:off x="4464050" y="1628775"/>
            <a:ext cx="4679950" cy="4032250"/>
          </a:xfrm>
        </p:spPr>
        <p:txBody>
          <a:bodyPr/>
          <a:lstStyle/>
          <a:p>
            <a:r>
              <a:rPr lang="de-DE" sz="2000" b="1" dirty="0"/>
              <a:t>Standard Support System </a:t>
            </a:r>
            <a:r>
              <a:rPr lang="de-DE" sz="2000" b="1" dirty="0" err="1"/>
              <a:t>with</a:t>
            </a:r>
            <a:r>
              <a:rPr lang="de-DE" sz="2000" b="1" dirty="0"/>
              <a:t> Standard Interface</a:t>
            </a:r>
          </a:p>
          <a:p>
            <a:r>
              <a:rPr lang="de-DE" sz="2000" b="1" dirty="0"/>
              <a:t>Different Magnet </a:t>
            </a:r>
            <a:r>
              <a:rPr lang="de-DE" sz="2000" b="1" dirty="0" err="1"/>
              <a:t>Structures</a:t>
            </a:r>
            <a:r>
              <a:rPr lang="de-DE" sz="2000" b="1" dirty="0"/>
              <a:t> </a:t>
            </a:r>
            <a:r>
              <a:rPr lang="de-DE" sz="2000" b="1" dirty="0" err="1"/>
              <a:t>may</a:t>
            </a:r>
            <a:r>
              <a:rPr lang="de-DE" sz="2000" b="1" dirty="0"/>
              <a:t> </a:t>
            </a:r>
            <a:r>
              <a:rPr lang="de-DE" sz="2000" b="1" dirty="0" err="1"/>
              <a:t>be</a:t>
            </a:r>
            <a:r>
              <a:rPr lang="de-DE" sz="2000" b="1" dirty="0"/>
              <a:t> </a:t>
            </a:r>
            <a:r>
              <a:rPr lang="de-DE" sz="2000" b="1" dirty="0" err="1"/>
              <a:t>adopted</a:t>
            </a:r>
            <a:endParaRPr lang="de-DE" sz="2000" b="1" dirty="0"/>
          </a:p>
          <a:p>
            <a:r>
              <a:rPr lang="de-DE" sz="2000" b="1" dirty="0"/>
              <a:t>Same Material for </a:t>
            </a:r>
            <a:r>
              <a:rPr lang="de-DE" sz="2000" b="1" dirty="0" err="1"/>
              <a:t>girder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Magnet </a:t>
            </a:r>
            <a:r>
              <a:rPr lang="de-DE" sz="2000" b="1" dirty="0" err="1"/>
              <a:t>support</a:t>
            </a:r>
            <a:r>
              <a:rPr lang="de-DE" sz="2000" b="1" dirty="0"/>
              <a:t> </a:t>
            </a:r>
            <a:r>
              <a:rPr lang="de-DE" sz="2000" b="1" dirty="0" err="1"/>
              <a:t>structure</a:t>
            </a:r>
            <a:r>
              <a:rPr lang="de-DE" sz="2000" b="1" dirty="0"/>
              <a:t>: </a:t>
            </a:r>
            <a:r>
              <a:rPr lang="de-DE" sz="2000" b="1" dirty="0" err="1"/>
              <a:t>AlMg</a:t>
            </a:r>
            <a:endParaRPr lang="de-DE" sz="2000" b="1" dirty="0"/>
          </a:p>
          <a:p>
            <a:r>
              <a:rPr lang="de-DE" sz="2000" b="1" dirty="0" err="1"/>
              <a:t>Structure</a:t>
            </a:r>
            <a:r>
              <a:rPr lang="de-DE" sz="2000" b="1" dirty="0"/>
              <a:t> </a:t>
            </a:r>
            <a:r>
              <a:rPr lang="de-DE" sz="2000" b="1" dirty="0" err="1"/>
              <a:t>is</a:t>
            </a:r>
            <a:r>
              <a:rPr lang="de-DE" sz="2000" b="1" dirty="0"/>
              <a:t> </a:t>
            </a:r>
            <a:r>
              <a:rPr lang="de-DE" sz="2000" b="1" dirty="0" err="1"/>
              <a:t>segmented</a:t>
            </a:r>
            <a:r>
              <a:rPr lang="de-DE" sz="2000" b="1" dirty="0"/>
              <a:t> </a:t>
            </a:r>
            <a:r>
              <a:rPr lang="de-DE" sz="2000" b="1" dirty="0" err="1" smtClean="0"/>
              <a:t>into</a:t>
            </a:r>
            <a:r>
              <a:rPr lang="de-DE" sz="2000" b="1" dirty="0" smtClean="0">
                <a:latin typeface="Cambria Math"/>
                <a:ea typeface="Cambria Math"/>
              </a:rPr>
              <a:t>~</a:t>
            </a:r>
            <a:r>
              <a:rPr lang="de-DE" sz="2000" b="1" dirty="0" smtClean="0"/>
              <a:t> </a:t>
            </a:r>
            <a:r>
              <a:rPr lang="de-DE" sz="2000" b="1" dirty="0"/>
              <a:t>0.9m </a:t>
            </a:r>
            <a:r>
              <a:rPr lang="de-DE" sz="2000" b="1" dirty="0" err="1"/>
              <a:t>long</a:t>
            </a:r>
            <a:r>
              <a:rPr lang="de-DE" sz="2000" b="1" dirty="0"/>
              <a:t> </a:t>
            </a:r>
            <a:r>
              <a:rPr lang="de-DE" sz="2000" b="1" dirty="0" err="1"/>
              <a:t>modules</a:t>
            </a:r>
            <a:r>
              <a:rPr lang="de-DE" sz="2000" b="1" dirty="0"/>
              <a:t> + End </a:t>
            </a:r>
            <a:r>
              <a:rPr lang="de-DE" sz="2000" b="1" dirty="0" err="1"/>
              <a:t>sections</a:t>
            </a:r>
            <a:endParaRPr lang="de-DE" sz="2000" b="1" dirty="0"/>
          </a:p>
          <a:p>
            <a:r>
              <a:rPr lang="de-DE" sz="2000" b="1" dirty="0" err="1"/>
              <a:t>Structure</a:t>
            </a:r>
            <a:r>
              <a:rPr lang="de-DE" sz="2000" b="1" dirty="0"/>
              <a:t> </a:t>
            </a:r>
            <a:r>
              <a:rPr lang="de-DE" sz="2000" b="1" dirty="0" err="1"/>
              <a:t>is</a:t>
            </a:r>
            <a:r>
              <a:rPr lang="de-DE" sz="2000" b="1" dirty="0"/>
              <a:t> </a:t>
            </a:r>
            <a:r>
              <a:rPr lang="de-DE" sz="2000" b="1" dirty="0" err="1"/>
              <a:t>clamped</a:t>
            </a:r>
            <a:r>
              <a:rPr lang="de-DE" sz="2000" b="1" dirty="0"/>
              <a:t> </a:t>
            </a:r>
            <a:r>
              <a:rPr lang="de-DE" sz="2000" b="1" dirty="0" err="1"/>
              <a:t>onto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interface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18833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8551" y="318977"/>
            <a:ext cx="4403245" cy="565150"/>
          </a:xfrm>
        </p:spPr>
        <p:txBody>
          <a:bodyPr/>
          <a:lstStyle/>
          <a:p>
            <a:r>
              <a:rPr lang="en-US" dirty="0" smtClean="0"/>
              <a:t>European XFEL Overview </a:t>
            </a:r>
            <a:endParaRPr lang="en-US" dirty="0"/>
          </a:p>
        </p:txBody>
      </p:sp>
      <p:pic>
        <p:nvPicPr>
          <p:cNvPr id="6" name="Picture 2" descr="XFEL_Orthophoto_DE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3768" r="48640" b="44382"/>
          <a:stretch>
            <a:fillRect/>
          </a:stretch>
        </p:blipFill>
        <p:spPr bwMode="auto">
          <a:xfrm>
            <a:off x="5029199" y="1967559"/>
            <a:ext cx="3608926" cy="232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XFEL_Orthophoto_DE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1" y="1967559"/>
            <a:ext cx="3294245" cy="232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46051" y="1371969"/>
            <a:ext cx="146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Aerial View</a:t>
            </a:r>
          </a:p>
        </p:txBody>
      </p:sp>
      <p:grpSp>
        <p:nvGrpSpPr>
          <p:cNvPr id="20486" name="Gruppieren 20485"/>
          <p:cNvGrpSpPr/>
          <p:nvPr/>
        </p:nvGrpSpPr>
        <p:grpSpPr>
          <a:xfrm>
            <a:off x="718597" y="4515975"/>
            <a:ext cx="7731148" cy="1944693"/>
            <a:chOff x="718597" y="4515975"/>
            <a:chExt cx="7731148" cy="1944693"/>
          </a:xfrm>
        </p:grpSpPr>
        <p:grpSp>
          <p:nvGrpSpPr>
            <p:cNvPr id="20484" name="Gruppieren 20483"/>
            <p:cNvGrpSpPr/>
            <p:nvPr/>
          </p:nvGrpSpPr>
          <p:grpSpPr>
            <a:xfrm>
              <a:off x="718597" y="4515975"/>
              <a:ext cx="7731148" cy="1944693"/>
              <a:chOff x="718597" y="4515975"/>
              <a:chExt cx="7731148" cy="1944693"/>
            </a:xfrm>
          </p:grpSpPr>
          <p:pic>
            <p:nvPicPr>
              <p:cNvPr id="20483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597" y="4515975"/>
                <a:ext cx="7731148" cy="180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Gruppieren 7"/>
              <p:cNvGrpSpPr/>
              <p:nvPr/>
            </p:nvGrpSpPr>
            <p:grpSpPr>
              <a:xfrm>
                <a:off x="1722860" y="4569315"/>
                <a:ext cx="6489716" cy="1087252"/>
                <a:chOff x="1722860" y="4569315"/>
                <a:chExt cx="6489716" cy="1087252"/>
              </a:xfrm>
            </p:grpSpPr>
            <p:sp>
              <p:nvSpPr>
                <p:cNvPr id="5" name="Textfeld 4"/>
                <p:cNvSpPr txBox="1"/>
                <p:nvPr/>
              </p:nvSpPr>
              <p:spPr>
                <a:xfrm>
                  <a:off x="6311930" y="5117958"/>
                  <a:ext cx="119616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SC Accelerator</a:t>
                  </a:r>
                </a:p>
              </p:txBody>
            </p:sp>
            <p:sp>
              <p:nvSpPr>
                <p:cNvPr id="11" name="Textfeld 10"/>
                <p:cNvSpPr txBox="1"/>
                <p:nvPr/>
              </p:nvSpPr>
              <p:spPr>
                <a:xfrm>
                  <a:off x="4503738" y="5284304"/>
                  <a:ext cx="66396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Dogleg</a:t>
                  </a:r>
                </a:p>
              </p:txBody>
            </p:sp>
            <p:sp>
              <p:nvSpPr>
                <p:cNvPr id="12" name="Textfeld 11"/>
                <p:cNvSpPr txBox="1"/>
                <p:nvPr/>
              </p:nvSpPr>
              <p:spPr>
                <a:xfrm>
                  <a:off x="4081469" y="4840959"/>
                  <a:ext cx="93647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Switchyard</a:t>
                  </a:r>
                </a:p>
              </p:txBody>
            </p:sp>
            <p:sp>
              <p:nvSpPr>
                <p:cNvPr id="13" name="Textfeld 12"/>
                <p:cNvSpPr txBox="1"/>
                <p:nvPr/>
              </p:nvSpPr>
              <p:spPr>
                <a:xfrm>
                  <a:off x="3521614" y="4838619"/>
                  <a:ext cx="6880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SASE 1</a:t>
                  </a:r>
                </a:p>
              </p:txBody>
            </p:sp>
            <p:sp>
              <p:nvSpPr>
                <p:cNvPr id="14" name="Textfeld 13"/>
                <p:cNvSpPr txBox="1"/>
                <p:nvPr/>
              </p:nvSpPr>
              <p:spPr>
                <a:xfrm>
                  <a:off x="3350178" y="5167429"/>
                  <a:ext cx="6880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SASE 2</a:t>
                  </a:r>
                </a:p>
              </p:txBody>
            </p:sp>
            <p:sp>
              <p:nvSpPr>
                <p:cNvPr id="15" name="Textfeld 14"/>
                <p:cNvSpPr txBox="1"/>
                <p:nvPr/>
              </p:nvSpPr>
              <p:spPr>
                <a:xfrm>
                  <a:off x="2701875" y="4569315"/>
                  <a:ext cx="72648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SASE 3 </a:t>
                  </a:r>
                </a:p>
              </p:txBody>
            </p:sp>
            <p:sp>
              <p:nvSpPr>
                <p:cNvPr id="16" name="Textfeld 15"/>
                <p:cNvSpPr txBox="1"/>
                <p:nvPr/>
              </p:nvSpPr>
              <p:spPr>
                <a:xfrm>
                  <a:off x="1722860" y="4601236"/>
                  <a:ext cx="66396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Dumps</a:t>
                  </a:r>
                </a:p>
              </p:txBody>
            </p:sp>
            <p:sp>
              <p:nvSpPr>
                <p:cNvPr id="17" name="Textfeld 16"/>
                <p:cNvSpPr txBox="1"/>
                <p:nvPr/>
              </p:nvSpPr>
              <p:spPr>
                <a:xfrm>
                  <a:off x="7519758" y="5394957"/>
                  <a:ext cx="69281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chemeClr val="accent2"/>
                    </a:buClr>
                    <a:buSzPct val="80000"/>
                    <a:buNone/>
                  </a:pPr>
                  <a:r>
                    <a:rPr lang="en-US" sz="1100" b="1" dirty="0" smtClean="0">
                      <a:solidFill>
                        <a:schemeClr val="accent3"/>
                      </a:solidFill>
                    </a:rPr>
                    <a:t>Injector</a:t>
                  </a:r>
                </a:p>
              </p:txBody>
            </p:sp>
          </p:grpSp>
          <p:sp>
            <p:nvSpPr>
              <p:cNvPr id="4" name="Textfeld 3"/>
              <p:cNvSpPr txBox="1"/>
              <p:nvPr/>
            </p:nvSpPr>
            <p:spPr>
              <a:xfrm>
                <a:off x="746051" y="6060558"/>
                <a:ext cx="23214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2000" dirty="0" smtClean="0">
                    <a:solidFill>
                      <a:schemeClr val="accent3"/>
                    </a:solidFill>
                  </a:rPr>
                  <a:t>Accelerator Layout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5476971" y="4708958"/>
                <a:ext cx="28232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400" b="1" dirty="0" smtClean="0">
                    <a:solidFill>
                      <a:srgbClr val="0070C0"/>
                    </a:solidFill>
                  </a:rPr>
                  <a:t>SASE 1- 3 : Undulator Systems</a:t>
                </a:r>
              </a:p>
            </p:txBody>
          </p:sp>
          <p:cxnSp>
            <p:nvCxnSpPr>
              <p:cNvPr id="19" name="Gerade Verbindung 18"/>
              <p:cNvCxnSpPr/>
              <p:nvPr/>
            </p:nvCxnSpPr>
            <p:spPr bwMode="auto">
              <a:xfrm flipH="1">
                <a:off x="1536701" y="4830925"/>
                <a:ext cx="292100" cy="287033"/>
              </a:xfrm>
              <a:prstGeom prst="line">
                <a:avLst/>
              </a:prstGeom>
              <a:noFill/>
              <a:ln w="1270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 Verbindung 25"/>
              <p:cNvCxnSpPr/>
              <p:nvPr/>
            </p:nvCxnSpPr>
            <p:spPr bwMode="auto">
              <a:xfrm flipH="1" flipV="1">
                <a:off x="2238037" y="4830925"/>
                <a:ext cx="181464" cy="50971"/>
              </a:xfrm>
              <a:prstGeom prst="line">
                <a:avLst/>
              </a:prstGeom>
              <a:noFill/>
              <a:ln w="12700" cap="flat" cmpd="sng" algn="ctr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485" name="Textfeld 20484"/>
            <p:cNvSpPr txBox="1"/>
            <p:nvPr/>
          </p:nvSpPr>
          <p:spPr>
            <a:xfrm>
              <a:off x="7219250" y="6159008"/>
              <a:ext cx="7104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800" dirty="0" smtClean="0">
                  <a:solidFill>
                    <a:schemeClr val="accent3"/>
                  </a:solidFill>
                </a:rPr>
                <a:t>W. Decking</a:t>
              </a:r>
            </a:p>
          </p:txBody>
        </p:sp>
      </p:grp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414562" y="2552699"/>
            <a:ext cx="838199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b="1" dirty="0">
                <a:solidFill>
                  <a:srgbClr val="FFFFFF"/>
                </a:solidFill>
              </a:rPr>
              <a:t>Undulator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  <a:endParaRPr lang="en-US" sz="1000" dirty="0" smtClean="0">
              <a:solidFill>
                <a:srgbClr val="FFFFFF"/>
              </a:solidFill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 smtClean="0">
                <a:solidFill>
                  <a:srgbClr val="FFFFFF"/>
                </a:solidFill>
              </a:rPr>
              <a:t>Tunnels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13"/>
          <p:cNvCxnSpPr>
            <a:cxnSpLocks noChangeShapeType="1"/>
          </p:cNvCxnSpPr>
          <p:nvPr/>
        </p:nvCxnSpPr>
        <p:spPr bwMode="auto">
          <a:xfrm>
            <a:off x="6910010" y="2925536"/>
            <a:ext cx="36183" cy="404965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3"/>
          <p:cNvCxnSpPr>
            <a:cxnSpLocks noChangeShapeType="1"/>
          </p:cNvCxnSpPr>
          <p:nvPr/>
        </p:nvCxnSpPr>
        <p:spPr bwMode="auto">
          <a:xfrm flipH="1">
            <a:off x="6379029" y="2950930"/>
            <a:ext cx="163285" cy="12719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883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Phase </a:t>
            </a:r>
            <a:r>
              <a:rPr lang="de-DE" dirty="0" err="1" smtClean="0"/>
              <a:t>Shifters</a:t>
            </a:r>
            <a:r>
              <a:rPr lang="de-DE" dirty="0" smtClean="0"/>
              <a:t> &amp; Short </a:t>
            </a:r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Wire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01923" y="1371600"/>
            <a:ext cx="3933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</a:rPr>
              <a:t>Parameters: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</a:rPr>
              <a:t>Length</a:t>
            </a:r>
            <a:r>
              <a:rPr lang="de-DE" sz="2000" dirty="0" smtClean="0">
                <a:solidFill>
                  <a:schemeClr val="accent3"/>
                </a:solidFill>
              </a:rPr>
              <a:t>:		      </a:t>
            </a:r>
            <a:r>
              <a:rPr lang="de-DE" sz="2000" dirty="0">
                <a:solidFill>
                  <a:schemeClr val="accent3"/>
                </a:solidFill>
                <a:sym typeface="Symbol"/>
              </a:rPr>
              <a:t> 500mm</a:t>
            </a:r>
            <a:endParaRPr lang="de-DE" sz="2000" dirty="0" smtClean="0">
              <a:solidFill>
                <a:schemeClr val="accent3"/>
              </a:solidFill>
              <a:sym typeface="Symbol"/>
            </a:endParaRP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  <a:sym typeface="Symbol"/>
              </a:rPr>
              <a:t>No</a:t>
            </a: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 </a:t>
            </a:r>
            <a:r>
              <a:rPr lang="de-DE" sz="2000" dirty="0" err="1" smtClean="0">
                <a:solidFill>
                  <a:schemeClr val="accent3"/>
                </a:solidFill>
                <a:sym typeface="Symbol"/>
              </a:rPr>
              <a:t>of</a:t>
            </a: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 Strands:	         50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err="1" smtClean="0">
                <a:solidFill>
                  <a:schemeClr val="accent3"/>
                </a:solidFill>
                <a:sym typeface="Symbol"/>
              </a:rPr>
              <a:t>Reproducibility</a:t>
            </a: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:	</a:t>
            </a:r>
            <a:r>
              <a:rPr lang="de-DE" sz="2000" dirty="0">
                <a:solidFill>
                  <a:schemeClr val="accent3"/>
                </a:solidFill>
                <a:sym typeface="Symbol"/>
              </a:rPr>
              <a:t> </a:t>
            </a: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      0.3 </a:t>
            </a:r>
            <a:r>
              <a:rPr lang="de-DE" sz="2000" dirty="0" err="1" smtClean="0">
                <a:solidFill>
                  <a:schemeClr val="accent3"/>
                </a:solidFill>
                <a:sym typeface="Symbol"/>
              </a:rPr>
              <a:t>Gcm</a:t>
            </a:r>
            <a:endParaRPr lang="de-DE" sz="2000" dirty="0" smtClean="0">
              <a:solidFill>
                <a:schemeClr val="accent3"/>
              </a:solidFill>
              <a:sym typeface="Symbol"/>
            </a:endParaRP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Absolute </a:t>
            </a:r>
            <a:r>
              <a:rPr lang="de-DE" sz="2000" dirty="0" err="1" smtClean="0">
                <a:solidFill>
                  <a:schemeClr val="accent3"/>
                </a:solidFill>
                <a:sym typeface="Symbol"/>
              </a:rPr>
              <a:t>Accuracy</a:t>
            </a:r>
            <a:r>
              <a:rPr lang="de-DE" sz="2000" dirty="0">
                <a:solidFill>
                  <a:schemeClr val="accent3"/>
                </a:solidFill>
                <a:sym typeface="Symbol"/>
              </a:rPr>
              <a:t>:  </a:t>
            </a:r>
            <a:r>
              <a:rPr lang="de-DE" sz="2000" dirty="0" smtClean="0">
                <a:solidFill>
                  <a:schemeClr val="accent3"/>
                </a:solidFill>
                <a:sym typeface="Symbol"/>
              </a:rPr>
              <a:t>1-2 </a:t>
            </a:r>
            <a:r>
              <a:rPr lang="de-DE" sz="2000" dirty="0" err="1" smtClean="0">
                <a:solidFill>
                  <a:schemeClr val="accent3"/>
                </a:solidFill>
                <a:sym typeface="Symbol"/>
              </a:rPr>
              <a:t>Gcm</a:t>
            </a:r>
            <a:endParaRPr lang="de-DE" sz="2000" dirty="0" smtClean="0">
              <a:solidFill>
                <a:schemeClr val="accent3"/>
              </a:solidFill>
              <a:sym typeface="Symbo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04318" y="1109990"/>
            <a:ext cx="266611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de-DE" dirty="0" smtClean="0">
                <a:solidFill>
                  <a:schemeClr val="accent3"/>
                </a:solidFill>
              </a:rPr>
              <a:t>Zhiquiang Li, IHEP; Frederik Wolff-Fabris, WP71</a:t>
            </a:r>
          </a:p>
        </p:txBody>
      </p:sp>
      <p:pic>
        <p:nvPicPr>
          <p:cNvPr id="40964" name="Picture 4" descr="C:\Users\pflueger\Desktop\QQ-201401061537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706" r="7662" b="-3706"/>
          <a:stretch/>
        </p:blipFill>
        <p:spPr bwMode="auto">
          <a:xfrm>
            <a:off x="4180671" y="1371600"/>
            <a:ext cx="4453247" cy="2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127031" y="3478454"/>
            <a:ext cx="4235568" cy="815904"/>
            <a:chOff x="0" y="3576109"/>
            <a:chExt cx="4235568" cy="8159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hteck 3"/>
                <p:cNvSpPr/>
                <p:nvPr/>
              </p:nvSpPr>
              <p:spPr>
                <a:xfrm>
                  <a:off x="613732" y="3615582"/>
                  <a:ext cx="3621836" cy="7764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1" i="1" smtClean="0">
                                <a:latin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sz="14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latin typeface="Cambria Math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de-DE" sz="1400" b="1" i="1" smtClean="0"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de-DE" sz="1400" b="1" i="1" smtClean="0">
                                    <a:latin typeface="Cambria Math"/>
                                  </a:rPr>
                                  <m:t>𝒚</m:t>
                                </m:r>
                              </m:sub>
                            </m:sSub>
                            <m:r>
                              <a:rPr lang="de-DE" sz="1400" b="1" i="1" smtClean="0">
                                <a:latin typeface="Cambria Math"/>
                              </a:rPr>
                              <m:t> </m:t>
                            </m:r>
                          </m:e>
                          <m:sub/>
                        </m:sSub>
                        <m:r>
                          <a:rPr lang="en-US" sz="1400" b="1" i="1">
                            <a:latin typeface="Cambria Math"/>
                          </a:rPr>
                          <m:t>=</m:t>
                        </m:r>
                        <m:nary>
                          <m:naryPr>
                            <m:limLoc m:val="undOvr"/>
                            <m:ctrlPr>
                              <a:rPr lang="de-DE" sz="1400" b="1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1400" b="1" i="1">
                                <a:latin typeface="Cambria Math"/>
                              </a:rPr>
                              <m:t>− 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𝑳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/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en-US" sz="1400" b="1" i="1">
                                <a:latin typeface="Cambria Math"/>
                              </a:rPr>
                              <m:t>𝑳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/</m:t>
                            </m:r>
                            <m:r>
                              <a:rPr lang="en-US" sz="1400" b="1" i="1">
                                <a:latin typeface="Cambria Math"/>
                              </a:rPr>
                              <m:t>𝟐</m:t>
                            </m:r>
                          </m:sup>
                          <m:e>
                            <m:sSub>
                              <m:sSubPr>
                                <m:ctrlPr>
                                  <a:rPr lang="de-DE" sz="14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latin typeface="Cambria Math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de-DE" sz="1400" b="1" i="1">
                                    <a:latin typeface="Cambria Math"/>
                                  </a:rPr>
                                  <m:t>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1400" b="1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de-DE" sz="1400" b="1" i="1">
                                <a:latin typeface="Cambria Math"/>
                              </a:rPr>
                              <m:t>𝒅𝒙</m:t>
                            </m:r>
                          </m:e>
                        </m:nary>
                        <m:r>
                          <a:rPr lang="de-DE" sz="1400" b="1" i="1">
                            <a:latin typeface="Cambria Math"/>
                          </a:rPr>
                          <m:t>= </m:t>
                        </m:r>
                        <m:r>
                          <a:rPr lang="de-DE" sz="1400" b="1" i="1">
                            <a:latin typeface="Cambria Math"/>
                          </a:rPr>
                          <m:t>𝜟𝝓</m:t>
                        </m:r>
                        <m:r>
                          <a:rPr lang="de-DE" sz="1400" b="1" i="1" smtClean="0">
                            <a:latin typeface="Cambria Math"/>
                          </a:rPr>
                          <m:t>/</m:t>
                        </m:r>
                        <m:r>
                          <a:rPr lang="de-DE" sz="1400" b="1" i="1">
                            <a:latin typeface="Cambria Math"/>
                          </a:rPr>
                          <m:t>𝑵</m:t>
                        </m:r>
                        <m:r>
                          <a:rPr lang="de-DE" sz="1400" b="1" i="1">
                            <a:latin typeface="Cambria Math"/>
                          </a:rPr>
                          <m:t> </m:t>
                        </m:r>
                        <m:r>
                          <a:rPr lang="de-DE" sz="1400" b="1" i="1">
                            <a:latin typeface="Cambria Math"/>
                            <a:ea typeface="Cambria Math"/>
                          </a:rPr>
                          <m:t>𝚫</m:t>
                        </m:r>
                        <m:r>
                          <a:rPr lang="de-DE" sz="1400" b="1" i="1">
                            <a:latin typeface="Cambria Math"/>
                          </a:rPr>
                          <m:t>𝒙</m:t>
                        </m:r>
                        <m:r>
                          <a:rPr lang="de-DE" sz="1400" b="1" i="1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de-DE" sz="1400" b="1" dirty="0"/>
                </a:p>
              </p:txBody>
            </p:sp>
          </mc:Choice>
          <mc:Fallback xmlns="">
            <p:sp>
              <p:nvSpPr>
                <p:cNvPr id="4" name="Rechteck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732" y="3615582"/>
                  <a:ext cx="3621836" cy="77643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feld 5"/>
            <p:cNvSpPr txBox="1"/>
            <p:nvPr/>
          </p:nvSpPr>
          <p:spPr>
            <a:xfrm>
              <a:off x="0" y="3576109"/>
              <a:ext cx="17636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100" b="1" dirty="0" smtClean="0">
                  <a:solidFill>
                    <a:schemeClr val="accent3"/>
                  </a:solidFill>
                </a:rPr>
                <a:t>Parallel </a:t>
              </a:r>
              <a:r>
                <a:rPr lang="de-DE" sz="1100" b="1" dirty="0" err="1" smtClean="0">
                  <a:solidFill>
                    <a:schemeClr val="accent3"/>
                  </a:solidFill>
                </a:rPr>
                <a:t>Wire</a:t>
              </a:r>
              <a:r>
                <a:rPr lang="de-DE" sz="1100" b="1" dirty="0" smtClean="0">
                  <a:solidFill>
                    <a:schemeClr val="accent3"/>
                  </a:solidFill>
                </a:rPr>
                <a:t> Movement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225723" y="4337551"/>
            <a:ext cx="3823664" cy="1038041"/>
            <a:chOff x="301923" y="5069901"/>
            <a:chExt cx="3823664" cy="1038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12"/>
                <p:cNvSpPr/>
                <p:nvPr/>
              </p:nvSpPr>
              <p:spPr>
                <a:xfrm>
                  <a:off x="364044" y="5331511"/>
                  <a:ext cx="3761543" cy="7764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GB" sz="1400" b="1" i="1">
                                <a:latin typeface="Cambria Math"/>
                              </a:rPr>
                              <m:t>𝟐</m:t>
                            </m:r>
                            <m:r>
                              <a:rPr lang="en-GB" sz="1400" b="1" i="1">
                                <a:latin typeface="Cambria Math"/>
                              </a:rPr>
                              <m:t>𝒚</m:t>
                            </m:r>
                          </m:sub>
                        </m:sSub>
                        <m:r>
                          <a:rPr lang="en-GB" sz="1400" b="1" i="1">
                            <a:latin typeface="Cambria Math"/>
                          </a:rPr>
                          <m:t>=</m:t>
                        </m:r>
                        <m:nary>
                          <m:naryPr>
                            <m:limLoc m:val="undOvr"/>
                            <m:ctrlPr>
                              <a:rPr lang="en-GB" sz="1400" b="1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de-DE" sz="1400" b="1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𝑳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/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de-DE" sz="1400" b="1" i="1" smtClean="0">
                                <a:latin typeface="Cambria Math"/>
                              </a:rPr>
                              <m:t>𝑳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/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𝟐</m:t>
                            </m:r>
                          </m:sup>
                          <m:e>
                            <m:r>
                              <a:rPr lang="de-DE" sz="1400" b="1" i="1" smtClean="0">
                                <a:latin typeface="Cambria Math"/>
                              </a:rPr>
                              <m:t>𝒅𝒙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′</m:t>
                            </m:r>
                          </m:e>
                        </m:nary>
                        <m:nary>
                          <m:naryPr>
                            <m:limLoc m:val="undOvr"/>
                            <m:ctrlPr>
                              <a:rPr lang="en-GB" sz="1400" b="1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de-DE" sz="1400" b="1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𝑳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/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de-DE" sz="1400" b="1" i="1" smtClean="0">
                                <a:latin typeface="Cambria Math"/>
                              </a:rPr>
                              <m:t>𝒙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′</m:t>
                            </m:r>
                          </m:sup>
                          <m:e>
                            <m:sSub>
                              <m:sSubPr>
                                <m:ctrlPr>
                                  <a:rPr lang="de-DE" sz="14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latin typeface="Cambria Math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de-DE" sz="1400" b="1" i="1">
                                    <a:latin typeface="Cambria Math"/>
                                  </a:rPr>
                                  <m:t>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1400" b="1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de-DE" sz="1400" b="1" i="1">
                                <a:latin typeface="Cambria Math"/>
                              </a:rPr>
                              <m:t>𝒅𝒙</m:t>
                            </m:r>
                          </m:e>
                        </m:nary>
                        <m:r>
                          <a:rPr lang="de-DE" sz="1400" b="1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4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1400" b="1" i="1">
                                <a:latin typeface="Cambria Math"/>
                              </a:rPr>
                              <m:t>𝑳</m:t>
                            </m:r>
                          </m:num>
                          <m:den>
                            <m:r>
                              <a:rPr lang="en-GB" sz="1400" b="1" i="1"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sSub>
                          <m:sSubPr>
                            <m:ctrlPr>
                              <a:rPr lang="en-US" sz="14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 b="1" i="1"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GB" sz="1400" b="1" i="1">
                                <a:latin typeface="Cambria Math"/>
                              </a:rPr>
                              <m:t>𝟏</m:t>
                            </m:r>
                            <m:r>
                              <a:rPr lang="en-GB" sz="1400" b="1" i="1">
                                <a:latin typeface="Cambria Math"/>
                              </a:rPr>
                              <m:t>𝒚</m:t>
                            </m:r>
                          </m:sub>
                        </m:sSub>
                        <m:r>
                          <a:rPr lang="en-GB" sz="1400" b="1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4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sz="1400" b="1" i="1">
                                <a:latin typeface="Cambria Math"/>
                              </a:rPr>
                              <m:t>𝑳</m:t>
                            </m:r>
                            <m:r>
                              <a:rPr lang="de-DE" sz="1400" b="1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de-DE" sz="1400" b="1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l-GR" sz="1400" b="1" i="1" smtClean="0">
                                <a:latin typeface="Cambria Math"/>
                                <a:ea typeface="Cambria Math"/>
                              </a:rPr>
                              <m:t>𝜟𝜱</m:t>
                            </m:r>
                          </m:num>
                          <m:den>
                            <m:r>
                              <a:rPr lang="en-GB" sz="1400" b="1" i="1">
                                <a:latin typeface="Cambria Math"/>
                              </a:rPr>
                              <m:t>𝟐</m:t>
                            </m:r>
                            <m:r>
                              <a:rPr lang="en-GB" sz="1400" b="1" i="1">
                                <a:latin typeface="Cambria Math"/>
                              </a:rPr>
                              <m:t>𝑵</m:t>
                            </m:r>
                            <m:r>
                              <a:rPr lang="en-GB" sz="1400" b="1" i="1">
                                <a:latin typeface="Cambria Math"/>
                              </a:rPr>
                              <m:t>∆</m:t>
                            </m:r>
                            <m:r>
                              <a:rPr lang="en-GB" sz="1400" b="1" i="1">
                                <a:latin typeface="Cambria Math"/>
                              </a:rPr>
                              <m:t>𝒙</m:t>
                            </m:r>
                          </m:den>
                        </m:f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8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44" y="5331511"/>
                  <a:ext cx="3761543" cy="77643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feld 9"/>
            <p:cNvSpPr txBox="1"/>
            <p:nvPr/>
          </p:nvSpPr>
          <p:spPr>
            <a:xfrm>
              <a:off x="301923" y="5069901"/>
              <a:ext cx="20842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100" b="1" dirty="0" smtClean="0">
                  <a:solidFill>
                    <a:schemeClr val="accent3"/>
                  </a:solidFill>
                </a:rPr>
                <a:t>Anti-Parallel </a:t>
              </a:r>
              <a:r>
                <a:rPr lang="de-DE" sz="1100" b="1" dirty="0" err="1" smtClean="0">
                  <a:solidFill>
                    <a:schemeClr val="accent3"/>
                  </a:solidFill>
                </a:rPr>
                <a:t>Wire</a:t>
              </a:r>
              <a:r>
                <a:rPr lang="de-DE" sz="1100" b="1" dirty="0" smtClean="0">
                  <a:solidFill>
                    <a:schemeClr val="accent3"/>
                  </a:solidFill>
                </a:rPr>
                <a:t> Movement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860484" y="4447680"/>
            <a:ext cx="3474351" cy="2114806"/>
            <a:chOff x="4860484" y="4447680"/>
            <a:chExt cx="3474351" cy="2114806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860484" y="4654790"/>
              <a:ext cx="3474351" cy="1907696"/>
              <a:chOff x="4860486" y="4145469"/>
              <a:chExt cx="3474351" cy="1907696"/>
            </a:xfrm>
          </p:grpSpPr>
          <p:pic>
            <p:nvPicPr>
              <p:cNvPr id="40963" name="Picture 3" descr="C:\Users\pflueger\Desktop\Corel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486" y="4145469"/>
                <a:ext cx="3474351" cy="1907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Gerade Verbindung mit Pfeil 13"/>
              <p:cNvCxnSpPr/>
              <p:nvPr/>
            </p:nvCxnSpPr>
            <p:spPr bwMode="auto">
              <a:xfrm>
                <a:off x="7858125" y="4370797"/>
                <a:ext cx="0" cy="33337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Gerade Verbindung mit Pfeil 14"/>
              <p:cNvCxnSpPr/>
              <p:nvPr/>
            </p:nvCxnSpPr>
            <p:spPr bwMode="auto">
              <a:xfrm>
                <a:off x="5343525" y="4399372"/>
                <a:ext cx="0" cy="33337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" name="Gerade Verbindung mit Pfeil 15"/>
            <p:cNvCxnSpPr/>
            <p:nvPr/>
          </p:nvCxnSpPr>
          <p:spPr bwMode="auto">
            <a:xfrm>
              <a:off x="5029200" y="4616957"/>
              <a:ext cx="3000375" cy="14287"/>
            </a:xfrm>
            <a:prstGeom prst="straightConnector1">
              <a:avLst/>
            </a:prstGeom>
            <a:noFill/>
            <a:ln w="19050" cap="flat" cmpd="sng" algn="ctr">
              <a:solidFill>
                <a:schemeClr val="folHlink"/>
              </a:solidFill>
              <a:prstDash val="solid"/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9" name="Textfeld 18"/>
            <p:cNvSpPr txBox="1"/>
            <p:nvPr/>
          </p:nvSpPr>
          <p:spPr>
            <a:xfrm>
              <a:off x="6390492" y="4447680"/>
              <a:ext cx="4143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600" b="1" dirty="0" smtClean="0">
                  <a:solidFill>
                    <a:schemeClr val="accent3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59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23"/>
          <p:cNvSpPr txBox="1"/>
          <p:nvPr/>
        </p:nvSpPr>
        <p:spPr>
          <a:xfrm>
            <a:off x="10780731" y="869561"/>
            <a:ext cx="393449" cy="309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e 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grpSp>
        <p:nvGrpSpPr>
          <p:cNvPr id="13313" name="Gruppieren 13312"/>
          <p:cNvGrpSpPr/>
          <p:nvPr/>
        </p:nvGrpSpPr>
        <p:grpSpPr>
          <a:xfrm>
            <a:off x="264670" y="416923"/>
            <a:ext cx="5445063" cy="2851121"/>
            <a:chOff x="244548" y="222280"/>
            <a:chExt cx="5445063" cy="2851121"/>
          </a:xfrm>
        </p:grpSpPr>
        <p:sp>
          <p:nvSpPr>
            <p:cNvPr id="10" name="Textfeld 9"/>
            <p:cNvSpPr txBox="1"/>
            <p:nvPr/>
          </p:nvSpPr>
          <p:spPr>
            <a:xfrm>
              <a:off x="5296162" y="2199891"/>
              <a:ext cx="393449" cy="30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2000" b="1" dirty="0" smtClean="0">
                  <a:solidFill>
                    <a:srgbClr val="FF0000"/>
                  </a:solidFill>
                </a:rPr>
                <a:t>e 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-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269510" y="222280"/>
              <a:ext cx="10554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SASE2</a:t>
              </a:r>
              <a:endParaRPr lang="en-US" dirty="0"/>
            </a:p>
          </p:txBody>
        </p:sp>
        <p:cxnSp>
          <p:nvCxnSpPr>
            <p:cNvPr id="23" name="Gerade Verbindung mit Pfeil 22"/>
            <p:cNvCxnSpPr/>
            <p:nvPr/>
          </p:nvCxnSpPr>
          <p:spPr bwMode="auto">
            <a:xfrm rot="420000" flipH="1" flipV="1">
              <a:off x="5228259" y="2091647"/>
              <a:ext cx="360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8" t="9729" r="9267" b="17785"/>
            <a:stretch/>
          </p:blipFill>
          <p:spPr bwMode="auto">
            <a:xfrm>
              <a:off x="244548" y="291619"/>
              <a:ext cx="5000311" cy="2781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6" name="Gerade Verbindung 15"/>
          <p:cNvCxnSpPr/>
          <p:nvPr/>
        </p:nvCxnSpPr>
        <p:spPr bwMode="auto">
          <a:xfrm>
            <a:off x="152253" y="3277569"/>
            <a:ext cx="561022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9" name="Gruppieren 28"/>
          <p:cNvGrpSpPr/>
          <p:nvPr/>
        </p:nvGrpSpPr>
        <p:grpSpPr>
          <a:xfrm>
            <a:off x="6380885" y="2568405"/>
            <a:ext cx="2131286" cy="1437359"/>
            <a:chOff x="6614864" y="2894963"/>
            <a:chExt cx="2131286" cy="1437359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864" y="2894963"/>
              <a:ext cx="1058225" cy="994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300" y="2894963"/>
              <a:ext cx="1011850" cy="1014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feld 27"/>
            <p:cNvSpPr txBox="1"/>
            <p:nvPr/>
          </p:nvSpPr>
          <p:spPr>
            <a:xfrm>
              <a:off x="6744898" y="3935290"/>
              <a:ext cx="1889185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SASE2                        SASE1/3</a:t>
              </a:r>
            </a:p>
            <a:p>
              <a:pPr algn="ctr">
                <a:buNone/>
              </a:pPr>
              <a:r>
                <a:rPr lang="en-US" dirty="0" smtClean="0"/>
                <a:t>        Downstream View</a:t>
              </a:r>
            </a:p>
          </p:txBody>
        </p:sp>
      </p:grpSp>
      <p:pic>
        <p:nvPicPr>
          <p:cNvPr id="40" name="Picture 5" descr="XFELSystemsJan0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t="21523" r="28346" b="51092"/>
          <a:stretch/>
        </p:blipFill>
        <p:spPr>
          <a:xfrm>
            <a:off x="5814681" y="1007228"/>
            <a:ext cx="3019757" cy="1464956"/>
          </a:xfrm>
          <a:prstGeom prst="rect">
            <a:avLst/>
          </a:prstGeom>
        </p:spPr>
      </p:pic>
      <p:sp>
        <p:nvSpPr>
          <p:cNvPr id="13320" name="Textfeld 13319"/>
          <p:cNvSpPr txBox="1"/>
          <p:nvPr/>
        </p:nvSpPr>
        <p:spPr>
          <a:xfrm>
            <a:off x="1698381" y="161266"/>
            <a:ext cx="644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Tunnel Installation of SASE2 Undulator System – Final WP71 Deliverables</a:t>
            </a:r>
            <a:endParaRPr lang="en-US" sz="1400" b="1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311283" y="3334894"/>
            <a:ext cx="5241792" cy="3316872"/>
            <a:chOff x="368433" y="3449194"/>
            <a:chExt cx="5241792" cy="3316872"/>
          </a:xfrm>
        </p:grpSpPr>
        <p:grpSp>
          <p:nvGrpSpPr>
            <p:cNvPr id="13312" name="Gruppieren 13311"/>
            <p:cNvGrpSpPr/>
            <p:nvPr/>
          </p:nvGrpSpPr>
          <p:grpSpPr>
            <a:xfrm>
              <a:off x="368433" y="3449194"/>
              <a:ext cx="5241792" cy="3003440"/>
              <a:chOff x="368433" y="3610131"/>
              <a:chExt cx="5241792" cy="3003440"/>
            </a:xfrm>
          </p:grpSpPr>
          <p:pic>
            <p:nvPicPr>
              <p:cNvPr id="15" name="Grafik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1" b="21550"/>
              <a:stretch/>
            </p:blipFill>
            <p:spPr>
              <a:xfrm>
                <a:off x="851395" y="3610131"/>
                <a:ext cx="4758830" cy="3003440"/>
              </a:xfrm>
              <a:prstGeom prst="rect">
                <a:avLst/>
              </a:prstGeom>
            </p:spPr>
          </p:pic>
          <p:cxnSp>
            <p:nvCxnSpPr>
              <p:cNvPr id="20" name="Gerade Verbindung mit Pfeil 19"/>
              <p:cNvCxnSpPr/>
              <p:nvPr/>
            </p:nvCxnSpPr>
            <p:spPr bwMode="auto">
              <a:xfrm rot="-360000">
                <a:off x="448785" y="5530282"/>
                <a:ext cx="267618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feld 20"/>
              <p:cNvSpPr txBox="1"/>
              <p:nvPr/>
            </p:nvSpPr>
            <p:spPr>
              <a:xfrm>
                <a:off x="368433" y="5516295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chemeClr val="accent2"/>
                  </a:buClr>
                  <a:buSzPct val="80000"/>
                  <a:buNone/>
                </a:pPr>
                <a:r>
                  <a:rPr lang="en-US" sz="1800" b="1" dirty="0" smtClean="0">
                    <a:solidFill>
                      <a:srgbClr val="FF0000"/>
                    </a:solidFill>
                  </a:rPr>
                  <a:t>e </a:t>
                </a:r>
                <a:r>
                  <a:rPr lang="en-US" sz="1800" b="1" baseline="30000" dirty="0" smtClean="0">
                    <a:solidFill>
                      <a:srgbClr val="FF0000"/>
                    </a:solidFill>
                  </a:rPr>
                  <a:t>-</a:t>
                </a:r>
                <a:endParaRPr lang="en-US" sz="1800" b="1" dirty="0" smtClean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Gerade Verbindung 24"/>
            <p:cNvCxnSpPr/>
            <p:nvPr/>
          </p:nvCxnSpPr>
          <p:spPr>
            <a:xfrm>
              <a:off x="4919789" y="4632448"/>
              <a:ext cx="0" cy="181515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 rot="21240000">
              <a:off x="1181895" y="6267974"/>
              <a:ext cx="841897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000" b="1" dirty="0" smtClean="0">
                  <a:solidFill>
                    <a:srgbClr val="FF0000"/>
                  </a:solidFill>
                </a:rPr>
                <a:t>I</a:t>
              </a:r>
              <a:r>
                <a:rPr lang="en-US" b="1" dirty="0" smtClean="0">
                  <a:solidFill>
                    <a:srgbClr val="FF0000"/>
                  </a:solidFill>
                </a:rPr>
                <a:t>ntersection</a:t>
              </a:r>
              <a:br>
                <a:rPr lang="en-US" b="1" dirty="0" smtClean="0">
                  <a:solidFill>
                    <a:srgbClr val="FF0000"/>
                  </a:solidFill>
                </a:rPr>
              </a:br>
              <a:r>
                <a:rPr lang="en-US" b="1" dirty="0" smtClean="0">
                  <a:solidFill>
                    <a:srgbClr val="FF0000"/>
                  </a:solidFill>
                </a:rPr>
                <a:t>1.1 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21240000">
              <a:off x="2674006" y="6118561"/>
              <a:ext cx="16343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b="1" dirty="0" smtClean="0">
                  <a:solidFill>
                    <a:srgbClr val="FF0000"/>
                  </a:solidFill>
                </a:rPr>
                <a:t>Undulator Segment 5m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Gerade Verbindung mit Pfeil 13"/>
            <p:cNvCxnSpPr>
              <a:stCxn id="27" idx="3"/>
            </p:cNvCxnSpPr>
            <p:nvPr/>
          </p:nvCxnSpPr>
          <p:spPr>
            <a:xfrm flipV="1">
              <a:off x="4303914" y="6079316"/>
              <a:ext cx="615875" cy="76936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flipV="1">
              <a:off x="3424740" y="6324601"/>
              <a:ext cx="1495049" cy="196854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>
              <a:off x="1243014" y="6642565"/>
              <a:ext cx="1128804" cy="114784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 rot="21240000">
              <a:off x="2239308" y="6446200"/>
              <a:ext cx="138531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b="1" dirty="0" smtClean="0">
                  <a:solidFill>
                    <a:srgbClr val="FF0000"/>
                  </a:solidFill>
                </a:rPr>
                <a:t>Undulator Cell 6.1m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 flipH="1">
              <a:off x="1976935" y="6329988"/>
              <a:ext cx="788461" cy="90105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 Verbindung 3"/>
            <p:cNvCxnSpPr/>
            <p:nvPr/>
          </p:nvCxnSpPr>
          <p:spPr>
            <a:xfrm>
              <a:off x="1224089" y="4950914"/>
              <a:ext cx="0" cy="181515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1935289" y="5364163"/>
              <a:ext cx="19327" cy="113520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feld 31"/>
          <p:cNvSpPr txBox="1"/>
          <p:nvPr/>
        </p:nvSpPr>
        <p:spPr>
          <a:xfrm>
            <a:off x="4115114" y="6536350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dirty="0" err="1" smtClean="0"/>
              <a:t>W.Tscheu</a:t>
            </a:r>
            <a:endParaRPr lang="en-US" dirty="0" smtClean="0"/>
          </a:p>
        </p:txBody>
      </p:sp>
      <p:sp>
        <p:nvSpPr>
          <p:cNvPr id="2" name="Textfeld 1"/>
          <p:cNvSpPr txBox="1"/>
          <p:nvPr/>
        </p:nvSpPr>
        <p:spPr>
          <a:xfrm rot="120000">
            <a:off x="2336361" y="1242519"/>
            <a:ext cx="1569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b="1" dirty="0" smtClean="0"/>
              <a:t>Local Control Systems</a:t>
            </a:r>
            <a:endParaRPr lang="en-US" sz="1000" b="1" dirty="0"/>
          </a:p>
        </p:txBody>
      </p:sp>
      <p:graphicFrame>
        <p:nvGraphicFramePr>
          <p:cNvPr id="33" name="Tabel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83364"/>
              </p:ext>
            </p:extLst>
          </p:nvPr>
        </p:nvGraphicFramePr>
        <p:xfrm>
          <a:off x="6027713" y="4639211"/>
          <a:ext cx="2855595" cy="1856467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384300"/>
                <a:gridCol w="841375"/>
                <a:gridCol w="62992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SASE1/2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SASE3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sym typeface="Symbol"/>
                        </a:rPr>
                        <a:t>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 [mm]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40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68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Operational Gap </a:t>
                      </a:r>
                      <a:endParaRPr lang="de-DE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Range [mm]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10-20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10-25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K-Range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3.9–1.65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9.0-4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24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Radiation Wavelength</a:t>
                      </a:r>
                      <a:endParaRPr lang="de-DE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Range [nm]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@ 17.5 GeV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0.147-0.040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1.22-0.27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@ 14.0 GeV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0.230-0.063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1.90-0.42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@   8.5 GeV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0.625-0.171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5.17-1.15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# of Segments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35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21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System Length [m]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213.5</a:t>
                      </a:r>
                      <a:endParaRPr lang="de-DE" sz="1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128.1</a:t>
                      </a:r>
                      <a:endParaRPr lang="de-DE" sz="1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5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172355" y="2980753"/>
            <a:ext cx="5198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4000" b="1" dirty="0" smtClean="0">
                <a:solidFill>
                  <a:schemeClr val="accent3"/>
                </a:solidFill>
              </a:rPr>
              <a:t>Undulator Segments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15" y="4128626"/>
            <a:ext cx="2517435" cy="18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9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4420" y="308344"/>
            <a:ext cx="7283450" cy="511987"/>
          </a:xfrm>
        </p:spPr>
        <p:txBody>
          <a:bodyPr/>
          <a:lstStyle/>
          <a:p>
            <a:pPr algn="ctr"/>
            <a:r>
              <a:rPr lang="en-US" dirty="0" smtClean="0"/>
              <a:t> Status of Production </a:t>
            </a:r>
            <a:r>
              <a:rPr lang="en-US" dirty="0" smtClean="0"/>
              <a:t> April 21,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7411" name="Picture 3" descr="H:\Bilder\XFEL\WP71_Activities\U40_X001\20120912-IMG_45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5" r="13934"/>
          <a:stretch/>
        </p:blipFill>
        <p:spPr bwMode="auto">
          <a:xfrm>
            <a:off x="5863969" y="1241111"/>
            <a:ext cx="3107958" cy="20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:\Bilder\XFEL\WP71_Activities\U40_X001\20120912-IMG_45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 r="14407" b="6050"/>
          <a:stretch/>
        </p:blipFill>
        <p:spPr bwMode="auto">
          <a:xfrm>
            <a:off x="5848717" y="3596409"/>
            <a:ext cx="3123210" cy="21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-1" y="1792406"/>
            <a:ext cx="5848717" cy="31239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b="1" dirty="0" smtClean="0">
                <a:solidFill>
                  <a:schemeClr val="accent3"/>
                </a:solidFill>
              </a:rPr>
              <a:t>Status of Undulator Production  January 31, 2015</a:t>
            </a:r>
          </a:p>
          <a:p>
            <a:pPr marL="177800" indent="-1778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b="1" dirty="0" smtClean="0">
                <a:solidFill>
                  <a:schemeClr val="accent3"/>
                </a:solidFill>
              </a:rPr>
              <a:t>Delivery Status:</a:t>
            </a:r>
          </a:p>
          <a:p>
            <a:pPr marL="742950" lvl="1" indent="-285750">
              <a:spcBef>
                <a:spcPts val="600"/>
              </a:spcBef>
              <a:buClrTx/>
              <a:buSzPct val="8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91 Support Systems</a:t>
            </a:r>
          </a:p>
          <a:p>
            <a:pPr marL="742950" lvl="1" indent="-285750">
              <a:spcBef>
                <a:spcPts val="600"/>
              </a:spcBef>
              <a:buClrTx/>
              <a:buSzPct val="80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91 Magnet structures</a:t>
            </a:r>
          </a:p>
          <a:p>
            <a:pPr marL="177800" indent="-1778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b="1" dirty="0" smtClean="0">
                <a:solidFill>
                  <a:schemeClr val="accent3"/>
                </a:solidFill>
              </a:rPr>
              <a:t>Assembled and prepared for Measurements: 91  </a:t>
            </a:r>
          </a:p>
          <a:p>
            <a:pPr marL="177800" indent="-1778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b="1" dirty="0" smtClean="0">
                <a:solidFill>
                  <a:schemeClr val="accent3"/>
                </a:solidFill>
              </a:rPr>
              <a:t>Waiting for magnetic measurements: </a:t>
            </a:r>
            <a:r>
              <a:rPr lang="en-US" sz="1800" b="1" dirty="0">
                <a:solidFill>
                  <a:schemeClr val="accent3"/>
                </a:solidFill>
              </a:rPr>
              <a:t>3</a:t>
            </a:r>
            <a:r>
              <a:rPr lang="en-US" sz="1800" b="1" dirty="0" smtClean="0">
                <a:solidFill>
                  <a:schemeClr val="accent3"/>
                </a:solidFill>
              </a:rPr>
              <a:t> </a:t>
            </a:r>
            <a:r>
              <a:rPr lang="en-US" sz="1800" b="1" dirty="0" smtClean="0">
                <a:solidFill>
                  <a:schemeClr val="accent3"/>
                </a:solidFill>
              </a:rPr>
              <a:t>Segments</a:t>
            </a:r>
          </a:p>
          <a:p>
            <a:pPr marL="177800" indent="-1778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b="1" dirty="0" smtClean="0">
                <a:solidFill>
                  <a:schemeClr val="accent3"/>
                </a:solidFill>
              </a:rPr>
              <a:t>Measured, tuned, ready for Installation: </a:t>
            </a:r>
            <a:r>
              <a:rPr lang="en-US" sz="1800" b="1" dirty="0" smtClean="0">
                <a:solidFill>
                  <a:schemeClr val="accent3"/>
                </a:solidFill>
              </a:rPr>
              <a:t>88</a:t>
            </a:r>
            <a:r>
              <a:rPr lang="en-US" sz="1800" b="1" dirty="0" smtClean="0">
                <a:solidFill>
                  <a:schemeClr val="accent3"/>
                </a:solidFill>
              </a:rPr>
              <a:t/>
            </a:r>
            <a:br>
              <a:rPr lang="en-US" sz="1800" b="1" dirty="0" smtClean="0">
                <a:solidFill>
                  <a:schemeClr val="accent3"/>
                </a:solidFill>
              </a:rPr>
            </a:br>
            <a:r>
              <a:rPr lang="en-US" sz="1800" b="1" dirty="0" smtClean="0">
                <a:solidFill>
                  <a:schemeClr val="accent3"/>
                </a:solidFill>
                <a:sym typeface="Wingdings" pitchFamily="2" charset="2"/>
              </a:rPr>
              <a:t> Magnetic Length: </a:t>
            </a:r>
            <a:r>
              <a:rPr lang="en-US" sz="1800" b="1" dirty="0" smtClean="0">
                <a:solidFill>
                  <a:schemeClr val="accent3"/>
                </a:solidFill>
                <a:sym typeface="Wingdings" pitchFamily="2" charset="2"/>
              </a:rPr>
              <a:t>440m</a:t>
            </a:r>
            <a:endParaRPr lang="en-US" sz="1800" b="1" dirty="0" smtClean="0">
              <a:solidFill>
                <a:schemeClr val="accent3"/>
              </a:solidFill>
            </a:endParaRPr>
          </a:p>
          <a:p>
            <a:pPr marL="177800" indent="-1778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b="1" dirty="0" smtClean="0">
                <a:solidFill>
                  <a:schemeClr val="accent3"/>
                </a:solidFill>
              </a:rPr>
              <a:t>Scheduled End of Production:  </a:t>
            </a:r>
            <a:r>
              <a:rPr lang="en-US" sz="1800" b="1" dirty="0" smtClean="0">
                <a:solidFill>
                  <a:schemeClr val="accent3"/>
                </a:solidFill>
              </a:rPr>
              <a:t>6 </a:t>
            </a:r>
            <a:r>
              <a:rPr lang="en-US" sz="1800" b="1" dirty="0" smtClean="0">
                <a:solidFill>
                  <a:schemeClr val="accent3"/>
                </a:solidFill>
              </a:rPr>
              <a:t>/ 2015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849526" y="6014545"/>
            <a:ext cx="3908124" cy="501935"/>
            <a:chOff x="3509824" y="5980272"/>
            <a:chExt cx="3908124" cy="501935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7409" y="6093474"/>
              <a:ext cx="350539" cy="227001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3509824" y="6048820"/>
              <a:ext cx="1219200" cy="433387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046" y="6060936"/>
              <a:ext cx="730190" cy="292076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1" t="17251" r="18031" b="30412"/>
            <a:stretch/>
          </p:blipFill>
          <p:spPr>
            <a:xfrm>
              <a:off x="4572682" y="5980272"/>
              <a:ext cx="1448276" cy="453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4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Bilder\XFEL\WP71_Activities\Undulator Systems Dec2012\2012-12-14_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97" y="2017173"/>
            <a:ext cx="486961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8662" y="322573"/>
            <a:ext cx="7283450" cy="714375"/>
          </a:xfrm>
        </p:spPr>
        <p:txBody>
          <a:bodyPr/>
          <a:lstStyle/>
          <a:p>
            <a:r>
              <a:rPr lang="en-US" dirty="0" smtClean="0"/>
              <a:t>Production @ XFEL.EU in Building </a:t>
            </a:r>
            <a:r>
              <a:rPr lang="en-US" dirty="0" smtClean="0"/>
              <a:t>36;  Dec 2012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278867" y="1293838"/>
            <a:ext cx="2619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b="1" dirty="0" smtClean="0">
                <a:solidFill>
                  <a:schemeClr val="accent3"/>
                </a:solidFill>
              </a:rPr>
              <a:t>3 </a:t>
            </a:r>
            <a:r>
              <a:rPr lang="en-US" sz="1200" b="1" dirty="0" err="1" smtClean="0">
                <a:solidFill>
                  <a:schemeClr val="accent3"/>
                </a:solidFill>
              </a:rPr>
              <a:t>climatized</a:t>
            </a:r>
            <a:r>
              <a:rPr lang="en-US" sz="1200" b="1" dirty="0" smtClean="0">
                <a:solidFill>
                  <a:schemeClr val="accent3"/>
                </a:solidFill>
              </a:rPr>
              <a:t> Magnetic Labs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42106" y="5415666"/>
            <a:ext cx="169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b="1" dirty="0" smtClean="0">
                <a:solidFill>
                  <a:schemeClr val="accent3"/>
                </a:solidFill>
              </a:rPr>
              <a:t>Incoming Magnetic </a:t>
            </a:r>
            <a:br>
              <a:rPr lang="en-US" sz="1200" b="1" dirty="0" smtClean="0">
                <a:solidFill>
                  <a:schemeClr val="accent3"/>
                </a:solidFill>
              </a:rPr>
            </a:br>
            <a:r>
              <a:rPr lang="en-US" sz="1200" b="1" dirty="0" smtClean="0">
                <a:solidFill>
                  <a:schemeClr val="accent3"/>
                </a:solidFill>
              </a:rPr>
              <a:t>Structures from VAC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3212" y="1940909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b="1" dirty="0" smtClean="0">
                <a:solidFill>
                  <a:schemeClr val="accent3"/>
                </a:solidFill>
              </a:rPr>
              <a:t>Assembly Area for </a:t>
            </a:r>
            <a:br>
              <a:rPr lang="en-US" sz="1200" b="1" dirty="0" smtClean="0">
                <a:solidFill>
                  <a:schemeClr val="accent3"/>
                </a:solidFill>
              </a:rPr>
            </a:br>
            <a:r>
              <a:rPr lang="en-US" sz="1200" b="1" dirty="0" smtClean="0">
                <a:solidFill>
                  <a:schemeClr val="accent3"/>
                </a:solidFill>
              </a:rPr>
              <a:t>Magnetic Structures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327186" y="1296864"/>
            <a:ext cx="2619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b="1" dirty="0" smtClean="0">
                <a:solidFill>
                  <a:schemeClr val="accent3"/>
                </a:solidFill>
              </a:rPr>
              <a:t>New Undulator Segments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408" y="2989908"/>
            <a:ext cx="183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b="1" dirty="0" smtClean="0">
                <a:solidFill>
                  <a:schemeClr val="accent3"/>
                </a:solidFill>
              </a:rPr>
              <a:t>Segments waiting for Magnetic Measurements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-21669" y="4857240"/>
            <a:ext cx="184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b="1" dirty="0" smtClean="0">
                <a:solidFill>
                  <a:schemeClr val="accent3"/>
                </a:solidFill>
              </a:rPr>
              <a:t>Measured and tuned Segments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 flipV="1">
            <a:off x="3656629" y="1667706"/>
            <a:ext cx="727257" cy="84316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 flipV="1">
            <a:off x="4278867" y="1661705"/>
            <a:ext cx="633413" cy="9381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Gerade Verbindung 12"/>
          <p:cNvCxnSpPr/>
          <p:nvPr/>
        </p:nvCxnSpPr>
        <p:spPr bwMode="auto">
          <a:xfrm flipV="1">
            <a:off x="5565890" y="1645820"/>
            <a:ext cx="200025" cy="120103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Gerade Verbindung 16"/>
          <p:cNvCxnSpPr/>
          <p:nvPr/>
        </p:nvCxnSpPr>
        <p:spPr bwMode="auto">
          <a:xfrm>
            <a:off x="5406173" y="3740571"/>
            <a:ext cx="25220" cy="167140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Gerade Verbindung 18"/>
          <p:cNvCxnSpPr/>
          <p:nvPr/>
        </p:nvCxnSpPr>
        <p:spPr bwMode="auto">
          <a:xfrm flipV="1">
            <a:off x="1616300" y="4576271"/>
            <a:ext cx="1020574" cy="44521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/>
        </p:nvCxnSpPr>
        <p:spPr bwMode="auto">
          <a:xfrm flipV="1">
            <a:off x="1483281" y="3335651"/>
            <a:ext cx="1338941" cy="461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5" name="Gerade Verbindung 24"/>
          <p:cNvCxnSpPr/>
          <p:nvPr/>
        </p:nvCxnSpPr>
        <p:spPr bwMode="auto">
          <a:xfrm>
            <a:off x="2944168" y="1651322"/>
            <a:ext cx="398648" cy="102598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504981" y="5863316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b="1" dirty="0" smtClean="0">
                <a:solidFill>
                  <a:schemeClr val="accent3"/>
                </a:solidFill>
              </a:rPr>
              <a:t>2</a:t>
            </a:r>
            <a:r>
              <a:rPr lang="en-US" sz="1800" b="1" baseline="30000" dirty="0" smtClean="0">
                <a:solidFill>
                  <a:schemeClr val="accent3"/>
                </a:solidFill>
              </a:rPr>
              <a:t>nd</a:t>
            </a:r>
            <a:r>
              <a:rPr lang="en-US" sz="1800" b="1" dirty="0" smtClean="0">
                <a:solidFill>
                  <a:schemeClr val="accent3"/>
                </a:solidFill>
              </a:rPr>
              <a:t> Hall with 700m</a:t>
            </a:r>
            <a:r>
              <a:rPr lang="en-US" sz="1800" b="1" baseline="30000" dirty="0" smtClean="0">
                <a:solidFill>
                  <a:schemeClr val="accent3"/>
                </a:solidFill>
              </a:rPr>
              <a:t>2</a:t>
            </a:r>
            <a:r>
              <a:rPr lang="en-US" sz="1800" b="1" dirty="0" smtClean="0">
                <a:solidFill>
                  <a:schemeClr val="accent3"/>
                </a:solidFill>
              </a:rPr>
              <a:t> for storage </a:t>
            </a:r>
          </a:p>
        </p:txBody>
      </p:sp>
      <p:cxnSp>
        <p:nvCxnSpPr>
          <p:cNvPr id="31" name="Gerade Verbindung 30"/>
          <p:cNvCxnSpPr/>
          <p:nvPr/>
        </p:nvCxnSpPr>
        <p:spPr bwMode="auto">
          <a:xfrm>
            <a:off x="1616300" y="2209121"/>
            <a:ext cx="1454390" cy="50229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6694930" y="1288368"/>
            <a:ext cx="244906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b="1" dirty="0" smtClean="0">
                <a:solidFill>
                  <a:schemeClr val="accent3"/>
                </a:solidFill>
              </a:rPr>
              <a:t>Steps @ XFEL.EU: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3"/>
                </a:solidFill>
              </a:rPr>
              <a:t>Mounting of magnetic structures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3"/>
                </a:solidFill>
              </a:rPr>
              <a:t>1</a:t>
            </a:r>
            <a:r>
              <a:rPr lang="en-US" sz="1400" b="1" baseline="30000" dirty="0" smtClean="0">
                <a:solidFill>
                  <a:schemeClr val="accent3"/>
                </a:solidFill>
              </a:rPr>
              <a:t>st </a:t>
            </a:r>
            <a:r>
              <a:rPr lang="en-US" sz="1400" b="1" dirty="0" smtClean="0">
                <a:solidFill>
                  <a:schemeClr val="accent3"/>
                </a:solidFill>
              </a:rPr>
              <a:t>Commissioning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3"/>
                </a:solidFill>
              </a:rPr>
              <a:t>Magnetic Measurements &amp; Tuning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3"/>
                </a:solidFill>
              </a:rPr>
              <a:t>Preparation for Installation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b="1" dirty="0" smtClean="0">
                <a:solidFill>
                  <a:schemeClr val="accent3"/>
                </a:solidFill>
              </a:rPr>
              <a:t>Schedule: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>
                <a:solidFill>
                  <a:schemeClr val="accent3"/>
                </a:solidFill>
              </a:rPr>
              <a:t>Total Time </a:t>
            </a:r>
            <a:r>
              <a:rPr lang="en-US" sz="1400" b="1" dirty="0">
                <a:solidFill>
                  <a:schemeClr val="accent3"/>
                </a:solidFill>
                <a:sym typeface="Symbol"/>
              </a:rPr>
              <a:t> 2 Years</a:t>
            </a:r>
            <a:br>
              <a:rPr lang="en-US" sz="1400" b="1" dirty="0">
                <a:solidFill>
                  <a:schemeClr val="accent3"/>
                </a:solidFill>
                <a:sym typeface="Symbol"/>
              </a:rPr>
            </a:br>
            <a:r>
              <a:rPr lang="en-US" sz="1400" b="1" dirty="0">
                <a:solidFill>
                  <a:schemeClr val="accent3"/>
                </a:solidFill>
                <a:sym typeface="Symbol"/>
              </a:rPr>
              <a:t> (starting Oct/12)</a:t>
            </a:r>
            <a:endParaRPr lang="en-US" sz="1400" b="1" dirty="0" smtClean="0">
              <a:solidFill>
                <a:schemeClr val="accent3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rgbClr val="FF0000"/>
                </a:solidFill>
              </a:rPr>
              <a:t>3 Weeks/Segment !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3"/>
                </a:solidFill>
                <a:sym typeface="Wingdings" pitchFamily="2" charset="2"/>
              </a:rPr>
              <a:t> </a:t>
            </a:r>
            <a:r>
              <a:rPr lang="en-US" sz="1400" b="1" dirty="0" smtClean="0">
                <a:solidFill>
                  <a:schemeClr val="accent3"/>
                </a:solidFill>
              </a:rPr>
              <a:t>3 </a:t>
            </a:r>
            <a:r>
              <a:rPr lang="en-US" sz="1400" b="1" dirty="0">
                <a:solidFill>
                  <a:schemeClr val="accent3"/>
                </a:solidFill>
              </a:rPr>
              <a:t>Magnetic Labs </a:t>
            </a:r>
            <a:r>
              <a:rPr lang="en-US" sz="1400" b="1" dirty="0" smtClean="0">
                <a:solidFill>
                  <a:schemeClr val="accent3"/>
                </a:solidFill>
              </a:rPr>
              <a:t> needed running </a:t>
            </a:r>
            <a:r>
              <a:rPr lang="en-US" sz="1400" b="1" dirty="0">
                <a:solidFill>
                  <a:schemeClr val="accent3"/>
                </a:solidFill>
              </a:rPr>
              <a:t>in parallel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400" b="1" dirty="0" smtClean="0">
                <a:solidFill>
                  <a:schemeClr val="accent3"/>
                </a:solidFill>
              </a:rPr>
              <a:t>Scheduled End: </a:t>
            </a:r>
            <a:br>
              <a:rPr lang="en-US" sz="1400" b="1" dirty="0" smtClean="0">
                <a:solidFill>
                  <a:schemeClr val="accent3"/>
                </a:solidFill>
              </a:rPr>
            </a:br>
            <a:r>
              <a:rPr lang="en-US" sz="1400" b="1" dirty="0" smtClean="0">
                <a:solidFill>
                  <a:schemeClr val="accent3"/>
                </a:solidFill>
              </a:rPr>
              <a:t>Spring 2015</a:t>
            </a:r>
          </a:p>
        </p:txBody>
      </p:sp>
    </p:spTree>
    <p:extLst>
      <p:ext uri="{BB962C8B-B14F-4D97-AF65-F5344CB8AC3E}">
        <p14:creationId xmlns:p14="http://schemas.microsoft.com/office/powerpoint/2010/main" val="9820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Hall 36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Jan 28, 2015</a:t>
            </a:r>
            <a:endParaRPr lang="de-DE" dirty="0"/>
          </a:p>
        </p:txBody>
      </p:sp>
      <p:pic>
        <p:nvPicPr>
          <p:cNvPr id="5" name="Picture 2" descr="H:\Bilder\XFEL\WP71_Activities\Bilder Aufbau XFEL\Halle Geb 36\2015-01-28 13.31.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61" y="1354348"/>
            <a:ext cx="6550751" cy="491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7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_presentation_eng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-european-xfel_presentation_eng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template-european-xfel_presentation_eng</Template>
  <TotalTime>0</TotalTime>
  <Words>1442</Words>
  <Application>Microsoft Office PowerPoint</Application>
  <PresentationFormat>Bildschirmpräsentation (4:3)</PresentationFormat>
  <Paragraphs>432</Paragraphs>
  <Slides>40</Slides>
  <Notes>8</Notes>
  <HiddenSlides>4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template-european-xfel_presentation_eng</vt:lpstr>
      <vt:lpstr>Benutzerdefiniertes Design</vt:lpstr>
      <vt:lpstr>1_template-european-xfel_presentation_eng</vt:lpstr>
      <vt:lpstr>DESY European XFEL</vt:lpstr>
      <vt:lpstr>Graph</vt:lpstr>
      <vt:lpstr>Status of the XFEL.EU Undulator Systems</vt:lpstr>
      <vt:lpstr>Overview</vt:lpstr>
      <vt:lpstr>PowerPoint-Präsentation</vt:lpstr>
      <vt:lpstr>European XFEL Overview </vt:lpstr>
      <vt:lpstr>PowerPoint-Präsentation</vt:lpstr>
      <vt:lpstr>PowerPoint-Präsentation</vt:lpstr>
      <vt:lpstr> Status of Production  April 21, 2015</vt:lpstr>
      <vt:lpstr>Production @ XFEL.EU in Building 36;  Dec 2012</vt:lpstr>
      <vt:lpstr>Hall 36 as of Jan 28, 2015</vt:lpstr>
      <vt:lpstr>Results</vt:lpstr>
      <vt:lpstr>Criteria for Magnetic Fields</vt:lpstr>
      <vt:lpstr>Pole Tuning : U40-X044-K004 @ Gap=14mm </vt:lpstr>
      <vt:lpstr>U40-X044 / X004:  Comparison of Gap dependent Results</vt:lpstr>
      <vt:lpstr>Pole Tuning: U68-X003-N001 @ Gap=16mm</vt:lpstr>
      <vt:lpstr>U68-X003 / X004:  Comparison of Gap dependent Results</vt:lpstr>
      <vt:lpstr>Undulator Vacuum Chamber  MEA Workshop 11.2.2015</vt:lpstr>
      <vt:lpstr>PowerPoint-Präsentation</vt:lpstr>
      <vt:lpstr>Intersections</vt:lpstr>
      <vt:lpstr>Intersections</vt:lpstr>
      <vt:lpstr>The XFEL Phase Shifters</vt:lpstr>
      <vt:lpstr>91 Phase Shifters</vt:lpstr>
      <vt:lpstr>Quadupole Movers (QM),  Intersection Control Racks (ICR)</vt:lpstr>
      <vt:lpstr>Tunnel Installation</vt:lpstr>
      <vt:lpstr>XFEL Undulator Systems in Tunnels  XTD1, XTD2 and XTD4</vt:lpstr>
      <vt:lpstr>SASE1/XTD2  Installation Picture Gallery</vt:lpstr>
      <vt:lpstr>SASE1 / XTD2  Installation Schedule  updated 01.04.15</vt:lpstr>
      <vt:lpstr>SASE3 / XTD4  5.2.15</vt:lpstr>
      <vt:lpstr>SASE3 / XTD4 March 2015</vt:lpstr>
      <vt:lpstr>XTD1/SASE2    5.2.2015</vt:lpstr>
      <vt:lpstr>SASE2 / XTD1  Installation Schedule  updated 27.11.14</vt:lpstr>
      <vt:lpstr>Next Activities</vt:lpstr>
      <vt:lpstr>PowerPoint-Präsentation</vt:lpstr>
      <vt:lpstr>PowerPoint-Präsentation</vt:lpstr>
      <vt:lpstr>Summary</vt:lpstr>
      <vt:lpstr>XFEL.EU Undulator Systems Group, WP71 </vt:lpstr>
      <vt:lpstr>PowerPoint-Präsentation</vt:lpstr>
      <vt:lpstr>Production of Undulator Segments </vt:lpstr>
      <vt:lpstr>Standard Undulator Segment Support Structure</vt:lpstr>
      <vt:lpstr>Magnetics I:  Design</vt:lpstr>
      <vt:lpstr>Phase Shifters &amp; Short Moving Wire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Pflueger</dc:creator>
  <cp:lastModifiedBy>pflueger</cp:lastModifiedBy>
  <cp:revision>396</cp:revision>
  <cp:lastPrinted>2015-02-16T16:05:05Z</cp:lastPrinted>
  <dcterms:created xsi:type="dcterms:W3CDTF">2013-01-03T14:26:26Z</dcterms:created>
  <dcterms:modified xsi:type="dcterms:W3CDTF">2015-04-21T18:34:16Z</dcterms:modified>
</cp:coreProperties>
</file>