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24" r:id="rId2"/>
    <p:sldId id="409" r:id="rId3"/>
    <p:sldId id="408" r:id="rId4"/>
    <p:sldId id="500" r:id="rId5"/>
    <p:sldId id="504" r:id="rId6"/>
    <p:sldId id="350" r:id="rId7"/>
    <p:sldId id="414" r:id="rId8"/>
    <p:sldId id="416" r:id="rId9"/>
    <p:sldId id="415" r:id="rId10"/>
    <p:sldId id="501" r:id="rId11"/>
    <p:sldId id="423" r:id="rId12"/>
    <p:sldId id="505" r:id="rId13"/>
    <p:sldId id="397" r:id="rId14"/>
    <p:sldId id="398" r:id="rId15"/>
    <p:sldId id="399" r:id="rId16"/>
    <p:sldId id="400" r:id="rId17"/>
    <p:sldId id="401" r:id="rId18"/>
    <p:sldId id="385" r:id="rId19"/>
    <p:sldId id="386" r:id="rId20"/>
    <p:sldId id="387" r:id="rId21"/>
    <p:sldId id="455" r:id="rId22"/>
    <p:sldId id="388" r:id="rId23"/>
    <p:sldId id="392" r:id="rId24"/>
    <p:sldId id="454" r:id="rId25"/>
    <p:sldId id="404" r:id="rId26"/>
    <p:sldId id="464" r:id="rId27"/>
    <p:sldId id="528" r:id="rId28"/>
    <p:sldId id="479" r:id="rId29"/>
    <p:sldId id="506" r:id="rId30"/>
    <p:sldId id="441" r:id="rId31"/>
    <p:sldId id="440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507" r:id="rId40"/>
    <p:sldId id="470" r:id="rId41"/>
    <p:sldId id="456" r:id="rId42"/>
    <p:sldId id="457" r:id="rId43"/>
    <p:sldId id="458" r:id="rId44"/>
    <p:sldId id="459" r:id="rId45"/>
    <p:sldId id="460" r:id="rId46"/>
    <p:sldId id="467" r:id="rId47"/>
    <p:sldId id="521" r:id="rId48"/>
  </p:sldIdLst>
  <p:sldSz cx="9144000" cy="6858000" type="screen4x3"/>
  <p:notesSz cx="6669088" cy="9926638"/>
  <p:embeddedFontLst>
    <p:embeddedFont>
      <p:font typeface="Comic Sans MS" panose="030F0702030302020204" pitchFamily="66" charset="0"/>
      <p:regular r:id="rId51"/>
      <p:bold r:id="rId52"/>
    </p:embeddedFont>
    <p:embeddedFont>
      <p:font typeface="Cambria Math" panose="0204050305040603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Lucida Calligraphy" panose="03010101010101010101" pitchFamily="66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99"/>
    <a:srgbClr val="0000FF"/>
    <a:srgbClr val="BBE0E3"/>
    <a:srgbClr val="CC00FF"/>
    <a:srgbClr val="1E5AAE"/>
    <a:srgbClr val="FFFF66"/>
    <a:srgbClr val="66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660"/>
  </p:normalViewPr>
  <p:slideViewPr>
    <p:cSldViewPr>
      <p:cViewPr varScale="1">
        <p:scale>
          <a:sx n="84" d="100"/>
          <a:sy n="84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8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1BC4-2F73-4740-AD43-7B87DF8916A9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AC21C-81C2-4B07-B0BD-B930925E3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7D235-0AEA-4DFA-A9A3-576C91D89CDA}" type="datetimeFigureOut">
              <a:rPr lang="en-GB" smtClean="0"/>
              <a:t>26/03/2015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77365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FDDE-0145-4C80-8B10-77A61A66F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3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7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1B37-D92A-4356-B9EC-15B11FC1A4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1B37-D92A-4356-B9EC-15B11FC1A4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9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2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0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8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2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0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4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80000" y="11448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081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>
            <a:solidFill>
              <a:srgbClr val="104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style</a:t>
            </a:r>
            <a:endParaRPr kumimoji="0" lang="en-US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  <p:pic>
        <p:nvPicPr>
          <p:cNvPr id="10" name="Image 2" descr="LOGOfin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109728" y="6263640"/>
            <a:ext cx="54476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DarkBlue Layout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216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DarkBlue Small Layout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 descr="LOGOfin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3521067" y="2976142"/>
            <a:ext cx="1172455" cy="1180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6036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0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White 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7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52400" y="11430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1764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80000" y="11448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9151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y 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80000" y="11448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727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2"/>
          </p:nvPr>
        </p:nvSpPr>
        <p:spPr>
          <a:xfrm>
            <a:off x="4665600" y="1159200"/>
            <a:ext cx="4305600" cy="48422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180000" y="1159200"/>
            <a:ext cx="4298400" cy="48422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397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 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2"/>
          </p:nvPr>
        </p:nvSpPr>
        <p:spPr>
          <a:xfrm>
            <a:off x="4665600" y="1159200"/>
            <a:ext cx="4305600" cy="48422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180000" y="1159200"/>
            <a:ext cx="4298400" cy="48422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782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69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0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style</a:t>
            </a:r>
            <a:endParaRPr kumimoji="0" lang="en-US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  <p:pic>
        <p:nvPicPr>
          <p:cNvPr id="9" name="Image 2" descr="LOGOfin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109728" y="6263640"/>
            <a:ext cx="54476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6190488"/>
            <a:ext cx="640080" cy="640080"/>
          </a:xfrm>
          <a:prstGeom prst="rect">
            <a:avLst/>
          </a:prstGeom>
          <a:ln w="19050">
            <a:noFill/>
          </a:ln>
        </p:spPr>
      </p:pic>
      <p:pic>
        <p:nvPicPr>
          <p:cNvPr id="4" name="Image 2" descr="LOGOfin.eps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109728" y="6263640"/>
            <a:ext cx="544763" cy="548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324600"/>
            <a:ext cx="4797933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aseline="0" dirty="0" smtClean="0"/>
              <a:t>A. Valassi – Combining measurements using BLUE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4800600" y="6322131"/>
            <a:ext cx="3124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baseline="0" dirty="0" smtClean="0"/>
              <a:t>DESY Statistics School – 26 Mar 2015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7848600" y="6309360"/>
            <a:ext cx="5334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5" r:id="rId4"/>
    <p:sldLayoutId id="2147483660" r:id="rId5"/>
    <p:sldLayoutId id="2147483661" r:id="rId6"/>
    <p:sldLayoutId id="2147483659" r:id="rId7"/>
    <p:sldLayoutId id="2147483654" r:id="rId8"/>
    <p:sldLayoutId id="2147483657" r:id="rId9"/>
    <p:sldLayoutId id="2147483656" r:id="rId10"/>
    <p:sldLayoutId id="2147483652" r:id="rId11"/>
    <p:sldLayoutId id="2147483655" r:id="rId12"/>
    <p:sldLayoutId id="2147483651" r:id="rId13"/>
    <p:sldLayoutId id="214748365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dsweb.cern.ch/record/146009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016890028890018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ern.eblib.com/patron/FullRecord.aspx?p=309773&amp;tstamp=1426186218&amp;userid=9DM7&amp;id=8BA170C81F2D804A7A3D0B5F16BB5F6C" TargetMode="External"/><Relationship Id="rId5" Type="http://schemas.openxmlformats.org/officeDocument/2006/relationships/hyperlink" Target="link.springer.com/article/10.1140/epjc/s10052-014-2717-6" TargetMode="External"/><Relationship Id="rId4" Type="http://schemas.openxmlformats.org/officeDocument/2006/relationships/hyperlink" Target="http://www.sciencedirect.com/science/article/pii/S01689002030032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0/epjc/s10052-014-3004-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dsweb.cern.ch/auth.py?r=EBLIB_P_131586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ndico.desy.de/conferenceTimeTable.py?confId=11244#al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ndico.desy.de/conferenceTimeTable.py?confId=11244#all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ndico.desy.de/materialDisplay.py?contribId=0&amp;materialId=slides&amp;confId=3086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hyperlink" Target="http://www.sciencedirect.com/science/article/pii/0168900288900186" TargetMode="External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lepewwg.web.cern.ch/LEPEWWG/2/" TargetMode="External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pewwg.web.cern.ch/LEPEWWG/lepww/4f/Summer01/" TargetMode="Externa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vnweb.cern.ch/trac/bluefin" TargetMode="External"/><Relationship Id="rId2" Type="http://schemas.openxmlformats.org/officeDocument/2006/relationships/hyperlink" Target="http://blue.hepforg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share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omy.swin.edu.au/~cblake/stat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searchgate.net/profile/Fiona_Fidler/publication/7378525_Researchers_misunderstand_confidence_intervals_and_standard_error_bars/links/0c96052054c4b56c42000000.pdf" TargetMode="External"/><Relationship Id="rId5" Type="http://schemas.openxmlformats.org/officeDocument/2006/relationships/hyperlink" Target="http://www.nature.com/collections/qghhqm/pointsofsignificance" TargetMode="External"/><Relationship Id="rId4" Type="http://schemas.openxmlformats.org/officeDocument/2006/relationships/hyperlink" Target="http://www.ece.uic.edu/~devroye/courses/ECE531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science/2012/feb/12/black-scholes-equation-credit-crun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intl/cms/s/0/d2121cb6-49cb-11dc-9ffe-0000779fd2ac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hyperlink" Target="http://www.bankofengland.co.uk/archive/documents/historicpubs/speeches/2009/speech374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clipart.org/share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ascale.de/research_topics/rt1_physics_analysis/susy___bsm_fit_working_group/" TargetMode="External"/><Relationship Id="rId3" Type="http://schemas.openxmlformats.org/officeDocument/2006/relationships/hyperlink" Target="http://lepewwg.web.cern.ch/LEPEWWG/1/" TargetMode="External"/><Relationship Id="rId7" Type="http://schemas.openxmlformats.org/officeDocument/2006/relationships/hyperlink" Target="https://lpcc.web.cern.ch/lpcc/index.php?page=top_wg" TargetMode="External"/><Relationship Id="rId2" Type="http://schemas.openxmlformats.org/officeDocument/2006/relationships/hyperlink" Target="http://lepewwg.web.cern.ch/LEPEWW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ki.cern.ch/twiki/bin/view/LHCPhysics/LHCHXSWG" TargetMode="External"/><Relationship Id="rId11" Type="http://schemas.openxmlformats.org/officeDocument/2006/relationships/hyperlink" Target="http://iopscience.iop.org/1674-1137/38/9/090001/media/rpp2014_0009-0024.pdf" TargetMode="External"/><Relationship Id="rId5" Type="http://schemas.openxmlformats.org/officeDocument/2006/relationships/hyperlink" Target="http://tevewwg.fnal.gov/" TargetMode="External"/><Relationship Id="rId10" Type="http://schemas.openxmlformats.org/officeDocument/2006/relationships/hyperlink" Target="http://pdg.lbl.gov/" TargetMode="External"/><Relationship Id="rId4" Type="http://schemas.openxmlformats.org/officeDocument/2006/relationships/hyperlink" Target="http://lepewwg.web.cern.ch/LEPEWWG/2/" TargetMode="External"/><Relationship Id="rId9" Type="http://schemas.openxmlformats.org/officeDocument/2006/relationships/hyperlink" Target="http://iopscience.iop.org/1674-1137/38/9/090001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jpeg"/><Relationship Id="rId7" Type="http://schemas.openxmlformats.org/officeDocument/2006/relationships/hyperlink" Target="http://lepewwg.web.cern.ch/LEPEWWG/lepww/4f/Summer01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epewwg.web.cern.ch/LEPEWWG/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6854" cy="5867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solidFill>
                  <a:srgbClr val="000000"/>
                </a:solidFill>
              </a:rPr>
              <a:t>Combining measurements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smtClean="0">
                <a:solidFill>
                  <a:srgbClr val="000000"/>
                </a:solidFill>
              </a:rPr>
              <a:t>using Best Linear Unbiased Estimators</a:t>
            </a:r>
          </a:p>
          <a:p>
            <a:pPr algn="ctr"/>
            <a:r>
              <a:rPr lang="en-GB" sz="4300" b="1" dirty="0" smtClean="0">
                <a:solidFill>
                  <a:srgbClr val="0000FF"/>
                </a:solidFill>
              </a:rPr>
              <a:t>(BLUE)</a:t>
            </a:r>
          </a:p>
          <a:p>
            <a:pPr algn="ctr"/>
            <a:endParaRPr lang="en-GB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GB" sz="2000" b="1" u="sng" dirty="0" smtClean="0">
                <a:solidFill>
                  <a:srgbClr val="0000FF"/>
                </a:solidFill>
              </a:rPr>
              <a:t>Lecture 1/2 – BLUE combination basics</a:t>
            </a:r>
          </a:p>
          <a:p>
            <a:pPr algn="ctr"/>
            <a:endParaRPr lang="en-GB" sz="2000" b="1" dirty="0" smtClean="0">
              <a:solidFill>
                <a:srgbClr val="0000FF"/>
              </a:solidFill>
            </a:endParaRPr>
          </a:p>
          <a:p>
            <a:pPr algn="ctr"/>
            <a:endParaRPr lang="en-GB" sz="2000" b="1" dirty="0" smtClean="0">
              <a:solidFill>
                <a:srgbClr val="0000FF"/>
              </a:solidFill>
            </a:endParaRPr>
          </a:p>
          <a:p>
            <a:pPr algn="ctr"/>
            <a:endParaRPr lang="en-GB" sz="2000" b="1" dirty="0">
              <a:solidFill>
                <a:srgbClr val="0000FF"/>
              </a:solidFill>
            </a:endParaRPr>
          </a:p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Andrea Valassi </a:t>
            </a:r>
            <a:endParaRPr lang="en-GB" sz="2000" dirty="0" smtClean="0">
              <a:solidFill>
                <a:srgbClr val="000000"/>
              </a:solidFill>
            </a:endParaRPr>
          </a:p>
          <a:p>
            <a:pPr algn="ctr"/>
            <a:r>
              <a:rPr lang="en-GB" sz="1800" dirty="0" smtClean="0">
                <a:solidFill>
                  <a:srgbClr val="000000"/>
                </a:solidFill>
              </a:rPr>
              <a:t>CERN, Information Technology Department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DESY Terascale Statistics School, 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Hamburg 26-27</a:t>
            </a:r>
            <a:r>
              <a:rPr lang="en-GB" sz="2000" baseline="30000" dirty="0" smtClean="0">
                <a:solidFill>
                  <a:srgbClr val="FF0000"/>
                </a:solidFill>
              </a:rPr>
              <a:t>th</a:t>
            </a:r>
            <a:r>
              <a:rPr lang="en-GB" sz="2000" dirty="0" smtClean="0">
                <a:solidFill>
                  <a:srgbClr val="FF0000"/>
                </a:solidFill>
              </a:rPr>
              <a:t> March 2015</a:t>
            </a:r>
          </a:p>
          <a:p>
            <a:pPr algn="ctr"/>
            <a:endParaRPr lang="en-GB" sz="800" dirty="0" smtClean="0">
              <a:solidFill>
                <a:srgbClr val="FF0000"/>
              </a:solidFill>
            </a:endParaRPr>
          </a:p>
          <a:p>
            <a:pPr algn="ctr"/>
            <a:r>
              <a:rPr lang="en-GB" sz="1800" i="1" dirty="0" smtClean="0">
                <a:solidFill>
                  <a:srgbClr val="000000"/>
                </a:solidFill>
              </a:rPr>
              <a:t>Thanks to Isabell and all the organizers for the invitation!</a:t>
            </a:r>
          </a:p>
          <a:p>
            <a:pPr algn="ctr"/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GB" dirty="0" smtClean="0"/>
              <a:t>Example 3 – LHC m</a:t>
            </a:r>
            <a:r>
              <a:rPr lang="en-GB" baseline="-25000" dirty="0" smtClean="0"/>
              <a:t>top</a:t>
            </a:r>
            <a:r>
              <a:rPr lang="en-GB" dirty="0" smtClean="0"/>
              <a:t> combination 2012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3" y="838201"/>
            <a:ext cx="6137238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9836" y="2272500"/>
            <a:ext cx="2784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BLUE combination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Input: </a:t>
            </a:r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measurements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Results:1 parameter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6109157" y="2780331"/>
            <a:ext cx="250679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3"/>
          </p:cNvCxnSpPr>
          <p:nvPr/>
        </p:nvCxnSpPr>
        <p:spPr>
          <a:xfrm flipV="1">
            <a:off x="6109157" y="3200400"/>
            <a:ext cx="444043" cy="61920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00" y="3690000"/>
            <a:ext cx="5728157" cy="2592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1219200"/>
            <a:ext cx="5728157" cy="243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681927" y="2641831"/>
            <a:ext cx="369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000000"/>
                </a:solidFill>
                <a:hlinkClick r:id="rId4"/>
              </a:rPr>
              <a:t>ATLAS-CONF-2012-095 / CMS PAS TOP-12-001</a:t>
            </a:r>
            <a:endParaRPr lang="en-GB" sz="12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8"/>
          </a:xfrm>
        </p:spPr>
        <p:txBody>
          <a:bodyPr/>
          <a:lstStyle/>
          <a:p>
            <a:r>
              <a:rPr lang="en-US" dirty="0" smtClean="0"/>
              <a:t>The simplest example of a combination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How to combine two </a:t>
                </a:r>
                <a:r>
                  <a:rPr lang="en-US" i="1" dirty="0" smtClean="0"/>
                  <a:t>independent</a:t>
                </a:r>
                <a:r>
                  <a:rPr lang="en-US" dirty="0" smtClean="0"/>
                  <a:t> results 10</a:t>
                </a:r>
                <a:r>
                  <a:rPr lang="en-US" dirty="0" smtClean="0">
                    <a:sym typeface="Symbol" panose="05050102010706020507" pitchFamily="18" charset="2"/>
                  </a:rPr>
                  <a:t>1 and</a:t>
                </a:r>
                <a:r>
                  <a:rPr lang="en-US" dirty="0" smtClean="0"/>
                  <a:t> 15</a:t>
                </a:r>
                <a:r>
                  <a:rPr lang="en-US" dirty="0" smtClean="0">
                    <a:sym typeface="Symbol" panose="05050102010706020507" pitchFamily="18" charset="2"/>
                  </a:rPr>
                  <a:t>2?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</a:t>
                </a:r>
                <a:r>
                  <a:rPr lang="en-US" dirty="0" smtClean="0"/>
                  <a:t>rom any basic statistics course – use the weighted average!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linear </a:t>
                </a:r>
                <a:r>
                  <a:rPr lang="en-US" dirty="0"/>
                  <a:t>combination with weight proportional to 1/error</a:t>
                </a:r>
                <a:r>
                  <a:rPr lang="en-US" baseline="30000" dirty="0"/>
                  <a:t>2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central value </a:t>
                </a:r>
                <a:r>
                  <a:rPr lang="en-US" dirty="0"/>
                  <a:t>= 10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+ 15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= 8 + 3 = </a:t>
                </a:r>
                <a:r>
                  <a:rPr lang="en-US" dirty="0" smtClean="0"/>
                  <a:t>11.0 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combined error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is the inverse of the sum of </a:t>
                </a:r>
                <a:r>
                  <a:rPr lang="en-US" dirty="0"/>
                  <a:t>1/error</a:t>
                </a:r>
                <a:r>
                  <a:rPr lang="en-US" baseline="30000" dirty="0"/>
                  <a:t>2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error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0.9 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BLUE combinations are essentially a generalization of this method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also addressing measurements that are correlated and not independent</a:t>
                </a:r>
              </a:p>
              <a:p>
                <a:pPr lvl="1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Beware of some underlying assumptions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e.g. this method assumes that the errors are known a priori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h</a:t>
                </a:r>
                <a:r>
                  <a:rPr lang="en-US" dirty="0" smtClean="0"/>
                  <a:t>ow to combine 1</a:t>
                </a:r>
                <a:r>
                  <a:rPr lang="en-US" dirty="0" smtClean="0">
                    <a:sym typeface="Symbol" panose="05050102010706020507" pitchFamily="18" charset="2"/>
                  </a:rPr>
                  <a:t>1 and 10010?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We’ll discuss this later…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7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4800"/>
            <a:ext cx="9067800" cy="48482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Intro to combining measurements – why, how, who?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Simple academic examples and a glimpse of some real examples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Best Linear Unbiased Estimators – basics</a:t>
            </a:r>
          </a:p>
          <a:p>
            <a:pPr lvl="1">
              <a:spcBef>
                <a:spcPts val="3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References, derivation of method, relation to other estimators</a:t>
            </a:r>
          </a:p>
          <a:p>
            <a:pPr lvl="1">
              <a:spcBef>
                <a:spcPts val="300"/>
              </a:spcBef>
            </a:pP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dirty="0" smtClean="0">
                <a:solidFill>
                  <a:srgbClr val="FF0000"/>
                </a:solidFill>
              </a:rPr>
              <a:t>ffect of correlations – just a glimpse (discussed in detail tomorrow)</a:t>
            </a:r>
            <a:endParaRPr lang="en-US" i="1" dirty="0">
              <a:solidFill>
                <a:srgbClr val="FF0000"/>
              </a:solidFill>
            </a:endParaRPr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BLUE combinations in practice – </a:t>
            </a:r>
            <a:r>
              <a:rPr lang="en-US" dirty="0" smtClean="0"/>
              <a:t>the multi-parameter case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Preparing the relevant </a:t>
            </a:r>
            <a:r>
              <a:rPr lang="en-US" dirty="0" smtClean="0"/>
              <a:t>inputs and extracting the results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 step-by-step example from LEP2 (statistically dominated)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Intermediate wrap-up (between lectures #1 and #2)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BLUE method – Aitken (1934)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Alexander Craig Aitken (1895-1967)</a:t>
            </a:r>
          </a:p>
          <a:p>
            <a:pPr lvl="1"/>
            <a:r>
              <a:rPr lang="en-GB" dirty="0" smtClean="0"/>
              <a:t>One of New Zealand’s most famous mathematicians</a:t>
            </a:r>
          </a:p>
          <a:p>
            <a:pPr lvl="1"/>
            <a:r>
              <a:rPr lang="en-GB" dirty="0" smtClean="0"/>
              <a:t>Phenomenal memory and computational skills</a:t>
            </a:r>
          </a:p>
          <a:p>
            <a:pPr lvl="1"/>
            <a:r>
              <a:rPr lang="en-GB" dirty="0" smtClean="0"/>
              <a:t>Brilliant lecturer, athletics champion, fine musician 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first published description of the BLUE method (AFAIK):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>
                <a:solidFill>
                  <a:srgbClr val="FF0000"/>
                </a:solidFill>
              </a:rPr>
              <a:t>C. Aitken, </a:t>
            </a:r>
            <a:r>
              <a:rPr lang="en-US" i="1" u="sng" dirty="0">
                <a:solidFill>
                  <a:srgbClr val="FF0000"/>
                </a:solidFill>
              </a:rPr>
              <a:t>On Least Squares and Linear Combinations of Observations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sz="1800" dirty="0">
                <a:solidFill>
                  <a:srgbClr val="FF0000"/>
                </a:solidFill>
              </a:rPr>
              <a:t>Proc. Roy. Soc. Edinburgh 55 (1935), </a:t>
            </a:r>
            <a:r>
              <a:rPr lang="en-US" sz="1800" dirty="0" smtClean="0">
                <a:solidFill>
                  <a:srgbClr val="FF0000"/>
                </a:solidFill>
              </a:rPr>
              <a:t>42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“Generalized least squares” estimation using the inverse of the covariance matrix of input measurements as the weighting matrix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www.maths.otago.ac.nz/web2015/_contentimages/history/Ait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14424"/>
            <a:ext cx="186389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488307"/>
          </a:xfrm>
        </p:spPr>
        <p:txBody>
          <a:bodyPr/>
          <a:lstStyle/>
          <a:p>
            <a:r>
              <a:rPr lang="en-US" dirty="0" smtClean="0"/>
              <a:t>BLUE – main references for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Papers</a:t>
            </a:r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L. Lyons, D. Gibaut and P. Clifford, </a:t>
            </a:r>
            <a:r>
              <a:rPr lang="en-US" i="1" u="sng" dirty="0" smtClean="0">
                <a:solidFill>
                  <a:srgbClr val="FF0000"/>
                </a:solidFill>
              </a:rPr>
              <a:t>How to combine correlated estimates of a single physical quantity</a:t>
            </a:r>
            <a:r>
              <a:rPr lang="en-US" sz="1600" dirty="0" smtClean="0">
                <a:solidFill>
                  <a:srgbClr val="FF0000"/>
                </a:solidFill>
              </a:rPr>
              <a:t>, NIM A270 (1988) 110 </a:t>
            </a:r>
            <a:r>
              <a:rPr lang="en-US" sz="1600" dirty="0" smtClean="0"/>
              <a:t>[</a:t>
            </a:r>
            <a:r>
              <a:rPr lang="en-US" sz="1600" dirty="0" smtClean="0">
                <a:hlinkClick r:id="rId3"/>
              </a:rPr>
              <a:t>link</a:t>
            </a:r>
            <a:r>
              <a:rPr lang="en-US" sz="1600" dirty="0" smtClean="0"/>
              <a:t>]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Basic formulas for a single parameter, including extensive discussion of correlations and negative BLUE coefficients for two measurements – a must read!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sz="1400" dirty="0" smtClean="0"/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A. Valassi, </a:t>
            </a:r>
            <a:r>
              <a:rPr lang="en-US" i="1" u="sng" dirty="0" smtClean="0">
                <a:solidFill>
                  <a:srgbClr val="FF0000"/>
                </a:solidFill>
              </a:rPr>
              <a:t>Combining correlated measurements of several different physical quantities</a:t>
            </a:r>
            <a:r>
              <a:rPr lang="en-US" sz="1600" dirty="0" smtClean="0">
                <a:solidFill>
                  <a:srgbClr val="FF0000"/>
                </a:solidFill>
              </a:rPr>
              <a:t>, NIM A500 (2003) 391 </a:t>
            </a:r>
            <a:r>
              <a:rPr lang="en-US" sz="1600" dirty="0" smtClean="0"/>
              <a:t>[</a:t>
            </a:r>
            <a:r>
              <a:rPr lang="en-US" sz="1600" dirty="0" smtClean="0">
                <a:hlinkClick r:id="rId4"/>
              </a:rPr>
              <a:t>link</a:t>
            </a:r>
            <a:r>
              <a:rPr lang="en-US" sz="1600" dirty="0" smtClean="0"/>
              <a:t>]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Generalization of Lyons formulas and computation of individual error contributions for many parameters (e.g. LEP electroweak WG)</a:t>
            </a:r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A. Valassi and R. Chierici, </a:t>
            </a:r>
            <a:r>
              <a:rPr lang="en-US" i="1" u="sng" dirty="0" smtClean="0">
                <a:solidFill>
                  <a:srgbClr val="FF0000"/>
                </a:solidFill>
              </a:rPr>
              <a:t>Information and treatment of correlations in the combination of measurements using the BLUE method</a:t>
            </a:r>
            <a:r>
              <a:rPr lang="en-US" sz="1600" dirty="0" smtClean="0">
                <a:solidFill>
                  <a:srgbClr val="FF0000"/>
                </a:solidFill>
              </a:rPr>
              <a:t>, EPJ C74 (2014) 2717 </a:t>
            </a:r>
            <a:r>
              <a:rPr lang="en-US" sz="1600" dirty="0"/>
              <a:t>[</a:t>
            </a:r>
            <a:r>
              <a:rPr lang="en-US" sz="1600" dirty="0">
                <a:hlinkClick r:id="rId5" action="ppaction://hlinkfile"/>
              </a:rPr>
              <a:t>link</a:t>
            </a:r>
            <a:r>
              <a:rPr lang="en-US" sz="1600" dirty="0"/>
              <a:t>]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dirty="0"/>
              <a:t>Generalization of Lyons </a:t>
            </a:r>
            <a:r>
              <a:rPr lang="en-US" dirty="0" smtClean="0"/>
              <a:t>discussion </a:t>
            </a:r>
            <a:r>
              <a:rPr lang="en-US" dirty="0"/>
              <a:t>of correlations and negative BLUE </a:t>
            </a:r>
            <a:r>
              <a:rPr lang="en-US" dirty="0" smtClean="0"/>
              <a:t>coefficients for more than two measurements of a single parameter (e.g. LHC top quark WG)</a:t>
            </a:r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Books</a:t>
            </a:r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A. van den Bos, </a:t>
            </a:r>
            <a:r>
              <a:rPr lang="en-US" i="1" u="sng" dirty="0" smtClean="0">
                <a:solidFill>
                  <a:srgbClr val="FF0000"/>
                </a:solidFill>
              </a:rPr>
              <a:t>Parameter Estimation for Scientists and Engineers</a:t>
            </a:r>
            <a:r>
              <a:rPr lang="en-US" sz="1600" i="1" dirty="0" smtClean="0">
                <a:solidFill>
                  <a:srgbClr val="FF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Wiley-Interscience (2007) </a:t>
            </a:r>
            <a:r>
              <a:rPr lang="en-US" sz="1600" dirty="0" smtClean="0"/>
              <a:t>[</a:t>
            </a:r>
            <a:r>
              <a:rPr lang="en-US" sz="1600" dirty="0" smtClean="0">
                <a:hlinkClick r:id="rId6"/>
              </a:rPr>
              <a:t>ebook</a:t>
            </a:r>
            <a:r>
              <a:rPr lang="en-US" sz="1600" dirty="0" smtClean="0"/>
              <a:t>]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Very useful textbook covering information and estimation</a:t>
            </a:r>
          </a:p>
        </p:txBody>
      </p:sp>
    </p:spTree>
    <p:extLst>
      <p:ext uri="{BB962C8B-B14F-4D97-AF65-F5344CB8AC3E}">
        <p14:creationId xmlns:p14="http://schemas.microsoft.com/office/powerpoint/2010/main" val="35898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28600"/>
            <a:ext cx="8791200" cy="488307"/>
          </a:xfrm>
        </p:spPr>
        <p:txBody>
          <a:bodyPr/>
          <a:lstStyle/>
          <a:p>
            <a:r>
              <a:rPr lang="en-US" dirty="0" smtClean="0"/>
              <a:t>BLUE – other 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866773"/>
            <a:ext cx="87912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Papers</a:t>
            </a:r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R. Nisius, </a:t>
            </a:r>
            <a:r>
              <a:rPr lang="en-GB" i="1" u="sng" dirty="0">
                <a:solidFill>
                  <a:srgbClr val="FF0000"/>
                </a:solidFill>
              </a:rPr>
              <a:t>On the combination of correlated estimates of a physics observable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sz="1600" dirty="0" smtClean="0">
                <a:solidFill>
                  <a:srgbClr val="FF0000"/>
                </a:solidFill>
              </a:rPr>
              <a:t>EPJ C74 (2014) 3004 </a:t>
            </a:r>
            <a:r>
              <a:rPr lang="en-GB" sz="1600" dirty="0" smtClean="0"/>
              <a:t>[</a:t>
            </a:r>
            <a:r>
              <a:rPr lang="en-GB" sz="1600" dirty="0" smtClean="0">
                <a:hlinkClick r:id="rId3"/>
              </a:rPr>
              <a:t>link</a:t>
            </a:r>
            <a:r>
              <a:rPr lang="en-GB" sz="1600" dirty="0" smtClean="0"/>
              <a:t>]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Another very useful discussion </a:t>
            </a:r>
            <a:r>
              <a:rPr lang="en-US" dirty="0"/>
              <a:t>of </a:t>
            </a:r>
            <a:r>
              <a:rPr lang="en-US" dirty="0" smtClean="0"/>
              <a:t>correlations in BLUE combinations</a:t>
            </a:r>
            <a:endParaRPr lang="en-GB" dirty="0" smtClean="0"/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Books</a:t>
            </a:r>
          </a:p>
          <a:p>
            <a:pPr lvl="3">
              <a:spcBef>
                <a:spcPts val="0"/>
              </a:spcBef>
            </a:pPr>
            <a:endParaRPr lang="en-US" sz="800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. Behnke and L. Moneta, </a:t>
            </a:r>
            <a:r>
              <a:rPr lang="en-US" i="1" u="sng" dirty="0">
                <a:solidFill>
                  <a:srgbClr val="FF0000"/>
                </a:solidFill>
              </a:rPr>
              <a:t>Parameter Estimation</a:t>
            </a:r>
            <a:r>
              <a:rPr lang="en-US" dirty="0">
                <a:solidFill>
                  <a:srgbClr val="FF0000"/>
                </a:solidFill>
              </a:rPr>
              <a:t>, in </a:t>
            </a:r>
            <a:r>
              <a:rPr lang="en-US" i="1" u="sng" dirty="0">
                <a:solidFill>
                  <a:srgbClr val="FF0000"/>
                </a:solidFill>
              </a:rPr>
              <a:t>Data Analysis in HEP: a Practical Guide to Statistical Methods</a:t>
            </a:r>
            <a:r>
              <a:rPr lang="en-US" sz="1600" dirty="0">
                <a:solidFill>
                  <a:srgbClr val="FF0000"/>
                </a:solidFill>
              </a:rPr>
              <a:t>, Wiley-VCH </a:t>
            </a:r>
            <a:r>
              <a:rPr lang="en-US" sz="1600" dirty="0" smtClean="0">
                <a:solidFill>
                  <a:srgbClr val="FF0000"/>
                </a:solidFill>
              </a:rPr>
              <a:t>(2013) </a:t>
            </a:r>
            <a:r>
              <a:rPr lang="en-US" sz="1600" dirty="0"/>
              <a:t>[</a:t>
            </a:r>
            <a:r>
              <a:rPr lang="en-US" sz="1600" dirty="0" smtClean="0">
                <a:hlinkClick r:id="rId4"/>
              </a:rPr>
              <a:t>ebook</a:t>
            </a:r>
            <a:r>
              <a:rPr lang="en-US" sz="1600" dirty="0" smtClean="0"/>
              <a:t>]</a:t>
            </a:r>
            <a:endParaRPr lang="en-US" sz="160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/>
              <a:t>A </a:t>
            </a:r>
            <a:r>
              <a:rPr lang="en-US" dirty="0" smtClean="0"/>
              <a:t>modern </a:t>
            </a:r>
            <a:r>
              <a:rPr lang="en-US" dirty="0"/>
              <a:t>reference also covering correlations in BLUE and PDG combinations!</a:t>
            </a:r>
          </a:p>
          <a:p>
            <a:pPr lvl="3">
              <a:spcBef>
                <a:spcPts val="0"/>
              </a:spcBef>
            </a:pPr>
            <a:endParaRPr lang="en-US" sz="800" dirty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F. </a:t>
            </a:r>
            <a:r>
              <a:rPr lang="en-US" dirty="0">
                <a:solidFill>
                  <a:srgbClr val="FF0000"/>
                </a:solidFill>
              </a:rPr>
              <a:t>James, </a:t>
            </a:r>
            <a:r>
              <a:rPr lang="en-US" i="1" u="sng" dirty="0">
                <a:solidFill>
                  <a:srgbClr val="FF0000"/>
                </a:solidFill>
              </a:rPr>
              <a:t>Statistical Methods in Experimental Physics (2</a:t>
            </a:r>
            <a:r>
              <a:rPr lang="en-US" i="1" u="sng" baseline="30000" dirty="0">
                <a:solidFill>
                  <a:srgbClr val="FF0000"/>
                </a:solidFill>
              </a:rPr>
              <a:t>nd</a:t>
            </a:r>
            <a:r>
              <a:rPr lang="en-US" i="1" u="sng" dirty="0">
                <a:solidFill>
                  <a:srgbClr val="FF0000"/>
                </a:solidFill>
              </a:rPr>
              <a:t> Edition)</a:t>
            </a:r>
            <a:r>
              <a:rPr lang="en-US" sz="1600" dirty="0">
                <a:solidFill>
                  <a:srgbClr val="FF0000"/>
                </a:solidFill>
              </a:rPr>
              <a:t>, World Scientific (2006)</a:t>
            </a:r>
          </a:p>
          <a:p>
            <a:pPr lvl="2">
              <a:spcBef>
                <a:spcPts val="0"/>
              </a:spcBef>
            </a:pPr>
            <a:r>
              <a:rPr lang="en-US" dirty="0"/>
              <a:t>Another very useful textbook covering information and estimation</a:t>
            </a:r>
          </a:p>
          <a:p>
            <a:pPr lvl="3">
              <a:spcBef>
                <a:spcPts val="0"/>
              </a:spcBef>
            </a:pPr>
            <a:endParaRPr lang="en-US" sz="800" dirty="0"/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G. Cowan, </a:t>
            </a:r>
            <a:r>
              <a:rPr lang="en-US" i="1" u="sng" dirty="0">
                <a:solidFill>
                  <a:srgbClr val="FF0000"/>
                </a:solidFill>
              </a:rPr>
              <a:t>Statistical Data Analysis</a:t>
            </a:r>
            <a:r>
              <a:rPr lang="en-US" sz="1600" dirty="0">
                <a:solidFill>
                  <a:srgbClr val="FF0000"/>
                </a:solidFill>
              </a:rPr>
              <a:t>, Oxford University Press (1998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Another very useful reference textbook covering estimation</a:t>
            </a:r>
          </a:p>
          <a:p>
            <a:pPr lvl="3">
              <a:spcBef>
                <a:spcPts val="0"/>
              </a:spcBef>
            </a:pPr>
            <a:endParaRPr lang="en-US" sz="800" dirty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S. Kay, </a:t>
            </a:r>
            <a:r>
              <a:rPr lang="en-US" i="1" u="sng" dirty="0" smtClean="0">
                <a:solidFill>
                  <a:srgbClr val="FF0000"/>
                </a:solidFill>
              </a:rPr>
              <a:t>Fundamentals of Statistical Signal Processing (volume 1: Estimation Theory)</a:t>
            </a:r>
            <a:r>
              <a:rPr lang="en-US" sz="1600" dirty="0" smtClean="0">
                <a:solidFill>
                  <a:srgbClr val="FF0000"/>
                </a:solidFill>
              </a:rPr>
              <a:t>, Prentice Hall (1993)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 reference on signal detection and estimation theory for engineers</a:t>
            </a:r>
          </a:p>
        </p:txBody>
      </p:sp>
    </p:spTree>
    <p:extLst>
      <p:ext uri="{BB962C8B-B14F-4D97-AF65-F5344CB8AC3E}">
        <p14:creationId xmlns:p14="http://schemas.microsoft.com/office/powerpoint/2010/main" val="23000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BLUE is a </a:t>
            </a:r>
            <a:r>
              <a:rPr lang="en-GB" i="1" dirty="0" smtClean="0"/>
              <a:t>point estimation </a:t>
            </a:r>
            <a:r>
              <a:rPr lang="en-GB" dirty="0" smtClean="0"/>
              <a:t>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4800"/>
                <a:ext cx="9040200" cy="4848227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Point estimation vs Interval estimation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i="1" dirty="0"/>
                  <a:t>See </a:t>
                </a:r>
                <a:r>
                  <a:rPr lang="en-GB" i="1" dirty="0" smtClean="0"/>
                  <a:t>Fred James’s book or his </a:t>
                </a:r>
                <a:r>
                  <a:rPr lang="en-GB" i="1" dirty="0" smtClean="0">
                    <a:hlinkClick r:id="rId2"/>
                  </a:rPr>
                  <a:t>2015 DESY lectures</a:t>
                </a:r>
                <a:r>
                  <a:rPr lang="en-GB" i="1" dirty="0" smtClean="0"/>
                  <a:t> at </a:t>
                </a:r>
                <a:r>
                  <a:rPr lang="en-GB" i="1" dirty="0"/>
                  <a:t>this </a:t>
                </a:r>
                <a:r>
                  <a:rPr lang="en-GB" i="1" dirty="0" smtClean="0"/>
                  <a:t>School</a:t>
                </a:r>
                <a:endParaRPr lang="en-GB" dirty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Point estimation</a:t>
                </a:r>
              </a:p>
              <a:p>
                <a:pPr lvl="1">
                  <a:lnSpc>
                    <a:spcPts val="2400"/>
                  </a:lnSpc>
                  <a:spcBef>
                    <a:spcPts val="0"/>
                  </a:spcBef>
                </a:pPr>
                <a:r>
                  <a:rPr lang="en-GB" dirty="0" smtClean="0"/>
                  <a:t>Find the point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i="1" dirty="0" smtClean="0"/>
                  <a:t>-</a:t>
                </a:r>
                <a:r>
                  <a:rPr lang="en-GB" dirty="0" smtClean="0"/>
                  <a:t>space that gives the “best”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dirty="0" smtClean="0"/>
                  <a:t> of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 smtClean="0"/>
                  <a:t>, for a given vector of observations 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</a:t>
                </a:r>
              </a:p>
              <a:p>
                <a:pPr lvl="2">
                  <a:lnSpc>
                    <a:spcPts val="2160"/>
                  </a:lnSpc>
                  <a:spcBef>
                    <a:spcPts val="0"/>
                  </a:spcBef>
                </a:pPr>
                <a:r>
                  <a:rPr lang="en-GB" dirty="0" smtClean="0"/>
                  <a:t>Also determine the uncertainty on this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dirty="0" smtClean="0"/>
                  <a:t> </a:t>
                </a:r>
              </a:p>
              <a:p>
                <a:pPr lvl="2">
                  <a:lnSpc>
                    <a:spcPts val="2160"/>
                  </a:lnSpc>
                  <a:spcBef>
                    <a:spcPts val="0"/>
                  </a:spcBef>
                </a:pPr>
                <a:r>
                  <a:rPr lang="en-GB" dirty="0" smtClean="0"/>
                  <a:t>If distributions are Gaussian, “value </a:t>
                </a:r>
                <a:r>
                  <a:rPr lang="en-GB" dirty="0"/>
                  <a:t>± </a:t>
                </a:r>
                <a:r>
                  <a:rPr lang="en-GB" dirty="0" smtClean="0"/>
                  <a:t>error” represents a 68.3% interval</a:t>
                </a:r>
              </a:p>
              <a:p>
                <a:pPr lvl="1">
                  <a:lnSpc>
                    <a:spcPts val="2160"/>
                  </a:lnSpc>
                  <a:spcBef>
                    <a:spcPts val="0"/>
                  </a:spcBef>
                </a:pPr>
                <a:r>
                  <a:rPr lang="en-GB" dirty="0" smtClean="0"/>
                  <a:t>During these lectures,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 smtClean="0"/>
                  <a:t> will normally be a scalar 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 smtClean="0"/>
                  <a:t>(bold) </a:t>
                </a:r>
                <a:r>
                  <a:rPr lang="en-GB" dirty="0" smtClean="0"/>
                  <a:t>a vector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Example: </a:t>
                </a:r>
                <a:r>
                  <a:rPr lang="en-GB" i="1" dirty="0" smtClean="0"/>
                  <a:t>precision measurements and their combinations (e.g. BLUE)</a:t>
                </a:r>
              </a:p>
              <a:p>
                <a:pPr lvl="3">
                  <a:spcBef>
                    <a:spcPts val="0"/>
                  </a:spcBef>
                </a:pPr>
                <a:endParaRPr lang="en-GB" dirty="0"/>
              </a:p>
              <a:p>
                <a:pPr>
                  <a:spcBef>
                    <a:spcPts val="0"/>
                  </a:spcBef>
                </a:pPr>
                <a:r>
                  <a:rPr lang="en-GB" dirty="0"/>
                  <a:t>I</a:t>
                </a:r>
                <a:r>
                  <a:rPr lang="en-GB" dirty="0" smtClean="0"/>
                  <a:t>nterval </a:t>
                </a:r>
                <a:r>
                  <a:rPr lang="en-GB" dirty="0"/>
                  <a:t>estimation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Example: mass limits </a:t>
                </a:r>
                <a:r>
                  <a:rPr lang="en-GB" dirty="0" smtClean="0"/>
                  <a:t>and their combinations in new particle searches</a:t>
                </a:r>
                <a:endParaRPr lang="en-GB" dirty="0"/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Beyond “estimate </a:t>
                </a:r>
                <a:r>
                  <a:rPr lang="en-GB" dirty="0"/>
                  <a:t>± </a:t>
                </a:r>
                <a:r>
                  <a:rPr lang="en-GB" dirty="0" smtClean="0"/>
                  <a:t>uncertainty”: one-sided confidence intervals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Beyond Gaussians: confidence limits for arbitrarily complex distributions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i="1" dirty="0" smtClean="0"/>
                  <a:t>See Glen Cowan’s </a:t>
                </a:r>
                <a:r>
                  <a:rPr lang="en-GB" i="1" dirty="0">
                    <a:hlinkClick r:id="rId2"/>
                  </a:rPr>
                  <a:t>2015 DESY lectures</a:t>
                </a:r>
                <a:r>
                  <a:rPr lang="en-GB" i="1" dirty="0"/>
                  <a:t> at this School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4800"/>
                <a:ext cx="9040200" cy="4848227"/>
              </a:xfrm>
              <a:blipFill rotWithShape="0">
                <a:blip r:embed="rId3"/>
                <a:stretch>
                  <a:fillRect l="-945" t="-881" r="-1350" b="-3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0" y="197493"/>
            <a:ext cx="9040200" cy="731308"/>
          </a:xfrm>
        </p:spPr>
        <p:txBody>
          <a:bodyPr/>
          <a:lstStyle/>
          <a:p>
            <a:r>
              <a:rPr lang="en-GB" dirty="0" smtClean="0"/>
              <a:t>BLUE is a </a:t>
            </a:r>
            <a:r>
              <a:rPr lang="en-GB" i="1" dirty="0" smtClean="0"/>
              <a:t>frequentist</a:t>
            </a:r>
            <a:r>
              <a:rPr lang="en-GB" dirty="0" smtClean="0"/>
              <a:t> estimation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4800"/>
                <a:ext cx="9040200" cy="4848227"/>
              </a:xfr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GB" dirty="0" smtClean="0"/>
                  <a:t>Frequentist estimation vs Bayesian estimation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GB" i="1" dirty="0"/>
                  <a:t>See </a:t>
                </a:r>
                <a:r>
                  <a:rPr lang="en-GB" i="1" dirty="0" smtClean="0"/>
                  <a:t>Fred James’s book or his </a:t>
                </a:r>
                <a:r>
                  <a:rPr lang="en-GB" i="1" dirty="0">
                    <a:hlinkClick r:id="rId2"/>
                  </a:rPr>
                  <a:t>2015 DESY lectures</a:t>
                </a:r>
                <a:r>
                  <a:rPr lang="en-GB" i="1" dirty="0"/>
                  <a:t> at this School</a:t>
                </a:r>
                <a:endParaRPr lang="en-GB" i="1" dirty="0" smtClean="0"/>
              </a:p>
              <a:p>
                <a:pPr lvl="3">
                  <a:spcBef>
                    <a:spcPts val="200"/>
                  </a:spcBef>
                </a:pPr>
                <a:endParaRPr lang="en-GB" dirty="0" smtClean="0"/>
              </a:p>
              <a:p>
                <a:pPr>
                  <a:spcBef>
                    <a:spcPts val="200"/>
                  </a:spcBef>
                </a:pPr>
                <a:r>
                  <a:rPr lang="en-GB" dirty="0" smtClean="0"/>
                  <a:t>Frequentist point estimation</a:t>
                </a:r>
              </a:p>
              <a:p>
                <a:pPr lvl="1">
                  <a:lnSpc>
                    <a:spcPts val="2400"/>
                  </a:lnSpc>
                  <a:spcBef>
                    <a:spcPts val="200"/>
                  </a:spcBef>
                </a:pPr>
                <a:r>
                  <a:rPr lang="en-GB" dirty="0" smtClean="0"/>
                  <a:t>The observations 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are distributed as a p.d.f.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GB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 smtClean="0"/>
                  <a:t> that depends on </a:t>
                </a:r>
                <a14:m>
                  <m:oMath xmlns:m="http://schemas.openxmlformats.org/officeDocument/2006/math">
                    <m:r>
                      <a:rPr lang="en-GB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b="1" dirty="0"/>
              </a:p>
              <a:p>
                <a:pPr lvl="1">
                  <a:lnSpc>
                    <a:spcPts val="2400"/>
                  </a:lnSpc>
                  <a:spcBef>
                    <a:spcPts val="200"/>
                  </a:spcBef>
                </a:pPr>
                <a:r>
                  <a:rPr lang="en-GB" dirty="0" smtClean="0"/>
                  <a:t>Point estimation is an operational procedure to compute 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endParaRPr lang="en-GB" b="1" dirty="0" smtClean="0"/>
              </a:p>
              <a:p>
                <a:pPr lvl="1">
                  <a:lnSpc>
                    <a:spcPts val="2400"/>
                  </a:lnSpc>
                  <a:spcBef>
                    <a:spcPts val="200"/>
                  </a:spcBef>
                </a:pPr>
                <a:r>
                  <a:rPr lang="en-GB" dirty="0" smtClean="0"/>
                  <a:t>Hence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 smtClean="0"/>
                  <a:t> is also distributed as a p.d.f that depends on the “true” </a:t>
                </a:r>
                <a14:m>
                  <m:oMath xmlns:m="http://schemas.openxmlformats.org/officeDocument/2006/math">
                    <m:r>
                      <a:rPr lang="en-GB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b="1" dirty="0" smtClean="0"/>
              </a:p>
              <a:p>
                <a:pPr lvl="3">
                  <a:lnSpc>
                    <a:spcPts val="2400"/>
                  </a:lnSpc>
                  <a:spcBef>
                    <a:spcPts val="200"/>
                  </a:spcBef>
                </a:pPr>
                <a:endParaRPr lang="en-GB" dirty="0"/>
              </a:p>
              <a:p>
                <a:pPr>
                  <a:lnSpc>
                    <a:spcPts val="2400"/>
                  </a:lnSpc>
                  <a:spcBef>
                    <a:spcPts val="200"/>
                  </a:spcBef>
                </a:pPr>
                <a:r>
                  <a:rPr lang="en-GB" dirty="0" smtClean="0"/>
                  <a:t>BLUE can be used even if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GB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/>
                  <a:t> </a:t>
                </a:r>
                <a:r>
                  <a:rPr lang="en-GB" dirty="0" smtClean="0"/>
                  <a:t>is not Gaussian</a:t>
                </a:r>
              </a:p>
              <a:p>
                <a:pPr lvl="1">
                  <a:lnSpc>
                    <a:spcPts val="2400"/>
                  </a:lnSpc>
                  <a:spcBef>
                    <a:spcPts val="200"/>
                  </a:spcBef>
                </a:pPr>
                <a:r>
                  <a:rPr lang="en-GB" dirty="0" smtClean="0"/>
                  <a:t>But a Gaussian is generally assumed – see discussion later on</a:t>
                </a:r>
              </a:p>
              <a:p>
                <a:pPr lvl="3">
                  <a:lnSpc>
                    <a:spcPts val="2400"/>
                  </a:lnSpc>
                  <a:spcBef>
                    <a:spcPts val="200"/>
                  </a:spcBef>
                </a:pPr>
                <a:endParaRPr lang="en-GB" dirty="0" smtClean="0"/>
              </a:p>
              <a:p>
                <a:pPr>
                  <a:lnSpc>
                    <a:spcPts val="2400"/>
                  </a:lnSpc>
                  <a:spcBef>
                    <a:spcPts val="200"/>
                  </a:spcBef>
                </a:pPr>
                <a:r>
                  <a:rPr lang="en-GB" b="1" i="1" dirty="0" smtClean="0"/>
                  <a:t>I will use a frequentist approach throughout these lectures</a:t>
                </a:r>
              </a:p>
              <a:p>
                <a:pPr lvl="1">
                  <a:lnSpc>
                    <a:spcPts val="2400"/>
                  </a:lnSpc>
                  <a:spcBef>
                    <a:spcPts val="200"/>
                  </a:spcBef>
                </a:pPr>
                <a:endParaRPr lang="en-GB" dirty="0"/>
              </a:p>
              <a:p>
                <a:pPr lvl="1">
                  <a:lnSpc>
                    <a:spcPts val="2400"/>
                  </a:lnSpc>
                  <a:spcBef>
                    <a:spcPts val="200"/>
                  </a:spcBef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4800"/>
                <a:ext cx="9040200" cy="4848227"/>
              </a:xfrm>
              <a:blipFill rotWithShape="0">
                <a:blip r:embed="rId3"/>
                <a:stretch>
                  <a:fillRect l="-945" t="-881" r="-3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6200"/>
            <a:ext cx="8791200" cy="731308"/>
          </a:xfrm>
        </p:spPr>
        <p:txBody>
          <a:bodyPr/>
          <a:lstStyle/>
          <a:p>
            <a:r>
              <a:rPr lang="en-GB" dirty="0" smtClean="0"/>
              <a:t>BLUE – assumptions and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5105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Given n observations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GB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... 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using Roman indices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i, j, k... </a:t>
                </a:r>
                <a:r>
                  <a:rPr lang="en-GB" dirty="0" smtClean="0"/>
                  <a:t>for observations</a:t>
                </a:r>
              </a:p>
              <a:p>
                <a:pPr lvl="3">
                  <a:spcBef>
                    <a:spcPts val="0"/>
                  </a:spcBef>
                </a:pPr>
                <a:endParaRPr lang="en-GB" sz="1200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/>
                  <a:t>Given N </a:t>
                </a:r>
                <a:r>
                  <a:rPr lang="en-GB" dirty="0" smtClean="0"/>
                  <a:t>parameters 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...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</a:t>
                </a:r>
                <a:r>
                  <a:rPr lang="en-GB" dirty="0" smtClean="0"/>
                  <a:t>with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 n</a:t>
                </a: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using </a:t>
                </a:r>
                <a:r>
                  <a:rPr lang="en-GB" dirty="0"/>
                  <a:t>Greek indices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GB" dirty="0"/>
                  <a:t>... for </a:t>
                </a:r>
                <a:r>
                  <a:rPr lang="en-GB" dirty="0" smtClean="0"/>
                  <a:t>parameters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parametric model of </a:t>
                </a:r>
                <a:r>
                  <a:rPr lang="en-GB" dirty="0"/>
                  <a:t>observations</a:t>
                </a:r>
                <a:r>
                  <a:rPr lang="en-GB" dirty="0" smtClean="0"/>
                  <a:t>: expectation values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]=g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3">
                  <a:spcBef>
                    <a:spcPts val="0"/>
                  </a:spcBef>
                </a:pPr>
                <a:endParaRPr lang="en-GB" sz="1200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Given the observation covariance matrix 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M</a:t>
                </a:r>
                <a:r>
                  <a:rPr lang="en-GB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GB" dirty="0" smtClean="0"/>
                  <a:t>(known a priori)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var(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/>
                  <a:t>) =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 need e</a:t>
                </a:r>
                <a:r>
                  <a:rPr lang="en-GB" dirty="0" smtClean="0"/>
                  <a:t>rrors </a:t>
                </a:r>
                <a:r>
                  <a:rPr lang="en-GB" dirty="0"/>
                  <a:t>on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GB" dirty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cov(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/>
                  <a:t>,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GB" dirty="0" smtClean="0"/>
                  <a:t>) </a:t>
                </a:r>
                <a:r>
                  <a:rPr lang="en-GB" dirty="0"/>
                  <a:t>=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 need correlations</a:t>
                </a:r>
                <a:r>
                  <a:rPr lang="en-GB" dirty="0" smtClean="0"/>
                  <a:t> between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endParaRPr lang="en-GB" dirty="0"/>
              </a:p>
              <a:p>
                <a:pPr lvl="1">
                  <a:spcBef>
                    <a:spcPts val="0"/>
                  </a:spcBef>
                </a:pPr>
                <a:r>
                  <a:rPr lang="en-GB" i="1" dirty="0" smtClean="0">
                    <a:solidFill>
                      <a:srgbClr val="00B050"/>
                    </a:solidFill>
                  </a:rPr>
                  <a:t>[NB can derive BLUE even if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i="1" dirty="0" smtClean="0">
                    <a:solidFill>
                      <a:srgbClr val="00B050"/>
                    </a:solidFill>
                  </a:rPr>
                  <a:t> are </a:t>
                </a:r>
                <a:r>
                  <a:rPr lang="en-GB" i="1" u="sng" dirty="0" smtClean="0">
                    <a:solidFill>
                      <a:srgbClr val="00B050"/>
                    </a:solidFill>
                  </a:rPr>
                  <a:t>not</a:t>
                </a:r>
                <a:r>
                  <a:rPr lang="en-GB" i="1" dirty="0" smtClean="0">
                    <a:solidFill>
                      <a:srgbClr val="00B050"/>
                    </a:solidFill>
                  </a:rPr>
                  <a:t> multivariate Gaussian distributed]</a:t>
                </a:r>
              </a:p>
              <a:p>
                <a:pPr lvl="3">
                  <a:spcBef>
                    <a:spcPts val="0"/>
                  </a:spcBef>
                </a:pPr>
                <a:endParaRPr lang="en-GB" sz="1200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/>
                  <a:t>Given a linear model expressed by the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/>
                  <a:t> “design </a:t>
                </a:r>
                <a:r>
                  <a:rPr lang="en-GB" dirty="0" smtClean="0"/>
                  <a:t>matrix” 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:endParaRPr lang="en-GB" dirty="0">
                  <a:latin typeface="Lucida Calligraphy" panose="03010101010101010101" pitchFamily="66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parametric model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]=g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is linear: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i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/>
                  <a:t>, i.e.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l-GR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b="1" dirty="0" smtClean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BLUE </a:t>
                </a:r>
                <a:r>
                  <a:rPr lang="en-GB" i="1" dirty="0" smtClean="0"/>
                  <a:t>combinations</a:t>
                </a:r>
                <a:r>
                  <a:rPr lang="en-GB" dirty="0"/>
                  <a:t> </a:t>
                </a:r>
                <a:r>
                  <a:rPr lang="en-GB" dirty="0" smtClean="0"/>
                  <a:t>are the simplest case of a linear model:</a:t>
                </a:r>
                <a:endParaRPr lang="en-GB" dirty="0" smtClean="0">
                  <a:solidFill>
                    <a:srgbClr val="FF0000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>
                    <a:sym typeface="Symbol" panose="05050102010706020507" pitchFamily="18" charset="2"/>
                  </a:rPr>
                  <a:t>for BLUE </a:t>
                </a:r>
                <a:r>
                  <a:rPr lang="en-GB" i="1" dirty="0" smtClean="0">
                    <a:sym typeface="Symbol" panose="05050102010706020507" pitchFamily="18" charset="2"/>
                  </a:rPr>
                  <a:t>combinations</a:t>
                </a:r>
                <a:r>
                  <a:rPr lang="en-GB" dirty="0" smtClean="0">
                    <a:sym typeface="Symbol" panose="05050102010706020507" pitchFamily="18" charset="2"/>
                  </a:rPr>
                  <a:t>,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  <a:r>
                  <a:rPr lang="en-GB" dirty="0">
                    <a:solidFill>
                      <a:srgbClr val="FF0000"/>
                    </a:solidFill>
                  </a:rPr>
                  <a:t> if 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 </a:t>
                </a:r>
                <a:r>
                  <a:rPr lang="en-GB" dirty="0">
                    <a:solidFill>
                      <a:srgbClr val="FF0000"/>
                    </a:solidFill>
                  </a:rPr>
                  <a:t>is a measurement of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olidFill>
                      <a:srgbClr val="FF0000"/>
                    </a:solidFill>
                  </a:rPr>
                  <a:t> , otherwise 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i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GB" dirty="0" smtClean="0"/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>
                    <a:sym typeface="Symbol" panose="05050102010706020507" pitchFamily="18" charset="2"/>
                  </a:rPr>
                  <a:t>there are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...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</a:t>
                </a:r>
                <a:r>
                  <a:rPr lang="en-GB" dirty="0">
                    <a:sym typeface="Symbol" panose="05050102010706020507" pitchFamily="18" charset="2"/>
                  </a:rPr>
                  <a:t>measurements of each parameter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5105400"/>
              </a:xfrm>
              <a:blipFill rotWithShape="0">
                <a:blip r:embed="rId2"/>
                <a:stretch>
                  <a:fillRect l="-941" t="-955" r="-269" b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3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7493"/>
            <a:ext cx="8991600" cy="731308"/>
          </a:xfrm>
          <a:solidFill>
            <a:srgbClr val="FFFF99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BLUE – Best Linear Unbiased Estimator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4800"/>
                <a:ext cx="9067800" cy="4848227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Build the </a:t>
                </a:r>
                <a:r>
                  <a:rPr lang="en-GB" u="sng" dirty="0" smtClean="0"/>
                  <a:t>B</a:t>
                </a:r>
                <a:r>
                  <a:rPr lang="en-GB" dirty="0" smtClean="0"/>
                  <a:t>est </a:t>
                </a:r>
                <a:r>
                  <a:rPr lang="en-GB" u="sng" dirty="0" smtClean="0"/>
                  <a:t>L</a:t>
                </a:r>
                <a:r>
                  <a:rPr lang="en-GB" dirty="0" smtClean="0"/>
                  <a:t>inear </a:t>
                </a:r>
                <a:r>
                  <a:rPr lang="en-GB" u="sng" dirty="0" smtClean="0"/>
                  <a:t>U</a:t>
                </a:r>
                <a:r>
                  <a:rPr lang="en-GB" dirty="0" smtClean="0"/>
                  <a:t>nbiased </a:t>
                </a:r>
                <a:r>
                  <a:rPr lang="en-GB" u="sng" dirty="0" smtClean="0"/>
                  <a:t>E</a:t>
                </a:r>
                <a:r>
                  <a:rPr lang="en-GB" dirty="0" smtClean="0"/>
                  <a:t>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GB" dirty="0" smtClean="0"/>
                  <a:t>for parameter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ea typeface="Cambria Math" panose="02040503050406030204" pitchFamily="18" charset="0"/>
                  </a:rPr>
                  <a:t>?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ym typeface="Symbol" panose="05050102010706020507" pitchFamily="18" charset="2"/>
                  </a:rPr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must be</a:t>
                </a:r>
                <a:r>
                  <a:rPr lang="en-GB" dirty="0" smtClean="0"/>
                  <a:t> a </a:t>
                </a:r>
                <a:r>
                  <a:rPr lang="en-GB" b="1" dirty="0"/>
                  <a:t>L</a:t>
                </a:r>
                <a:r>
                  <a:rPr lang="en-GB" b="1" dirty="0" smtClean="0"/>
                  <a:t>inear</a:t>
                </a:r>
                <a:r>
                  <a:rPr lang="en-GB" dirty="0" smtClean="0"/>
                  <a:t> combination of the observations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GB" dirty="0" smtClean="0"/>
              </a:p>
              <a:p>
                <a:pPr lvl="1">
                  <a:spcBef>
                    <a:spcPts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 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/>
                  <a:t>, where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n-GB" dirty="0" smtClean="0"/>
                  <a:t>are the BLUE “coefficients” (better than “weights”)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ym typeface="Symbol" panose="05050102010706020507" pitchFamily="18" charset="2"/>
                  </a:rPr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must be </a:t>
                </a:r>
                <a:r>
                  <a:rPr lang="en-GB" b="1" dirty="0">
                    <a:sym typeface="Symbol" panose="05050102010706020507" pitchFamily="18" charset="2"/>
                  </a:rPr>
                  <a:t>U</a:t>
                </a:r>
                <a:r>
                  <a:rPr lang="en-GB" b="1" dirty="0" smtClean="0"/>
                  <a:t>nbiased</a:t>
                </a:r>
                <a:r>
                  <a:rPr lang="en-GB" dirty="0" smtClean="0"/>
                  <a:t> (</a:t>
                </a:r>
                <a:r>
                  <a:rPr lang="en-GB" dirty="0"/>
                  <a:t>given unbiased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/>
                  <a:t> with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=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i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=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GB" dirty="0" smtClean="0"/>
                  <a:t>=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i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l-G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l-G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 smtClean="0"/>
                  <a:t> , which requires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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α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,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β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t</a:t>
                </a:r>
                <a:r>
                  <a:rPr lang="en-GB" dirty="0" smtClean="0"/>
                  <a:t>his is a normalization condition – in particular, for BLUE </a:t>
                </a:r>
                <a:r>
                  <a:rPr lang="en-GB" i="1" dirty="0" smtClean="0"/>
                  <a:t>combinations</a:t>
                </a:r>
                <a:r>
                  <a:rPr lang="en-GB" dirty="0" smtClean="0"/>
                  <a:t>: </a:t>
                </a:r>
              </a:p>
              <a:p>
                <a:pPr lvl="2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GB" dirty="0" smtClean="0">
                    <a:solidFill>
                      <a:srgbClr val="FF0000"/>
                    </a:solidFill>
                  </a:rPr>
                  <a:t>sum </a:t>
                </a:r>
                <a:r>
                  <a:rPr lang="en-GB" dirty="0">
                    <a:solidFill>
                      <a:srgbClr val="FF0000"/>
                    </a:solidFill>
                  </a:rPr>
                  <a:t>of BLUE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combination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coefficients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for the 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meas. </a:t>
                </a:r>
                <a:r>
                  <a:rPr lang="en-GB" dirty="0">
                    <a:solidFill>
                      <a:srgbClr val="FF0000"/>
                    </a:solidFill>
                  </a:rPr>
                  <a:t>of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olidFill>
                      <a:srgbClr val="FF0000"/>
                    </a:solidFill>
                  </a:rPr>
                  <a:t>) =  1</a:t>
                </a:r>
              </a:p>
              <a:p>
                <a:pPr lvl="2">
                  <a:spcBef>
                    <a:spcPts val="0"/>
                  </a:spcBef>
                  <a:buClr>
                    <a:srgbClr val="000000"/>
                  </a:buClr>
                </a:pPr>
                <a:r>
                  <a:rPr lang="en-GB" dirty="0" smtClean="0">
                    <a:solidFill>
                      <a:srgbClr val="FF0000"/>
                    </a:solidFill>
                  </a:rPr>
                  <a:t>sum </a:t>
                </a:r>
                <a:r>
                  <a:rPr lang="en-GB" dirty="0">
                    <a:solidFill>
                      <a:srgbClr val="FF0000"/>
                    </a:solidFill>
                  </a:rPr>
                  <a:t>of BLUE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combination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coefficients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>
                    <a:solidFill>
                      <a:srgbClr val="FF0000"/>
                    </a:solidFill>
                  </a:rPr>
                  <a:t>for the 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l-GR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meas. </a:t>
                </a:r>
                <a:r>
                  <a:rPr lang="en-GB" dirty="0">
                    <a:solidFill>
                      <a:srgbClr val="FF0000"/>
                    </a:solidFill>
                  </a:rPr>
                  <a:t>of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another 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l-GR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GB" dirty="0">
                    <a:solidFill>
                      <a:srgbClr val="FF0000"/>
                    </a:solidFill>
                  </a:rPr>
                  <a:t>= 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0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ym typeface="Symbol" panose="05050102010706020507" pitchFamily="18" charset="2"/>
                  </a:rPr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must</a:t>
                </a:r>
                <a:r>
                  <a:rPr lang="en-GB" dirty="0" smtClean="0"/>
                  <a:t> </a:t>
                </a:r>
                <a:r>
                  <a:rPr lang="en-GB" dirty="0"/>
                  <a:t>be </a:t>
                </a:r>
                <a:r>
                  <a:rPr lang="en-GB" dirty="0" smtClean="0"/>
                  <a:t>the </a:t>
                </a:r>
                <a:r>
                  <a:rPr lang="en-GB" b="1" dirty="0"/>
                  <a:t>B</a:t>
                </a:r>
                <a:r>
                  <a:rPr lang="en-GB" b="1" dirty="0" smtClean="0"/>
                  <a:t>est</a:t>
                </a:r>
                <a:r>
                  <a:rPr lang="en-GB" dirty="0" smtClean="0"/>
                  <a:t> such estimator (that of minimum variance)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t</a:t>
                </a:r>
                <a:r>
                  <a:rPr lang="en-GB" dirty="0" smtClean="0"/>
                  <a:t>he covariance of the estimators is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cov(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m:rPr>
                        <m:nor/>
                      </m:rPr>
                      <a:rPr lang="el-GR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ij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m:rPr>
                        <m:sty m:val="p"/>
                      </m:rPr>
                      <a:rPr lang="en-GB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l-GR" i="0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endParaRPr lang="en-GB" dirty="0" smtClean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find the BLUE by minimizing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var(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>
                    <a:solidFill>
                      <a:srgbClr val="FF0000"/>
                    </a:solidFill>
                  </a:rPr>
                  <a:t> =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ij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sty m:val="p"/>
                      </m:rPr>
                      <a:rPr lang="en-GB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l-GR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/>
                  <a:t> </a:t>
                </a:r>
              </a:p>
              <a:p>
                <a:pPr lvl="1">
                  <a:spcBef>
                    <a:spcPts val="0"/>
                  </a:spcBef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4800"/>
                <a:ext cx="9067800" cy="4848227"/>
              </a:xfrm>
              <a:blipFill rotWithShape="0">
                <a:blip r:embed="rId2"/>
                <a:stretch>
                  <a:fillRect l="-941" t="-755" r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myself – context and 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144800"/>
            <a:ext cx="8887800" cy="4848227"/>
          </a:xfrm>
        </p:spPr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Mainly worked as a HEP physicist until 2001</a:t>
            </a:r>
          </a:p>
          <a:p>
            <a:pPr lvl="1"/>
            <a:r>
              <a:rPr lang="en-US" dirty="0"/>
              <a:t>ALEPH and </a:t>
            </a:r>
            <a:r>
              <a:rPr lang="en-US" dirty="0" smtClean="0"/>
              <a:t>LEPEWWG, </a:t>
            </a:r>
            <a:r>
              <a:rPr lang="en-US" dirty="0"/>
              <a:t>LEP2 4-fermion </a:t>
            </a:r>
            <a:r>
              <a:rPr lang="en-US" dirty="0" smtClean="0"/>
              <a:t>cross-section combinations</a:t>
            </a:r>
            <a:endParaRPr lang="en-US" dirty="0"/>
          </a:p>
          <a:p>
            <a:pPr lvl="1"/>
            <a:r>
              <a:rPr lang="en-US" dirty="0" smtClean="0"/>
              <a:t>Mainly working in software and computing for HEP since 2002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ollaboration with TOP LHC WG on top mass combination in 2012</a:t>
            </a:r>
          </a:p>
          <a:p>
            <a:pPr lvl="1"/>
            <a:r>
              <a:rPr lang="en-US" dirty="0" smtClean="0"/>
              <a:t>Not a member of ATLAS or CMS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Disclaimer</a:t>
            </a:r>
          </a:p>
          <a:p>
            <a:pPr lvl="1"/>
            <a:r>
              <a:rPr lang="en-US" dirty="0" smtClean="0"/>
              <a:t>No </a:t>
            </a:r>
            <a:r>
              <a:rPr lang="en-US" i="1" dirty="0" smtClean="0"/>
              <a:t>direct</a:t>
            </a:r>
            <a:r>
              <a:rPr lang="en-US" dirty="0" smtClean="0"/>
              <a:t> involvement in physics analyses for many years…</a:t>
            </a:r>
          </a:p>
          <a:p>
            <a:pPr lvl="2"/>
            <a:r>
              <a:rPr lang="en-US" dirty="0" smtClean="0"/>
              <a:t>Will use some examples that are rather outdated</a:t>
            </a:r>
          </a:p>
          <a:p>
            <a:pPr lvl="1"/>
            <a:r>
              <a:rPr lang="en-US" dirty="0" smtClean="0"/>
              <a:t>Will present personal opinions, not official views of LHC collaborations</a:t>
            </a:r>
          </a:p>
          <a:p>
            <a:pPr lvl="1"/>
            <a:r>
              <a:rPr lang="en-US" dirty="0" smtClean="0"/>
              <a:t>Will only discuss precision measurements, not limits for searches</a:t>
            </a:r>
          </a:p>
          <a:p>
            <a:pPr lvl="1"/>
            <a:r>
              <a:rPr lang="en-US" dirty="0" smtClean="0"/>
              <a:t>Will only use a frequentist approach, not a Bayesian approach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4953000"/>
            <a:ext cx="3733800" cy="5334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97493"/>
            <a:ext cx="9220200" cy="731308"/>
          </a:xfrm>
        </p:spPr>
        <p:txBody>
          <a:bodyPr/>
          <a:lstStyle/>
          <a:p>
            <a:r>
              <a:rPr lang="en-GB" dirty="0" smtClean="0"/>
              <a:t>Build the BLUE!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0" y="4038600"/>
            <a:ext cx="3657600" cy="5334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14800" y="2895600"/>
            <a:ext cx="4419600" cy="5334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4800"/>
                <a:ext cx="9067800" cy="4848227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GB" u="sng" dirty="0" smtClean="0"/>
                  <a:t>For each </a:t>
                </a:r>
                <a:r>
                  <a:rPr lang="en-GB" u="sng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,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m</a:t>
                </a:r>
                <a:r>
                  <a:rPr lang="en-GB" dirty="0" smtClean="0"/>
                  <a:t>inimize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ij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sty m:val="p"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/>
                  <a:t> </a:t>
                </a:r>
                <a:r>
                  <a:rPr lang="en-GB" dirty="0" smtClean="0"/>
                  <a:t>under N constraints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l-G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endParaRPr lang="en-GB" dirty="0"/>
              </a:p>
              <a:p>
                <a:pPr lvl="1">
                  <a:spcBef>
                    <a:spcPts val="600"/>
                  </a:spcBef>
                </a:pPr>
                <a:r>
                  <a:rPr lang="en-GB" dirty="0"/>
                  <a:t>Using N Lagrange multipliers K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/>
                  <a:t>, differentiate with respect to K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/>
                  <a:t> and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n-GB" dirty="0"/>
                  <a:t>the sum [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ij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sty m:val="p"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/>
                  <a:t> + 2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l-G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GB" dirty="0" smtClean="0"/>
                  <a:t>K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 </a:t>
                </a:r>
                <a:r>
                  <a:rPr lang="en-GB" dirty="0" smtClean="0"/>
                  <a:t>(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GB" dirty="0" smtClean="0"/>
                  <a:t> </a:t>
                </a:r>
                <a:r>
                  <a:rPr lang="en-GB" dirty="0"/>
                  <a:t>-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j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sty m:val="p"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j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GB" dirty="0" smtClean="0"/>
                  <a:t>)]</a:t>
                </a:r>
                <a:endParaRPr lang="en-GB" dirty="0"/>
              </a:p>
              <a:p>
                <a:pPr lvl="1">
                  <a:spcBef>
                    <a:spcPts val="600"/>
                  </a:spcBef>
                </a:pPr>
                <a:r>
                  <a:rPr lang="en-GB" dirty="0" smtClean="0"/>
                  <a:t>This gives N+n linear equations for the N+n unknowns </a:t>
                </a:r>
                <a:r>
                  <a:rPr lang="en-GB" dirty="0"/>
                  <a:t>K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/>
                  <a:t> and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endParaRPr lang="en-GB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3">
                  <a:spcBef>
                    <a:spcPts val="600"/>
                  </a:spcBef>
                </a:pPr>
                <a:endParaRPr lang="en-GB" dirty="0" smtClean="0"/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The BLUE coefficients are </a:t>
                </a:r>
                <a:r>
                  <a:rPr lang="en-GB" dirty="0" smtClean="0"/>
                  <a:t> 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n-GB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=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(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(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</a:t>
                </a:r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dirty="0"/>
                  <a:t>this automatically satisfies the normalization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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α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,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β</a:t>
                </a:r>
                <a:endParaRPr lang="en-GB" dirty="0"/>
              </a:p>
              <a:p>
                <a:pPr lvl="3">
                  <a:spcBef>
                    <a:spcPts val="600"/>
                  </a:spcBef>
                </a:pPr>
                <a:endParaRPr lang="en-GB" dirty="0" smtClean="0"/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The BLUE estimators are therefore</a:t>
                </a:r>
                <a:r>
                  <a:rPr lang="en-GB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= (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n-GB" baseline="30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endParaRPr lang="en-GB" baseline="-250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GB" dirty="0" smtClean="0"/>
              </a:p>
              <a:p>
                <a:pPr>
                  <a:spcBef>
                    <a:spcPts val="600"/>
                  </a:spcBef>
                </a:pPr>
                <a:r>
                  <a:rPr lang="en-GB" dirty="0" smtClean="0"/>
                  <a:t>Their covariance is simply 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cov(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l-GR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 =</a:t>
                </a:r>
                <a:r>
                  <a:rPr lang="en-GB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n-GB" baseline="30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endParaRPr lang="en-GB" baseline="-25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GB" baseline="-25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</a:pPr>
                <a:endParaRPr lang="en-GB" dirty="0" smtClean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endParaRPr lang="en-GB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4800"/>
                <a:ext cx="9067800" cy="4848227"/>
              </a:xfrm>
              <a:blipFill rotWithShape="0">
                <a:blip r:embed="rId2"/>
                <a:stretch>
                  <a:fillRect l="-941" t="-1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8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0600" y="4267200"/>
            <a:ext cx="3124200" cy="4572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00" y="1144800"/>
                <a:ext cx="8887800" cy="4848227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Measurement errors come from many different error sources 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/>
                  <a:t>Typical for HEP: statistical errors and many sources of systematics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dirty="0"/>
                  <a:t>Details later on for some of the LEP2 and LHC examples we saw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/>
                  <a:t>The covariance matrix for the input measurements is just their sum</a:t>
                </a:r>
              </a:p>
              <a:p>
                <a:pPr marL="914400" lvl="2" indent="0">
                  <a:spcBef>
                    <a:spcPts val="300"/>
                  </a:spcBef>
                  <a:buNone/>
                </a:pP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M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cov (y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,y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 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cov</a:t>
                </a:r>
                <a:r>
                  <a:rPr lang="en-GB" sz="20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[s]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(y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,y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 </a:t>
                </a:r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sz="20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[s]</a:t>
                </a:r>
                <a:r>
                  <a:rPr lang="en-GB" sz="2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>
                  <a:spcBef>
                    <a:spcPts val="300"/>
                  </a:spcBef>
                </a:pPr>
                <a:endParaRPr lang="en-US" dirty="0" smtClean="0"/>
              </a:p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Nice </a:t>
                </a:r>
                <a:r>
                  <a:rPr lang="en-US" dirty="0"/>
                  <a:t>feature of BLUE: easy breakdown of combined </a:t>
                </a:r>
                <a:r>
                  <a:rPr lang="en-US" dirty="0" smtClean="0"/>
                  <a:t>error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GB" dirty="0" smtClean="0"/>
                  <a:t>Full </a:t>
                </a:r>
                <a:r>
                  <a:rPr lang="en-GB" dirty="0"/>
                  <a:t>covariance of </a:t>
                </a:r>
                <a:r>
                  <a:rPr lang="en-GB" dirty="0" smtClean="0"/>
                  <a:t>BLUE </a:t>
                </a:r>
                <a:r>
                  <a:rPr lang="en-GB" dirty="0"/>
                  <a:t>estimators is </a:t>
                </a:r>
                <a:r>
                  <a:rPr lang="en-GB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cov(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m:rPr>
                        <m:nor/>
                      </m:rPr>
                      <a:rPr lang="el-GR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ij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m:rPr>
                        <m:sty m:val="p"/>
                      </m:rPr>
                      <a:rPr lang="en-GB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l-GR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/>
                  <a:t>Replace 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M</a:t>
                </a:r>
                <a:r>
                  <a:rPr lang="en-US" dirty="0" smtClean="0"/>
                  <a:t> by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M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[s] </a:t>
                </a:r>
                <a:r>
                  <a:rPr lang="en-US" dirty="0" smtClean="0"/>
                  <a:t>to get contributions from individual error sources,</a:t>
                </a:r>
                <a:r>
                  <a:rPr lang="en-US" dirty="0"/>
                  <a:t>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cov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m:rPr>
                        <m:nor/>
                      </m:rPr>
                      <a:rPr lang="el-GR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cov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[s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m:rPr>
                        <m:nor/>
                      </m:rPr>
                      <a:rPr lang="el-GR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 smtClean="0"/>
                  <a:t> where  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cov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[s]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m:rPr>
                        <m:nor/>
                      </m:rPr>
                      <a:rPr lang="el-GR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:r>
                  <a:rPr lang="el-GR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ij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 </a:t>
                </a:r>
                <a:r>
                  <a:rPr lang="el-GR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m:rPr>
                        <m:sty m:val="p"/>
                      </m:rPr>
                      <a:rPr lang="en-GB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l-GR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baseline="30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[s]</a:t>
                </a:r>
                <a:r>
                  <a:rPr lang="en-GB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>
                  <a:spcBef>
                    <a:spcPts val="300"/>
                  </a:spcBef>
                </a:pPr>
                <a:endParaRPr lang="en-US" dirty="0" smtClean="0"/>
              </a:p>
              <a:p>
                <a:pPr>
                  <a:spcBef>
                    <a:spcPts val="300"/>
                  </a:spcBef>
                </a:pPr>
                <a:r>
                  <a:rPr lang="en-US" dirty="0" smtClean="0"/>
                  <a:t>Breakdown can also be obtained using numerical methods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dirty="0" smtClean="0"/>
                  <a:t>Numerically compute partial derivatives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l-G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– they are just the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i</a:t>
                </a:r>
                <a:r>
                  <a:rPr lang="en-US" dirty="0" smtClean="0"/>
                  <a:t>!</a:t>
                </a:r>
              </a:p>
              <a:p>
                <a:pPr>
                  <a:spcBef>
                    <a:spcPts val="3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" y="1144800"/>
                <a:ext cx="8887800" cy="4848227"/>
              </a:xfrm>
              <a:blipFill rotWithShape="0">
                <a:blip r:embed="rId2"/>
                <a:stretch>
                  <a:fillRect l="-960" t="-881" r="-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error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4800"/>
                <a:ext cx="8991600" cy="4848227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GB" dirty="0" smtClean="0"/>
                  <a:t>Least Squares: minimize squared residual sum for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]=g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GB" dirty="0" smtClean="0">
                    <a:ea typeface="Cambria Math" panose="02040503050406030204" pitchFamily="18" charset="0"/>
                  </a:rPr>
                  <a:t>Ordinary </a:t>
                </a:r>
                <a:r>
                  <a:rPr lang="en-GB" dirty="0">
                    <a:ea typeface="Cambria Math" panose="02040503050406030204" pitchFamily="18" charset="0"/>
                  </a:rPr>
                  <a:t>Least Squares (OLS): </a:t>
                </a:r>
                <a:r>
                  <a:rPr lang="en-GB" dirty="0" smtClean="0">
                    <a:ea typeface="Cambria Math" panose="02040503050406030204" pitchFamily="18" charset="0"/>
                  </a:rPr>
                  <a:t>minimize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GB" dirty="0" smtClean="0">
                    <a:ea typeface="Cambria Math" panose="02040503050406030204" pitchFamily="18" charset="0"/>
                  </a:rPr>
                  <a:t>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-g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  <m:r>
                      <a:rPr lang="en-GB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GB" dirty="0">
                    <a:ea typeface="Cambria Math" panose="02040503050406030204" pitchFamily="18" charset="0"/>
                  </a:rPr>
                  <a:t>Generalized Least Squares (GLS): minimize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ij</a:t>
                </a:r>
                <a:r>
                  <a:rPr lang="en-GB" dirty="0" smtClean="0">
                    <a:ea typeface="Cambria Math" panose="02040503050406030204" pitchFamily="18" charset="0"/>
                  </a:rPr>
                  <a:t>(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-g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  <m:r>
                      <a:rPr lang="en-GB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ij</a:t>
                </a:r>
                <a:r>
                  <a:rPr lang="en-GB" dirty="0" smtClean="0">
                    <a:ea typeface="Cambria Math" panose="02040503050406030204" pitchFamily="18" charset="0"/>
                  </a:rPr>
                  <a:t>(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-g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GB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  <m:r>
                      <a:rPr lang="en-GB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GB" dirty="0"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ea typeface="Cambria Math" panose="02040503050406030204" pitchFamily="18" charset="0"/>
                  </a:rPr>
                  <a:t>ot necessarily </a:t>
                </a:r>
                <a:r>
                  <a:rPr lang="en-GB" dirty="0">
                    <a:ea typeface="Cambria Math" panose="02040503050406030204" pitchFamily="18" charset="0"/>
                  </a:rPr>
                  <a:t>using the inverse covariance 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M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 </a:t>
                </a:r>
                <a:r>
                  <a:rPr lang="en-GB" dirty="0" smtClean="0">
                    <a:ea typeface="Cambria Math" panose="02040503050406030204" pitchFamily="18" charset="0"/>
                  </a:rPr>
                  <a:t>as </a:t>
                </a:r>
                <a:r>
                  <a:rPr lang="en-GB" dirty="0">
                    <a:ea typeface="Cambria Math" panose="02040503050406030204" pitchFamily="18" charset="0"/>
                  </a:rPr>
                  <a:t>weighting </a:t>
                </a:r>
                <a:r>
                  <a:rPr lang="en-GB" dirty="0" smtClean="0">
                    <a:ea typeface="Cambria Math" panose="02040503050406030204" pitchFamily="18" charset="0"/>
                  </a:rPr>
                  <a:t>matrix 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R</a:t>
                </a:r>
                <a:endParaRPr lang="en-GB" dirty="0">
                  <a:latin typeface="Lucida Calligraphy" panose="03010101010101010101" pitchFamily="66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GB" dirty="0" smtClean="0">
                    <a:ea typeface="Cambria Math" panose="02040503050406030204" pitchFamily="18" charset="0"/>
                  </a:rPr>
                  <a:t>Linear Least Squares: linear model, minimize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sz="1800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sz="1800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R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sz="1800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GB" dirty="0" smtClean="0">
                    <a:ea typeface="Cambria Math" panose="02040503050406030204" pitchFamily="18" charset="0"/>
                  </a:rPr>
                  <a:t>It can be shown that the solution to the linear least squares problem is an estimator that is linear in the observations,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= (</a:t>
                </a:r>
                <a:r>
                  <a:rPr lang="en-GB" dirty="0" smtClean="0">
                    <a:solidFill>
                      <a:srgbClr val="00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solidFill>
                      <a:srgbClr val="000000"/>
                    </a:solidFill>
                    <a:latin typeface="Lucida Calligraphy" panose="03010101010101010101" pitchFamily="66" charset="0"/>
                  </a:rPr>
                  <a:t>RA</a:t>
                </a:r>
                <a:r>
                  <a:rPr lang="en-GB" dirty="0">
                    <a:solidFill>
                      <a:srgbClr val="000000"/>
                    </a:solidFill>
                  </a:rPr>
                  <a:t>)</a:t>
                </a:r>
                <a:r>
                  <a:rPr lang="en-GB" baseline="30000" dirty="0">
                    <a:solidFill>
                      <a:srgbClr val="000000"/>
                    </a:solidFill>
                  </a:rPr>
                  <a:t>-</a:t>
                </a:r>
                <a:r>
                  <a:rPr lang="en-GB" baseline="30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GB" dirty="0" smtClean="0">
                    <a:solidFill>
                      <a:srgbClr val="00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solidFill>
                      <a:srgbClr val="000000"/>
                    </a:solidFill>
                    <a:latin typeface="Lucida Calligraphy" panose="03010101010101010101" pitchFamily="66" charset="0"/>
                  </a:rPr>
                  <a:t>R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)</a:t>
                </a:r>
                <a:r>
                  <a:rPr lang="en-GB" baseline="-25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endParaRPr lang="en-GB" baseline="-250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GB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If the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inverse covariance 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M</a:t>
                </a:r>
                <a:r>
                  <a:rPr lang="en-GB" baseline="30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GB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is used as </a:t>
                </a:r>
                <a:r>
                  <a:rPr lang="en-GB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weighting matrix </a:t>
                </a:r>
                <a:r>
                  <a:rPr lang="en-GB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R</a:t>
                </a:r>
                <a:r>
                  <a:rPr lang="en-GB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 the Linear  Least Squares Estimator is the BLUE,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= (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GB" dirty="0">
                    <a:solidFill>
                      <a:srgbClr val="FF0000"/>
                    </a:solidFill>
                  </a:rPr>
                  <a:t>(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! </a:t>
                </a:r>
                <a:endParaRPr lang="en-GB" dirty="0">
                  <a:solidFill>
                    <a:srgbClr val="FF0000"/>
                  </a:solidFill>
                  <a:latin typeface="Lucida Calligraphy" panose="03010101010101010101" pitchFamily="66" charset="0"/>
                  <a:ea typeface="Cambria Math" panose="02040503050406030204" pitchFamily="18" charset="0"/>
                </a:endParaRPr>
              </a:p>
              <a:p>
                <a:pPr lvl="3">
                  <a:spcBef>
                    <a:spcPts val="600"/>
                  </a:spcBef>
                </a:pPr>
                <a:endParaRPr lang="en-GB" dirty="0" smtClean="0"/>
              </a:p>
              <a:p>
                <a:pPr>
                  <a:spcBef>
                    <a:spcPts val="600"/>
                  </a:spcBef>
                </a:pPr>
                <a:r>
                  <a:rPr lang="en-GB" dirty="0" smtClean="0"/>
                  <a:t>Relation to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χ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 – </a:t>
                </a:r>
                <a:r>
                  <a:rPr lang="en-GB" i="1" dirty="0" smtClean="0"/>
                  <a:t>in addition, </a:t>
                </a:r>
                <a:r>
                  <a:rPr lang="en-GB" i="1" u="sng" dirty="0" smtClean="0"/>
                  <a:t>if the </a:t>
                </a:r>
                <a:r>
                  <a:rPr lang="en-GB" i="1" u="sng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i="1" u="sng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i="1" u="sng" dirty="0" smtClean="0"/>
                  <a:t> are Gaussian distributed</a:t>
                </a:r>
                <a:r>
                  <a:rPr lang="en-GB" dirty="0" smtClean="0"/>
                  <a:t>:</a:t>
                </a:r>
                <a:endParaRPr lang="en-GB" dirty="0"/>
              </a:p>
              <a:p>
                <a:pPr lvl="1">
                  <a:spcBef>
                    <a:spcPts val="600"/>
                  </a:spcBef>
                </a:pP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 smtClean="0"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 smtClean="0"/>
                  <a:t>-1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 smtClean="0"/>
                  <a:t>for the true </a:t>
                </a:r>
                <a14:m>
                  <m:oMath xmlns:m="http://schemas.openxmlformats.org/officeDocument/2006/math">
                    <m:r>
                      <a:rPr lang="el-GR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sz="1800" dirty="0" smtClean="0"/>
                  <a:t> </a:t>
                </a:r>
                <a:r>
                  <a:rPr lang="en-GB" dirty="0" smtClean="0"/>
                  <a:t>is distributed as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χ</a:t>
                </a:r>
                <a:r>
                  <a:rPr lang="en-GB" baseline="30000" dirty="0"/>
                  <a:t>2 </a:t>
                </a:r>
                <a:r>
                  <a:rPr lang="en-GB" dirty="0" smtClean="0"/>
                  <a:t>with n d.o.f.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dirty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/>
                  <a:t>-1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dirty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 smtClean="0"/>
                  <a:t>for </a:t>
                </a:r>
                <a:r>
                  <a:rPr lang="en-GB" dirty="0"/>
                  <a:t>the </a:t>
                </a:r>
                <a:r>
                  <a:rPr lang="en-GB" dirty="0" smtClean="0"/>
                  <a:t>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/>
                  <a:t>is distributed as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χ</a:t>
                </a:r>
                <a:r>
                  <a:rPr lang="en-GB" baseline="30000" dirty="0"/>
                  <a:t>2 </a:t>
                </a:r>
                <a:r>
                  <a:rPr lang="en-GB" dirty="0"/>
                  <a:t>with </a:t>
                </a:r>
                <a:r>
                  <a:rPr lang="en-GB" dirty="0" smtClean="0"/>
                  <a:t>n-N d.o.f</a:t>
                </a:r>
                <a:r>
                  <a:rPr lang="en-GB" dirty="0"/>
                  <a:t>.</a:t>
                </a:r>
                <a:endParaRPr lang="en-GB" baseline="-25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4800"/>
                <a:ext cx="8991600" cy="4848227"/>
              </a:xfrm>
              <a:blipFill rotWithShape="0">
                <a:blip r:embed="rId2"/>
                <a:stretch>
                  <a:fillRect l="-949" t="-1006" r="-610" b="-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97493"/>
            <a:ext cx="9220200" cy="731308"/>
          </a:xfrm>
        </p:spPr>
        <p:txBody>
          <a:bodyPr/>
          <a:lstStyle/>
          <a:p>
            <a:r>
              <a:rPr lang="en-GB" dirty="0" smtClean="0"/>
              <a:t>BLUE vs. Linear Least Squares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1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6200"/>
            <a:ext cx="8791200" cy="731308"/>
          </a:xfrm>
        </p:spPr>
        <p:txBody>
          <a:bodyPr/>
          <a:lstStyle/>
          <a:p>
            <a:r>
              <a:rPr lang="en-GB" dirty="0"/>
              <a:t>BLUE </a:t>
            </a:r>
            <a:r>
              <a:rPr lang="en-GB" dirty="0" smtClean="0"/>
              <a:t>vs. </a:t>
            </a:r>
            <a:r>
              <a:rPr lang="en-GB" dirty="0"/>
              <a:t>Maximum </a:t>
            </a:r>
            <a:r>
              <a:rPr lang="en-GB" dirty="0" smtClean="0"/>
              <a:t>Likelihood (MLE)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9067800" cy="4848227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Maximum Likelihood Estimator (MLE)</a:t>
                </a:r>
                <a:endParaRPr lang="en-GB" dirty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Need </a:t>
                </a:r>
                <a:r>
                  <a:rPr lang="en-GB" dirty="0"/>
                  <a:t>a priori knowledge of joint p.d.f.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/>
                  <a:t> for observation </a:t>
                </a:r>
                <a:r>
                  <a:rPr lang="en-GB" dirty="0" smtClean="0"/>
                  <a:t>distributions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Covariance </a:t>
                </a:r>
                <a:r>
                  <a:rPr lang="en-GB" dirty="0"/>
                  <a:t>matrix </a:t>
                </a:r>
                <a:r>
                  <a:rPr lang="en-GB" dirty="0">
                    <a:latin typeface="Lucida Calligraphy" panose="03010101010101010101" pitchFamily="66" charset="0"/>
                  </a:rPr>
                  <a:t>M</a:t>
                </a:r>
                <a:r>
                  <a:rPr lang="en-GB" dirty="0"/>
                  <a:t> for observations 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en-GB" dirty="0"/>
                  <a:t>may depend on parameters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b="1" dirty="0" smtClean="0">
                  <a:ea typeface="Cambria Math" panose="02040503050406030204" pitchFamily="18" charset="0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GB" dirty="0"/>
                  <a:t>Example: good choice for Poisson </a:t>
                </a:r>
                <a:r>
                  <a:rPr lang="en-GB" dirty="0" smtClean="0"/>
                  <a:t>distributions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Can </a:t>
                </a:r>
                <a:r>
                  <a:rPr lang="en-GB" dirty="0"/>
                  <a:t>be applied to non-linear parametric models of </a:t>
                </a:r>
                <a:r>
                  <a:rPr lang="en-GB" dirty="0" smtClean="0"/>
                  <a:t>observations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Maximize </a:t>
                </a:r>
                <a:r>
                  <a:rPr lang="en-GB" dirty="0"/>
                  <a:t>(numerically if needed) log likelihood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)=log p(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Notation: use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/>
                  <a:t> </a:t>
                </a:r>
                <a:r>
                  <a:rPr lang="en-GB" dirty="0" smtClean="0"/>
                  <a:t>to indicate we are interested in the dependence on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3">
                  <a:spcBef>
                    <a:spcPts val="0"/>
                  </a:spcBef>
                </a:pPr>
                <a:endParaRPr lang="en-GB" sz="1400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Best Linear Unbiased Estimator (BLUE)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Need </a:t>
                </a:r>
                <a:r>
                  <a:rPr lang="en-GB" dirty="0"/>
                  <a:t>a priori knowledge of covariance matrix </a:t>
                </a:r>
                <a:r>
                  <a:rPr lang="en-GB" dirty="0">
                    <a:latin typeface="Lucida Calligraphy" panose="03010101010101010101" pitchFamily="66" charset="0"/>
                  </a:rPr>
                  <a:t>M</a:t>
                </a:r>
                <a:r>
                  <a:rPr lang="en-GB" dirty="0"/>
                  <a:t> for observations 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Example</a:t>
                </a:r>
                <a:r>
                  <a:rPr lang="en-GB" dirty="0"/>
                  <a:t>: not a good choice for Poisson </a:t>
                </a:r>
                <a:r>
                  <a:rPr lang="en-GB" dirty="0" smtClean="0"/>
                  <a:t>distributions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Do </a:t>
                </a:r>
                <a:r>
                  <a:rPr lang="en-GB" dirty="0"/>
                  <a:t>not need a priori knowledge of joint p.d.f.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GB" dirty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Only </a:t>
                </a:r>
                <a:r>
                  <a:rPr lang="en-GB" dirty="0"/>
                  <a:t>applies to linear parametric models of </a:t>
                </a:r>
                <a:r>
                  <a:rPr lang="en-GB" dirty="0" smtClean="0"/>
                  <a:t>observations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Algebraic </a:t>
                </a:r>
                <a:r>
                  <a:rPr lang="en-GB" dirty="0"/>
                  <a:t>solution </a:t>
                </a:r>
                <a:r>
                  <a:rPr lang="en-GB" dirty="0" smtClean="0"/>
                  <a:t>exists</a:t>
                </a:r>
              </a:p>
              <a:p>
                <a:pPr lvl="3">
                  <a:spcBef>
                    <a:spcPts val="0"/>
                  </a:spcBef>
                </a:pPr>
                <a:endParaRPr lang="en-GB" sz="1400" i="1" dirty="0" smtClean="0"/>
              </a:p>
              <a:p>
                <a:pPr>
                  <a:spcBef>
                    <a:spcPts val="0"/>
                  </a:spcBef>
                </a:pPr>
                <a:r>
                  <a:rPr lang="en-GB" i="1" dirty="0" smtClean="0">
                    <a:solidFill>
                      <a:srgbClr val="FF0000"/>
                    </a:solidFill>
                  </a:rPr>
                  <a:t>For </a:t>
                </a:r>
                <a:r>
                  <a:rPr lang="en-GB" i="1" dirty="0">
                    <a:solidFill>
                      <a:srgbClr val="FF0000"/>
                    </a:solidFill>
                  </a:rPr>
                  <a:t>linear models and </a:t>
                </a:r>
                <a:r>
                  <a:rPr lang="en-GB" i="1" u="sng" dirty="0">
                    <a:solidFill>
                      <a:srgbClr val="FF0000"/>
                    </a:solidFill>
                  </a:rPr>
                  <a:t>Gaussian </a:t>
                </a:r>
                <a:r>
                  <a:rPr lang="en-GB" i="1" u="sng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i="1" u="sng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solidFill>
                      <a:srgbClr val="FF0000"/>
                    </a:solidFill>
                  </a:rPr>
                  <a:t>, MLE and BLUE coincide! </a:t>
                </a:r>
                <a:endParaRPr lang="en-GB" dirty="0" smtClean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Maximising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 f(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/>
                  <a:t>= -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dirty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/>
                  <a:t>-1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dirty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>
                    <a:sym typeface="Wingdings" panose="05000000000000000000" pitchFamily="2" charset="2"/>
                  </a:rPr>
                  <a:t> </a:t>
                </a:r>
                <a:r>
                  <a:rPr lang="en-GB" dirty="0"/>
                  <a:t>Linear Least Squares</a:t>
                </a:r>
                <a:r>
                  <a:rPr lang="en-GB" dirty="0" smtClean="0"/>
                  <a:t>!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9067800" cy="4848227"/>
              </a:xfrm>
              <a:blipFill rotWithShape="0">
                <a:blip r:embed="rId2"/>
                <a:stretch>
                  <a:fillRect l="-941" t="-881" r="-672" b="-8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3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to combine 1</a:t>
            </a:r>
            <a:r>
              <a:rPr lang="en-US" dirty="0">
                <a:sym typeface="Symbol" panose="05050102010706020507" pitchFamily="18" charset="2"/>
              </a:rPr>
              <a:t>1 and 100</a:t>
            </a:r>
            <a:r>
              <a:rPr lang="en-US" dirty="0" smtClean="0">
                <a:sym typeface="Symbol" panose="05050102010706020507" pitchFamily="18" charset="2"/>
              </a:rPr>
              <a:t>10?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9144000" cy="4848227"/>
              </a:xfrm>
            </p:spPr>
            <p:txBody>
              <a:bodyPr/>
              <a:lstStyle/>
              <a:p>
                <a:r>
                  <a:rPr lang="en-GB" dirty="0" smtClean="0"/>
                  <a:t>Counting experiment – a max </a:t>
                </a:r>
                <a:r>
                  <a:rPr lang="en-GB" dirty="0"/>
                  <a:t>likelihood approach is </a:t>
                </a:r>
                <a:r>
                  <a:rPr lang="en-GB" dirty="0" smtClean="0"/>
                  <a:t>better!</a:t>
                </a:r>
                <a:endParaRPr lang="en-GB" dirty="0"/>
              </a:p>
              <a:p>
                <a:pPr lvl="1"/>
                <a:r>
                  <a:rPr lang="en-GB" dirty="0"/>
                  <a:t>t</a:t>
                </a:r>
                <a:r>
                  <a:rPr lang="en-GB" dirty="0" smtClean="0"/>
                  <a:t>his is a Poisson process with measurements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US" dirty="0" smtClean="0">
                    <a:sym typeface="Symbol" panose="05050102010706020507" pitchFamily="18" charset="2"/>
                  </a:rPr>
                  <a:t>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 smtClean="0">
                    <a:sym typeface="Symbol" panose="05050102010706020507" pitchFamily="18" charset="2"/>
                  </a:rPr>
                  <a:t> </a:t>
                </a:r>
                <a:r>
                  <a:rPr lang="en-GB" dirty="0" smtClean="0"/>
                  <a:t>and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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endParaRPr lang="en-GB" dirty="0" smtClean="0"/>
              </a:p>
              <a:p>
                <a:pPr lvl="2"/>
                <a:r>
                  <a:rPr lang="en-GB" dirty="0" smtClean="0"/>
                  <a:t>p.d.f.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p(n|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n!</a:t>
                </a:r>
                <a:r>
                  <a:rPr lang="en-GB" dirty="0" smtClean="0"/>
                  <a:t>, hence likelihood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L(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,n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|)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=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1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!)(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1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baseline="30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!)</a:t>
                </a:r>
              </a:p>
              <a:p>
                <a:pPr lvl="1"/>
                <a:r>
                  <a:rPr lang="en-GB" dirty="0" smtClean="0">
                    <a:ea typeface="Cambria Math" panose="02040503050406030204" pitchFamily="18" charset="0"/>
                  </a:rPr>
                  <a:t>solving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dL(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,n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|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)/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d=0 </a:t>
                </a:r>
                <a:r>
                  <a:rPr lang="en-GB" dirty="0" smtClean="0">
                    <a:sym typeface="Symbol" panose="05050102010706020507" pitchFamily="18" charset="2"/>
                  </a:rPr>
                  <a:t>gives max likelihood estimator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</m:acc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+n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)/2</a:t>
                </a:r>
              </a:p>
              <a:p>
                <a:pPr lvl="1"/>
                <a:r>
                  <a:rPr lang="en-GB" dirty="0" smtClean="0"/>
                  <a:t>variance </a:t>
                </a:r>
                <a:r>
                  <a:rPr lang="en-GB" dirty="0"/>
                  <a:t>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e>
                    </m:acc>
                  </m:oMath>
                </a14:m>
                <a:r>
                  <a:rPr lang="en-GB" dirty="0"/>
                  <a:t> is simply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GB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</m:t>
                            </m:r>
                          </m:e>
                        </m:acc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)/4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+n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)/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4</a:t>
                </a:r>
              </a:p>
              <a:p>
                <a:pPr lvl="2"/>
                <a:r>
                  <a:rPr lang="en-GB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intuitively: population variance estimate divided by </a:t>
                </a:r>
                <a:r>
                  <a:rPr lang="en-US" dirty="0" smtClean="0">
                    <a:sym typeface="Symbol" panose="05050102010706020507" pitchFamily="18" charset="2"/>
                  </a:rPr>
                  <a:t>2 (</a:t>
                </a:r>
                <a:r>
                  <a:rPr lang="en-GB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central </a:t>
                </a:r>
                <a:r>
                  <a:rPr lang="en-GB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limit </a:t>
                </a:r>
                <a:r>
                  <a:rPr lang="en-GB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theorem)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1"/>
                <a:r>
                  <a:rPr lang="en-GB" dirty="0" smtClean="0"/>
                  <a:t>in our example, combining </a:t>
                </a:r>
                <a:r>
                  <a:rPr lang="en-US" dirty="0" smtClean="0"/>
                  <a:t>1</a:t>
                </a:r>
                <a:r>
                  <a:rPr lang="en-US" dirty="0">
                    <a:sym typeface="Symbol" panose="05050102010706020507" pitchFamily="18" charset="2"/>
                  </a:rPr>
                  <a:t>1 and 10010 </a:t>
                </a:r>
                <a:r>
                  <a:rPr lang="en-US" dirty="0" smtClean="0">
                    <a:sym typeface="Symbol" panose="05050102010706020507" pitchFamily="18" charset="2"/>
                  </a:rPr>
                  <a:t>gives 50.55.0</a:t>
                </a:r>
              </a:p>
              <a:p>
                <a:pPr lvl="3"/>
                <a:endParaRPr lang="en-GB" dirty="0" smtClean="0"/>
              </a:p>
              <a:p>
                <a:r>
                  <a:rPr lang="en-GB" dirty="0" smtClean="0"/>
                  <a:t>The point here is that the errors depend on the central values</a:t>
                </a:r>
              </a:p>
              <a:p>
                <a:pPr lvl="1"/>
                <a:r>
                  <a:rPr lang="en-GB" dirty="0" smtClean="0"/>
                  <a:t>Different errors are estimated for different values </a:t>
                </a:r>
                <a:r>
                  <a:rPr lang="en-US" dirty="0" smtClean="0"/>
                  <a:t>1</a:t>
                </a:r>
                <a:r>
                  <a:rPr lang="en-US" dirty="0">
                    <a:sym typeface="Symbol" panose="05050102010706020507" pitchFamily="18" charset="2"/>
                  </a:rPr>
                  <a:t></a:t>
                </a:r>
                <a:r>
                  <a:rPr lang="en-US" dirty="0" smtClean="0">
                    <a:sym typeface="Symbol" panose="05050102010706020507" pitchFamily="18" charset="2"/>
                  </a:rPr>
                  <a:t>1 and </a:t>
                </a:r>
                <a:r>
                  <a:rPr lang="en-US" dirty="0">
                    <a:sym typeface="Symbol" panose="05050102010706020507" pitchFamily="18" charset="2"/>
                  </a:rPr>
                  <a:t>10010 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But the underlying population variance is the same for both</a:t>
                </a:r>
              </a:p>
              <a:p>
                <a:pPr lvl="1"/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sz="2000" i="1" dirty="0"/>
                  <a:t>[Thanks to Louis Lyons from whom I </a:t>
                </a:r>
                <a:r>
                  <a:rPr lang="en-GB" sz="2000" i="1" dirty="0">
                    <a:hlinkClick r:id="rId2"/>
                  </a:rPr>
                  <a:t>stole</a:t>
                </a:r>
                <a:r>
                  <a:rPr lang="en-GB" sz="2000" i="1" dirty="0"/>
                  <a:t> the idea for this slide</a:t>
                </a:r>
                <a:r>
                  <a:rPr lang="en-GB" sz="2000" i="1" dirty="0" smtClean="0"/>
                  <a:t>!]</a:t>
                </a:r>
                <a:endParaRPr lang="en-GB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9144000" cy="4848227"/>
              </a:xfrm>
              <a:blipFill rotWithShape="0">
                <a:blip r:embed="rId3"/>
                <a:stretch>
                  <a:fillRect l="-933" t="-881" b="-3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0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564507"/>
          </a:xfrm>
        </p:spPr>
        <p:txBody>
          <a:bodyPr/>
          <a:lstStyle/>
          <a:p>
            <a:r>
              <a:rPr lang="en-GB" dirty="0"/>
              <a:t>BLUE </a:t>
            </a:r>
            <a:r>
              <a:rPr lang="en-GB" dirty="0" smtClean="0"/>
              <a:t>– Fits vs. Combinations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9067800" cy="5257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Recall our initial assumptions and notation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g</a:t>
                </a:r>
                <a:r>
                  <a:rPr lang="en-GB" dirty="0" smtClean="0"/>
                  <a:t>iven </a:t>
                </a:r>
                <a:r>
                  <a:rPr lang="en-GB" dirty="0"/>
                  <a:t>n observations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...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endParaRPr lang="en-GB" sz="1200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given </a:t>
                </a:r>
                <a:r>
                  <a:rPr lang="en-GB" dirty="0"/>
                  <a:t>N parameters 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...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</a:t>
                </a:r>
                <a:r>
                  <a:rPr lang="en-GB" dirty="0"/>
                  <a:t>with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 n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parametric </a:t>
                </a:r>
                <a:r>
                  <a:rPr lang="en-GB" dirty="0"/>
                  <a:t>model of </a:t>
                </a:r>
                <a:r>
                  <a:rPr lang="en-GB" dirty="0" smtClean="0"/>
                  <a:t>observations: expectation values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]=g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all this may apply both for (complex) fits and (simpler) combinations</a:t>
                </a:r>
                <a:endParaRPr lang="en-GB" dirty="0"/>
              </a:p>
              <a:p>
                <a:pPr lvl="3">
                  <a:spcBef>
                    <a:spcPts val="0"/>
                  </a:spcBef>
                </a:pPr>
                <a:endParaRPr lang="en-GB" sz="1000" dirty="0"/>
              </a:p>
              <a:p>
                <a:pPr>
                  <a:spcBef>
                    <a:spcPts val="0"/>
                  </a:spcBef>
                </a:pPr>
                <a:r>
                  <a:rPr lang="en-GB" dirty="0"/>
                  <a:t>Fits of curves – introduce yet another dimension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given n observation locations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x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{x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... x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endParaRPr lang="en-GB" sz="1200" dirty="0"/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the observations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measurements of a function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</a:t>
                </a:r>
                <a:r>
                  <a:rPr lang="en-GB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/>
                  <a:t> at those points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GB" dirty="0"/>
                  <a:t>parametric model of observations is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= f(x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</a:t>
                </a:r>
                <a:r>
                  <a:rPr lang="en-GB" dirty="0"/>
                  <a:t>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linear model example (may use BLUE!): fit of polynomials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f(x;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GB" dirty="0" smtClean="0"/>
                  <a:t>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GB" dirty="0"/>
              </a:p>
              <a:p>
                <a:pPr lvl="3">
                  <a:spcBef>
                    <a:spcPts val="0"/>
                  </a:spcBef>
                </a:pPr>
                <a:endParaRPr lang="en-GB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Combinations are much easier – the simplest linear model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>
                    <a:sym typeface="Symbol" panose="05050102010706020507" pitchFamily="18" charset="2"/>
                  </a:rPr>
                  <a:t>there </a:t>
                </a:r>
                <a:r>
                  <a:rPr lang="en-GB" dirty="0">
                    <a:sym typeface="Symbol" panose="05050102010706020507" pitchFamily="18" charset="2"/>
                  </a:rPr>
                  <a:t>are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... n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</a:t>
                </a:r>
                <a:r>
                  <a:rPr lang="en-GB" dirty="0">
                    <a:sym typeface="Symbol" panose="05050102010706020507" pitchFamily="18" charset="2"/>
                  </a:rPr>
                  <a:t>measurements of each parameter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endParaRPr lang="en-GB" dirty="0">
                  <a:sym typeface="Symbol" panose="05050102010706020507" pitchFamily="18" charset="2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>
                    <a:sym typeface="Symbol" panose="05050102010706020507" pitchFamily="18" charset="2"/>
                  </a:rPr>
                  <a:t>it is like fitting the heights of N steps in a ladder-like curve</a:t>
                </a:r>
              </a:p>
              <a:p>
                <a:pPr lvl="3">
                  <a:spcBef>
                    <a:spcPts val="0"/>
                  </a:spcBef>
                </a:pPr>
                <a:endParaRPr lang="en-GB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Why this slide? Because everyone uses a different notation!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h</a:t>
                </a:r>
                <a:r>
                  <a:rPr lang="en-GB" dirty="0" smtClean="0"/>
                  <a:t>opefully this will ease your navigation of different books and papers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9067800" cy="5257800"/>
              </a:xfrm>
              <a:blipFill rotWithShape="0">
                <a:blip r:embed="rId2"/>
                <a:stretch>
                  <a:fillRect l="-941" t="-812" r="-336" b="-2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of correlations – just a glimpse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144800"/>
            <a:ext cx="8887800" cy="48482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Correlations between measurements of different parameters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If =0, the combination is equivalent to N combinations of the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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 smtClean="0"/>
              <a:t>measurements of each parameter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</a:t>
            </a:r>
            <a:r>
              <a:rPr lang="en-GB" dirty="0" smtClean="0"/>
              <a:t>, one at a time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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=1,..N)</a:t>
            </a:r>
          </a:p>
          <a:p>
            <a:pPr lvl="2">
              <a:spcBef>
                <a:spcPts val="300"/>
              </a:spcBef>
            </a:pPr>
            <a:r>
              <a:rPr lang="en-GB" dirty="0" smtClean="0"/>
              <a:t>The full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GB" baseline="30000" dirty="0" smtClean="0"/>
              <a:t>2 </a:t>
            </a:r>
            <a:r>
              <a:rPr lang="en-GB" dirty="0" smtClean="0"/>
              <a:t>with n-N d.o.f. is just the sum of N individual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GB" baseline="30000" dirty="0"/>
              <a:t>2 </a:t>
            </a:r>
            <a:r>
              <a:rPr lang="en-GB" dirty="0"/>
              <a:t>with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</a:t>
            </a:r>
            <a:r>
              <a:rPr lang="en-GB" dirty="0" smtClean="0"/>
              <a:t>-1 </a:t>
            </a:r>
            <a:r>
              <a:rPr lang="en-GB" dirty="0"/>
              <a:t>d.o.f</a:t>
            </a:r>
            <a:endParaRPr lang="en-GB" dirty="0" smtClean="0"/>
          </a:p>
          <a:p>
            <a:pPr lvl="1">
              <a:spcBef>
                <a:spcPts val="300"/>
              </a:spcBef>
            </a:pPr>
            <a:r>
              <a:rPr lang="en-GB" dirty="0" smtClean="0"/>
              <a:t>If </a:t>
            </a:r>
            <a:r>
              <a:rPr lang="en-GB" dirty="0" smtClean="0">
                <a:sym typeface="Symbol" panose="05050102010706020507" pitchFamily="18" charset="2"/>
              </a:rPr>
              <a:t></a:t>
            </a:r>
            <a:r>
              <a:rPr lang="en-GB" dirty="0" smtClean="0"/>
              <a:t>0, whether positive or negative, </a:t>
            </a:r>
            <a:r>
              <a:rPr lang="en-GB" i="1" dirty="0" smtClean="0"/>
              <a:t>they always reduce the variance </a:t>
            </a:r>
            <a:r>
              <a:rPr lang="en-GB" dirty="0" smtClean="0"/>
              <a:t>on each parameter estimate (with respect to the case where they are 0)</a:t>
            </a:r>
          </a:p>
          <a:p>
            <a:pPr lvl="2">
              <a:spcBef>
                <a:spcPts val="300"/>
              </a:spcBef>
            </a:pPr>
            <a:r>
              <a:rPr lang="en-GB" dirty="0"/>
              <a:t>M</a:t>
            </a:r>
            <a:r>
              <a:rPr lang="en-GB" dirty="0" smtClean="0"/>
              <a:t>inima in (n-N)-D space vs in (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</a:t>
            </a:r>
            <a:r>
              <a:rPr lang="en-GB" dirty="0"/>
              <a:t>-</a:t>
            </a:r>
            <a:r>
              <a:rPr lang="en-GB" dirty="0" smtClean="0"/>
              <a:t>1)-D subspaces where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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/>
              <a:t>if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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GB" dirty="0" smtClean="0"/>
          </a:p>
          <a:p>
            <a:pPr lvl="2">
              <a:spcBef>
                <a:spcPts val="300"/>
              </a:spcBef>
            </a:pPr>
            <a:r>
              <a:rPr lang="en-GB" dirty="0" smtClean="0"/>
              <a:t>These correlations always add positive </a:t>
            </a:r>
            <a:r>
              <a:rPr lang="en-GB" i="1" dirty="0" smtClean="0"/>
              <a:t>information</a:t>
            </a:r>
            <a:r>
              <a:rPr lang="en-GB" dirty="0" smtClean="0"/>
              <a:t> on each parameter</a:t>
            </a:r>
            <a:endParaRPr lang="en-GB" dirty="0"/>
          </a:p>
          <a:p>
            <a:pPr lvl="3">
              <a:spcBef>
                <a:spcPts val="300"/>
              </a:spcBef>
            </a:pPr>
            <a:endParaRPr lang="en-GB" dirty="0"/>
          </a:p>
          <a:p>
            <a:pPr>
              <a:spcBef>
                <a:spcPts val="300"/>
              </a:spcBef>
            </a:pPr>
            <a:r>
              <a:rPr lang="en-GB" dirty="0" smtClean="0"/>
              <a:t>Correlations </a:t>
            </a:r>
            <a:r>
              <a:rPr lang="en-GB" dirty="0"/>
              <a:t>between measurements of the same </a:t>
            </a:r>
            <a:r>
              <a:rPr lang="en-GB" dirty="0" smtClean="0"/>
              <a:t>parameter</a:t>
            </a:r>
          </a:p>
          <a:p>
            <a:pPr lvl="1">
              <a:spcBef>
                <a:spcPts val="300"/>
              </a:spcBef>
            </a:pPr>
            <a:r>
              <a:rPr lang="en-GB" dirty="0" smtClean="0"/>
              <a:t>They may reduce or increase the variance on that parameter</a:t>
            </a:r>
            <a:endParaRPr lang="en-GB" dirty="0"/>
          </a:p>
          <a:p>
            <a:pPr lvl="1">
              <a:spcBef>
                <a:spcPts val="300"/>
              </a:spcBef>
            </a:pPr>
            <a:r>
              <a:rPr lang="en-GB" dirty="0" smtClean="0"/>
              <a:t>This </a:t>
            </a:r>
            <a:r>
              <a:rPr lang="en-GB" dirty="0"/>
              <a:t>will be </a:t>
            </a:r>
            <a:r>
              <a:rPr lang="en-GB" i="1" u="sng" dirty="0"/>
              <a:t>covered in detail </a:t>
            </a:r>
            <a:r>
              <a:rPr lang="en-GB" i="1" u="sng" dirty="0" smtClean="0"/>
              <a:t>tomorrow</a:t>
            </a:r>
            <a:r>
              <a:rPr lang="en-GB" i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preview in the next two slides</a:t>
            </a:r>
          </a:p>
          <a:p>
            <a:pPr lvl="2">
              <a:spcBef>
                <a:spcPts val="300"/>
              </a:spcBef>
            </a:pPr>
            <a:r>
              <a:rPr lang="en-GB" dirty="0" smtClean="0"/>
              <a:t>Will focus only on the simpler case of N measurements of one parameter </a:t>
            </a:r>
          </a:p>
          <a:p>
            <a:pPr lvl="2">
              <a:spcBef>
                <a:spcPts val="300"/>
              </a:spcBef>
            </a:pPr>
            <a:r>
              <a:rPr lang="en-GB" dirty="0" smtClean="0"/>
              <a:t>Analytic study for the simplest case of 2 measurements of one parameter</a:t>
            </a:r>
          </a:p>
        </p:txBody>
      </p:sp>
    </p:spTree>
    <p:extLst>
      <p:ext uri="{BB962C8B-B14F-4D97-AF65-F5344CB8AC3E}">
        <p14:creationId xmlns:p14="http://schemas.microsoft.com/office/powerpoint/2010/main" val="1329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5586"/>
          </a:xfrm>
        </p:spPr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 measurements of 1 parameter </a:t>
            </a:r>
            <a:r>
              <a:rPr lang="en-GB" sz="2400" dirty="0" smtClean="0"/>
              <a:t>(preview)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00" y="762000"/>
                <a:ext cx="8887800" cy="44196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Given n observations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... 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r>
                  <a:rPr lang="en-GB" dirty="0" smtClean="0"/>
                  <a:t> of a single parameter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simpler notation: use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instead of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/>
                  <a:t>as all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</a:t>
                </a:r>
                <a:r>
                  <a:rPr lang="en-GB" dirty="0" smtClean="0"/>
                  <a:t>are measurements of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parametric model </a:t>
                </a:r>
                <a:r>
                  <a:rPr lang="en-GB" dirty="0"/>
                  <a:t>of observations: expectation values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)=Y=U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in matrix notation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where the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1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GB" dirty="0" smtClean="0"/>
                  <a:t>“design matrix” is the unit vector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GB" dirty="0" smtClean="0"/>
                  <a:t>=1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The formulas we saw for N parameters simplify as follows for 1 parameter: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BLUE central value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BLUE coefficients (given the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GB" dirty="0" smtClean="0"/>
                  <a:t>measurement covariance)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normalization condition for the BLUE coefficients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BLUE variance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" y="762000"/>
                <a:ext cx="8887800" cy="4419600"/>
              </a:xfrm>
              <a:blipFill rotWithShape="0">
                <a:blip r:embed="rId2"/>
                <a:stretch>
                  <a:fillRect l="-617" t="-690" r="-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2514600"/>
            <a:ext cx="1600200" cy="6278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151219"/>
            <a:ext cx="1447800" cy="5825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86200"/>
            <a:ext cx="1295400" cy="5970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572000"/>
            <a:ext cx="4114800" cy="6195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00" y="2548039"/>
                <a:ext cx="434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 smtClean="0">
                    <a:solidFill>
                      <a:srgbClr val="000000"/>
                    </a:solidFill>
                  </a:rPr>
                  <a:t>Note: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12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GB" sz="1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12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GB" sz="1200" baseline="30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sz="1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200" i="1" dirty="0" smtClean="0">
                    <a:solidFill>
                      <a:srgbClr val="000000"/>
                    </a:solidFill>
                  </a:rPr>
                  <a:t>here to indicate the transpose of a vector </a:t>
                </a:r>
                <a:endParaRPr lang="en-GB" sz="1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48039"/>
                <a:ext cx="4343400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0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40092" y="3945901"/>
            <a:ext cx="2812708" cy="2150099"/>
            <a:chOff x="159092" y="3945901"/>
            <a:chExt cx="2812708" cy="2150099"/>
          </a:xfrm>
        </p:grpSpPr>
        <p:pic>
          <p:nvPicPr>
            <p:cNvPr id="17" name="Picture 7" descr="\\cern.ch\dfs\Users\a\avalassi\Documents\Blue2\scVsRh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092" y="3945901"/>
              <a:ext cx="2812708" cy="2150099"/>
            </a:xfrm>
            <a:prstGeom prst="rect">
              <a:avLst/>
            </a:prstGeom>
            <a:noFill/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2268623" y="4689646"/>
              <a:ext cx="0" cy="13522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521505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measurements of 1 parameter </a:t>
            </a:r>
            <a:r>
              <a:rPr lang="en-GB" sz="2400" dirty="0" smtClean="0"/>
              <a:t>(preview)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00" y="914401"/>
                <a:ext cx="8887800" cy="3124200"/>
              </a:xfrm>
            </p:spPr>
            <p:txBody>
              <a:bodyPr/>
              <a:lstStyle/>
              <a:p>
                <a:r>
                  <a:rPr lang="en-GB" dirty="0" smtClean="0"/>
                  <a:t>Given two measurements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 smtClean="0">
                    <a:sym typeface="Symbol" panose="05050102010706020507" pitchFamily="18" charset="2"/>
                  </a:rPr>
                  <a:t>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 </a:t>
                </a:r>
                <a:r>
                  <a:rPr lang="en-GB" dirty="0" smtClean="0"/>
                  <a:t>and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 smtClean="0">
                    <a:sym typeface="Symbol" panose="05050102010706020507" pitchFamily="18" charset="2"/>
                  </a:rPr>
                  <a:t>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B</a:t>
                </a:r>
                <a:r>
                  <a:rPr lang="en-GB" dirty="0" smtClean="0"/>
                  <a:t> of one parameter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  <a:p>
                <a:pPr lvl="3"/>
                <a:endParaRPr lang="en-GB" sz="600" dirty="0" smtClean="0"/>
              </a:p>
              <a:p>
                <a:pPr lvl="1"/>
                <a:r>
                  <a:rPr lang="en-GB" dirty="0"/>
                  <a:t>g</a:t>
                </a:r>
                <a:r>
                  <a:rPr lang="en-GB" dirty="0" smtClean="0"/>
                  <a:t>iven their correlation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GB" dirty="0" smtClean="0"/>
                  <a:t>, their covariance matrix 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M </a:t>
                </a:r>
                <a:r>
                  <a:rPr lang="en-GB" dirty="0" smtClean="0"/>
                  <a:t>is</a:t>
                </a:r>
              </a:p>
              <a:p>
                <a:pPr lvl="3"/>
                <a:endParaRPr lang="en-GB" sz="600" dirty="0"/>
              </a:p>
              <a:p>
                <a:pPr lvl="1"/>
                <a:r>
                  <a:rPr lang="en-GB" dirty="0" smtClean="0"/>
                  <a:t>invert </a:t>
                </a:r>
                <a:r>
                  <a:rPr lang="en-GB" dirty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M</a:t>
                </a:r>
                <a:r>
                  <a:rPr lang="en-GB" dirty="0" smtClean="0"/>
                  <a:t> analytically to find the BLUE coefficients and the BLUE variance:</a:t>
                </a:r>
              </a:p>
              <a:p>
                <a:pPr lvl="3"/>
                <a:endParaRPr lang="en-GB" dirty="0" smtClean="0"/>
              </a:p>
              <a:p>
                <a:pPr lvl="3"/>
                <a:endParaRPr lang="en-GB" dirty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effect of correlations was extensively discussed </a:t>
                </a:r>
                <a:r>
                  <a:rPr lang="en-US" dirty="0" smtClean="0"/>
                  <a:t>in the </a:t>
                </a:r>
                <a:r>
                  <a:rPr lang="en-US" dirty="0" smtClean="0">
                    <a:hlinkClick r:id="rId4"/>
                  </a:rPr>
                  <a:t>Lyons</a:t>
                </a:r>
                <a:r>
                  <a:rPr lang="en-US" dirty="0" smtClean="0"/>
                  <a:t> paper. Fixing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/>
                  <a:t> and varying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/>
                  <a:t>, the combined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𝑌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has </a:t>
                </a:r>
                <a:r>
                  <a:rPr lang="en-US" dirty="0"/>
                  <a:t>a maximum  (equal to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) for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– which is where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/>
                  <a:t> </a:t>
                </a:r>
                <a:r>
                  <a:rPr lang="en-US" dirty="0"/>
                  <a:t>flips sign from &gt;0 to &lt;</a:t>
                </a:r>
                <a:r>
                  <a:rPr lang="en-US" dirty="0" smtClean="0"/>
                  <a:t>0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" y="914401"/>
                <a:ext cx="8887800" cy="3124200"/>
              </a:xfrm>
              <a:blipFill rotWithShape="0">
                <a:blip r:embed="rId5"/>
                <a:stretch>
                  <a:fillRect l="-617" t="-975" b="-2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99" y="1295400"/>
            <a:ext cx="1619033" cy="5571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200" y="2199600"/>
            <a:ext cx="9004173" cy="573871"/>
            <a:chOff x="76200" y="2199600"/>
            <a:chExt cx="9004173" cy="57387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" y="2307600"/>
              <a:ext cx="1536573" cy="29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7324" y="2199600"/>
              <a:ext cx="2120476" cy="5228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43400" y="2209800"/>
              <a:ext cx="2318195" cy="5636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41373" y="2221200"/>
              <a:ext cx="2286000" cy="49321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6200" y="2307600"/>
              <a:ext cx="1536573" cy="2960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2199600"/>
              <a:ext cx="2374773" cy="514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75595" y="2209800"/>
              <a:ext cx="2374773" cy="514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47324" y="2209800"/>
              <a:ext cx="2133049" cy="514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05200" y="4299228"/>
                <a:ext cx="236220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Example for 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σ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/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σ</a:t>
                </a:r>
                <a:r>
                  <a:rPr lang="en-US" sz="1400" baseline="-25000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=2:</a:t>
                </a:r>
              </a:p>
              <a:p>
                <a:endParaRPr lang="en-US" sz="1000" dirty="0" smtClean="0">
                  <a:solidFill>
                    <a:srgbClr val="0000FF"/>
                  </a:solidFill>
                </a:endParaRPr>
              </a:p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- all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λ</a:t>
                </a:r>
                <a:r>
                  <a:rPr lang="en-US" sz="1400" dirty="0">
                    <a:solidFill>
                      <a:srgbClr val="0000FF"/>
                    </a:solidFill>
                  </a:rPr>
                  <a:t>&gt;0 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for 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ρ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&lt;0.5</a:t>
                </a:r>
              </a:p>
              <a:p>
                <a:endParaRPr lang="en-US" sz="1000" dirty="0" smtClean="0">
                  <a:solidFill>
                    <a:srgbClr val="0000FF"/>
                  </a:solidFill>
                </a:endParaRPr>
              </a:p>
              <a:p>
                <a:r>
                  <a:rPr lang="en-US" sz="14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00FF"/>
                            </a:solidFill>
                            <a:sym typeface="Symbol" panose="05050102010706020507" pitchFamily="18" charset="2"/>
                          </a:rPr>
                          <m:t>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1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𝑌</m:t>
                            </m:r>
                          </m:e>
                        </m:acc>
                      </m:sub>
                    </m:sSub>
                    <m:r>
                      <a:rPr lang="en-GB" sz="1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</a:rPr>
                  <a:t>is maximum for 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ρ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=0.5</a:t>
                </a:r>
              </a:p>
              <a:p>
                <a:endParaRPr lang="en-US" sz="1000" dirty="0" smtClean="0">
                  <a:solidFill>
                    <a:srgbClr val="0000FF"/>
                  </a:solidFill>
                </a:endParaRPr>
              </a:p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- 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λ</a:t>
                </a:r>
                <a:r>
                  <a:rPr lang="en-US" sz="1400" baseline="-25000" dirty="0">
                    <a:solidFill>
                      <a:srgbClr val="0000FF"/>
                    </a:solidFill>
                  </a:rPr>
                  <a:t>B</a:t>
                </a:r>
                <a:r>
                  <a:rPr lang="en-US" sz="1400" dirty="0">
                    <a:solidFill>
                      <a:srgbClr val="0000FF"/>
                    </a:solidFill>
                  </a:rPr>
                  <a:t>&lt;0 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for 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ρ</a:t>
                </a:r>
                <a:r>
                  <a:rPr lang="en-US" sz="1400" dirty="0">
                    <a:solidFill>
                      <a:srgbClr val="0000FF"/>
                    </a:solidFill>
                  </a:rPr>
                  <a:t>&gt;0.5 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299228"/>
                <a:ext cx="2362200" cy="1415772"/>
              </a:xfrm>
              <a:prstGeom prst="rect">
                <a:avLst/>
              </a:prstGeom>
              <a:blipFill rotWithShape="0">
                <a:blip r:embed="rId11"/>
                <a:stretch>
                  <a:fillRect l="-773" t="-429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935104" y="3931200"/>
            <a:ext cx="2827896" cy="2172652"/>
            <a:chOff x="6019800" y="4038600"/>
            <a:chExt cx="3124200" cy="2400300"/>
          </a:xfrm>
        </p:grpSpPr>
        <p:pic>
          <p:nvPicPr>
            <p:cNvPr id="37" name="Picture 8" descr="\\cern.ch\dfs\Users\a\avalassi\Documents\Blue2\l2VsRh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19800" y="4038600"/>
              <a:ext cx="3124200" cy="2400300"/>
            </a:xfrm>
            <a:prstGeom prst="rect">
              <a:avLst/>
            </a:prstGeom>
            <a:noFill/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8362950" y="4800600"/>
              <a:ext cx="0" cy="14478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4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4800"/>
            <a:ext cx="9067800" cy="48482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Intro to combining measurements – why, how, who?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Simple academic examples and a glimpse of some real examples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Best Linear Unbiased Estimators – basics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References, derivation of method, relation to other estimators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</a:t>
            </a:r>
            <a:r>
              <a:rPr lang="en-US" dirty="0" smtClean="0"/>
              <a:t>ffect of correlations – just a glimpse (discussed in detail tomorrow)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i="1" dirty="0">
                <a:solidFill>
                  <a:srgbClr val="FF0000"/>
                </a:solidFill>
              </a:rPr>
              <a:t>BLUE combinations in practice – </a:t>
            </a:r>
            <a:r>
              <a:rPr lang="en-US" i="1" dirty="0" smtClean="0">
                <a:solidFill>
                  <a:srgbClr val="FF0000"/>
                </a:solidFill>
              </a:rPr>
              <a:t>the multi-parameter case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i="1" dirty="0">
                <a:solidFill>
                  <a:srgbClr val="FF0000"/>
                </a:solidFill>
              </a:rPr>
              <a:t>Preparing the relevant </a:t>
            </a:r>
            <a:r>
              <a:rPr lang="en-US" i="1" dirty="0" smtClean="0">
                <a:solidFill>
                  <a:srgbClr val="FF0000"/>
                </a:solidFill>
              </a:rPr>
              <a:t>inputs and extracting the results</a:t>
            </a:r>
          </a:p>
          <a:p>
            <a:pPr lvl="1">
              <a:spcBef>
                <a:spcPts val="3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A step-by-step example from LEP2 (statistically dominated)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Intermediate wrap-up (between lectures #1 and #2)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4800"/>
            <a:ext cx="9067800" cy="48482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Intro to combining measurements – why, how, who?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Simple academic examples and a glimpse of some real examples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Best Linear Unbiased Estimators – basics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References, derivation of method, relation to other estimators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</a:t>
            </a:r>
            <a:r>
              <a:rPr lang="en-US" dirty="0" smtClean="0"/>
              <a:t>ffect of correlations – just a glimpse (discussed in detail tomorrow)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BLUE combinations in practice – </a:t>
            </a:r>
            <a:r>
              <a:rPr lang="en-US" dirty="0" smtClean="0"/>
              <a:t>the multi-parameter case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Preparing the relevant </a:t>
            </a:r>
            <a:r>
              <a:rPr lang="en-US" dirty="0" smtClean="0"/>
              <a:t>inputs and extracting the results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 step-by-step example from LEP2 (statistically dominated)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Intermediate wrap-up (between lectures #1 and #2)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52800" y="827509"/>
            <a:ext cx="4466381" cy="2830091"/>
            <a:chOff x="-890641" y="-1024128"/>
            <a:chExt cx="10925281" cy="69227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0641" y="2797920"/>
              <a:ext cx="10925281" cy="1545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71201" y="4343400"/>
              <a:ext cx="10886401" cy="1555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71201" y="-1024128"/>
              <a:ext cx="10886401" cy="2284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71201" y="1258320"/>
              <a:ext cx="10886401" cy="1555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</p:spPr>
        <p:txBody>
          <a:bodyPr/>
          <a:lstStyle/>
          <a:p>
            <a:r>
              <a:rPr lang="en-US" dirty="0" smtClean="0"/>
              <a:t>W branching ratios at LEP2 – detailed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04" y="4114800"/>
            <a:ext cx="4417829" cy="786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09" y="5321520"/>
            <a:ext cx="3048192" cy="622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70000" y="2057400"/>
            <a:ext cx="386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BLUE combination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Detailed input: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 measured values, plus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 errors(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FF0000"/>
                </a:solidFill>
              </a:rPr>
              <a:t>sources),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all correlations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Detailed results:</a:t>
            </a:r>
          </a:p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parameter values, plus</a:t>
            </a:r>
          </a:p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3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errors(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0000FF"/>
                </a:solidFill>
              </a:rPr>
              <a:t>sources),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all correlations, and </a:t>
            </a:r>
            <a:r>
              <a:rPr lang="el-GR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Detailed </a:t>
            </a:r>
            <a:r>
              <a:rPr lang="en-US" dirty="0">
                <a:solidFill>
                  <a:srgbClr val="0000FF"/>
                </a:solidFill>
              </a:rPr>
              <a:t>results: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parameter </a:t>
            </a:r>
            <a:r>
              <a:rPr lang="en-US" dirty="0" smtClean="0">
                <a:solidFill>
                  <a:srgbClr val="0000FF"/>
                </a:solidFill>
              </a:rPr>
              <a:t>value, </a:t>
            </a:r>
            <a:r>
              <a:rPr lang="en-US" dirty="0">
                <a:solidFill>
                  <a:srgbClr val="0000FF"/>
                </a:solidFill>
              </a:rPr>
              <a:t>plus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1(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3)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errors(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0000FF"/>
                </a:solidFill>
              </a:rPr>
              <a:t>sources),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l-GR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  <a:p>
            <a:endParaRPr lang="en-US" baseline="300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18663" y="2424518"/>
            <a:ext cx="3724032" cy="3186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87201" y="1143000"/>
            <a:ext cx="381000" cy="2514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24279" y="3073787"/>
            <a:ext cx="2418416" cy="3108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68200" y="1143000"/>
            <a:ext cx="1219200" cy="2514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49399" y="1143000"/>
            <a:ext cx="1361833" cy="2514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819180" y="3388934"/>
            <a:ext cx="323515" cy="9807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70000" y="896778"/>
            <a:ext cx="407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Between experiments: COR=100%, UNC=0%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Between channels within one experiment: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e.g. -27% </a:t>
            </a:r>
            <a:r>
              <a:rPr lang="en-GB" sz="1400" dirty="0" smtClean="0">
                <a:solidFill>
                  <a:srgbClr val="FF0000"/>
                </a:solidFill>
              </a:rPr>
              <a:t>W</a:t>
            </a:r>
            <a:r>
              <a:rPr lang="en-GB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 / </a:t>
            </a:r>
            <a:r>
              <a:rPr lang="en-GB" sz="1400" dirty="0" smtClean="0">
                <a:solidFill>
                  <a:srgbClr val="FF0000"/>
                </a:solidFill>
              </a:rPr>
              <a:t>W</a:t>
            </a:r>
            <a:r>
              <a:rPr lang="en-GB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 selection 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cross-contamination in ALEPH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665511" y="3198911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hlinkClick r:id="rId8"/>
              </a:rPr>
              <a:t>ADLO &amp; LEPEWWG, LEP2 final report, Phys. Rep. 532 (2013) 119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7201" y="4268823"/>
            <a:ext cx="436800" cy="45589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811233" y="4343400"/>
            <a:ext cx="250819" cy="18446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6800" y="5486400"/>
            <a:ext cx="436800" cy="1524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0" y="4267200"/>
            <a:ext cx="1163400" cy="45589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84800" y="4267200"/>
            <a:ext cx="1239600" cy="45589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87200" y="4724400"/>
            <a:ext cx="436800" cy="1524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66800" y="5760720"/>
            <a:ext cx="436800" cy="1524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03600" y="5486400"/>
            <a:ext cx="1163400" cy="1524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527232" y="5501432"/>
            <a:ext cx="1524186" cy="6116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 animBg="1"/>
      <p:bldP spid="21" grpId="0" animBg="1"/>
      <p:bldP spid="22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911" y="3200400"/>
            <a:ext cx="2788689" cy="1205527"/>
          </a:xfrm>
          <a:prstGeom prst="rect">
            <a:avLst/>
          </a:prstGeom>
        </p:spPr>
      </p:pic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4271760" y="4524316"/>
            <a:ext cx="4415040" cy="1564230"/>
            <a:chOff x="1228319" y="2002536"/>
            <a:chExt cx="6687361" cy="236930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4440" y="2002536"/>
              <a:ext cx="5916168" cy="50598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8319" y="2486160"/>
              <a:ext cx="6687361" cy="1885680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27" y="854549"/>
            <a:ext cx="3886473" cy="5241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29683"/>
            <a:ext cx="8791200" cy="556117"/>
          </a:xfrm>
        </p:spPr>
        <p:txBody>
          <a:bodyPr/>
          <a:lstStyle/>
          <a:p>
            <a:r>
              <a:rPr lang="en-US" dirty="0" smtClean="0"/>
              <a:t>WW cross sections at LEP2 – detailed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35201" y="1651337"/>
            <a:ext cx="50087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BLUE combination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Detailed input: 32 measured values, plus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32(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FF0000"/>
                </a:solidFill>
              </a:rPr>
              <a:t>4) errors(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FF0000"/>
                </a:solidFill>
              </a:rPr>
              <a:t>sources), and all correlations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Detailed results:8 parameter values, plus</a:t>
            </a:r>
          </a:p>
          <a:p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0000FF"/>
                </a:solidFill>
              </a:rPr>
              <a:t>4) errors(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0000FF"/>
                </a:solidFill>
              </a:rPr>
              <a:t>sources), all correlations, and </a:t>
            </a:r>
            <a:r>
              <a:rPr lang="el-GR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599" y="1295400"/>
            <a:ext cx="398092" cy="480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4951689"/>
            <a:ext cx="381000" cy="114431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88691" y="2184737"/>
            <a:ext cx="2746510" cy="20252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5143500" y="2895600"/>
            <a:ext cx="754611" cy="2056089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88691" y="1295400"/>
            <a:ext cx="1735509" cy="480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3999" y="4953000"/>
            <a:ext cx="1707111" cy="114431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98023" y="5324387"/>
            <a:ext cx="612577" cy="39061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49800" y="3349286"/>
            <a:ext cx="2321400" cy="99542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13" idx="1"/>
          </p:cNvCxnSpPr>
          <p:nvPr/>
        </p:nvCxnSpPr>
        <p:spPr>
          <a:xfrm flipV="1">
            <a:off x="3124200" y="2405390"/>
            <a:ext cx="1011001" cy="10966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581650" y="3159442"/>
            <a:ext cx="331239" cy="179224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107911" y="3159442"/>
            <a:ext cx="578889" cy="2146665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391400" y="3048000"/>
            <a:ext cx="416015" cy="283006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6200000">
            <a:off x="-3020399" y="2817912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hlinkClick r:id="rId6"/>
              </a:rPr>
              <a:t>ADLO &amp; LEPEWWG Preliminary Combination for Summer2001 Conferences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896778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LEP/Energy Correlated/Uncorrelated </a:t>
            </a:r>
            <a:r>
              <a:rPr lang="en-US" sz="1100" dirty="0" smtClean="0">
                <a:solidFill>
                  <a:srgbClr val="FF0000"/>
                </a:solidFill>
              </a:rPr>
              <a:t>(LCEC, LUEU, LUEC)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Between LEP experiments: LC=100%, LU=0%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Between Energies within one experiment: EC=100%, EU=0%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– software implementations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000" y="1144800"/>
            <a:ext cx="8964000" cy="484822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Many different software implementations exist for BLUE combinations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FORTRAN code used for LEP (one for 2f, another for 4f, and many more…)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C++ code used for LHC (one by </a:t>
            </a:r>
            <a:r>
              <a:rPr lang="en-US" dirty="0" smtClean="0">
                <a:hlinkClick r:id="rId2"/>
              </a:rPr>
              <a:t>R. Nisius</a:t>
            </a:r>
            <a:r>
              <a:rPr lang="en-US" dirty="0" smtClean="0"/>
              <a:t>, another by myself described below)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B</a:t>
            </a:r>
            <a:r>
              <a:rPr lang="en-US" dirty="0" smtClean="0"/>
              <a:t>asic formulas are really easy (you could prepare your own in Python to play!)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Most boring and lengthy part is reading the inputs and displaying the results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Different implementations have different features, also for modifying the inputs</a:t>
            </a:r>
          </a:p>
          <a:p>
            <a:pPr lvl="3"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In these lectures I will show screenshots from BlueFin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C++ translation of FORTRAN code I wrote for 4f at LEP2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With many features added for the studies I did with Roberto Chierici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Several schemes to reduce correlations – and an automatic full dump to latex/pdf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Designed more as a private tool than for wider adoption – but can be improved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Some ugly implementation choices (Boost matrices)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An even uglier configuration setup (need access to CERN AFS or CVMFS)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Only really tested for a limited number of specific examples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</a:t>
            </a:r>
            <a:r>
              <a:rPr lang="en-US" dirty="0" smtClean="0"/>
              <a:t>o feel free to try it out if you </a:t>
            </a:r>
            <a:r>
              <a:rPr lang="en-US" dirty="0"/>
              <a:t>want!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svnweb.cern.ch/trac/bluefin</a:t>
            </a:r>
            <a:endParaRPr lang="en-US" dirty="0" smtClean="0"/>
          </a:p>
          <a:p>
            <a:pPr lvl="1"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endParaRPr lang="en-US" dirty="0" smtClean="0"/>
          </a:p>
          <a:p>
            <a:pPr lvl="2">
              <a:spcBef>
                <a:spcPts val="200"/>
              </a:spcBef>
            </a:pPr>
            <a:endParaRPr lang="en-US" dirty="0" smtClean="0"/>
          </a:p>
          <a:p>
            <a:pPr lvl="2">
              <a:spcBef>
                <a:spcPts val="200"/>
              </a:spcBef>
            </a:pPr>
            <a:endParaRPr lang="en-US" dirty="0"/>
          </a:p>
        </p:txBody>
      </p:sp>
      <p:pic>
        <p:nvPicPr>
          <p:cNvPr id="2050" name="Picture 2" descr="source:/bluefin/trunk/utilities/BlueFin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990600" cy="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000" y="129683"/>
            <a:ext cx="8791200" cy="556117"/>
          </a:xfrm>
        </p:spPr>
        <p:txBody>
          <a:bodyPr/>
          <a:lstStyle/>
          <a:p>
            <a:r>
              <a:rPr lang="en-US" dirty="0" smtClean="0"/>
              <a:t>WW cross sections at LEP2 – again (1)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1" y="734447"/>
            <a:ext cx="7838209" cy="5361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8800" y="1600200"/>
            <a:ext cx="22098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INPUT DATA FILE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145268"/>
            <a:ext cx="197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#parameters is 8 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#measurements is 32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743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#error sources is 5 </a:t>
            </a:r>
            <a:r>
              <a:rPr lang="en-US" sz="1200" dirty="0" smtClean="0">
                <a:solidFill>
                  <a:srgbClr val="FF0000"/>
                </a:solidFill>
              </a:rPr>
              <a:t>(really 4, one is empty)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657600"/>
            <a:ext cx="40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measurement name for 32 measurements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0386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parameter name for 32 measurements</a:t>
            </a:r>
            <a:endParaRPr lang="en-US" sz="1600" baseline="30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3096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central values for 32 measurements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5720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error #1 (of 5) for 32 measurements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000" y="129683"/>
            <a:ext cx="8791200" cy="556117"/>
          </a:xfrm>
        </p:spPr>
        <p:txBody>
          <a:bodyPr/>
          <a:lstStyle/>
          <a:p>
            <a:r>
              <a:rPr lang="en-US" dirty="0" smtClean="0"/>
              <a:t>WW cross sections at LEP2 – again (2)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659624" cy="5195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895600"/>
            <a:ext cx="2209800" cy="61555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INPUT DATA FILE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(continued)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300" y="3810000"/>
            <a:ext cx="458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5 x correlations for 32*31/2 measurement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pairs! </a:t>
            </a:r>
            <a:r>
              <a:rPr lang="en-US" sz="1200" dirty="0" smtClean="0">
                <a:solidFill>
                  <a:srgbClr val="FF0000"/>
                </a:solidFill>
              </a:rPr>
              <a:t>(dumped to input file from a one-line bash script…)</a:t>
            </a:r>
          </a:p>
        </p:txBody>
      </p:sp>
    </p:spTree>
    <p:extLst>
      <p:ext uri="{BB962C8B-B14F-4D97-AF65-F5344CB8AC3E}">
        <p14:creationId xmlns:p14="http://schemas.microsoft.com/office/powerpoint/2010/main" val="15366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000" y="129683"/>
            <a:ext cx="8791200" cy="556117"/>
          </a:xfrm>
        </p:spPr>
        <p:txBody>
          <a:bodyPr/>
          <a:lstStyle/>
          <a:p>
            <a:r>
              <a:rPr lang="en-US" dirty="0" smtClean="0"/>
              <a:t>WW cross sections at LEP2 – again (3)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92480"/>
            <a:ext cx="7720108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70847"/>
            <a:ext cx="4267200" cy="61555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Display INPUT DATA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Covariance matrix for one error source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048780"/>
            <a:ext cx="626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this is LEP-Uncorrelated Energy-Correlated (LUEC):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block matrix with 4 separate 8x8 matrices for ALEPH, DELPHI, L3, OPAL</a:t>
            </a:r>
            <a:endParaRPr lang="en-US" sz="1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000" y="129683"/>
            <a:ext cx="8791200" cy="556117"/>
          </a:xfrm>
        </p:spPr>
        <p:txBody>
          <a:bodyPr/>
          <a:lstStyle/>
          <a:p>
            <a:r>
              <a:rPr lang="en-US" dirty="0" smtClean="0"/>
              <a:t>WW cross sections at LEP2 – again (4)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50777"/>
            <a:ext cx="7685799" cy="5345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994" y="4572000"/>
            <a:ext cx="4852605" cy="61555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Display INPUT DATA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Full covariance matrix (sum of all error sources)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000" y="129683"/>
            <a:ext cx="8791200" cy="556117"/>
          </a:xfrm>
        </p:spPr>
        <p:txBody>
          <a:bodyPr/>
          <a:lstStyle/>
          <a:p>
            <a:r>
              <a:rPr lang="en-US" dirty="0" smtClean="0"/>
              <a:t>WW cross sections at LEP2 – again (5)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38" y="838200"/>
            <a:ext cx="7555162" cy="5138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715000"/>
            <a:ext cx="36576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Display RESULTS </a:t>
            </a:r>
            <a:r>
              <a:rPr lang="en-US" sz="1200" b="1" dirty="0" smtClean="0">
                <a:solidFill>
                  <a:srgbClr val="0000FF"/>
                </a:solidFill>
              </a:rPr>
              <a:t>(more on next slide)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914400"/>
            <a:ext cx="533400" cy="1524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  <a:endCxn id="9" idx="0"/>
          </p:cNvCxnSpPr>
          <p:nvPr/>
        </p:nvCxnSpPr>
        <p:spPr>
          <a:xfrm flipH="1">
            <a:off x="952500" y="990600"/>
            <a:ext cx="1943100" cy="556736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47336"/>
            <a:ext cx="19050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CVW (central value weight) is just the BLUE coefficient here</a:t>
            </a:r>
          </a:p>
        </p:txBody>
      </p:sp>
    </p:spTree>
    <p:extLst>
      <p:ext uri="{BB962C8B-B14F-4D97-AF65-F5344CB8AC3E}">
        <p14:creationId xmlns:p14="http://schemas.microsoft.com/office/powerpoint/2010/main" val="931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000" y="129683"/>
            <a:ext cx="8791200" cy="556117"/>
          </a:xfrm>
        </p:spPr>
        <p:txBody>
          <a:bodyPr/>
          <a:lstStyle/>
          <a:p>
            <a:r>
              <a:rPr lang="en-US" dirty="0" smtClean="0"/>
              <a:t>WW cross sections at LEP2 – again (6)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6" y="783436"/>
            <a:ext cx="7881754" cy="531256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394" y="5269468"/>
            <a:ext cx="2338006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Display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8268" y="1600200"/>
            <a:ext cx="17229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BLUE for one of the 8 parameters</a:t>
            </a:r>
            <a:endParaRPr lang="en-US" sz="1100" dirty="0" smtClean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00200"/>
            <a:ext cx="990599" cy="6858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2306143"/>
            <a:ext cx="533402" cy="1884857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461736"/>
            <a:ext cx="17229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Central values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and total errors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(4 input, 1 output)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8594" y="4191000"/>
            <a:ext cx="1880806" cy="954107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BLUE coefficients for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the 4 measurements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of another parameter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(normalization: sum=0)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9400" y="1600200"/>
            <a:ext cx="533400" cy="6858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2286000"/>
            <a:ext cx="533400" cy="1524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99132" y="2438400"/>
            <a:ext cx="410670" cy="114300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3505200"/>
            <a:ext cx="2514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sz="1400" baseline="30000" dirty="0" smtClean="0">
                <a:solidFill>
                  <a:srgbClr val="0000FF"/>
                </a:solidFill>
              </a:rPr>
              <a:t>2</a:t>
            </a:r>
            <a:r>
              <a:rPr lang="en-US" sz="1400" dirty="0" smtClean="0">
                <a:solidFill>
                  <a:srgbClr val="0000FF"/>
                </a:solidFill>
              </a:rPr>
              <a:t> for the global combination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(32-8 = 24 degrees of freedom)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3505200"/>
            <a:ext cx="1905000" cy="954107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BLUE coefficients for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the 4 measurements 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of THIS parameter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(normalization: sum=1)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57800" y="1600200"/>
            <a:ext cx="466467" cy="6858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5491034" y="2286000"/>
            <a:ext cx="0" cy="121920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81933" y="1600200"/>
            <a:ext cx="1380867" cy="6858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4200" y="3820180"/>
            <a:ext cx="22671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8x8 correlations between the 8 parameter BLUEs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1034" y="2438400"/>
            <a:ext cx="348016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Individual error sources </a:t>
            </a:r>
            <a:r>
              <a:rPr lang="en-US" sz="1200" dirty="0" smtClean="0">
                <a:solidFill>
                  <a:srgbClr val="0000FF"/>
                </a:solidFill>
              </a:rPr>
              <a:t>(4 </a:t>
            </a:r>
            <a:r>
              <a:rPr lang="en-US" sz="1200" dirty="0">
                <a:solidFill>
                  <a:srgbClr val="0000FF"/>
                </a:solidFill>
              </a:rPr>
              <a:t>input, 1 output)</a:t>
            </a:r>
          </a:p>
          <a:p>
            <a:pPr algn="ctr"/>
            <a:endParaRPr lang="en-US" sz="800" dirty="0" smtClean="0">
              <a:solidFill>
                <a:srgbClr val="0000FF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Note how most errors decrease except those correlated between all 32 measurements (LCEC) 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971802" y="4572000"/>
            <a:ext cx="6172198" cy="11792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Today we almost ignored BLUE coefficients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And note they are not even published, e.g. in the LEP2 reports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Tomorrow we will discuss them a lot!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What they can tell us (about measurements and their correlations)</a:t>
            </a:r>
          </a:p>
        </p:txBody>
      </p:sp>
    </p:spTree>
    <p:extLst>
      <p:ext uri="{BB962C8B-B14F-4D97-AF65-F5344CB8AC3E}">
        <p14:creationId xmlns:p14="http://schemas.microsoft.com/office/powerpoint/2010/main" val="22092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5" grpId="0" animBg="1"/>
      <p:bldP spid="16" grpId="0" animBg="1"/>
      <p:bldP spid="25" grpId="0" animBg="1"/>
      <p:bldP spid="26" grpId="0" animBg="1"/>
      <p:bldP spid="33" grpId="0" animBg="1"/>
      <p:bldP spid="36" grpId="0"/>
      <p:bldP spid="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4800"/>
            <a:ext cx="9067800" cy="48482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Intro to combining measurements – why, how, who?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Simple academic examples and a glimpse of some real examples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Best Linear Unbiased Estimators – basics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References, derivation of method, relation to other estimators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</a:t>
            </a:r>
            <a:r>
              <a:rPr lang="en-US" dirty="0" smtClean="0"/>
              <a:t>ffect of correlations – just a glimpse (discussed in detail tomorrow)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BLUE combinations in practice – </a:t>
            </a:r>
            <a:r>
              <a:rPr lang="en-US" dirty="0" smtClean="0"/>
              <a:t>the multi-parameter case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Preparing the relevant </a:t>
            </a:r>
            <a:r>
              <a:rPr lang="en-US" dirty="0" smtClean="0"/>
              <a:t>inputs and extracting the results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 step-by-step example from LEP2 (statistically dominated)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Intermediate wrap-up (between lectures #1 and #2)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220200" cy="640707"/>
          </a:xfrm>
        </p:spPr>
        <p:txBody>
          <a:bodyPr/>
          <a:lstStyle/>
          <a:p>
            <a:r>
              <a:rPr lang="en-US" dirty="0" smtClean="0"/>
              <a:t>Outline #2 – the effect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Information in BLUE combinations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Today’s example: LHC top mass </a:t>
            </a:r>
            <a:r>
              <a:rPr lang="en-US" dirty="0" smtClean="0"/>
              <a:t>2012 (systematically </a:t>
            </a:r>
            <a:r>
              <a:rPr lang="en-US" dirty="0"/>
              <a:t>dominated)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“Relative importance” of measurements in the presence of correlations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Interpreting correlation effects and negative BLUE coefficients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“Low-correlation” and “high-correlation“ regimes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Estimating correlations in practice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“Conservative estimates” of correlations?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risks in overestimating correlations and a few hints to avoid that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Beyond BLUE?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Wrap-up and conclusions (for lectures #1 and #2)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Combining measurements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inimize errors on combined results – examples LEPEWWG, PDG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Best Linear Unbiased Estimators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Exact matrix formulas for central value, error and error </a:t>
            </a:r>
            <a:r>
              <a:rPr lang="en-US" dirty="0" smtClean="0"/>
              <a:t>breakdown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Linear combination of all measurements, also those of other parameters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Coefficients can be positive or negative, subject to normalization condition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Must know covariance matrix of measurements, no need to know p.d.f.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Prefer MLE if you know the p.d.f. distribution and it is not Gaussian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BLUE has many nice additional properties if distributions are Gaussian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Sum of squared residuals is c2 distributed, BLUE and MLE coincide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BLUE combinations in practice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Multi-parameter LEP2 examples and details from BlueFin software</a:t>
            </a:r>
          </a:p>
          <a:p>
            <a:pPr lvl="1">
              <a:spcBef>
                <a:spcPts val="0"/>
              </a:spcBef>
            </a:pPr>
            <a:r>
              <a:rPr lang="en-GB" dirty="0"/>
              <a:t>Need input </a:t>
            </a:r>
            <a:r>
              <a:rPr lang="en-GB" dirty="0" smtClean="0"/>
              <a:t>correlations </a:t>
            </a:r>
            <a:r>
              <a:rPr lang="en-GB" dirty="0"/>
              <a:t>between </a:t>
            </a:r>
            <a:r>
              <a:rPr lang="en-GB" dirty="0" smtClean="0"/>
              <a:t>all measurements </a:t>
            </a:r>
            <a:r>
              <a:rPr lang="en-GB" dirty="0"/>
              <a:t>of </a:t>
            </a:r>
            <a:r>
              <a:rPr lang="en-GB" dirty="0" smtClean="0"/>
              <a:t>all parameters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More tomorrow on the effect of correlations and estimating them in practice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2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05800" cy="5990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42500" y="5473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openclipart.org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200" y="868891"/>
            <a:ext cx="2639400" cy="578909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Entr’acte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590200" cy="317362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for something 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 different</a:t>
            </a:r>
          </a:p>
          <a:p>
            <a:pPr marL="0" indent="0" algn="ctr">
              <a:buNone/>
            </a:pPr>
            <a:endParaRPr lang="en-GB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2000" dirty="0" smtClean="0"/>
              <a:t>Still about statistics, </a:t>
            </a:r>
            <a:endParaRPr lang="en-GB" sz="2000" dirty="0"/>
          </a:p>
          <a:p>
            <a:pPr marL="0" indent="0" algn="ctr">
              <a:buNone/>
            </a:pPr>
            <a:r>
              <a:rPr lang="en-GB" sz="2000" dirty="0" smtClean="0"/>
              <a:t>but forget about BLUE combinations for a while</a:t>
            </a:r>
          </a:p>
          <a:p>
            <a:pPr marL="457200" lvl="1" indent="0" algn="ctr">
              <a:buNone/>
            </a:pPr>
            <a:endParaRPr lang="en-GB" dirty="0"/>
          </a:p>
          <a:p>
            <a:pPr marL="457200" lvl="1" indent="0" algn="ctr">
              <a:buNone/>
            </a:pP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Statistics is used in many different fields in different ways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Different challenges and issues imply different practices and buzzwords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n-GB" dirty="0"/>
              <a:t>e.g. Chris Blake’s </a:t>
            </a:r>
            <a:r>
              <a:rPr lang="en-GB" dirty="0">
                <a:hlinkClick r:id="rId3"/>
              </a:rPr>
              <a:t>Statistics Lectures</a:t>
            </a:r>
            <a:r>
              <a:rPr lang="en-GB" dirty="0"/>
              <a:t> for astronomers</a:t>
            </a:r>
          </a:p>
          <a:p>
            <a:pPr lvl="2">
              <a:spcBef>
                <a:spcPts val="0"/>
              </a:spcBef>
            </a:pPr>
            <a:r>
              <a:rPr lang="en-GB" dirty="0"/>
              <a:t>e.g. Natasha Devroye’s </a:t>
            </a:r>
            <a:r>
              <a:rPr lang="en-GB" dirty="0">
                <a:hlinkClick r:id="rId4"/>
              </a:rPr>
              <a:t>Detection and Estimation</a:t>
            </a:r>
            <a:r>
              <a:rPr lang="en-GB" dirty="0"/>
              <a:t> course for engineers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e.g. Nature </a:t>
            </a:r>
            <a:r>
              <a:rPr lang="en-GB" dirty="0"/>
              <a:t>“</a:t>
            </a:r>
            <a:r>
              <a:rPr lang="en-GB" dirty="0">
                <a:hlinkClick r:id="rId5"/>
              </a:rPr>
              <a:t>Points of Significance</a:t>
            </a:r>
            <a:r>
              <a:rPr lang="en-GB" dirty="0"/>
              <a:t>” open access column </a:t>
            </a:r>
            <a:r>
              <a:rPr lang="en-GB" dirty="0" smtClean="0"/>
              <a:t>for biologists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“Descriptive” vs “inferential” statistics, “internal” vs “external” validity...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Advice for us too: make sure that people understand what is being done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e.g. Belia, Fidler, Williams, Cumming, </a:t>
            </a:r>
            <a:r>
              <a:rPr lang="en-GB" dirty="0">
                <a:hlinkClick r:id="rId6"/>
              </a:rPr>
              <a:t>Psychological Methods</a:t>
            </a:r>
            <a:r>
              <a:rPr lang="en-GB" dirty="0"/>
              <a:t>, 2005, “Researchers Misunderstand Confidence Intervals and Standard Error Bars” </a:t>
            </a:r>
            <a:endParaRPr lang="en-GB" dirty="0" smtClean="0"/>
          </a:p>
          <a:p>
            <a:pPr lvl="3">
              <a:spcBef>
                <a:spcPts val="0"/>
              </a:spcBef>
            </a:pPr>
            <a:endParaRPr lang="en-GB" b="1" dirty="0" smtClean="0"/>
          </a:p>
          <a:p>
            <a:pPr>
              <a:spcBef>
                <a:spcPts val="0"/>
              </a:spcBef>
            </a:pPr>
            <a:r>
              <a:rPr lang="en-GB" b="1" dirty="0" smtClean="0"/>
              <a:t>High-energy physicists are lucky!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Data sampling? Any LHC period is </a:t>
            </a:r>
            <a:r>
              <a:rPr lang="en-GB" i="1" dirty="0" smtClean="0">
                <a:solidFill>
                  <a:srgbClr val="FF0000"/>
                </a:solidFill>
              </a:rPr>
              <a:t>representative</a:t>
            </a:r>
            <a:r>
              <a:rPr lang="en-GB" dirty="0" smtClean="0"/>
              <a:t> of the Laws of Nature!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Moving targets? The Laws of Nature (in practice) </a:t>
            </a:r>
            <a:r>
              <a:rPr lang="en-GB" i="1" dirty="0" smtClean="0">
                <a:solidFill>
                  <a:srgbClr val="FF0000"/>
                </a:solidFill>
              </a:rPr>
              <a:t>do not vary in time</a:t>
            </a:r>
            <a:r>
              <a:rPr lang="en-GB" dirty="0" smtClean="0"/>
              <a:t>!</a:t>
            </a:r>
          </a:p>
          <a:p>
            <a:pPr lvl="1">
              <a:spcBef>
                <a:spcPts val="0"/>
              </a:spcBef>
            </a:pPr>
            <a:r>
              <a:rPr lang="en-GB" dirty="0"/>
              <a:t>B</a:t>
            </a:r>
            <a:r>
              <a:rPr lang="en-GB" dirty="0" smtClean="0"/>
              <a:t>lack swans? Event fluctuations are </a:t>
            </a:r>
            <a:r>
              <a:rPr lang="en-GB" i="1" dirty="0" smtClean="0">
                <a:solidFill>
                  <a:srgbClr val="FF0000"/>
                </a:solidFill>
              </a:rPr>
              <a:t>Poissonian</a:t>
            </a:r>
            <a:r>
              <a:rPr lang="en-GB" dirty="0" smtClean="0"/>
              <a:t> in quantum mechanics!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Distributions</a:t>
            </a:r>
            <a:r>
              <a:rPr lang="en-GB" dirty="0"/>
              <a:t>? </a:t>
            </a:r>
            <a:r>
              <a:rPr lang="en-GB" dirty="0" smtClean="0"/>
              <a:t>Simulate models (mostly with </a:t>
            </a:r>
            <a:r>
              <a:rPr lang="en-GB" i="1" dirty="0" smtClean="0">
                <a:solidFill>
                  <a:srgbClr val="FF0000"/>
                </a:solidFill>
              </a:rPr>
              <a:t>few parameters</a:t>
            </a:r>
            <a:r>
              <a:rPr lang="en-GB" dirty="0" smtClean="0"/>
              <a:t>) using MC!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®"/>
            </a:pPr>
            <a:r>
              <a:rPr lang="en-GB" dirty="0" smtClean="0"/>
              <a:t>Result: spectacular agreement of experiments and statistical predictions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83092"/>
            <a:ext cx="3048000" cy="7313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Us and them</a:t>
            </a:r>
            <a:endParaRPr lang="en-GB" sz="1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71800" y="183092"/>
            <a:ext cx="6172200" cy="7313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– in HEP we are lucky! </a:t>
            </a:r>
            <a:r>
              <a:rPr lang="en-GB" sz="1800" dirty="0" smtClean="0"/>
              <a:t>(spoilt?)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85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 are not so lucky!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2971800"/>
            <a:ext cx="8735400" cy="3200400"/>
          </a:xfrm>
        </p:spPr>
        <p:txBody>
          <a:bodyPr/>
          <a:lstStyle/>
          <a:p>
            <a:r>
              <a:rPr lang="en-GB" dirty="0" smtClean="0"/>
              <a:t>Beware of your assumptions! And beware of “magic” tools!</a:t>
            </a:r>
          </a:p>
          <a:p>
            <a:pPr lvl="1" algn="just"/>
            <a:r>
              <a:rPr lang="en-GB" sz="1600" dirty="0"/>
              <a:t>“The Black-Scholes equation was the mathematical justification for the trading that plunged the world's banks into </a:t>
            </a:r>
            <a:r>
              <a:rPr lang="en-GB" sz="1600" dirty="0" smtClean="0"/>
              <a:t>catastrophe [….] On </a:t>
            </a:r>
            <a:r>
              <a:rPr lang="en-GB" sz="1600" dirty="0"/>
              <a:t>19 October 1987, Black Monday, </a:t>
            </a:r>
            <a:r>
              <a:rPr lang="en-GB" sz="1600" i="1" dirty="0">
                <a:solidFill>
                  <a:srgbClr val="FF0000"/>
                </a:solidFill>
              </a:rPr>
              <a:t>the world's stock markets lost more than 20% of their value within a few hours. An event this extreme is </a:t>
            </a:r>
            <a:r>
              <a:rPr lang="en-GB" sz="1600" i="1" dirty="0" smtClean="0">
                <a:solidFill>
                  <a:srgbClr val="FF0000"/>
                </a:solidFill>
              </a:rPr>
              <a:t>virtually impossible under the model's assumptions </a:t>
            </a:r>
            <a:r>
              <a:rPr lang="en-GB" sz="1600" dirty="0" smtClean="0"/>
              <a:t>[…] Large </a:t>
            </a:r>
            <a:r>
              <a:rPr lang="en-GB" sz="1600" dirty="0"/>
              <a:t>fluctuations in the stock </a:t>
            </a:r>
            <a:r>
              <a:rPr lang="en-GB" sz="1600" dirty="0" smtClean="0"/>
              <a:t>market </a:t>
            </a:r>
            <a:r>
              <a:rPr lang="en-GB" sz="1600" dirty="0"/>
              <a:t>are far more common than Brownian motion predicts. The reason is </a:t>
            </a:r>
            <a:r>
              <a:rPr lang="en-GB" sz="1600" i="1" dirty="0">
                <a:solidFill>
                  <a:srgbClr val="FF0000"/>
                </a:solidFill>
              </a:rPr>
              <a:t>unrealistic assumptions – ignoring potential black swans</a:t>
            </a:r>
            <a:r>
              <a:rPr lang="en-GB" sz="1600" dirty="0"/>
              <a:t>. But </a:t>
            </a:r>
            <a:r>
              <a:rPr lang="en-GB" sz="1600" dirty="0" smtClean="0"/>
              <a:t>usually </a:t>
            </a:r>
            <a:r>
              <a:rPr lang="en-GB" sz="1600" dirty="0"/>
              <a:t>the model performed very well, so as time passed and confidence grew, many bankers and traders </a:t>
            </a:r>
            <a:r>
              <a:rPr lang="en-GB" sz="1600" i="1" dirty="0">
                <a:solidFill>
                  <a:srgbClr val="FF0000"/>
                </a:solidFill>
              </a:rPr>
              <a:t>forgot the model had limitations</a:t>
            </a:r>
            <a:r>
              <a:rPr lang="en-GB" sz="1600" dirty="0"/>
              <a:t>. They used the equation as a kind of </a:t>
            </a:r>
            <a:r>
              <a:rPr lang="en-GB" sz="1600" i="1" dirty="0">
                <a:solidFill>
                  <a:srgbClr val="FF0000"/>
                </a:solidFill>
              </a:rPr>
              <a:t>talisman</a:t>
            </a:r>
            <a:r>
              <a:rPr lang="en-GB" sz="1600" dirty="0"/>
              <a:t>, a bit of </a:t>
            </a:r>
            <a:r>
              <a:rPr lang="en-GB" sz="1600" i="1" dirty="0">
                <a:solidFill>
                  <a:srgbClr val="FF0000"/>
                </a:solidFill>
              </a:rPr>
              <a:t>mathematical magic</a:t>
            </a:r>
            <a:r>
              <a:rPr lang="en-GB" sz="1600" dirty="0"/>
              <a:t> to protect them against criticism if anything went wrong</a:t>
            </a:r>
            <a:r>
              <a:rPr lang="en-GB" sz="1600" dirty="0" smtClean="0"/>
              <a:t>.”</a:t>
            </a:r>
            <a:r>
              <a:rPr lang="en-GB" sz="1600" dirty="0"/>
              <a:t> </a:t>
            </a:r>
            <a:r>
              <a:rPr lang="en-GB" sz="1600" dirty="0" smtClean="0"/>
              <a:t>[I. Stewart, </a:t>
            </a:r>
            <a:r>
              <a:rPr lang="en-GB" sz="1600" dirty="0" smtClean="0">
                <a:hlinkClick r:id="rId3"/>
              </a:rPr>
              <a:t>The Guardian</a:t>
            </a:r>
            <a:r>
              <a:rPr lang="en-GB" sz="1600" dirty="0" smtClean="0"/>
              <a:t>, 2012]</a:t>
            </a:r>
          </a:p>
        </p:txBody>
      </p:sp>
      <p:pic>
        <p:nvPicPr>
          <p:cNvPr id="1026" name="Picture 2" descr="http://upload.wikimedia.org/wikipedia/commons/thumb/a/af/Black_Monday_Dow_Jones.svg/600px-Black_Monday_Dow_Jone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73367"/>
            <a:ext cx="2590800" cy="20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020348">
            <a:off x="4746" y="1483238"/>
            <a:ext cx="203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19 October 1987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1856400" y="1143000"/>
            <a:ext cx="1801200" cy="1219200"/>
          </a:xfrm>
          <a:prstGeom prst="verticalScroll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900" b="1" i="1" dirty="0" smtClean="0">
                <a:solidFill>
                  <a:srgbClr val="FFFF00"/>
                </a:solidFill>
              </a:rPr>
              <a:t>THE NEWS</a:t>
            </a:r>
          </a:p>
          <a:p>
            <a:pPr algn="ctr"/>
            <a:endParaRPr lang="en-GB" sz="900" b="1" dirty="0" smtClean="0">
              <a:solidFill>
                <a:srgbClr val="FFFF00"/>
              </a:solidFill>
            </a:endParaRPr>
          </a:p>
          <a:p>
            <a:pPr algn="ctr"/>
            <a:endParaRPr lang="en-GB" sz="900" b="1" dirty="0">
              <a:solidFill>
                <a:srgbClr val="FFFF00"/>
              </a:solidFill>
            </a:endParaRPr>
          </a:p>
          <a:p>
            <a:pPr algn="ctr"/>
            <a:endParaRPr lang="en-GB" sz="9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PANIC!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7038000" y="1143000"/>
            <a:ext cx="1801200" cy="1219200"/>
          </a:xfrm>
          <a:prstGeom prst="verticalScroll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900" b="1" i="1" dirty="0" smtClean="0">
                <a:solidFill>
                  <a:srgbClr val="FFFF00"/>
                </a:solidFill>
              </a:rPr>
              <a:t>THE POST</a:t>
            </a:r>
          </a:p>
          <a:p>
            <a:pPr algn="ctr"/>
            <a:endParaRPr lang="en-GB" sz="900" b="1" dirty="0">
              <a:solidFill>
                <a:srgbClr val="FFFF00"/>
              </a:solidFill>
            </a:endParaRPr>
          </a:p>
          <a:p>
            <a:pPr algn="ctr"/>
            <a:endParaRPr lang="en-GB" sz="1400" b="1" dirty="0">
              <a:solidFill>
                <a:srgbClr val="FFFF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WALL ST. BLOODBATH</a:t>
            </a:r>
            <a:endParaRPr lang="en-GB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“Outliers” and “black swans”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2819400"/>
            <a:ext cx="8791200" cy="3173627"/>
          </a:xfrm>
        </p:spPr>
        <p:txBody>
          <a:bodyPr/>
          <a:lstStyle/>
          <a:p>
            <a:r>
              <a:rPr lang="en-GB" dirty="0" smtClean="0"/>
              <a:t>What is hidden in one “sigma”? (Not everything is Gaussian!)</a:t>
            </a:r>
          </a:p>
          <a:p>
            <a:pPr lvl="1" algn="just"/>
            <a:r>
              <a:rPr lang="en-GB" sz="1600" dirty="0" smtClean="0"/>
              <a:t>“By any historical standard, the financial  crisis of the past 18 months has been extraordinary. Some suggested it is the worst since the early 1970s; others, the worst since the Great Depression; others still, the worst in human history. […] Back in August 2007, </a:t>
            </a:r>
            <a:r>
              <a:rPr lang="en-GB" sz="1600" i="1" dirty="0" smtClean="0">
                <a:solidFill>
                  <a:srgbClr val="FF0000"/>
                </a:solidFill>
              </a:rPr>
              <a:t>the CFO of Goldman Sachs commented to the </a:t>
            </a:r>
            <a:r>
              <a:rPr lang="en-GB" sz="1600" i="1" dirty="0" smtClean="0">
                <a:solidFill>
                  <a:srgbClr val="FF0000"/>
                </a:solidFill>
                <a:hlinkClick r:id="rId3"/>
              </a:rPr>
              <a:t>FT</a:t>
            </a:r>
            <a:r>
              <a:rPr lang="en-GB" sz="1600" i="1" dirty="0" smtClean="0">
                <a:solidFill>
                  <a:srgbClr val="FF0000"/>
                </a:solidFill>
              </a:rPr>
              <a:t> «We are seeing things that were 25-standard deviation moves, several days in a row». […] A 25-sigma event would be expected to occur once every 6x10</a:t>
            </a:r>
            <a:r>
              <a:rPr lang="en-GB" sz="1600" i="1" baseline="30000" dirty="0" smtClean="0">
                <a:solidFill>
                  <a:srgbClr val="FF0000"/>
                </a:solidFill>
              </a:rPr>
              <a:t>124</a:t>
            </a:r>
            <a:r>
              <a:rPr lang="en-GB" sz="1600" i="1" dirty="0" smtClean="0">
                <a:solidFill>
                  <a:srgbClr val="FF0000"/>
                </a:solidFill>
              </a:rPr>
              <a:t> lives of the universe. </a:t>
            </a:r>
            <a:r>
              <a:rPr lang="en-GB" sz="1600" dirty="0" smtClean="0"/>
              <a:t>That is quite a lot of human histories. […] Fortunately</a:t>
            </a:r>
            <a:r>
              <a:rPr lang="en-GB" sz="1600" dirty="0"/>
              <a:t>, there is a simpler explanation – </a:t>
            </a:r>
            <a:r>
              <a:rPr lang="en-GB" sz="1600" i="1" dirty="0">
                <a:solidFill>
                  <a:srgbClr val="FF0000"/>
                </a:solidFill>
              </a:rPr>
              <a:t>the model was wrong</a:t>
            </a:r>
            <a:r>
              <a:rPr lang="en-GB" sz="1600" dirty="0"/>
              <a:t>. </a:t>
            </a:r>
            <a:r>
              <a:rPr lang="en-GB" sz="1600" dirty="0" smtClean="0"/>
              <a:t>[...] I </a:t>
            </a:r>
            <a:r>
              <a:rPr lang="en-GB" sz="1600" dirty="0"/>
              <a:t>have outlined some elements of an agenda to address some of the failures exposed by the crisis. These measures [...] also involve </a:t>
            </a:r>
            <a:r>
              <a:rPr lang="en-GB" sz="1600" i="1" dirty="0">
                <a:solidFill>
                  <a:srgbClr val="FF0000"/>
                </a:solidFill>
              </a:rPr>
              <a:t>much greater transparency </a:t>
            </a:r>
            <a:r>
              <a:rPr lang="en-GB" sz="1600" dirty="0"/>
              <a:t>to the wider world about risk metrics and accompanying management actions</a:t>
            </a:r>
            <a:r>
              <a:rPr lang="en-GB" sz="1600" dirty="0" smtClean="0"/>
              <a:t>.” [A. Haldane, </a:t>
            </a:r>
            <a:r>
              <a:rPr lang="en-GB" sz="1600" dirty="0" smtClean="0">
                <a:hlinkClick r:id="rId4"/>
              </a:rPr>
              <a:t>Bank of England</a:t>
            </a:r>
            <a:r>
              <a:rPr lang="en-GB" sz="1600" dirty="0" smtClean="0"/>
              <a:t>, 2009, “Why banks failed the stress test”]</a:t>
            </a:r>
          </a:p>
        </p:txBody>
      </p:sp>
      <p:pic>
        <p:nvPicPr>
          <p:cNvPr id="3074" name="Picture 2" descr="http://upload.wikimedia.org/wikipedia/commons/9/92/TED_Spre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93" y="990600"/>
            <a:ext cx="2618105" cy="16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020348">
            <a:off x="118945" y="1539156"/>
            <a:ext cx="175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2007-2008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144800"/>
            <a:ext cx="88878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Statistics is used in many different fields in different ways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Life seems easier in HEP, but it’s not a reason to lower </a:t>
            </a:r>
            <a:r>
              <a:rPr lang="en-GB" dirty="0"/>
              <a:t>y</a:t>
            </a:r>
            <a:r>
              <a:rPr lang="en-GB" dirty="0" smtClean="0"/>
              <a:t>our guard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1. Never stop questioning (deconstructing) your assumptions!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Especially when they are kind of long-established common sense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Especially when these assumptions end up kind of hidden elsewhere</a:t>
            </a:r>
          </a:p>
          <a:p>
            <a:pPr lvl="3"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2. Never stop questioning your tools!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Do not treat them as “talismans” or “mathematical magic”!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Especially when they kind of help you hide uncomfortable assumptions</a:t>
            </a:r>
          </a:p>
          <a:p>
            <a:pPr lvl="3"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My personal preference/suggestion: aim for transparency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Uncomfortable results may be there to ring alarm bells and help you...</a:t>
            </a:r>
          </a:p>
          <a:p>
            <a:pPr lvl="1">
              <a:spcBef>
                <a:spcPts val="0"/>
              </a:spcBef>
            </a:pPr>
            <a:r>
              <a:rPr lang="en-GB" i="1" dirty="0" smtClean="0">
                <a:solidFill>
                  <a:srgbClr val="FF0000"/>
                </a:solidFill>
              </a:rPr>
              <a:t>Should negative BLUE coefficients make us feel uncomfortable?</a:t>
            </a:r>
          </a:p>
          <a:p>
            <a:pPr lvl="1">
              <a:spcBef>
                <a:spcPts val="0"/>
              </a:spcBef>
            </a:pPr>
            <a:r>
              <a:rPr lang="en-GB" i="1" dirty="0" smtClean="0">
                <a:solidFill>
                  <a:srgbClr val="FF0000"/>
                </a:solidFill>
              </a:rPr>
              <a:t>I think instead that they can teach us a lot… more tomorrow!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83092"/>
            <a:ext cx="5895600" cy="7313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Lessons learnt?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0" y="304800"/>
            <a:ext cx="4343400" cy="609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rgbClr val="FF0000"/>
                </a:solidFill>
              </a:rPr>
              <a:t>(also for BLUE?)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05800" cy="5990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42500" y="5473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openclipart.org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68891"/>
            <a:ext cx="4572000" cy="578909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Entr’acte - finished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590200" cy="3173627"/>
          </a:xfrm>
        </p:spPr>
        <p:txBody>
          <a:bodyPr/>
          <a:lstStyle/>
          <a:p>
            <a:pPr marL="0" indent="0" algn="ctr">
              <a:buNone/>
            </a:pPr>
            <a:endParaRPr lang="en-GB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the main show...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tomorrow!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Combining measurements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inimize errors on combined results – examples LEPEWWG, PDG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Best Linear Unbiased Estimators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Exact matrix formulas for central value, error and error </a:t>
            </a:r>
            <a:r>
              <a:rPr lang="en-US" dirty="0" smtClean="0"/>
              <a:t>breakdown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Linear combination of all measurements, also those of other parameters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Coefficients can be positive or negative, subject to normalization condition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Must know covariance matrix of measurements, no need to know p.d.f.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Prefer MLE if you know the p.d.f. distribution and it is not Gaussian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BLUE has many nice additional properties if distributions are Gaussian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Sum of squared residuals is c2 distributed, BLUE and MLE coincide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BLUE combinations in practice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Multi-parameter LEP2 examples and details from BlueFin software</a:t>
            </a:r>
          </a:p>
          <a:p>
            <a:pPr lvl="1">
              <a:spcBef>
                <a:spcPts val="0"/>
              </a:spcBef>
            </a:pPr>
            <a:r>
              <a:rPr lang="en-GB" dirty="0"/>
              <a:t>Need input </a:t>
            </a:r>
            <a:r>
              <a:rPr lang="en-GB" dirty="0" smtClean="0"/>
              <a:t>correlations </a:t>
            </a:r>
            <a:r>
              <a:rPr lang="en-GB" dirty="0"/>
              <a:t>between </a:t>
            </a:r>
            <a:r>
              <a:rPr lang="en-GB" dirty="0" smtClean="0"/>
              <a:t>all measurements </a:t>
            </a:r>
            <a:r>
              <a:rPr lang="en-GB" dirty="0"/>
              <a:t>of </a:t>
            </a:r>
            <a:r>
              <a:rPr lang="en-GB" dirty="0" smtClean="0"/>
              <a:t>all parameters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More tomorrow on the effect of correlations and estimating them in practice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0011887">
            <a:off x="794511" y="2625583"/>
            <a:ext cx="739140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0000FF"/>
                </a:solidFill>
              </a:rPr>
              <a:t>QUESTIONS?</a:t>
            </a:r>
            <a:endParaRPr lang="en-GB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4800"/>
            <a:ext cx="9067800" cy="48482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Intro to combining measurements – why, how, who?</a:t>
            </a:r>
          </a:p>
          <a:p>
            <a:pPr lvl="1">
              <a:spcBef>
                <a:spcPts val="3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Simple academic examples and a glimpse of some real examples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Best Linear Unbiased Estimators – basics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References, derivation of method, relation to other estimators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</a:t>
            </a:r>
            <a:r>
              <a:rPr lang="en-US" dirty="0" smtClean="0"/>
              <a:t>ffect of correlations – just a glimpse (discussed in detail tomorrow)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BLUE combinations in practice – </a:t>
            </a:r>
            <a:r>
              <a:rPr lang="en-US" dirty="0" smtClean="0"/>
              <a:t>the multi-parameter case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Preparing the relevant </a:t>
            </a:r>
            <a:r>
              <a:rPr lang="en-US" dirty="0" smtClean="0"/>
              <a:t>inputs and extracting the results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 step-by-step example from LEP2 (statistically dominated)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Intermediate wrap-up (between lectures #1 and #2)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measurements – why, 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90600"/>
            <a:ext cx="88878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Why combine measurements?</a:t>
            </a:r>
          </a:p>
          <a:p>
            <a:pPr lvl="1">
              <a:spcBef>
                <a:spcPts val="0"/>
              </a:spcBef>
            </a:pPr>
            <a:r>
              <a:rPr lang="en-GB" dirty="0"/>
              <a:t>A</a:t>
            </a:r>
            <a:r>
              <a:rPr lang="en-GB" dirty="0" smtClean="0"/>
              <a:t>dvancing knowledge (</a:t>
            </a:r>
            <a:r>
              <a:rPr lang="en-GB" i="1" dirty="0" smtClean="0"/>
              <a:t>scientia</a:t>
            </a:r>
            <a:r>
              <a:rPr lang="en-GB" dirty="0" smtClean="0"/>
              <a:t>) - ultimately, we are all in this game together!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Get better result (lower errors) combining knowledge (</a:t>
            </a:r>
            <a:r>
              <a:rPr lang="en-GB" i="1" dirty="0" smtClean="0"/>
              <a:t>information</a:t>
            </a:r>
            <a:r>
              <a:rPr lang="en-GB" dirty="0" smtClean="0"/>
              <a:t>)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we what to know after combining results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Central value(s) of the unknown parameter(s)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Total combined error(s) – (and their correlations: the covariance matrix)</a:t>
            </a:r>
          </a:p>
          <a:p>
            <a:pPr lvl="1">
              <a:spcBef>
                <a:spcPts val="0"/>
              </a:spcBef>
            </a:pPr>
            <a:r>
              <a:rPr lang="en-GB" dirty="0"/>
              <a:t>C</a:t>
            </a:r>
            <a:r>
              <a:rPr lang="en-GB" dirty="0" smtClean="0"/>
              <a:t>ontributions to the combined error/covariance from the different sources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How compatible input results are with one another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“How much” each measurement contributed (do we really need this?)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we need to provide as input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Central values of the input measurements</a:t>
            </a:r>
          </a:p>
          <a:p>
            <a:pPr lvl="1">
              <a:spcBef>
                <a:spcPts val="0"/>
              </a:spcBef>
            </a:pPr>
            <a:r>
              <a:rPr lang="en-GB" dirty="0"/>
              <a:t>M</a:t>
            </a:r>
            <a:r>
              <a:rPr lang="en-GB" dirty="0" smtClean="0"/>
              <a:t>odel of observations – which measurement measures which parameter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Errors on each input measurement from every different error source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Covariances/Correlations between errors from every different error source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Some assumptions on the error distributions (Gaussian, Poisson...)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 choice of one or more combination methods</a:t>
            </a:r>
            <a:r>
              <a:rPr lang="en-GB" dirty="0"/>
              <a:t> </a:t>
            </a:r>
            <a:r>
              <a:rPr lang="en-GB" dirty="0" smtClean="0"/>
              <a:t>(e.g. BLUE)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 lvl="1">
              <a:spcBef>
                <a:spcPts val="0"/>
              </a:spcBef>
            </a:pPr>
            <a:endParaRPr lang="en-GB" dirty="0" smtClean="0"/>
          </a:p>
          <a:p>
            <a:pPr lvl="1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measurements –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First of all, different methods are combined within each experiment!</a:t>
            </a:r>
            <a:endParaRPr lang="en-GB" dirty="0"/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Working groups of experiments at the same collider, such as: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The LEP Electro-Weak Working Group (</a:t>
            </a:r>
            <a:r>
              <a:rPr lang="en-GB" dirty="0" smtClean="0">
                <a:hlinkClick r:id="rId2"/>
              </a:rPr>
              <a:t>LEPEWWG</a:t>
            </a:r>
            <a:r>
              <a:rPr lang="en-GB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See the final reports on </a:t>
            </a:r>
            <a:r>
              <a:rPr lang="en-GB" dirty="0" smtClean="0">
                <a:hlinkClick r:id="rId3"/>
              </a:rPr>
              <a:t>LEP1</a:t>
            </a:r>
            <a:r>
              <a:rPr lang="en-GB" dirty="0" smtClean="0"/>
              <a:t> and </a:t>
            </a:r>
            <a:r>
              <a:rPr lang="en-GB" dirty="0" smtClean="0">
                <a:hlinkClick r:id="rId4"/>
              </a:rPr>
              <a:t>LEP2</a:t>
            </a:r>
            <a:r>
              <a:rPr lang="en-GB" dirty="0" smtClean="0"/>
              <a:t> physics from ALEPH, DELPHI, L3, OPAL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The Tevatron Electro-Weak Working Group (</a:t>
            </a:r>
            <a:r>
              <a:rPr lang="en-GB" dirty="0" smtClean="0">
                <a:hlinkClick r:id="rId5"/>
              </a:rPr>
              <a:t>TEVEWWG</a:t>
            </a:r>
            <a:r>
              <a:rPr lang="en-GB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The LHC Higgs boson Cross Section Working Group (</a:t>
            </a:r>
            <a:r>
              <a:rPr lang="en-GB" dirty="0" smtClean="0">
                <a:hlinkClick r:id="rId6"/>
              </a:rPr>
              <a:t>LHCHXSWG</a:t>
            </a:r>
            <a:r>
              <a:rPr lang="en-GB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The LHC Top quark Working Group (</a:t>
            </a:r>
            <a:r>
              <a:rPr lang="en-GB" dirty="0" smtClean="0">
                <a:hlinkClick r:id="rId7"/>
              </a:rPr>
              <a:t>TOPLHCWG</a:t>
            </a:r>
            <a:r>
              <a:rPr lang="en-GB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The DESY Terascale Working Group on </a:t>
            </a:r>
            <a:r>
              <a:rPr lang="en-GB" dirty="0" smtClean="0">
                <a:hlinkClick r:id="rId8"/>
              </a:rPr>
              <a:t>SUSY/BSM</a:t>
            </a:r>
            <a:r>
              <a:rPr lang="en-GB" dirty="0" smtClean="0"/>
              <a:t> Fits </a:t>
            </a:r>
          </a:p>
          <a:p>
            <a:pPr lvl="1">
              <a:spcBef>
                <a:spcPts val="0"/>
              </a:spcBef>
            </a:pPr>
            <a:r>
              <a:rPr lang="en-GB" i="1" dirty="0" smtClean="0"/>
              <a:t>Healthy examples where competition rhymes with collaboration!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/>
              <a:t>The ultimate reference of HEP knowledge: the </a:t>
            </a:r>
            <a:r>
              <a:rPr lang="en-GB" dirty="0">
                <a:hlinkClick r:id="rId9"/>
              </a:rPr>
              <a:t>Review of Particle Physics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Published every two years by the </a:t>
            </a:r>
            <a:r>
              <a:rPr lang="en-GB" dirty="0">
                <a:hlinkClick r:id="rId10"/>
              </a:rPr>
              <a:t>Particle Data Group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n-GB" dirty="0"/>
              <a:t>See the </a:t>
            </a:r>
            <a:r>
              <a:rPr lang="en-GB" dirty="0">
                <a:hlinkClick r:id="rId11"/>
              </a:rPr>
              <a:t>“Procedures"</a:t>
            </a:r>
            <a:r>
              <a:rPr lang="en-GB" dirty="0"/>
              <a:t> section on data treatment/selection, averages/fits, rounding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All these groups interact with each other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Large overlap of people and expertise across different groups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Exact procedures and processes are different as the contexts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31353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" y="3400674"/>
            <a:ext cx="5793425" cy="2418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40101"/>
          </a:xfrm>
        </p:spPr>
        <p:txBody>
          <a:bodyPr/>
          <a:lstStyle/>
          <a:p>
            <a:r>
              <a:rPr lang="en-US" dirty="0" smtClean="0"/>
              <a:t>Example 1 – WW cross sections at LEP2</a:t>
            </a:r>
            <a:endParaRPr lang="en-US" dirty="0"/>
          </a:p>
        </p:txBody>
      </p:sp>
      <p:pic>
        <p:nvPicPr>
          <p:cNvPr id="2050" name="Picture 2" descr="http://cds.cern.ch/record/842153/files/lhc-pho-1989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346986" cy="22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505200" y="973585"/>
            <a:ext cx="1118181" cy="2153885"/>
            <a:chOff x="3618600" y="1711320"/>
            <a:chExt cx="1944120" cy="37448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3800" y="1711320"/>
              <a:ext cx="1749600" cy="11080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8600" y="2831760"/>
              <a:ext cx="1944000" cy="12830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4114800"/>
              <a:ext cx="1905120" cy="134136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33401" y="4184316"/>
            <a:ext cx="3563882" cy="1600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80272" y="4187952"/>
            <a:ext cx="772728" cy="16002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1601" y="111793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 BLUE combinations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Inputs: 4+4+32 measurements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Results:1+1+8 parameters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097282" y="1828800"/>
            <a:ext cx="1312918" cy="197453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00600" y="2133600"/>
            <a:ext cx="1219200" cy="1669736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75892" y="2133600"/>
            <a:ext cx="582108" cy="91440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200" y="579120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hlinkClick r:id="rId7"/>
              </a:rPr>
              <a:t>ADLO &amp; LEPEWWG Preliminary Combination for Summer2001 Conferences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892" y="3093344"/>
            <a:ext cx="2580664" cy="263622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48" name="Rectangle 47"/>
          <p:cNvSpPr/>
          <p:nvPr/>
        </p:nvSpPr>
        <p:spPr>
          <a:xfrm>
            <a:off x="533400" y="4001435"/>
            <a:ext cx="3563882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33400" y="3816687"/>
            <a:ext cx="3563882" cy="1847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80272" y="3995928"/>
            <a:ext cx="772728" cy="19202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80272" y="3810000"/>
            <a:ext cx="772728" cy="19202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8994"/>
          </a:xfrm>
        </p:spPr>
        <p:txBody>
          <a:bodyPr/>
          <a:lstStyle/>
          <a:p>
            <a:r>
              <a:rPr lang="en-US" dirty="0" smtClean="0"/>
              <a:t>Example 2 – W branching ratios at LEP2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26275"/>
            <a:ext cx="2875200" cy="3372415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914401"/>
            <a:ext cx="4574142" cy="274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1447800"/>
            <a:ext cx="4572000" cy="16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103123"/>
            <a:ext cx="4572000" cy="55447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49882" y="1117937"/>
            <a:ext cx="3065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BLUE combination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(Lepton non-universality)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Input: 12 measurements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Results:3 parameters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1834223"/>
            <a:ext cx="990600" cy="11024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4" idx="3"/>
          </p:cNvCxnSpPr>
          <p:nvPr/>
        </p:nvCxnSpPr>
        <p:spPr>
          <a:xfrm flipV="1">
            <a:off x="4953000" y="2389763"/>
            <a:ext cx="1215892" cy="990599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400800" y="2389762"/>
            <a:ext cx="193530" cy="336514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93855" y="2743200"/>
            <a:ext cx="2810084" cy="25146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0" y="5334000"/>
            <a:ext cx="2810084" cy="3048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4200942"/>
            <a:ext cx="533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BLUE combination (Lepton universality)</a:t>
            </a:r>
            <a:endParaRPr lang="en-US" i="1" dirty="0" smtClean="0">
              <a:solidFill>
                <a:srgbClr val="000000"/>
              </a:solidFill>
            </a:endParaRP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Reinterpret the same 12 measurements as measurements of a single parameter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(different parametric model of observations)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Input: 12 measurements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Results:1 </a:t>
            </a:r>
            <a:r>
              <a:rPr lang="en-US" sz="2000" dirty="0" smtClean="0">
                <a:solidFill>
                  <a:srgbClr val="0000FF"/>
                </a:solidFill>
              </a:rPr>
              <a:t>parameter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191000" y="5486400"/>
            <a:ext cx="1900712" cy="38100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200" y="3691812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hlinkClick r:id="rId4"/>
              </a:rPr>
              <a:t>ADLO &amp; LEPEWWG, LEP2 final report, Phys. Rep. 532 (2013) 119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34821</TotalTime>
  <Words>4521</Words>
  <Application>Microsoft Office PowerPoint</Application>
  <PresentationFormat>On-screen Show (4:3)</PresentationFormat>
  <Paragraphs>642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Comic Sans MS</vt:lpstr>
      <vt:lpstr>Wingdings</vt:lpstr>
      <vt:lpstr>Symbol</vt:lpstr>
      <vt:lpstr>Cambria Math</vt:lpstr>
      <vt:lpstr>Calibri</vt:lpstr>
      <vt:lpstr>Lucida Calligraphy</vt:lpstr>
      <vt:lpstr>CERN2015-AV-MasterLayout</vt:lpstr>
      <vt:lpstr>PowerPoint Presentation</vt:lpstr>
      <vt:lpstr>About myself – context and disclaimer</vt:lpstr>
      <vt:lpstr>Outline #1 – BLUE basics</vt:lpstr>
      <vt:lpstr>Outline #2 – the effect of correlations</vt:lpstr>
      <vt:lpstr>Outline #1 – BLUE basics</vt:lpstr>
      <vt:lpstr>Combining measurements – why, how?</vt:lpstr>
      <vt:lpstr>Combining measurements – who?</vt:lpstr>
      <vt:lpstr>Example 1 – WW cross sections at LEP2</vt:lpstr>
      <vt:lpstr>Example 2 – W branching ratios at LEP2</vt:lpstr>
      <vt:lpstr>Example 3 – LHC mtop combination 2012  </vt:lpstr>
      <vt:lpstr>The simplest example of a combination</vt:lpstr>
      <vt:lpstr>Outline #1 – BLUE basics</vt:lpstr>
      <vt:lpstr>The BLUE method – Aitken (1934)</vt:lpstr>
      <vt:lpstr>BLUE – main references for this talk</vt:lpstr>
      <vt:lpstr>BLUE – other useful references</vt:lpstr>
      <vt:lpstr>BLUE is a point estimation method</vt:lpstr>
      <vt:lpstr>BLUE is a frequentist estimation method</vt:lpstr>
      <vt:lpstr>BLUE – assumptions and notation</vt:lpstr>
      <vt:lpstr>BLUE – Best Linear Unbiased Estimator</vt:lpstr>
      <vt:lpstr>Build the BLUE!</vt:lpstr>
      <vt:lpstr>Breakdown of error contributions</vt:lpstr>
      <vt:lpstr>BLUE vs. Linear Least Squares</vt:lpstr>
      <vt:lpstr>BLUE vs. Maximum Likelihood (MLE)</vt:lpstr>
      <vt:lpstr>How to combine 11 and 10010?</vt:lpstr>
      <vt:lpstr>BLUE – Fits vs. Combinations</vt:lpstr>
      <vt:lpstr>Effects of correlations – just a glimpse</vt:lpstr>
      <vt:lpstr>n measurements of 1 parameter (preview)</vt:lpstr>
      <vt:lpstr>2 measurements of 1 parameter (preview)</vt:lpstr>
      <vt:lpstr>Outline #1 – BLUE basics</vt:lpstr>
      <vt:lpstr>W branching ratios at LEP2 – detailed</vt:lpstr>
      <vt:lpstr>WW cross sections at LEP2 – detailed</vt:lpstr>
      <vt:lpstr>BLUE – software implementations</vt:lpstr>
      <vt:lpstr>WW cross sections at LEP2 – again (1)</vt:lpstr>
      <vt:lpstr>WW cross sections at LEP2 – again (2)</vt:lpstr>
      <vt:lpstr>WW cross sections at LEP2 – again (3)</vt:lpstr>
      <vt:lpstr>WW cross sections at LEP2 – again (4)</vt:lpstr>
      <vt:lpstr>WW cross sections at LEP2 – again (5)</vt:lpstr>
      <vt:lpstr>WW cross sections at LEP2 – again (6)</vt:lpstr>
      <vt:lpstr>Outline #1 – BLUE basics</vt:lpstr>
      <vt:lpstr>Conclusions #1 – BLUE basics</vt:lpstr>
      <vt:lpstr>Entr’acte</vt:lpstr>
      <vt:lpstr>PowerPoint Presentation</vt:lpstr>
      <vt:lpstr>Others are not so lucky!</vt:lpstr>
      <vt:lpstr>“Outliers” and “black swans”</vt:lpstr>
      <vt:lpstr>PowerPoint Presentation</vt:lpstr>
      <vt:lpstr>Entr’acte - finished</vt:lpstr>
      <vt:lpstr>Conclusions #1 – BLUE basics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801</cp:revision>
  <cp:lastPrinted>2015-03-24T14:14:22Z</cp:lastPrinted>
  <dcterms:created xsi:type="dcterms:W3CDTF">2006-08-16T00:00:00Z</dcterms:created>
  <dcterms:modified xsi:type="dcterms:W3CDTF">2015-03-26T11:11:49Z</dcterms:modified>
</cp:coreProperties>
</file>