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523" r:id="rId2"/>
    <p:sldId id="495" r:id="rId3"/>
    <p:sldId id="496" r:id="rId4"/>
    <p:sldId id="508" r:id="rId5"/>
    <p:sldId id="583" r:id="rId6"/>
    <p:sldId id="497" r:id="rId7"/>
    <p:sldId id="502" r:id="rId8"/>
    <p:sldId id="503" r:id="rId9"/>
    <p:sldId id="509" r:id="rId10"/>
    <p:sldId id="511" r:id="rId11"/>
    <p:sldId id="512" r:id="rId12"/>
    <p:sldId id="513" r:id="rId13"/>
    <p:sldId id="517" r:id="rId14"/>
    <p:sldId id="527" r:id="rId15"/>
    <p:sldId id="520" r:id="rId16"/>
    <p:sldId id="531" r:id="rId17"/>
    <p:sldId id="533" r:id="rId18"/>
    <p:sldId id="534" r:id="rId19"/>
    <p:sldId id="538" r:id="rId20"/>
    <p:sldId id="535" r:id="rId21"/>
    <p:sldId id="554" r:id="rId22"/>
    <p:sldId id="553" r:id="rId23"/>
    <p:sldId id="556" r:id="rId24"/>
    <p:sldId id="557" r:id="rId25"/>
    <p:sldId id="559" r:id="rId26"/>
    <p:sldId id="564" r:id="rId27"/>
    <p:sldId id="561" r:id="rId28"/>
    <p:sldId id="562" r:id="rId29"/>
    <p:sldId id="563" r:id="rId30"/>
    <p:sldId id="566" r:id="rId31"/>
    <p:sldId id="565" r:id="rId32"/>
    <p:sldId id="405" r:id="rId33"/>
    <p:sldId id="421" r:id="rId34"/>
    <p:sldId id="433" r:id="rId35"/>
    <p:sldId id="555" r:id="rId36"/>
    <p:sldId id="567" r:id="rId37"/>
    <p:sldId id="568" r:id="rId38"/>
    <p:sldId id="569" r:id="rId39"/>
    <p:sldId id="570" r:id="rId40"/>
    <p:sldId id="571" r:id="rId41"/>
    <p:sldId id="573" r:id="rId42"/>
    <p:sldId id="574" r:id="rId43"/>
    <p:sldId id="575" r:id="rId44"/>
    <p:sldId id="576" r:id="rId45"/>
    <p:sldId id="578" r:id="rId46"/>
    <p:sldId id="579" r:id="rId47"/>
    <p:sldId id="580" r:id="rId48"/>
    <p:sldId id="581" r:id="rId49"/>
    <p:sldId id="584" r:id="rId50"/>
    <p:sldId id="582" r:id="rId51"/>
    <p:sldId id="472" r:id="rId52"/>
    <p:sldId id="590" r:id="rId53"/>
    <p:sldId id="340" r:id="rId54"/>
    <p:sldId id="588" r:id="rId55"/>
    <p:sldId id="560" r:id="rId56"/>
    <p:sldId id="345" r:id="rId57"/>
    <p:sldId id="586" r:id="rId58"/>
    <p:sldId id="589" r:id="rId59"/>
  </p:sldIdLst>
  <p:sldSz cx="9144000" cy="6858000" type="screen4x3"/>
  <p:notesSz cx="6669088" cy="9926638"/>
  <p:embeddedFontLst>
    <p:embeddedFont>
      <p:font typeface="Cambria Math" panose="02040503050406030204" pitchFamily="18" charset="0"/>
      <p:regular r:id="rId62"/>
    </p:embeddedFon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Lucida Calligraphy" panose="03010101010101010101" pitchFamily="66" charset="0"/>
      <p:regular r:id="rId6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CC00FF"/>
    <a:srgbClr val="FFFF99"/>
    <a:srgbClr val="0000FF"/>
    <a:srgbClr val="BBE0E3"/>
    <a:srgbClr val="1E5AAE"/>
    <a:srgbClr val="FFFF66"/>
    <a:srgbClr val="66FF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6" autoAdjust="0"/>
    <p:restoredTop sz="94660"/>
  </p:normalViewPr>
  <p:slideViewPr>
    <p:cSldViewPr>
      <p:cViewPr varScale="1">
        <p:scale>
          <a:sx n="84" d="100"/>
          <a:sy n="84" d="100"/>
        </p:scale>
        <p:origin x="10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181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2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3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01BC4-2F73-4740-AD43-7B87DF8916A9}" type="datetimeFigureOut">
              <a:rPr lang="en-GB" smtClean="0"/>
              <a:t>27/03/2015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AC21C-81C2-4B07-B0BD-B930925E33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489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7D235-0AEA-4DFA-A9A3-576C91D89CDA}" type="datetimeFigureOut">
              <a:rPr lang="en-GB" smtClean="0"/>
              <a:t>27/03/2015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39838"/>
            <a:ext cx="4465638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598" y="4777365"/>
            <a:ext cx="5335893" cy="39090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6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DFDDE-0145-4C80-8B10-77A61A66F8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338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DFDDE-0145-4C80-8B10-77A61A66F85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970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DFDDE-0145-4C80-8B10-77A61A66F85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086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DFDDE-0145-4C80-8B10-77A61A66F85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150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DFDDE-0145-4C80-8B10-77A61A66F85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887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DFDDE-0145-4C80-8B10-77A61A66F85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656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DFDDE-0145-4C80-8B10-77A61A66F85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68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DFDDE-0145-4C80-8B10-77A61A66F85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493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DFDDE-0145-4C80-8B10-77A61A66F85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255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DFDDE-0145-4C80-8B10-77A61A66F85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31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DFDDE-0145-4C80-8B10-77A61A66F85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74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200" cy="731308"/>
          </a:xfrm>
          <a:prstGeom prst="rect">
            <a:avLst/>
          </a:prstGeom>
        </p:spPr>
        <p:txBody>
          <a:bodyPr anchor="ctr"/>
          <a:lstStyle>
            <a:lvl1pPr algn="ctr">
              <a:defRPr sz="4400"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80000" y="1144800"/>
            <a:ext cx="8791200" cy="48482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70814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ark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6152400"/>
            <a:ext cx="9144000" cy="705600"/>
          </a:xfrm>
          <a:prstGeom prst="rect">
            <a:avLst/>
          </a:prstGeom>
          <a:solidFill>
            <a:srgbClr val="104282"/>
          </a:solidFill>
          <a:ln>
            <a:solidFill>
              <a:srgbClr val="104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444814"/>
            <a:ext cx="8226854" cy="940443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kumimoji="0" lang="en-US" dirty="0" smtClean="0"/>
              <a:t>Click to edit style</a:t>
            </a:r>
            <a:endParaRPr kumimoji="0" lang="en-US" dirty="0"/>
          </a:p>
        </p:txBody>
      </p:sp>
      <p:sp>
        <p:nvSpPr>
          <p:cNvPr id="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457200" y="3391124"/>
            <a:ext cx="2743200" cy="419653"/>
          </a:xfrm>
          <a:prstGeom prst="rect">
            <a:avLst/>
          </a:prstGeo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534400" y="6324600"/>
            <a:ext cx="457200" cy="383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7918391-D411-FE40-AAD7-861AE5233E0E}" type="slidenum">
              <a:rPr lang="en-US" sz="1400" smtClean="0">
                <a:solidFill>
                  <a:schemeClr val="bg1"/>
                </a:solidFill>
              </a:rPr>
              <a:pPr algn="r"/>
              <a:t>‹#›</a:t>
            </a:fld>
            <a:endParaRPr lang="en-GB" sz="1400" dirty="0"/>
          </a:p>
        </p:txBody>
      </p:sp>
      <p:pic>
        <p:nvPicPr>
          <p:cNvPr id="10" name="Image 2" descr="LOGOfin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12"/>
          <a:stretch/>
        </p:blipFill>
        <p:spPr>
          <a:xfrm>
            <a:off x="109728" y="6263640"/>
            <a:ext cx="544763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51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 DarkBlue Layout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4282"/>
          </a:solidFill>
          <a:ln>
            <a:solidFill>
              <a:srgbClr val="1E5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8534400" y="6324600"/>
            <a:ext cx="457200" cy="383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7918391-D411-FE40-AAD7-861AE5233E0E}" type="slidenum">
              <a:rPr lang="en-US" sz="1400" smtClean="0">
                <a:solidFill>
                  <a:schemeClr val="bg1"/>
                </a:solidFill>
              </a:rPr>
              <a:pPr algn="r"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92162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 DarkBlue Small Layout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4282"/>
          </a:solidFill>
          <a:ln>
            <a:solidFill>
              <a:srgbClr val="1E5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age 2" descr="LOGOfin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12"/>
          <a:stretch/>
        </p:blipFill>
        <p:spPr>
          <a:xfrm>
            <a:off x="3521067" y="2976142"/>
            <a:ext cx="1172455" cy="11808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8534400" y="6324600"/>
            <a:ext cx="457200" cy="383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7918391-D411-FE40-AAD7-861AE5233E0E}" type="slidenum">
              <a:rPr lang="en-US" sz="1400" smtClean="0">
                <a:solidFill>
                  <a:schemeClr val="bg1"/>
                </a:solidFill>
              </a:rPr>
              <a:pPr algn="r"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6036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8534400" y="6324600"/>
            <a:ext cx="457200" cy="383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7918391-D411-FE40-AAD7-861AE5233E0E}" type="slidenum">
              <a:rPr lang="en-US" sz="1400" smtClean="0">
                <a:solidFill>
                  <a:schemeClr val="tx1"/>
                </a:solidFill>
              </a:rPr>
              <a:pPr algn="r"/>
              <a:t>‹#›</a:t>
            </a:fld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04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 White Smal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8534400" y="6324600"/>
            <a:ext cx="457200" cy="383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7918391-D411-FE40-AAD7-861AE5233E0E}" type="slidenum">
              <a:rPr lang="en-US" sz="1400" smtClean="0">
                <a:solidFill>
                  <a:schemeClr val="tx1"/>
                </a:solidFill>
              </a:rPr>
              <a:pPr algn="r"/>
              <a:t>‹#›</a:t>
            </a:fld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74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200" cy="731308"/>
          </a:xfrm>
          <a:prstGeom prst="rect">
            <a:avLst/>
          </a:prstGeom>
        </p:spPr>
        <p:txBody>
          <a:bodyPr anchor="ctr"/>
          <a:lstStyle>
            <a:lvl1pPr algn="ctr">
              <a:defRPr sz="4000"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52400" y="1143000"/>
            <a:ext cx="8791200" cy="484822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17645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200" cy="731308"/>
          </a:xfrm>
          <a:prstGeom prst="rect">
            <a:avLst/>
          </a:prstGeom>
        </p:spPr>
        <p:txBody>
          <a:bodyPr anchor="ctr"/>
          <a:lstStyle>
            <a:lvl1pPr algn="ctr">
              <a:defRPr sz="3600"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80000" y="1144800"/>
            <a:ext cx="8791200" cy="484822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9151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y Smal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200" cy="731308"/>
          </a:xfrm>
          <a:prstGeom prst="rect">
            <a:avLst/>
          </a:prstGeom>
        </p:spPr>
        <p:txBody>
          <a:bodyPr anchor="ctr"/>
          <a:lstStyle>
            <a:lvl1pPr algn="ctr">
              <a:defRPr sz="3600"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80000" y="1144800"/>
            <a:ext cx="8791200" cy="484822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72780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Column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sz="half" idx="12"/>
          </p:nvPr>
        </p:nvSpPr>
        <p:spPr>
          <a:xfrm>
            <a:off x="4665600" y="1159200"/>
            <a:ext cx="4305600" cy="484222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3"/>
          </p:nvPr>
        </p:nvSpPr>
        <p:spPr>
          <a:xfrm>
            <a:off x="180000" y="1159200"/>
            <a:ext cx="4298400" cy="484222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200" cy="731308"/>
          </a:xfrm>
          <a:prstGeom prst="rect">
            <a:avLst/>
          </a:prstGeom>
        </p:spPr>
        <p:txBody>
          <a:bodyPr anchor="ctr"/>
          <a:lstStyle>
            <a:lvl1pPr algn="ctr">
              <a:defRPr sz="4000"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33975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Columns Smal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sz="half" idx="12"/>
          </p:nvPr>
        </p:nvSpPr>
        <p:spPr>
          <a:xfrm>
            <a:off x="4665600" y="1159200"/>
            <a:ext cx="4305600" cy="484222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3"/>
          </p:nvPr>
        </p:nvSpPr>
        <p:spPr>
          <a:xfrm>
            <a:off x="180000" y="1159200"/>
            <a:ext cx="4298400" cy="484222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200" cy="731308"/>
          </a:xfrm>
          <a:prstGeom prst="rect">
            <a:avLst/>
          </a:prstGeom>
        </p:spPr>
        <p:txBody>
          <a:bodyPr anchor="ctr"/>
          <a:lstStyle>
            <a:lvl1pPr algn="ctr">
              <a:defRPr sz="4000"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57829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tp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695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444814"/>
            <a:ext cx="8226854" cy="940443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kumimoji="0" lang="en-US" dirty="0" smtClean="0"/>
              <a:t>Click to edit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457200" y="3391124"/>
            <a:ext cx="2743200" cy="419653"/>
          </a:xfrm>
          <a:prstGeom prst="rect">
            <a:avLst/>
          </a:prstGeo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534400" y="6324600"/>
            <a:ext cx="457200" cy="383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7918391-D411-FE40-AAD7-861AE5233E0E}" type="slidenum">
              <a:rPr lang="en-US" sz="1400" smtClean="0">
                <a:solidFill>
                  <a:schemeClr val="tx1"/>
                </a:solidFill>
              </a:rPr>
              <a:pPr algn="r"/>
              <a:t>‹#›</a:t>
            </a:fld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709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444814"/>
            <a:ext cx="8226854" cy="940443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kumimoji="0" lang="en-US" dirty="0" smtClean="0"/>
              <a:t>Click to edit style</a:t>
            </a:r>
            <a:endParaRPr kumimoji="0" lang="en-US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457200" y="3391124"/>
            <a:ext cx="2743200" cy="419653"/>
          </a:xfrm>
          <a:prstGeom prst="rect">
            <a:avLst/>
          </a:prstGeo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style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152400"/>
            <a:ext cx="9144000" cy="705600"/>
          </a:xfrm>
          <a:prstGeom prst="rect">
            <a:avLst/>
          </a:prstGeom>
          <a:solidFill>
            <a:srgbClr val="1E5AAE"/>
          </a:solidFill>
          <a:ln>
            <a:solidFill>
              <a:srgbClr val="1E5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8534400" y="6324600"/>
            <a:ext cx="457200" cy="383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7918391-D411-FE40-AAD7-861AE5233E0E}" type="slidenum">
              <a:rPr lang="en-US" sz="1400" smtClean="0">
                <a:solidFill>
                  <a:schemeClr val="bg1"/>
                </a:solidFill>
              </a:rPr>
              <a:pPr algn="r"/>
              <a:t>‹#›</a:t>
            </a:fld>
            <a:endParaRPr lang="en-GB" sz="1400" dirty="0"/>
          </a:p>
        </p:txBody>
      </p:sp>
      <p:pic>
        <p:nvPicPr>
          <p:cNvPr id="9" name="Image 2" descr="LOGOfin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12"/>
          <a:stretch/>
        </p:blipFill>
        <p:spPr>
          <a:xfrm>
            <a:off x="109728" y="6263640"/>
            <a:ext cx="544763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23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152400"/>
            <a:ext cx="9144000" cy="705600"/>
          </a:xfrm>
          <a:prstGeom prst="rect">
            <a:avLst/>
          </a:prstGeom>
          <a:solidFill>
            <a:srgbClr val="1E5AAE"/>
          </a:solidFill>
          <a:ln>
            <a:solidFill>
              <a:srgbClr val="1E5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88" y="6190488"/>
            <a:ext cx="640080" cy="640080"/>
          </a:xfrm>
          <a:prstGeom prst="rect">
            <a:avLst/>
          </a:prstGeom>
          <a:ln w="19050">
            <a:noFill/>
          </a:ln>
        </p:spPr>
      </p:pic>
      <p:pic>
        <p:nvPicPr>
          <p:cNvPr id="4" name="Image 2" descr="LOGOfin.eps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12"/>
          <a:stretch/>
        </p:blipFill>
        <p:spPr>
          <a:xfrm>
            <a:off x="109728" y="6263640"/>
            <a:ext cx="544763" cy="5486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6324600"/>
            <a:ext cx="4797933" cy="383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200" baseline="0" dirty="0" smtClean="0"/>
              <a:t>A. Valassi – Combining measurements using BLUE</a:t>
            </a:r>
            <a:endParaRPr lang="en-GB" sz="1200" dirty="0"/>
          </a:p>
        </p:txBody>
      </p:sp>
      <p:sp>
        <p:nvSpPr>
          <p:cNvPr id="6" name="Rectangle 5"/>
          <p:cNvSpPr/>
          <p:nvPr/>
        </p:nvSpPr>
        <p:spPr>
          <a:xfrm>
            <a:off x="4800600" y="6322131"/>
            <a:ext cx="3124200" cy="383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baseline="0" dirty="0" smtClean="0"/>
              <a:t>DESY Statistics School – 26 Mar 2015</a:t>
            </a:r>
            <a:endParaRPr lang="en-GB" sz="1200" dirty="0"/>
          </a:p>
        </p:txBody>
      </p:sp>
      <p:sp>
        <p:nvSpPr>
          <p:cNvPr id="9" name="Rectangle 8"/>
          <p:cNvSpPr/>
          <p:nvPr/>
        </p:nvSpPr>
        <p:spPr>
          <a:xfrm>
            <a:off x="7848600" y="6309360"/>
            <a:ext cx="533400" cy="383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7918391-D411-FE40-AAD7-861AE5233E0E}" type="slidenum">
              <a:rPr lang="en-US" sz="1400" smtClean="0">
                <a:solidFill>
                  <a:schemeClr val="bg1"/>
                </a:solidFill>
              </a:rPr>
              <a:pPr algn="r"/>
              <a:t>‹#›</a:t>
            </a:fld>
            <a:endParaRPr lang="en-GB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5" r:id="rId4"/>
    <p:sldLayoutId id="2147483660" r:id="rId5"/>
    <p:sldLayoutId id="2147483661" r:id="rId6"/>
    <p:sldLayoutId id="2147483659" r:id="rId7"/>
    <p:sldLayoutId id="2147483654" r:id="rId8"/>
    <p:sldLayoutId id="2147483657" r:id="rId9"/>
    <p:sldLayoutId id="2147483656" r:id="rId10"/>
    <p:sldLayoutId id="2147483652" r:id="rId11"/>
    <p:sldLayoutId id="2147483655" r:id="rId12"/>
    <p:sldLayoutId id="2147483651" r:id="rId13"/>
    <p:sldLayoutId id="2147483650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9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emf"/><Relationship Id="rId17" Type="http://schemas.openxmlformats.org/officeDocument/2006/relationships/image" Target="../media/image33.emf"/><Relationship Id="rId2" Type="http://schemas.openxmlformats.org/officeDocument/2006/relationships/image" Target="../media/image18.emf"/><Relationship Id="rId16" Type="http://schemas.openxmlformats.org/officeDocument/2006/relationships/image" Target="../media/image3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emf"/><Relationship Id="rId11" Type="http://schemas.openxmlformats.org/officeDocument/2006/relationships/image" Target="../media/image27.emf"/><Relationship Id="rId5" Type="http://schemas.openxmlformats.org/officeDocument/2006/relationships/image" Target="../media/image21.emf"/><Relationship Id="rId15" Type="http://schemas.openxmlformats.org/officeDocument/2006/relationships/image" Target="../media/image3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Relationship Id="rId1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indico.desy.de/conferenceTimeTable.py?confId=11244#all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2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9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emf"/><Relationship Id="rId17" Type="http://schemas.openxmlformats.org/officeDocument/2006/relationships/image" Target="../media/image31.emf"/><Relationship Id="rId2" Type="http://schemas.openxmlformats.org/officeDocument/2006/relationships/image" Target="../media/image18.emf"/><Relationship Id="rId16" Type="http://schemas.openxmlformats.org/officeDocument/2006/relationships/image" Target="../media/image3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emf"/><Relationship Id="rId11" Type="http://schemas.openxmlformats.org/officeDocument/2006/relationships/image" Target="../media/image27.emf"/><Relationship Id="rId5" Type="http://schemas.openxmlformats.org/officeDocument/2006/relationships/image" Target="../media/image21.emf"/><Relationship Id="rId15" Type="http://schemas.openxmlformats.org/officeDocument/2006/relationships/image" Target="../media/image32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Relationship Id="rId1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hyperlink" Target="link.springer.com/article/10.1140/epjc/s10052-014-2717-6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dsweb.cern.ch/record/1460097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cern.ch/event/217721/other-view?view=standard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hyperlink" Target="http://www.sciencedirect.com/science/article/pii/0168900288900186" TargetMode="External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desy.de/conferenceTimeTable.py?confId=11244#al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cdsweb.cern.ch/record/1460097" TargetMode="External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2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cds.cern.ch/record/160181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cds.cern.ch/record/160181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pdf/1403.4427v1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dsweb.cern.ch/record/146009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dsweb.cern.ch/record/146009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png"/><Relationship Id="rId4" Type="http://schemas.openxmlformats.org/officeDocument/2006/relationships/hyperlink" Target="http://cdsweb.cern.ch/record/146009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28600"/>
            <a:ext cx="8226854" cy="5867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sz="3600" b="1" dirty="0" smtClean="0">
                <a:solidFill>
                  <a:srgbClr val="000000"/>
                </a:solidFill>
              </a:rPr>
              <a:t>Combining measurements</a:t>
            </a:r>
            <a:r>
              <a:rPr lang="en-GB" sz="3600" b="1" dirty="0">
                <a:solidFill>
                  <a:srgbClr val="000000"/>
                </a:solidFill>
              </a:rPr>
              <a:t> </a:t>
            </a:r>
            <a:r>
              <a:rPr lang="en-GB" sz="3600" b="1" dirty="0" smtClean="0">
                <a:solidFill>
                  <a:srgbClr val="000000"/>
                </a:solidFill>
              </a:rPr>
              <a:t>using Best Linear Unbiased Estimators</a:t>
            </a:r>
          </a:p>
          <a:p>
            <a:pPr algn="ctr"/>
            <a:r>
              <a:rPr lang="en-GB" sz="4300" b="1" dirty="0" smtClean="0">
                <a:solidFill>
                  <a:srgbClr val="0000FF"/>
                </a:solidFill>
              </a:rPr>
              <a:t>(BLUE)</a:t>
            </a:r>
          </a:p>
          <a:p>
            <a:pPr algn="ctr"/>
            <a:endParaRPr lang="en-GB" sz="2000" b="1" dirty="0" smtClean="0">
              <a:solidFill>
                <a:srgbClr val="0000FF"/>
              </a:solidFill>
            </a:endParaRPr>
          </a:p>
          <a:p>
            <a:pPr algn="ctr"/>
            <a:r>
              <a:rPr lang="en-GB" sz="2000" b="1" u="sng" dirty="0" smtClean="0">
                <a:solidFill>
                  <a:srgbClr val="0000FF"/>
                </a:solidFill>
              </a:rPr>
              <a:t>Lecture 2/2 – correlations and negative BLUE coefficients</a:t>
            </a:r>
          </a:p>
          <a:p>
            <a:pPr algn="ctr"/>
            <a:endParaRPr lang="en-GB" sz="2000" b="1" dirty="0" smtClean="0">
              <a:solidFill>
                <a:srgbClr val="0000FF"/>
              </a:solidFill>
            </a:endParaRPr>
          </a:p>
          <a:p>
            <a:pPr algn="ctr"/>
            <a:endParaRPr lang="en-GB" sz="2000" b="1" dirty="0" smtClean="0">
              <a:solidFill>
                <a:srgbClr val="0000FF"/>
              </a:solidFill>
            </a:endParaRPr>
          </a:p>
          <a:p>
            <a:pPr algn="ctr"/>
            <a:endParaRPr lang="en-GB" sz="2000" b="1" dirty="0">
              <a:solidFill>
                <a:srgbClr val="0000FF"/>
              </a:solidFill>
            </a:endParaRPr>
          </a:p>
          <a:p>
            <a:pPr algn="ctr"/>
            <a:r>
              <a:rPr lang="en-GB" sz="2200" dirty="0" smtClean="0">
                <a:solidFill>
                  <a:srgbClr val="000000"/>
                </a:solidFill>
              </a:rPr>
              <a:t>Andrea Valassi </a:t>
            </a:r>
            <a:endParaRPr lang="en-GB" sz="2000" dirty="0" smtClean="0">
              <a:solidFill>
                <a:srgbClr val="000000"/>
              </a:solidFill>
            </a:endParaRPr>
          </a:p>
          <a:p>
            <a:pPr algn="ctr"/>
            <a:r>
              <a:rPr lang="en-GB" sz="1800" dirty="0" smtClean="0">
                <a:solidFill>
                  <a:srgbClr val="000000"/>
                </a:solidFill>
              </a:rPr>
              <a:t>CERN, Information Technology Department</a:t>
            </a:r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400" dirty="0" smtClean="0">
                <a:solidFill>
                  <a:srgbClr val="FF0000"/>
                </a:solidFill>
              </a:rPr>
              <a:t>DESY Terascale Statistics School, 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Hamburg 26-27</a:t>
            </a:r>
            <a:r>
              <a:rPr lang="en-GB" sz="2000" baseline="30000" dirty="0" smtClean="0">
                <a:solidFill>
                  <a:srgbClr val="FF0000"/>
                </a:solidFill>
              </a:rPr>
              <a:t>th</a:t>
            </a:r>
            <a:r>
              <a:rPr lang="en-GB" sz="2000" dirty="0" smtClean="0">
                <a:solidFill>
                  <a:srgbClr val="FF0000"/>
                </a:solidFill>
              </a:rPr>
              <a:t> March 2015</a:t>
            </a:r>
          </a:p>
          <a:p>
            <a:pPr algn="ctr"/>
            <a:endParaRPr lang="en-GB" sz="800" dirty="0" smtClean="0">
              <a:solidFill>
                <a:srgbClr val="FF0000"/>
              </a:solidFill>
            </a:endParaRPr>
          </a:p>
          <a:p>
            <a:pPr algn="ctr"/>
            <a:r>
              <a:rPr lang="en-GB" sz="1800" i="1" dirty="0" smtClean="0">
                <a:solidFill>
                  <a:srgbClr val="000000"/>
                </a:solidFill>
              </a:rPr>
              <a:t>Thanks to Isabell and all the organizers for the invitation!</a:t>
            </a:r>
          </a:p>
          <a:p>
            <a:pPr algn="ctr"/>
            <a:endParaRPr lang="en-GB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6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Why using absolute values? </a:t>
            </a:r>
            <a:br>
              <a:rPr lang="en-GB" sz="3200" dirty="0" smtClean="0"/>
            </a:br>
            <a:r>
              <a:rPr lang="en-GB" sz="3200" dirty="0" smtClean="0"/>
              <a:t>Why relative importance?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22173"/>
            <a:ext cx="8991600" cy="4773827"/>
          </a:xfrm>
        </p:spPr>
        <p:txBody>
          <a:bodyPr/>
          <a:lstStyle/>
          <a:p>
            <a:r>
              <a:rPr lang="en-GB" dirty="0" smtClean="0"/>
              <a:t>Is there a mathematical justification for using absolute values of BLUE coefficients to assess relative importances?</a:t>
            </a:r>
          </a:p>
          <a:p>
            <a:pPr lvl="1"/>
            <a:r>
              <a:rPr lang="en-GB" dirty="0" smtClean="0"/>
              <a:t>Probably not – and there are problems with this definition (next slide)</a:t>
            </a:r>
          </a:p>
          <a:p>
            <a:pPr lvl="3"/>
            <a:endParaRPr lang="en-GB" dirty="0" smtClean="0"/>
          </a:p>
          <a:p>
            <a:r>
              <a:rPr lang="en-GB" dirty="0" smtClean="0"/>
              <a:t>More generally, do we really need to assess </a:t>
            </a:r>
            <a:r>
              <a:rPr lang="en-GB" i="1" dirty="0" smtClean="0">
                <a:solidFill>
                  <a:srgbClr val="CC00FF"/>
                </a:solidFill>
              </a:rPr>
              <a:t>“how much” </a:t>
            </a:r>
            <a:r>
              <a:rPr lang="en-GB" dirty="0" smtClean="0"/>
              <a:t>each measurement is contributing to a combination?</a:t>
            </a:r>
          </a:p>
          <a:p>
            <a:pPr lvl="1"/>
            <a:r>
              <a:rPr lang="en-GB" dirty="0" smtClean="0"/>
              <a:t>Especially, do we need </a:t>
            </a:r>
            <a:r>
              <a:rPr lang="en-GB" i="1" dirty="0" smtClean="0"/>
              <a:t>ranking</a:t>
            </a:r>
            <a:r>
              <a:rPr lang="en-GB" dirty="0" smtClean="0"/>
              <a:t> to tell which one contributed </a:t>
            </a:r>
            <a:r>
              <a:rPr lang="en-GB" i="1" dirty="0" smtClean="0">
                <a:solidFill>
                  <a:srgbClr val="CC00FF"/>
                </a:solidFill>
              </a:rPr>
              <a:t>“the most”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I think we do not – but, just in case, let’s try to use the relevant maths</a:t>
            </a:r>
          </a:p>
          <a:p>
            <a:pPr lvl="3"/>
            <a:endParaRPr lang="en-GB" dirty="0"/>
          </a:p>
          <a:p>
            <a:r>
              <a:rPr lang="en-GB" dirty="0" smtClean="0"/>
              <a:t>Do we have a mathematical way to quantify “information”?</a:t>
            </a:r>
          </a:p>
          <a:p>
            <a:pPr lvl="1"/>
            <a:r>
              <a:rPr lang="en-GB" dirty="0" smtClean="0"/>
              <a:t>Yes, Fisher information... (a few slides later on)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124200" y="2438400"/>
            <a:ext cx="5562600" cy="0"/>
          </a:xfrm>
          <a:prstGeom prst="line">
            <a:avLst/>
          </a:prstGeom>
          <a:ln w="28575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59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3"/>
            <a:ext cx="9144000" cy="510139"/>
          </a:xfrm>
        </p:spPr>
        <p:txBody>
          <a:bodyPr/>
          <a:lstStyle/>
          <a:p>
            <a:r>
              <a:rPr lang="en-GB" dirty="0" smtClean="0"/>
              <a:t>The problems with absolute values in RI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0" y="914401"/>
            <a:ext cx="8964000" cy="4147556"/>
          </a:xfrm>
        </p:spPr>
        <p:txBody>
          <a:bodyPr/>
          <a:lstStyle/>
          <a:p>
            <a:r>
              <a:rPr lang="en-GB" dirty="0" smtClean="0"/>
              <a:t>Problematic example: three measurements A, B, C</a:t>
            </a:r>
          </a:p>
          <a:p>
            <a:pPr marL="0" indent="0">
              <a:buNone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</a:t>
            </a:r>
            <a:r>
              <a:rPr lang="en-GB" dirty="0" smtClean="0"/>
              <a:t>with C independent from A and B – we will focus on C</a:t>
            </a:r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r>
              <a:rPr lang="en-GB" dirty="0" smtClean="0"/>
              <a:t>Note that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en-US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 </a:t>
            </a:r>
            <a:r>
              <a:rPr lang="en-GB" dirty="0" smtClean="0"/>
              <a:t>is the same when combining ABC in one go</a:t>
            </a:r>
          </a:p>
          <a:p>
            <a:pPr marL="0" indent="0">
              <a:buNone/>
            </a:pPr>
            <a:r>
              <a:rPr lang="en-GB" dirty="0" smtClean="0"/>
              <a:t>     as when first combining AB and then adding C as (AB)C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US" dirty="0" smtClean="0"/>
              <a:t>The </a:t>
            </a:r>
            <a:r>
              <a:rPr lang="en-US" dirty="0"/>
              <a:t>relative importance </a:t>
            </a:r>
            <a:r>
              <a:rPr lang="en-US" dirty="0" smtClean="0"/>
              <a:t>of C has two problems if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λ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&lt;0</a:t>
            </a:r>
            <a:r>
              <a:rPr lang="en-GB" dirty="0"/>
              <a:t> </a:t>
            </a:r>
            <a:r>
              <a:rPr lang="en-GB" dirty="0" smtClean="0"/>
              <a:t>(i.e. </a:t>
            </a: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ρ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/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r>
              <a:rPr lang="en-US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dirty="0" smtClean="0"/>
              <a:t>)</a:t>
            </a:r>
          </a:p>
          <a:p>
            <a:pPr lvl="1"/>
            <a:r>
              <a:rPr lang="en-GB" dirty="0" smtClean="0">
                <a:solidFill>
                  <a:srgbClr val="CC00FF"/>
                </a:solidFill>
              </a:rPr>
              <a:t>1.RI</a:t>
            </a:r>
            <a:r>
              <a:rPr lang="en-GB" dirty="0" smtClean="0">
                <a:solidFill>
                  <a:srgbClr val="CC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(y</a:t>
            </a:r>
            <a:r>
              <a:rPr lang="en-GB" baseline="-25000" dirty="0" smtClean="0">
                <a:solidFill>
                  <a:srgbClr val="CC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GB" dirty="0" smtClean="0">
                <a:solidFill>
                  <a:srgbClr val="CC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dirty="0" smtClean="0">
                <a:solidFill>
                  <a:srgbClr val="CC00FF"/>
                </a:solidFill>
              </a:rPr>
              <a:t> for ABC is different from </a:t>
            </a:r>
            <a:r>
              <a:rPr lang="en-GB" dirty="0">
                <a:solidFill>
                  <a:srgbClr val="CC00FF"/>
                </a:solidFill>
              </a:rPr>
              <a:t>RI</a:t>
            </a:r>
            <a:r>
              <a:rPr lang="en-GB" dirty="0">
                <a:solidFill>
                  <a:srgbClr val="CC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(y</a:t>
            </a:r>
            <a:r>
              <a:rPr lang="en-GB" baseline="-25000" dirty="0">
                <a:solidFill>
                  <a:srgbClr val="CC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GB" dirty="0">
                <a:solidFill>
                  <a:srgbClr val="CC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dirty="0">
                <a:solidFill>
                  <a:srgbClr val="CC00FF"/>
                </a:solidFill>
              </a:rPr>
              <a:t> for </a:t>
            </a:r>
            <a:r>
              <a:rPr lang="en-GB" dirty="0" smtClean="0">
                <a:solidFill>
                  <a:srgbClr val="CC00FF"/>
                </a:solidFill>
              </a:rPr>
              <a:t>(AB)C</a:t>
            </a:r>
          </a:p>
          <a:p>
            <a:pPr lvl="1"/>
            <a:r>
              <a:rPr lang="en-GB" dirty="0"/>
              <a:t>2</a:t>
            </a:r>
            <a:r>
              <a:rPr lang="en-GB" dirty="0" smtClean="0"/>
              <a:t>. In particular, </a:t>
            </a:r>
            <a:r>
              <a:rPr lang="en-GB" dirty="0"/>
              <a:t>RI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(y</a:t>
            </a:r>
            <a:r>
              <a:rPr lang="en-GB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dirty="0"/>
              <a:t> </a:t>
            </a:r>
            <a:r>
              <a:rPr lang="en-GB" dirty="0" smtClean="0"/>
              <a:t>for (AB)C is the “weight” one expects for the combination  of two independent measurements AB and C, while </a:t>
            </a:r>
            <a:r>
              <a:rPr lang="en-GB" dirty="0">
                <a:solidFill>
                  <a:srgbClr val="CC00FF"/>
                </a:solidFill>
              </a:rPr>
              <a:t>RI</a:t>
            </a:r>
            <a:r>
              <a:rPr lang="en-GB" dirty="0">
                <a:solidFill>
                  <a:srgbClr val="CC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(y</a:t>
            </a:r>
            <a:r>
              <a:rPr lang="en-GB" baseline="-25000" dirty="0">
                <a:solidFill>
                  <a:srgbClr val="CC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GB" dirty="0">
                <a:solidFill>
                  <a:srgbClr val="CC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dirty="0">
                <a:solidFill>
                  <a:srgbClr val="CC00FF"/>
                </a:solidFill>
              </a:rPr>
              <a:t> </a:t>
            </a:r>
            <a:r>
              <a:rPr lang="en-GB" dirty="0">
                <a:solidFill>
                  <a:srgbClr val="CC00FF"/>
                </a:solidFill>
              </a:rPr>
              <a:t>for A</a:t>
            </a:r>
            <a:r>
              <a:rPr lang="en-GB" dirty="0" smtClean="0">
                <a:solidFill>
                  <a:srgbClr val="CC00FF"/>
                </a:solidFill>
              </a:rPr>
              <a:t>BC is lower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988800"/>
            <a:ext cx="2147244" cy="6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971801"/>
            <a:ext cx="2133600" cy="51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905000"/>
            <a:ext cx="1981200" cy="153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Group 33"/>
          <p:cNvGrpSpPr/>
          <p:nvPr/>
        </p:nvGrpSpPr>
        <p:grpSpPr>
          <a:xfrm>
            <a:off x="152400" y="5105400"/>
            <a:ext cx="8839200" cy="948154"/>
            <a:chOff x="152400" y="5105400"/>
            <a:chExt cx="8839200" cy="948154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96400" y="5105400"/>
              <a:ext cx="43434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ounded Rectangle 7"/>
            <p:cNvSpPr/>
            <p:nvPr/>
          </p:nvSpPr>
          <p:spPr>
            <a:xfrm>
              <a:off x="2753700" y="5338955"/>
              <a:ext cx="3151800" cy="304800"/>
            </a:xfrm>
            <a:prstGeom prst="roundRect">
              <a:avLst/>
            </a:prstGeom>
            <a:solidFill>
              <a:srgbClr val="FFFF99">
                <a:alpha val="50196"/>
              </a:srgbClr>
            </a:solidFill>
            <a:ln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00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400" y="5715000"/>
              <a:ext cx="2334600" cy="338554"/>
            </a:xfrm>
            <a:prstGeom prst="rect">
              <a:avLst/>
            </a:prstGeom>
            <a:solidFill>
              <a:srgbClr val="FFFF99">
                <a:alpha val="50196"/>
              </a:srgbClr>
            </a:solidFill>
            <a:ln>
              <a:solidFill>
                <a:srgbClr val="CC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CC00FF"/>
                  </a:solidFill>
                </a:rPr>
                <a:t>&gt;1 for ABC combination </a:t>
              </a:r>
              <a:endParaRPr lang="en-US" sz="1600" dirty="0">
                <a:solidFill>
                  <a:srgbClr val="CC00FF"/>
                </a:solidFill>
              </a:endParaRPr>
            </a:p>
          </p:txBody>
        </p:sp>
        <p:cxnSp>
          <p:nvCxnSpPr>
            <p:cNvPr id="10" name="Straight Connector 9"/>
            <p:cNvCxnSpPr>
              <a:stCxn id="9" idx="3"/>
            </p:cNvCxnSpPr>
            <p:nvPr/>
          </p:nvCxnSpPr>
          <p:spPr>
            <a:xfrm flipV="1">
              <a:off x="2487000" y="5631443"/>
              <a:ext cx="332400" cy="252834"/>
            </a:xfrm>
            <a:prstGeom prst="line">
              <a:avLst/>
            </a:prstGeom>
            <a:ln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172200" y="5323315"/>
              <a:ext cx="2819400" cy="553998"/>
            </a:xfrm>
            <a:prstGeom prst="rect">
              <a:avLst/>
            </a:prstGeom>
            <a:solidFill>
              <a:srgbClr val="FFFF99">
                <a:alpha val="50196"/>
              </a:srgbClr>
            </a:solidFill>
            <a:ln>
              <a:solidFill>
                <a:srgbClr val="CC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CC00FF"/>
                  </a:solidFill>
                </a:rPr>
                <a:t>=1 for (AB)C combination</a:t>
              </a:r>
              <a:endParaRPr lang="en-US" sz="1600" dirty="0">
                <a:solidFill>
                  <a:srgbClr val="CC00FF"/>
                </a:solidFill>
              </a:endParaRPr>
            </a:p>
            <a:p>
              <a:pPr algn="ctr"/>
              <a:r>
                <a:rPr lang="en-US" sz="1400" dirty="0" smtClean="0">
                  <a:solidFill>
                    <a:srgbClr val="CC00FF"/>
                  </a:solidFill>
                </a:rPr>
                <a:t>as |</a:t>
              </a:r>
              <a:r>
                <a:rPr lang="el-GR" sz="1400" dirty="0">
                  <a:solidFill>
                    <a:srgbClr val="CC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λ</a:t>
              </a:r>
              <a:r>
                <a:rPr lang="en-GB" sz="1400" baseline="-25000" dirty="0">
                  <a:solidFill>
                    <a:srgbClr val="CC00FF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A</a:t>
              </a:r>
              <a:r>
                <a:rPr lang="en-US" sz="1400" dirty="0">
                  <a:solidFill>
                    <a:srgbClr val="CC00FF"/>
                  </a:solidFill>
                </a:rPr>
                <a:t>|+|</a:t>
              </a:r>
              <a:r>
                <a:rPr lang="el-GR" sz="1400" dirty="0">
                  <a:solidFill>
                    <a:srgbClr val="CC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λ</a:t>
              </a:r>
              <a:r>
                <a:rPr lang="en-GB" sz="1400" baseline="-25000" dirty="0">
                  <a:solidFill>
                    <a:srgbClr val="CC00FF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B</a:t>
              </a:r>
              <a:r>
                <a:rPr lang="en-US" sz="1400" dirty="0" smtClean="0">
                  <a:solidFill>
                    <a:srgbClr val="CC00FF"/>
                  </a:solidFill>
                </a:rPr>
                <a:t>|</a:t>
              </a:r>
              <a:r>
                <a:rPr lang="en-US" sz="1400" dirty="0">
                  <a:solidFill>
                    <a:srgbClr val="CC00FF"/>
                  </a:solidFill>
                </a:rPr>
                <a:t> </a:t>
              </a:r>
              <a:r>
                <a:rPr lang="en-US" sz="1400" dirty="0" smtClean="0">
                  <a:solidFill>
                    <a:srgbClr val="CC00FF"/>
                  </a:solidFill>
                </a:rPr>
                <a:t>is replaced by |</a:t>
              </a:r>
              <a:r>
                <a:rPr lang="el-GR" sz="1400" dirty="0">
                  <a:solidFill>
                    <a:srgbClr val="CC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λ</a:t>
              </a:r>
              <a:r>
                <a:rPr lang="en-GB" sz="1400" baseline="-25000" dirty="0" smtClean="0">
                  <a:solidFill>
                    <a:srgbClr val="CC00FF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A</a:t>
              </a:r>
              <a:r>
                <a:rPr lang="en-US" sz="1400" dirty="0" smtClean="0">
                  <a:solidFill>
                    <a:srgbClr val="CC00FF"/>
                  </a:solidFill>
                </a:rPr>
                <a:t>+</a:t>
              </a:r>
              <a:r>
                <a:rPr lang="el-GR" sz="1400" dirty="0" smtClean="0">
                  <a:solidFill>
                    <a:srgbClr val="CC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λ</a:t>
              </a:r>
              <a:r>
                <a:rPr lang="en-GB" sz="1400" baseline="-25000" dirty="0">
                  <a:solidFill>
                    <a:srgbClr val="CC00FF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B</a:t>
              </a:r>
              <a:r>
                <a:rPr lang="en-US" sz="1400" dirty="0" smtClean="0">
                  <a:solidFill>
                    <a:srgbClr val="CC00FF"/>
                  </a:solidFill>
                </a:rPr>
                <a:t>|</a:t>
              </a:r>
              <a:endParaRPr lang="en-US" sz="1400" dirty="0">
                <a:solidFill>
                  <a:srgbClr val="CC00FF"/>
                </a:solidFill>
              </a:endParaRPr>
            </a:p>
          </p:txBody>
        </p:sp>
        <p:cxnSp>
          <p:nvCxnSpPr>
            <p:cNvPr id="18" name="Straight Connector 17"/>
            <p:cNvCxnSpPr>
              <a:stCxn id="17" idx="1"/>
              <a:endCxn id="8" idx="3"/>
            </p:cNvCxnSpPr>
            <p:nvPr/>
          </p:nvCxnSpPr>
          <p:spPr>
            <a:xfrm flipH="1" flipV="1">
              <a:off x="5905500" y="5491355"/>
              <a:ext cx="266700" cy="108959"/>
            </a:xfrm>
            <a:prstGeom prst="line">
              <a:avLst/>
            </a:prstGeom>
            <a:ln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17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200" cy="510139"/>
          </a:xfrm>
        </p:spPr>
        <p:txBody>
          <a:bodyPr/>
          <a:lstStyle/>
          <a:p>
            <a:r>
              <a:rPr lang="en-GB" dirty="0"/>
              <a:t>The </a:t>
            </a:r>
            <a:r>
              <a:rPr lang="en-GB" dirty="0" smtClean="0"/>
              <a:t>problems in RI –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0" y="914401"/>
            <a:ext cx="8964000" cy="825689"/>
          </a:xfrm>
        </p:spPr>
        <p:txBody>
          <a:bodyPr/>
          <a:lstStyle/>
          <a:p>
            <a:r>
              <a:rPr lang="en-GB" dirty="0" smtClean="0"/>
              <a:t>Let’s see this again with a numerical example – </a:t>
            </a:r>
            <a:r>
              <a:rPr lang="en-GB" i="1" dirty="0" smtClean="0"/>
              <a:t>concentrate on A</a:t>
            </a:r>
          </a:p>
          <a:p>
            <a:pPr lvl="1"/>
            <a:r>
              <a:rPr lang="en-GB" dirty="0" smtClean="0"/>
              <a:t>[I apologise for using a different notation, AB</a:t>
            </a:r>
            <a:r>
              <a:rPr lang="en-GB" baseline="-25000" dirty="0" smtClean="0"/>
              <a:t>1</a:t>
            </a:r>
            <a:r>
              <a:rPr lang="en-GB" dirty="0" smtClean="0"/>
              <a:t>B</a:t>
            </a:r>
            <a:r>
              <a:rPr lang="en-GB" baseline="-25000" dirty="0" smtClean="0"/>
              <a:t>2</a:t>
            </a:r>
            <a:r>
              <a:rPr lang="en-GB" dirty="0" smtClean="0"/>
              <a:t> vs A(B</a:t>
            </a:r>
            <a:r>
              <a:rPr lang="en-GB" baseline="-25000" dirty="0" smtClean="0"/>
              <a:t>1</a:t>
            </a:r>
            <a:r>
              <a:rPr lang="en-GB" dirty="0" smtClean="0"/>
              <a:t>B</a:t>
            </a:r>
            <a:r>
              <a:rPr lang="en-GB" baseline="-25000" dirty="0" smtClean="0"/>
              <a:t>2</a:t>
            </a:r>
            <a:r>
              <a:rPr lang="en-GB" dirty="0" smtClean="0"/>
              <a:t>) in this case]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271" y="2321876"/>
            <a:ext cx="2698929" cy="1927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064333"/>
            <a:ext cx="2962735" cy="202867"/>
          </a:xfrm>
          <a:prstGeom prst="rect">
            <a:avLst/>
          </a:prstGeom>
        </p:spPr>
      </p:pic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6535011" y="4028831"/>
            <a:ext cx="2269357" cy="238369"/>
            <a:chOff x="3474345" y="5391205"/>
            <a:chExt cx="5678228" cy="59643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74345" y="5391205"/>
              <a:ext cx="3401926" cy="59643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67698" y="5501249"/>
              <a:ext cx="2284875" cy="456840"/>
            </a:xfrm>
            <a:prstGeom prst="rect">
              <a:avLst/>
            </a:prstGeom>
          </p:spPr>
        </p:pic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4419600"/>
            <a:ext cx="629074" cy="16736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0556" y="4414778"/>
            <a:ext cx="710244" cy="15722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9411" y="4338578"/>
            <a:ext cx="547903" cy="15722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" y="5037534"/>
            <a:ext cx="5361841" cy="906066"/>
          </a:xfrm>
          <a:prstGeom prst="rect">
            <a:avLst/>
          </a:prstGeom>
          <a:ln w="57150">
            <a:solidFill>
              <a:srgbClr val="CC00FF"/>
            </a:solidFill>
          </a:ln>
        </p:spPr>
      </p:pic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1447800" y="1828800"/>
            <a:ext cx="1580906" cy="1224383"/>
            <a:chOff x="2686294" y="1752600"/>
            <a:chExt cx="1580906" cy="1224383"/>
          </a:xfrm>
        </p:grpSpPr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2826393" y="2204248"/>
              <a:ext cx="1288407" cy="613356"/>
              <a:chOff x="619747" y="2128251"/>
              <a:chExt cx="1611883" cy="767349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9747" y="2390484"/>
                <a:ext cx="1599414" cy="20938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4400" y="2654490"/>
                <a:ext cx="888563" cy="241110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2991" y="2128251"/>
                <a:ext cx="1548639" cy="215730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795744" y="1828800"/>
              <a:ext cx="1278440" cy="187652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2795744" y="2116348"/>
              <a:ext cx="1395255" cy="72798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686294" y="1752600"/>
              <a:ext cx="1580906" cy="122438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8" name="Group 57"/>
          <p:cNvGrpSpPr>
            <a:grpSpLocks noChangeAspect="1"/>
          </p:cNvGrpSpPr>
          <p:nvPr/>
        </p:nvGrpSpPr>
        <p:grpSpPr>
          <a:xfrm>
            <a:off x="6249505" y="1828800"/>
            <a:ext cx="1580906" cy="1224383"/>
            <a:chOff x="4743694" y="1752600"/>
            <a:chExt cx="1580906" cy="122438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953000" y="2418363"/>
              <a:ext cx="1197270" cy="172437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893760" y="2057400"/>
              <a:ext cx="1278440" cy="187652"/>
            </a:xfrm>
            <a:prstGeom prst="rect">
              <a:avLst/>
            </a:prstGeom>
          </p:spPr>
        </p:pic>
        <p:sp>
          <p:nvSpPr>
            <p:cNvPr id="56" name="Rectangle 55"/>
            <p:cNvSpPr/>
            <p:nvPr/>
          </p:nvSpPr>
          <p:spPr>
            <a:xfrm>
              <a:off x="4743694" y="1752600"/>
              <a:ext cx="1580906" cy="122438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3" name="Group 72"/>
          <p:cNvGrpSpPr>
            <a:grpSpLocks noChangeAspect="1"/>
          </p:cNvGrpSpPr>
          <p:nvPr/>
        </p:nvGrpSpPr>
        <p:grpSpPr>
          <a:xfrm>
            <a:off x="2743201" y="4338578"/>
            <a:ext cx="685800" cy="248387"/>
            <a:chOff x="2743201" y="4338578"/>
            <a:chExt cx="685800" cy="248387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04897" y="4394491"/>
              <a:ext cx="547903" cy="177509"/>
            </a:xfrm>
            <a:prstGeom prst="rect">
              <a:avLst/>
            </a:prstGeom>
          </p:spPr>
        </p:pic>
        <p:sp>
          <p:nvSpPr>
            <p:cNvPr id="64" name="Rectangle 63"/>
            <p:cNvSpPr/>
            <p:nvPr/>
          </p:nvSpPr>
          <p:spPr>
            <a:xfrm>
              <a:off x="2743201" y="4338578"/>
              <a:ext cx="685800" cy="2483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2" name="Group 71"/>
          <p:cNvGrpSpPr>
            <a:grpSpLocks noChangeAspect="1"/>
          </p:cNvGrpSpPr>
          <p:nvPr/>
        </p:nvGrpSpPr>
        <p:grpSpPr>
          <a:xfrm>
            <a:off x="6611211" y="4323613"/>
            <a:ext cx="685800" cy="248387"/>
            <a:chOff x="4724400" y="4323613"/>
            <a:chExt cx="685800" cy="248387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800600" y="4343400"/>
              <a:ext cx="547903" cy="177509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4724400" y="4323613"/>
              <a:ext cx="685800" cy="2483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1" name="Group 70"/>
          <p:cNvGrpSpPr>
            <a:grpSpLocks noChangeAspect="1"/>
          </p:cNvGrpSpPr>
          <p:nvPr/>
        </p:nvGrpSpPr>
        <p:grpSpPr>
          <a:xfrm>
            <a:off x="228600" y="3200400"/>
            <a:ext cx="3490343" cy="725250"/>
            <a:chOff x="228600" y="3200400"/>
            <a:chExt cx="3490343" cy="725250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8600" y="3200400"/>
              <a:ext cx="3490343" cy="725250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304800" y="3200400"/>
              <a:ext cx="304800" cy="2483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0" name="Group 69"/>
          <p:cNvGrpSpPr>
            <a:grpSpLocks noChangeAspect="1"/>
          </p:cNvGrpSpPr>
          <p:nvPr/>
        </p:nvGrpSpPr>
        <p:grpSpPr>
          <a:xfrm>
            <a:off x="6172200" y="3252116"/>
            <a:ext cx="2191611" cy="557884"/>
            <a:chOff x="4285389" y="3252116"/>
            <a:chExt cx="2191611" cy="55788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285389" y="3252116"/>
              <a:ext cx="2191611" cy="557884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4343400" y="3276600"/>
              <a:ext cx="304800" cy="2483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8" name="Right Arrow 67"/>
          <p:cNvSpPr/>
          <p:nvPr/>
        </p:nvSpPr>
        <p:spPr>
          <a:xfrm>
            <a:off x="2952505" y="2520184"/>
            <a:ext cx="3447066" cy="9515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9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 information and BLUE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000" y="1144800"/>
                <a:ext cx="8791200" cy="4848227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GB" dirty="0" smtClean="0"/>
                  <a:t>Looking for a tool to </a:t>
                </a:r>
                <a:r>
                  <a:rPr lang="en-GB" dirty="0"/>
                  <a:t>assess </a:t>
                </a:r>
                <a:r>
                  <a:rPr lang="en-GB" i="1" dirty="0"/>
                  <a:t>“how much</a:t>
                </a:r>
                <a:r>
                  <a:rPr lang="en-GB" i="1" dirty="0" smtClean="0"/>
                  <a:t>”</a:t>
                </a:r>
                <a:r>
                  <a:rPr lang="en-GB" dirty="0" smtClean="0"/>
                  <a:t> each </a:t>
                </a:r>
                <a:r>
                  <a:rPr lang="en-GB" dirty="0"/>
                  <a:t>measurement </a:t>
                </a:r>
                <a:r>
                  <a:rPr lang="en-GB" dirty="0" smtClean="0"/>
                  <a:t>contributes </a:t>
                </a:r>
                <a:r>
                  <a:rPr lang="en-GB" dirty="0"/>
                  <a:t>to a </a:t>
                </a:r>
                <a:r>
                  <a:rPr lang="en-GB" dirty="0" smtClean="0"/>
                  <a:t>combination? </a:t>
                </a:r>
                <a:r>
                  <a:rPr lang="en-GB" i="1" dirty="0" smtClean="0">
                    <a:solidFill>
                      <a:srgbClr val="FF0000"/>
                    </a:solidFill>
                  </a:rPr>
                  <a:t>Fisher information </a:t>
                </a:r>
                <a:r>
                  <a:rPr lang="en-GB" dirty="0" smtClean="0"/>
                  <a:t>addresses precisely that question!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GB" i="1" dirty="0"/>
                  <a:t>See Fred James’s book and his </a:t>
                </a:r>
                <a:r>
                  <a:rPr lang="en-GB" i="1" dirty="0">
                    <a:hlinkClick r:id="rId2"/>
                  </a:rPr>
                  <a:t>2015 DESY lectures</a:t>
                </a:r>
                <a:r>
                  <a:rPr lang="en-GB" i="1" dirty="0"/>
                  <a:t> at this </a:t>
                </a:r>
                <a:r>
                  <a:rPr lang="en-GB" i="1" dirty="0" smtClean="0"/>
                  <a:t>School</a:t>
                </a:r>
                <a:endParaRPr lang="en-US" dirty="0" smtClean="0"/>
              </a:p>
              <a:p>
                <a:pPr lvl="3"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Given a </a:t>
                </a:r>
                <a:r>
                  <a:rPr lang="en-GB" dirty="0"/>
                  <a:t>p.d.f.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p(</a:t>
                </a:r>
                <a:r>
                  <a:rPr lang="en-GB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|</a:t>
                </a:r>
                <a:r>
                  <a:rPr lang="el-GR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dirty="0" smtClean="0"/>
                  <a:t> for the measurements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and the parameters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US" dirty="0" smtClean="0"/>
                  <a:t>, the information matrix </a:t>
                </a:r>
                <a:r>
                  <a:rPr lang="en-GB" dirty="0" smtClean="0">
                    <a:latin typeface="Lucida Calligraphy" panose="03010101010101010101" pitchFamily="66" charset="0"/>
                    <a:ea typeface="Cambria Math" panose="02040503050406030204" pitchFamily="18" charset="0"/>
                  </a:rPr>
                  <a:t>I</a:t>
                </a:r>
                <a:r>
                  <a:rPr lang="en-US" baseline="30000" dirty="0" smtClean="0"/>
                  <a:t>(</a:t>
                </a:r>
                <a:r>
                  <a:rPr lang="el-GR" b="1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en-US" baseline="30000" dirty="0" smtClean="0"/>
                  <a:t>)</a:t>
                </a:r>
                <a:r>
                  <a:rPr lang="en-US" dirty="0" smtClean="0"/>
                  <a:t> for </a:t>
                </a:r>
                <a:r>
                  <a:rPr lang="el-GR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θ </a:t>
                </a:r>
                <a:r>
                  <a:rPr lang="en-GB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 smtClean="0"/>
                  <a:t>s defined as the covariance of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(∂log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/∂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l-GR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αβ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E[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∂log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/∂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∂log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/∂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el-GR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(∂log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/∂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∂log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/∂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el-GR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 p(</a:t>
                </a:r>
                <a:r>
                  <a:rPr lang="en-GB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|</a:t>
                </a:r>
                <a:r>
                  <a:rPr lang="el-GR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d</a:t>
                </a:r>
                <a:r>
                  <a:rPr lang="en-GB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endParaRPr lang="en-GB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GB" dirty="0" smtClean="0"/>
                  <a:t>Itself a function of the measurement sample </a:t>
                </a:r>
                <a:r>
                  <a:rPr lang="en-GB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dirty="0" smtClean="0"/>
                  <a:t> and of the parameters </a:t>
                </a:r>
                <a:r>
                  <a:rPr lang="el-GR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endParaRPr lang="en-GB" dirty="0" smtClean="0"/>
              </a:p>
              <a:p>
                <a:pPr lvl="3">
                  <a:spcBef>
                    <a:spcPts val="0"/>
                  </a:spcBef>
                </a:pPr>
                <a:endParaRPr lang="en-GB" dirty="0"/>
              </a:p>
              <a:p>
                <a:pPr>
                  <a:spcBef>
                    <a:spcPts val="0"/>
                  </a:spcBef>
                </a:pPr>
                <a:r>
                  <a:rPr lang="en-GB" dirty="0" smtClean="0"/>
                  <a:t>Cramer-Rao Lower Bound is</a:t>
                </a:r>
                <a:r>
                  <a:rPr lang="en-GB" dirty="0" smtClean="0">
                    <a:solidFill>
                      <a:srgbClr val="000000"/>
                    </a:solidFill>
                  </a:rPr>
                  <a:t> cov(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GB" baseline="-25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GB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l-GR" baseline="-25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en-GB" dirty="0">
                    <a:solidFill>
                      <a:srgbClr val="000000"/>
                    </a:solidFill>
                  </a:rPr>
                  <a:t>) </a:t>
                </a:r>
                <a:r>
                  <a:rPr lang="en-GB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 </a:t>
                </a:r>
                <a:r>
                  <a:rPr lang="en-GB" dirty="0" smtClean="0">
                    <a:solidFill>
                      <a:srgbClr val="000000"/>
                    </a:solidFill>
                  </a:rPr>
                  <a:t>(</a:t>
                </a:r>
                <a:r>
                  <a:rPr lang="en-GB" dirty="0" smtClean="0">
                    <a:solidFill>
                      <a:srgbClr val="000000"/>
                    </a:solidFill>
                    <a:latin typeface="Lucida Calligraphy" panose="03010101010101010101" pitchFamily="66" charset="0"/>
                    <a:ea typeface="Cambria Math" panose="02040503050406030204" pitchFamily="18" charset="0"/>
                  </a:rPr>
                  <a:t>I</a:t>
                </a:r>
                <a:r>
                  <a:rPr lang="en-GB" baseline="30000" dirty="0" smtClean="0">
                    <a:solidFill>
                      <a:srgbClr val="000000"/>
                    </a:solidFill>
                  </a:rPr>
                  <a:t>-1</a:t>
                </a:r>
                <a:r>
                  <a:rPr lang="en-GB" dirty="0" smtClean="0">
                    <a:solidFill>
                      <a:srgbClr val="000000"/>
                    </a:solidFill>
                  </a:rPr>
                  <a:t>)</a:t>
                </a:r>
                <a:r>
                  <a:rPr lang="en-GB" baseline="-250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l-GR" baseline="-250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en-GB" dirty="0" smtClean="0"/>
                  <a:t> for </a:t>
                </a:r>
                <a:r>
                  <a:rPr lang="en-GB" dirty="0"/>
                  <a:t>any estimator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</m:acc>
                  </m:oMath>
                </a14:m>
                <a:endParaRPr lang="en-GB" baseline="-250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GB" dirty="0"/>
                  <a:t>MLE is asymptotically efficient i.e. attains the lower bound for large samples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GB" dirty="0">
                    <a:solidFill>
                      <a:srgbClr val="FF0000"/>
                    </a:solidFill>
                  </a:rPr>
                  <a:t>I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f measurements </a:t>
                </a:r>
                <a:r>
                  <a:rPr lang="en-GB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dirty="0">
                    <a:solidFill>
                      <a:srgbClr val="FF0000"/>
                    </a:solidFill>
                  </a:rPr>
                  <a:t> are Gaussian, MLE and BLUE coincide and are efficient!</a:t>
                </a:r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en-GB" dirty="0">
                    <a:solidFill>
                      <a:srgbClr val="FF0000"/>
                    </a:solidFill>
                  </a:rPr>
                  <a:t>		cov(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n-GB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GB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acc>
                  </m:oMath>
                </a14:m>
                <a:r>
                  <a:rPr lang="el-GR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en-GB" dirty="0">
                    <a:solidFill>
                      <a:srgbClr val="FF0000"/>
                    </a:solidFill>
                  </a:rPr>
                  <a:t>) =</a:t>
                </a:r>
                <a:r>
                  <a:rPr lang="en-GB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GB" dirty="0">
                    <a:solidFill>
                      <a:srgbClr val="FF0000"/>
                    </a:solidFill>
                  </a:rPr>
                  <a:t>(</a:t>
                </a:r>
                <a:r>
                  <a:rPr lang="en-GB" dirty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A</a:t>
                </a:r>
                <a:r>
                  <a:rPr lang="en-GB" baseline="30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GB" dirty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M</a:t>
                </a:r>
                <a:r>
                  <a:rPr lang="en-GB" baseline="30000" dirty="0">
                    <a:solidFill>
                      <a:srgbClr val="FF0000"/>
                    </a:solidFill>
                  </a:rPr>
                  <a:t>-1</a:t>
                </a:r>
                <a:r>
                  <a:rPr lang="en-GB" dirty="0">
                    <a:solidFill>
                      <a:srgbClr val="FF0000"/>
                    </a:solidFill>
                    <a:latin typeface="Lucida Calligraphy" panose="03010101010101010101" pitchFamily="66" charset="0"/>
                  </a:rPr>
                  <a:t>A</a:t>
                </a:r>
                <a:r>
                  <a:rPr lang="en-GB" dirty="0">
                    <a:solidFill>
                      <a:srgbClr val="FF0000"/>
                    </a:solidFill>
                  </a:rPr>
                  <a:t>)</a:t>
                </a:r>
                <a:r>
                  <a:rPr lang="en-GB" baseline="30000" dirty="0">
                    <a:solidFill>
                      <a:srgbClr val="FF0000"/>
                    </a:solidFill>
                  </a:rPr>
                  <a:t>-1</a:t>
                </a:r>
                <a:r>
                  <a:rPr lang="en-GB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l-GR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en-GB" dirty="0">
                    <a:solidFill>
                      <a:srgbClr val="FF0000"/>
                    </a:solidFill>
                  </a:rPr>
                  <a:t> = (</a:t>
                </a:r>
                <a:r>
                  <a:rPr lang="en-GB" dirty="0">
                    <a:solidFill>
                      <a:srgbClr val="FF0000"/>
                    </a:solidFill>
                    <a:latin typeface="Lucida Calligraphy" panose="03010101010101010101" pitchFamily="66" charset="0"/>
                    <a:ea typeface="Cambria Math" panose="02040503050406030204" pitchFamily="18" charset="0"/>
                  </a:rPr>
                  <a:t>I</a:t>
                </a:r>
                <a:r>
                  <a:rPr lang="en-GB" baseline="30000" dirty="0">
                    <a:solidFill>
                      <a:srgbClr val="FF0000"/>
                    </a:solidFill>
                  </a:rPr>
                  <a:t>-1</a:t>
                </a:r>
                <a:r>
                  <a:rPr lang="en-GB" dirty="0">
                    <a:solidFill>
                      <a:srgbClr val="FF0000"/>
                    </a:solidFill>
                  </a:rPr>
                  <a:t>)</a:t>
                </a:r>
                <a:r>
                  <a:rPr lang="en-GB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</a:t>
                </a:r>
                <a:r>
                  <a:rPr lang="el-GR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β</a:t>
                </a:r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en-GB" dirty="0" smtClean="0">
                    <a:solidFill>
                      <a:srgbClr val="FF0000"/>
                    </a:solidFill>
                  </a:rPr>
                  <a:t>     i.e. BLUE fully exploits the available information in the measurement</a:t>
                </a:r>
              </a:p>
              <a:p>
                <a:pPr marL="1371600" lvl="3" indent="0">
                  <a:spcBef>
                    <a:spcPts val="3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000" y="1144800"/>
                <a:ext cx="8791200" cy="4848227"/>
              </a:xfrm>
              <a:blipFill rotWithShape="0">
                <a:blip r:embed="rId3"/>
                <a:stretch>
                  <a:fillRect l="-624" t="-6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97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444656"/>
          </a:xfrm>
        </p:spPr>
        <p:txBody>
          <a:bodyPr/>
          <a:lstStyle/>
          <a:p>
            <a:r>
              <a:rPr lang="en-GB" dirty="0"/>
              <a:t>n</a:t>
            </a:r>
            <a:r>
              <a:rPr lang="en-GB" dirty="0" smtClean="0"/>
              <a:t> measurements of 1 parameter </a:t>
            </a:r>
            <a:r>
              <a:rPr lang="en-GB" sz="2400" dirty="0" smtClean="0"/>
              <a:t>(revisited)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000" y="609600"/>
                <a:ext cx="8887800" cy="44196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GB" dirty="0" smtClean="0"/>
                  <a:t>Given n observations </a:t>
                </a:r>
                <a14:m>
                  <m:oMath xmlns:m="http://schemas.openxmlformats.org/officeDocument/2006/math">
                    <m:r>
                      <a:rPr lang="en-GB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𝐲</m:t>
                    </m:r>
                    <m:r>
                      <a:rPr lang="en-GB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y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{y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, ... y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}</a:t>
                </a:r>
                <a:r>
                  <a:rPr lang="en-GB" dirty="0" smtClean="0"/>
                  <a:t> of a single parameter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GB" dirty="0" smtClean="0"/>
                  <a:t>simpler notation: use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dirty="0" smtClean="0"/>
                  <a:t> instead of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θ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dirty="0" smtClean="0"/>
                  <a:t>as all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 </a:t>
                </a:r>
                <a:r>
                  <a:rPr lang="en-GB" dirty="0" smtClean="0"/>
                  <a:t>are measurements of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endParaRPr lang="en-GB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GB" dirty="0" smtClean="0"/>
                  <a:t>parametric model </a:t>
                </a:r>
                <a:r>
                  <a:rPr lang="en-GB" dirty="0"/>
                  <a:t>of observations: expectation values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E[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GB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]=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)=Y=U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i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endParaRPr lang="en-GB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>
                  <a:spcBef>
                    <a:spcPts val="0"/>
                  </a:spcBef>
                </a:pPr>
                <a:r>
                  <a:rPr lang="en-GB" dirty="0" smtClean="0"/>
                  <a:t>in matrix notation 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E[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]=</a:t>
                </a:r>
                <a:r>
                  <a:rPr lang="en-GB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GB" dirty="0" smtClean="0"/>
                  <a:t> where the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GB" sz="1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:r>
                  <a:rPr lang="en-GB" dirty="0" smtClean="0"/>
                  <a:t>“design matrix” is the unit vector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</a:t>
                </a:r>
                <a:r>
                  <a:rPr lang="en-GB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i</a:t>
                </a:r>
                <a:r>
                  <a:rPr lang="en-GB" dirty="0" smtClean="0"/>
                  <a:t>=1 </a:t>
                </a:r>
                <a14:m>
                  <m:oMath xmlns:m="http://schemas.openxmlformats.org/officeDocument/2006/math">
                    <m:r>
                      <a:rPr lang="en-GB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endParaRPr lang="en-GB" dirty="0" smtClean="0"/>
              </a:p>
              <a:p>
                <a:pPr lvl="3">
                  <a:spcBef>
                    <a:spcPts val="0"/>
                  </a:spcBef>
                </a:pPr>
                <a:endParaRPr lang="en-GB" dirty="0" smtClean="0"/>
              </a:p>
              <a:p>
                <a:pPr>
                  <a:spcBef>
                    <a:spcPts val="0"/>
                  </a:spcBef>
                </a:pPr>
                <a:r>
                  <a:rPr lang="en-GB" dirty="0" smtClean="0"/>
                  <a:t>The formulas we saw for N parameters simplify as follows for 1 parameter:</a:t>
                </a:r>
              </a:p>
              <a:p>
                <a:pPr lvl="3">
                  <a:spcBef>
                    <a:spcPts val="0"/>
                  </a:spcBef>
                </a:pPr>
                <a:endParaRPr lang="en-GB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GB" dirty="0" smtClean="0"/>
                  <a:t>BLUE central value</a:t>
                </a:r>
              </a:p>
              <a:p>
                <a:pPr lvl="3">
                  <a:spcBef>
                    <a:spcPts val="0"/>
                  </a:spcBef>
                </a:pPr>
                <a:endParaRPr lang="en-GB" dirty="0" smtClean="0"/>
              </a:p>
              <a:p>
                <a:pPr lvl="3">
                  <a:spcBef>
                    <a:spcPts val="0"/>
                  </a:spcBef>
                </a:pPr>
                <a:endParaRPr lang="en-GB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GB" dirty="0" smtClean="0"/>
                  <a:t>BLUE coefficients (given the 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GB" sz="9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GB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</a:t>
                </a:r>
                <a:r>
                  <a:rPr lang="en-GB" dirty="0" smtClean="0"/>
                  <a:t>measurement covariance)</a:t>
                </a:r>
              </a:p>
              <a:p>
                <a:pPr lvl="3">
                  <a:spcBef>
                    <a:spcPts val="0"/>
                  </a:spcBef>
                </a:pPr>
                <a:endParaRPr lang="en-GB" dirty="0" smtClean="0"/>
              </a:p>
              <a:p>
                <a:pPr lvl="3">
                  <a:spcBef>
                    <a:spcPts val="0"/>
                  </a:spcBef>
                </a:pPr>
                <a:endParaRPr lang="en-GB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GB" dirty="0" smtClean="0"/>
                  <a:t>normalization condition for the BLUE coefficients</a:t>
                </a:r>
              </a:p>
              <a:p>
                <a:pPr lvl="3">
                  <a:spcBef>
                    <a:spcPts val="0"/>
                  </a:spcBef>
                </a:pPr>
                <a:endParaRPr lang="en-GB" dirty="0" smtClean="0"/>
              </a:p>
              <a:p>
                <a:pPr lvl="3">
                  <a:spcBef>
                    <a:spcPts val="0"/>
                  </a:spcBef>
                </a:pPr>
                <a:endParaRPr lang="en-GB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GB" dirty="0" smtClean="0"/>
                  <a:t>BLUE variance</a:t>
                </a:r>
              </a:p>
              <a:p>
                <a:pPr lvl="3">
                  <a:spcBef>
                    <a:spcPts val="0"/>
                  </a:spcBef>
                </a:pPr>
                <a:endParaRPr lang="en-GB" dirty="0"/>
              </a:p>
              <a:p>
                <a:pPr lvl="3">
                  <a:spcBef>
                    <a:spcPts val="0"/>
                  </a:spcBef>
                </a:pPr>
                <a:endParaRPr lang="en-GB" dirty="0"/>
              </a:p>
              <a:p>
                <a:pPr lvl="1">
                  <a:spcBef>
                    <a:spcPts val="0"/>
                  </a:spcBef>
                </a:pPr>
                <a:r>
                  <a:rPr lang="en-GB" dirty="0" smtClean="0"/>
                  <a:t>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Fisher information (assuming Gaussian errors)</a:t>
                </a:r>
                <a:endParaRPr lang="en-GB" dirty="0">
                  <a:solidFill>
                    <a:srgbClr val="FF0000"/>
                  </a:solidFill>
                </a:endParaRPr>
              </a:p>
              <a:p>
                <a:pPr lvl="1">
                  <a:spcBef>
                    <a:spcPts val="0"/>
                  </a:spcBef>
                </a:pPr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000" y="609600"/>
                <a:ext cx="8887800" cy="4419600"/>
              </a:xfrm>
              <a:blipFill rotWithShape="0">
                <a:blip r:embed="rId2"/>
                <a:stretch>
                  <a:fillRect l="-617" t="-690" r="-617" b="-15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1" y="2362200"/>
            <a:ext cx="1600200" cy="62785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998819"/>
            <a:ext cx="1447800" cy="58258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733800"/>
            <a:ext cx="1295400" cy="59705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4419600"/>
            <a:ext cx="4114800" cy="6195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00600" y="2395639"/>
                <a:ext cx="4343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i="1" dirty="0" smtClean="0">
                    <a:solidFill>
                      <a:srgbClr val="000000"/>
                    </a:solidFill>
                  </a:rPr>
                  <a:t>Note: Using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sz="12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b="1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e>
                    </m:acc>
                  </m:oMath>
                </a14:m>
                <a:r>
                  <a:rPr lang="en-GB" sz="12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1200" b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en-GB" sz="1200" baseline="30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GB" sz="12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1200" i="1" dirty="0" smtClean="0">
                    <a:solidFill>
                      <a:srgbClr val="000000"/>
                    </a:solidFill>
                  </a:rPr>
                  <a:t>here to indicate the transpose of a vector </a:t>
                </a:r>
                <a:endParaRPr lang="en-GB" sz="1200" i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395639"/>
                <a:ext cx="4343400" cy="276999"/>
              </a:xfrm>
              <a:prstGeom prst="rect">
                <a:avLst/>
              </a:prstGeom>
              <a:blipFill rotWithShape="0">
                <a:blip r:embed="rId7"/>
                <a:stretch>
                  <a:fillRect t="-4444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5138730"/>
            <a:ext cx="2743200" cy="64892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6200" y="5638800"/>
            <a:ext cx="4267200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>
                <a:solidFill>
                  <a:srgbClr val="FF0000"/>
                </a:solidFill>
              </a:rPr>
              <a:t>For many practical purposes, in the following “information” </a:t>
            </a:r>
          </a:p>
          <a:p>
            <a:pPr algn="ctr"/>
            <a:r>
              <a:rPr lang="en-GB" sz="1200" i="1" dirty="0" smtClean="0">
                <a:solidFill>
                  <a:srgbClr val="FF0000"/>
                </a:solidFill>
              </a:rPr>
              <a:t>will often be a synonym for the inverse of the BLUE variance</a:t>
            </a:r>
            <a:endParaRPr lang="en-GB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4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Fisher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4800"/>
            <a:ext cx="8915400" cy="4848227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GB" dirty="0" smtClean="0"/>
              <a:t>Fisher information has many useful properties for estimation </a:t>
            </a:r>
            <a:r>
              <a:rPr lang="en-GB" sz="1200" i="1" dirty="0" smtClean="0"/>
              <a:t>[See F. </a:t>
            </a:r>
            <a:r>
              <a:rPr lang="en-GB" sz="1200" i="1" dirty="0"/>
              <a:t>James’s book] </a:t>
            </a:r>
            <a:endParaRPr lang="en-US" sz="1200" dirty="0" smtClean="0"/>
          </a:p>
          <a:p>
            <a:pPr lvl="1">
              <a:spcBef>
                <a:spcPts val="200"/>
              </a:spcBef>
            </a:pPr>
            <a:r>
              <a:rPr lang="en-US" dirty="0" smtClean="0"/>
              <a:t>It is </a:t>
            </a:r>
            <a:r>
              <a:rPr lang="en-US" i="1" dirty="0"/>
              <a:t>additive</a:t>
            </a:r>
            <a:r>
              <a:rPr lang="en-US" dirty="0"/>
              <a:t> – its total is the sum of those from </a:t>
            </a:r>
            <a:r>
              <a:rPr lang="en-US" i="1" dirty="0"/>
              <a:t>independent</a:t>
            </a:r>
            <a:r>
              <a:rPr lang="en-US" dirty="0"/>
              <a:t> measurements</a:t>
            </a:r>
          </a:p>
          <a:p>
            <a:pPr lvl="1">
              <a:spcBef>
                <a:spcPts val="200"/>
              </a:spcBef>
            </a:pPr>
            <a:r>
              <a:rPr lang="en-GB" dirty="0" smtClean="0">
                <a:latin typeface="Lucida Calligraphy" panose="03010101010101010101" pitchFamily="66" charset="0"/>
                <a:ea typeface="Cambria Math" panose="02040503050406030204" pitchFamily="18" charset="0"/>
              </a:rPr>
              <a:t>I</a:t>
            </a:r>
            <a:r>
              <a:rPr lang="en-US" baseline="30000" dirty="0" smtClean="0"/>
              <a:t>(</a:t>
            </a:r>
            <a:r>
              <a:rPr lang="el-GR" b="1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baseline="30000" dirty="0" smtClean="0"/>
              <a:t>) </a:t>
            </a:r>
            <a:r>
              <a:rPr lang="en-US" dirty="0" smtClean="0"/>
              <a:t>(</a:t>
            </a:r>
            <a:r>
              <a:rPr lang="en-GB" dirty="0" smtClean="0">
                <a:latin typeface="Lucida Calligraphy" panose="03010101010101010101" pitchFamily="66" charset="0"/>
                <a:ea typeface="Cambria Math" panose="02040503050406030204" pitchFamily="18" charset="0"/>
              </a:rPr>
              <a:t>I</a:t>
            </a:r>
            <a:r>
              <a:rPr lang="en-US" baseline="30000" dirty="0" smtClean="0"/>
              <a:t>(</a:t>
            </a:r>
            <a:r>
              <a:rPr lang="en-GB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baseline="30000" dirty="0" smtClean="0"/>
              <a:t>)</a:t>
            </a:r>
            <a:r>
              <a:rPr lang="en-US" dirty="0" smtClean="0"/>
              <a:t>) is </a:t>
            </a:r>
            <a:r>
              <a:rPr lang="en-US" i="1" dirty="0"/>
              <a:t>defined with respect to the </a:t>
            </a:r>
            <a:r>
              <a:rPr lang="en-US" i="1" dirty="0" smtClean="0"/>
              <a:t>parameters </a:t>
            </a:r>
            <a:r>
              <a:rPr lang="el-GR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θ</a:t>
            </a:r>
            <a:r>
              <a:rPr lang="en-US" dirty="0" smtClean="0"/>
              <a:t> (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dirty="0" smtClean="0"/>
              <a:t>)</a:t>
            </a:r>
            <a:r>
              <a:rPr lang="en-US" i="1" dirty="0" smtClean="0"/>
              <a:t> we </a:t>
            </a:r>
            <a:r>
              <a:rPr lang="en-US" i="1" dirty="0"/>
              <a:t>want to estimate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It is </a:t>
            </a:r>
            <a:r>
              <a:rPr lang="en-US" i="1" dirty="0"/>
              <a:t>related to precision</a:t>
            </a:r>
            <a:r>
              <a:rPr lang="en-US" dirty="0"/>
              <a:t>: </a:t>
            </a:r>
            <a:r>
              <a:rPr lang="en-US" dirty="0" smtClean="0"/>
              <a:t>the </a:t>
            </a:r>
            <a:r>
              <a:rPr lang="en-US" dirty="0"/>
              <a:t>greater the available information, the more precise our estimates can be </a:t>
            </a:r>
            <a:r>
              <a:rPr lang="en-US" dirty="0" smtClean="0"/>
              <a:t>(Cramer-Rao lower bound on minimum variance)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It is </a:t>
            </a:r>
            <a:r>
              <a:rPr lang="en-US" i="1" dirty="0"/>
              <a:t>positive </a:t>
            </a:r>
            <a:r>
              <a:rPr lang="en-US" i="1" dirty="0" smtClean="0"/>
              <a:t>semi-definite </a:t>
            </a:r>
            <a:r>
              <a:rPr lang="en-US" dirty="0"/>
              <a:t>(for one </a:t>
            </a:r>
            <a:r>
              <a:rPr lang="en-US" dirty="0" smtClean="0"/>
              <a:t>parameter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Y </a:t>
            </a:r>
            <a:r>
              <a:rPr lang="en-US" dirty="0" smtClean="0"/>
              <a:t>it </a:t>
            </a:r>
            <a:r>
              <a:rPr lang="en-US" dirty="0"/>
              <a:t>is a scalar ≥ 0</a:t>
            </a:r>
            <a:r>
              <a:rPr lang="en-US" dirty="0" smtClean="0"/>
              <a:t>)</a:t>
            </a:r>
          </a:p>
          <a:p>
            <a:pPr lvl="3">
              <a:spcBef>
                <a:spcPts val="200"/>
              </a:spcBef>
            </a:pPr>
            <a:endParaRPr lang="en-US" sz="1200" dirty="0" smtClean="0"/>
          </a:p>
          <a:p>
            <a:pPr>
              <a:spcBef>
                <a:spcPts val="200"/>
              </a:spcBef>
            </a:pPr>
            <a:r>
              <a:rPr lang="en-GB" dirty="0" smtClean="0"/>
              <a:t>Another property is especially useful for combinations </a:t>
            </a:r>
            <a:r>
              <a:rPr lang="en-GB" sz="1200" i="1" dirty="0"/>
              <a:t>[See </a:t>
            </a:r>
            <a:r>
              <a:rPr lang="en-GB" sz="1200" i="1" dirty="0" smtClean="0"/>
              <a:t>A. van den Bos’s </a:t>
            </a:r>
            <a:r>
              <a:rPr lang="en-GB" sz="1200" i="1" dirty="0"/>
              <a:t>book] </a:t>
            </a:r>
            <a:endParaRPr lang="en-US" sz="1600" dirty="0"/>
          </a:p>
          <a:p>
            <a:pPr lvl="1">
              <a:spcBef>
                <a:spcPts val="200"/>
              </a:spcBef>
            </a:pPr>
            <a:r>
              <a:rPr lang="en-US" dirty="0"/>
              <a:t>information is non-decreasing with the addition of an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n+1)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measurement to a sample of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 </a:t>
            </a:r>
            <a:r>
              <a:rPr lang="en-US" dirty="0" smtClean="0"/>
              <a:t>– easy proof for linear exponential distributions (e.g. Gaussians) 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This holds even in the presence of correlations between the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(n+1)</a:t>
            </a:r>
            <a:r>
              <a:rPr lang="en-US" dirty="0"/>
              <a:t> </a:t>
            </a:r>
            <a:r>
              <a:rPr lang="en-US" dirty="0" smtClean="0"/>
              <a:t>measurements 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The marginal information </a:t>
            </a:r>
            <a:r>
              <a:rPr lang="en-GB" dirty="0" smtClean="0">
                <a:latin typeface="Lucida Calligraphy" panose="03010101010101010101" pitchFamily="66" charset="0"/>
                <a:ea typeface="Cambria Math" panose="02040503050406030204" pitchFamily="18" charset="0"/>
              </a:rPr>
              <a:t>I</a:t>
            </a:r>
            <a:r>
              <a:rPr lang="en-US" baseline="-25000" dirty="0"/>
              <a:t>(</a:t>
            </a:r>
            <a:r>
              <a:rPr lang="en-GB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n+1</a:t>
            </a:r>
            <a:r>
              <a:rPr lang="en-US" baseline="-25000" dirty="0"/>
              <a:t>)</a:t>
            </a:r>
            <a:r>
              <a:rPr lang="en-US" baseline="30000" dirty="0"/>
              <a:t>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en-GB" dirty="0" smtClean="0">
                <a:latin typeface="Lucida Calligraphy" panose="03010101010101010101" pitchFamily="66" charset="0"/>
                <a:ea typeface="Cambria Math" panose="02040503050406030204" pitchFamily="18" charset="0"/>
              </a:rPr>
              <a:t>I</a:t>
            </a:r>
            <a:r>
              <a:rPr lang="en-US" baseline="-25000" dirty="0"/>
              <a:t>(</a:t>
            </a:r>
            <a:r>
              <a:rPr lang="en-GB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baseline="-25000" dirty="0" smtClean="0"/>
              <a:t>)</a:t>
            </a:r>
            <a:r>
              <a:rPr lang="en-US" dirty="0" smtClean="0"/>
              <a:t> from the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(n+1)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measurement </a:t>
            </a:r>
            <a:r>
              <a:rPr lang="en-US" dirty="0"/>
              <a:t>(</a:t>
            </a:r>
            <a:r>
              <a:rPr lang="en-US" dirty="0" smtClean="0"/>
              <a:t>or information inflow) is positive semi-definite – it can be calculated exactly and we’ll use that!</a:t>
            </a:r>
          </a:p>
          <a:p>
            <a:pPr lvl="2">
              <a:spcBef>
                <a:spcPts val="200"/>
              </a:spcBef>
            </a:pPr>
            <a:endParaRPr lang="en-US" dirty="0" smtClean="0"/>
          </a:p>
          <a:p>
            <a:pPr marL="914400" lvl="2" indent="0">
              <a:spcBef>
                <a:spcPts val="200"/>
              </a:spcBef>
              <a:buNone/>
            </a:pPr>
            <a:endParaRPr lang="en-US" dirty="0"/>
          </a:p>
          <a:p>
            <a:pPr marL="0" indent="0">
              <a:spcBef>
                <a:spcPts val="200"/>
              </a:spcBef>
              <a:buNone/>
            </a:pPr>
            <a:r>
              <a:rPr lang="en-US" sz="1600" i="1" dirty="0" smtClean="0"/>
              <a:t>[NB: </a:t>
            </a:r>
            <a:r>
              <a:rPr lang="en-US" sz="1600" i="1" u="sng" dirty="0"/>
              <a:t>Shannon </a:t>
            </a:r>
            <a:r>
              <a:rPr lang="en-US" sz="1600" i="1" u="sng" dirty="0" smtClean="0"/>
              <a:t>information</a:t>
            </a:r>
            <a:r>
              <a:rPr lang="en-US" sz="1600" i="1" dirty="0" smtClean="0"/>
              <a:t> is another type of “information” commonly used in statistics and signal processing </a:t>
            </a:r>
            <a:r>
              <a:rPr lang="en-US" sz="1600" i="1" dirty="0"/>
              <a:t>– but it has a different meaning, it measures (in bits) the “entropy” of messages]</a:t>
            </a:r>
          </a:p>
        </p:txBody>
      </p:sp>
    </p:spTree>
    <p:extLst>
      <p:ext uri="{BB962C8B-B14F-4D97-AF65-F5344CB8AC3E}">
        <p14:creationId xmlns:p14="http://schemas.microsoft.com/office/powerpoint/2010/main" val="409226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200" cy="510139"/>
          </a:xfrm>
        </p:spPr>
        <p:txBody>
          <a:bodyPr/>
          <a:lstStyle/>
          <a:p>
            <a:r>
              <a:rPr lang="en-GB" dirty="0"/>
              <a:t>The problems in </a:t>
            </a:r>
            <a:r>
              <a:rPr lang="en-GB" dirty="0" smtClean="0"/>
              <a:t>RI – example </a:t>
            </a:r>
            <a:r>
              <a:rPr lang="en-GB" sz="2400" dirty="0" smtClean="0"/>
              <a:t>(revisited)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0" y="914401"/>
            <a:ext cx="8964000" cy="825689"/>
          </a:xfrm>
        </p:spPr>
        <p:txBody>
          <a:bodyPr/>
          <a:lstStyle/>
          <a:p>
            <a:r>
              <a:rPr lang="en-GB" dirty="0" smtClean="0"/>
              <a:t>Let’s see this again with a numerical example – concentrate on A</a:t>
            </a:r>
          </a:p>
          <a:p>
            <a:pPr lvl="1"/>
            <a:r>
              <a:rPr lang="en-GB" dirty="0" smtClean="0"/>
              <a:t>[I apologise for using a different notation, AB</a:t>
            </a:r>
            <a:r>
              <a:rPr lang="en-GB" baseline="-25000" dirty="0" smtClean="0"/>
              <a:t>1</a:t>
            </a:r>
            <a:r>
              <a:rPr lang="en-GB" dirty="0" smtClean="0"/>
              <a:t>B</a:t>
            </a:r>
            <a:r>
              <a:rPr lang="en-GB" baseline="-25000" dirty="0" smtClean="0"/>
              <a:t>2</a:t>
            </a:r>
            <a:r>
              <a:rPr lang="en-GB" dirty="0" smtClean="0"/>
              <a:t> vs A(B</a:t>
            </a:r>
            <a:r>
              <a:rPr lang="en-GB" baseline="-25000" dirty="0" smtClean="0"/>
              <a:t>1</a:t>
            </a:r>
            <a:r>
              <a:rPr lang="en-GB" dirty="0" smtClean="0"/>
              <a:t>B</a:t>
            </a:r>
            <a:r>
              <a:rPr lang="en-GB" baseline="-25000" dirty="0" smtClean="0"/>
              <a:t>2</a:t>
            </a:r>
            <a:r>
              <a:rPr lang="en-GB" dirty="0" smtClean="0"/>
              <a:t>) in this case]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271" y="2321876"/>
            <a:ext cx="2698929" cy="1927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064333"/>
            <a:ext cx="2962735" cy="202867"/>
          </a:xfrm>
          <a:prstGeom prst="rect">
            <a:avLst/>
          </a:prstGeom>
        </p:spPr>
      </p:pic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6535011" y="4028831"/>
            <a:ext cx="2269357" cy="238369"/>
            <a:chOff x="3474345" y="5391205"/>
            <a:chExt cx="5678228" cy="59643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74345" y="5391205"/>
              <a:ext cx="3401926" cy="59643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67698" y="5501249"/>
              <a:ext cx="2284875" cy="456840"/>
            </a:xfrm>
            <a:prstGeom prst="rect">
              <a:avLst/>
            </a:prstGeom>
          </p:spPr>
        </p:pic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4419600"/>
            <a:ext cx="629074" cy="16736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0556" y="4414778"/>
            <a:ext cx="710244" cy="15722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9411" y="4338578"/>
            <a:ext cx="547903" cy="15722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0" y="5037534"/>
            <a:ext cx="5361841" cy="906066"/>
          </a:xfrm>
          <a:prstGeom prst="rect">
            <a:avLst/>
          </a:prstGeom>
          <a:ln w="57150">
            <a:solidFill>
              <a:srgbClr val="CC00FF"/>
            </a:solidFill>
          </a:ln>
        </p:spPr>
      </p:pic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1447800" y="1828800"/>
            <a:ext cx="1580906" cy="1224383"/>
            <a:chOff x="2686294" y="1752600"/>
            <a:chExt cx="1580906" cy="1224383"/>
          </a:xfrm>
        </p:grpSpPr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2826393" y="2204248"/>
              <a:ext cx="1288407" cy="613356"/>
              <a:chOff x="619747" y="2128251"/>
              <a:chExt cx="1611883" cy="767349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9747" y="2390484"/>
                <a:ext cx="1599414" cy="20938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4400" y="2654490"/>
                <a:ext cx="888563" cy="241110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2991" y="2128251"/>
                <a:ext cx="1548639" cy="215730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795744" y="1828800"/>
              <a:ext cx="1278440" cy="187652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2795744" y="2116348"/>
              <a:ext cx="1395255" cy="72798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686294" y="1752600"/>
              <a:ext cx="1580906" cy="1224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8" name="Group 57"/>
          <p:cNvGrpSpPr>
            <a:grpSpLocks noChangeAspect="1"/>
          </p:cNvGrpSpPr>
          <p:nvPr/>
        </p:nvGrpSpPr>
        <p:grpSpPr>
          <a:xfrm>
            <a:off x="6249505" y="1828800"/>
            <a:ext cx="1580906" cy="1224383"/>
            <a:chOff x="4743694" y="1752600"/>
            <a:chExt cx="1580906" cy="122438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953000" y="2418363"/>
              <a:ext cx="1197270" cy="172437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893760" y="2057400"/>
              <a:ext cx="1278440" cy="187652"/>
            </a:xfrm>
            <a:prstGeom prst="rect">
              <a:avLst/>
            </a:prstGeom>
          </p:spPr>
        </p:pic>
        <p:sp>
          <p:nvSpPr>
            <p:cNvPr id="56" name="Rectangle 55"/>
            <p:cNvSpPr/>
            <p:nvPr/>
          </p:nvSpPr>
          <p:spPr>
            <a:xfrm>
              <a:off x="4743694" y="1752600"/>
              <a:ext cx="1580906" cy="1224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600" y="3200400"/>
            <a:ext cx="3490343" cy="7252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72200" y="3252116"/>
            <a:ext cx="2191611" cy="557884"/>
          </a:xfrm>
          <a:prstGeom prst="rect">
            <a:avLst/>
          </a:prstGeom>
        </p:spPr>
      </p:pic>
      <p:sp>
        <p:nvSpPr>
          <p:cNvPr id="68" name="Right Arrow 67"/>
          <p:cNvSpPr/>
          <p:nvPr/>
        </p:nvSpPr>
        <p:spPr>
          <a:xfrm>
            <a:off x="2952505" y="2520184"/>
            <a:ext cx="3447066" cy="9515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2743201" y="3340875"/>
            <a:ext cx="4553810" cy="2089112"/>
            <a:chOff x="2743201" y="3340875"/>
            <a:chExt cx="4553810" cy="2089112"/>
          </a:xfrm>
        </p:grpSpPr>
        <p:grpSp>
          <p:nvGrpSpPr>
            <p:cNvPr id="73" name="Group 72"/>
            <p:cNvGrpSpPr>
              <a:grpSpLocks noChangeAspect="1"/>
            </p:cNvGrpSpPr>
            <p:nvPr/>
          </p:nvGrpSpPr>
          <p:grpSpPr>
            <a:xfrm>
              <a:off x="2743201" y="4338578"/>
              <a:ext cx="685800" cy="248387"/>
              <a:chOff x="2743201" y="4338578"/>
              <a:chExt cx="685800" cy="248387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04897" y="4394491"/>
                <a:ext cx="547903" cy="177509"/>
              </a:xfrm>
              <a:prstGeom prst="rect">
                <a:avLst/>
              </a:prstGeom>
            </p:spPr>
          </p:pic>
          <p:sp>
            <p:nvSpPr>
              <p:cNvPr id="64" name="Rectangle 63"/>
              <p:cNvSpPr/>
              <p:nvPr/>
            </p:nvSpPr>
            <p:spPr>
              <a:xfrm>
                <a:off x="2743201" y="4338578"/>
                <a:ext cx="685800" cy="24838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72" name="Group 71"/>
            <p:cNvGrpSpPr>
              <a:grpSpLocks noChangeAspect="1"/>
            </p:cNvGrpSpPr>
            <p:nvPr/>
          </p:nvGrpSpPr>
          <p:grpSpPr>
            <a:xfrm>
              <a:off x="6611211" y="4323613"/>
              <a:ext cx="685800" cy="248387"/>
              <a:chOff x="4724400" y="4323613"/>
              <a:chExt cx="685800" cy="248387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00600" y="4343400"/>
                <a:ext cx="547903" cy="177509"/>
              </a:xfrm>
              <a:prstGeom prst="rect">
                <a:avLst/>
              </a:prstGeom>
            </p:spPr>
          </p:pic>
          <p:sp>
            <p:nvSpPr>
              <p:cNvPr id="65" name="Rectangle 64"/>
              <p:cNvSpPr/>
              <p:nvPr/>
            </p:nvSpPr>
            <p:spPr>
              <a:xfrm>
                <a:off x="4724400" y="4323613"/>
                <a:ext cx="685800" cy="24838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955322" y="3340875"/>
              <a:ext cx="2140678" cy="769441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Proportional to 1/</a:t>
              </a:r>
              <a:r>
                <a:rPr lang="el-GR" sz="16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σ</a:t>
              </a:r>
              <a:r>
                <a:rPr lang="en-US" sz="1600" baseline="-25000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</a:t>
              </a:r>
              <a:r>
                <a:rPr lang="en-US" sz="1600" baseline="30000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</a:p>
            <a:p>
              <a:pPr algn="ctr"/>
              <a:r>
                <a:rPr lang="en-GB" sz="1600" dirty="0" smtClean="0">
                  <a:solidFill>
                    <a:srgbClr val="FF0000"/>
                  </a:solidFill>
                </a:rPr>
                <a:t>i.e. to </a:t>
              </a:r>
              <a:r>
                <a:rPr lang="en-GB" sz="1600" u="sng" dirty="0" smtClean="0">
                  <a:solidFill>
                    <a:srgbClr val="FF0000"/>
                  </a:solidFill>
                </a:rPr>
                <a:t>information</a:t>
              </a:r>
              <a:r>
                <a:rPr lang="en-GB" sz="1600" dirty="0" smtClean="0">
                  <a:solidFill>
                    <a:srgbClr val="FF0000"/>
                  </a:solidFill>
                </a:rPr>
                <a:t>!</a:t>
              </a:r>
            </a:p>
            <a:p>
              <a:pPr algn="ctr"/>
              <a:r>
                <a:rPr lang="en-GB" sz="1200" dirty="0" smtClean="0">
                  <a:solidFill>
                    <a:srgbClr val="FF0000"/>
                  </a:solidFill>
                </a:rPr>
                <a:t>(independent </a:t>
              </a:r>
              <a:r>
                <a:rPr lang="en-GB" sz="1200" dirty="0">
                  <a:solidFill>
                    <a:srgbClr val="FF0000"/>
                  </a:solidFill>
                </a:rPr>
                <a:t>measurement)</a:t>
              </a:r>
              <a:endParaRPr lang="en-GB" sz="1200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/>
            <p:cNvCxnSpPr>
              <a:stCxn id="64" idx="3"/>
              <a:endCxn id="4" idx="1"/>
            </p:cNvCxnSpPr>
            <p:nvPr/>
          </p:nvCxnSpPr>
          <p:spPr>
            <a:xfrm flipV="1">
              <a:off x="3429001" y="3725596"/>
              <a:ext cx="526321" cy="73717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5562599" y="5105400"/>
              <a:ext cx="686905" cy="3245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2" name="Straight Arrow Connector 41"/>
            <p:cNvCxnSpPr>
              <a:stCxn id="65" idx="1"/>
              <a:endCxn id="4" idx="3"/>
            </p:cNvCxnSpPr>
            <p:nvPr/>
          </p:nvCxnSpPr>
          <p:spPr>
            <a:xfrm flipH="1" flipV="1">
              <a:off x="6096000" y="3725596"/>
              <a:ext cx="515211" cy="72221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1" idx="0"/>
            </p:cNvCxnSpPr>
            <p:nvPr/>
          </p:nvCxnSpPr>
          <p:spPr>
            <a:xfrm flipV="1">
              <a:off x="5906052" y="4148015"/>
              <a:ext cx="139059" cy="95738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562600" y="5335774"/>
            <a:ext cx="3508835" cy="738664"/>
            <a:chOff x="5562600" y="5335774"/>
            <a:chExt cx="3508835" cy="738664"/>
          </a:xfrm>
        </p:grpSpPr>
        <p:sp>
          <p:nvSpPr>
            <p:cNvPr id="59" name="Rectangle 58"/>
            <p:cNvSpPr/>
            <p:nvPr/>
          </p:nvSpPr>
          <p:spPr>
            <a:xfrm>
              <a:off x="5562600" y="5542813"/>
              <a:ext cx="686905" cy="324587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710957" y="5335774"/>
              <a:ext cx="2360478" cy="738664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28575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i="1" dirty="0" smtClean="0">
                  <a:solidFill>
                    <a:srgbClr val="0000FF"/>
                  </a:solidFill>
                </a:rPr>
                <a:t>We want a definition where the “weight” will be 40% also in this case</a:t>
              </a:r>
            </a:p>
          </p:txBody>
        </p:sp>
        <p:cxnSp>
          <p:nvCxnSpPr>
            <p:cNvPr id="61" name="Straight Arrow Connector 60"/>
            <p:cNvCxnSpPr>
              <a:stCxn id="60" idx="1"/>
              <a:endCxn id="59" idx="3"/>
            </p:cNvCxnSpPr>
            <p:nvPr/>
          </p:nvCxnSpPr>
          <p:spPr>
            <a:xfrm flipH="1">
              <a:off x="6249505" y="5705106"/>
              <a:ext cx="461452" cy="1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1007090" y="4343400"/>
            <a:ext cx="4631142" cy="533043"/>
            <a:chOff x="930890" y="4340776"/>
            <a:chExt cx="4631142" cy="533043"/>
          </a:xfrm>
        </p:grpSpPr>
        <p:sp>
          <p:nvSpPr>
            <p:cNvPr id="63" name="Rectangle 62"/>
            <p:cNvSpPr/>
            <p:nvPr/>
          </p:nvSpPr>
          <p:spPr>
            <a:xfrm>
              <a:off x="930890" y="4340776"/>
              <a:ext cx="1659910" cy="248387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505200" y="4412154"/>
              <a:ext cx="2056832" cy="461665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28575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 smtClean="0">
                  <a:solidFill>
                    <a:srgbClr val="0000FF"/>
                  </a:solidFill>
                </a:rPr>
                <a:t>But what should we do with </a:t>
              </a:r>
            </a:p>
            <a:p>
              <a:pPr algn="ctr"/>
              <a:r>
                <a:rPr lang="en-GB" sz="1200" i="1" dirty="0" smtClean="0">
                  <a:solidFill>
                    <a:srgbClr val="0000FF"/>
                  </a:solidFill>
                </a:rPr>
                <a:t>correlated measurements?</a:t>
              </a: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H="1" flipV="1">
              <a:off x="1963127" y="4584341"/>
              <a:ext cx="1542073" cy="213635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754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000" y="30692"/>
            <a:ext cx="8791200" cy="731308"/>
          </a:xfrm>
        </p:spPr>
        <p:txBody>
          <a:bodyPr/>
          <a:lstStyle/>
          <a:p>
            <a:r>
              <a:rPr lang="en-GB" dirty="0"/>
              <a:t>I</a:t>
            </a:r>
            <a:r>
              <a:rPr lang="en-GB" dirty="0" smtClean="0"/>
              <a:t>nformation weights (IW)</a:t>
            </a:r>
            <a:endParaRPr lang="en-GB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52400" y="30692"/>
            <a:ext cx="8791200" cy="731308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Intrinsic information weights (IIW)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484822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How </a:t>
            </a:r>
            <a:r>
              <a:rPr lang="en-US" dirty="0"/>
              <a:t>to handle correlations? It is not only individual measurements, but also correlations, that contribute to the total information in a </a:t>
            </a:r>
            <a:r>
              <a:rPr lang="en-US" dirty="0" smtClean="0"/>
              <a:t>combination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Information </a:t>
            </a:r>
            <a:r>
              <a:rPr lang="en-US" dirty="0"/>
              <a:t>contributed by correlations comes from </a:t>
            </a:r>
            <a:r>
              <a:rPr lang="en-US" i="1" dirty="0"/>
              <a:t>collective interplay of measurements </a:t>
            </a:r>
            <a:r>
              <a:rPr lang="en-US" dirty="0"/>
              <a:t>and cannot generally be attributed to any of them </a:t>
            </a:r>
            <a:r>
              <a:rPr lang="en-US" dirty="0" smtClean="0"/>
              <a:t>individually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Define </a:t>
            </a:r>
            <a:r>
              <a:rPr lang="en-US" dirty="0"/>
              <a:t>Information Weights, distinguishing those from the measurements and those from the ensemble of correlations </a:t>
            </a:r>
            <a:r>
              <a:rPr lang="en-US" sz="1600" dirty="0"/>
              <a:t>[</a:t>
            </a:r>
            <a:r>
              <a:rPr lang="en-US" sz="1600" dirty="0">
                <a:hlinkClick r:id="rId2" action="ppaction://hlinkfile"/>
              </a:rPr>
              <a:t>A. Valassi and R. Chierici 2014</a:t>
            </a:r>
            <a:r>
              <a:rPr lang="en-US" sz="1600" dirty="0"/>
              <a:t>] </a:t>
            </a:r>
            <a:endParaRPr lang="en-US" sz="1600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Will refer to these as </a:t>
            </a:r>
            <a:r>
              <a:rPr lang="en-US" i="1" dirty="0" smtClean="0"/>
              <a:t>intrinsic</a:t>
            </a:r>
            <a:r>
              <a:rPr lang="en-US" dirty="0" smtClean="0"/>
              <a:t> information weights (IIW)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For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dirty="0"/>
              <a:t> measurements of 1 </a:t>
            </a:r>
            <a:r>
              <a:rPr lang="en-US" dirty="0" smtClean="0"/>
              <a:t>parameter: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(n+1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dirty="0" smtClean="0"/>
              <a:t> intrinsic information weighs, sum=1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One intrinsic information </a:t>
            </a:r>
            <a:r>
              <a:rPr lang="en-US" dirty="0"/>
              <a:t>weight for each measurement (always &gt; 0</a:t>
            </a:r>
            <a:r>
              <a:rPr lang="en-US" dirty="0" smtClean="0"/>
              <a:t>)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One intrinsic information </a:t>
            </a:r>
            <a:r>
              <a:rPr lang="en-US" dirty="0"/>
              <a:t>weight for </a:t>
            </a:r>
            <a:r>
              <a:rPr lang="en-US" dirty="0" smtClean="0"/>
              <a:t>all correlations (often ≤ 0, </a:t>
            </a:r>
            <a:r>
              <a:rPr lang="en-US" i="1" dirty="0" smtClean="0"/>
              <a:t>may be &gt; 0 </a:t>
            </a:r>
            <a:r>
              <a:rPr lang="en-US" dirty="0" smtClean="0"/>
              <a:t>too!)</a:t>
            </a:r>
            <a:endParaRPr lang="en-US" sz="800" dirty="0" smtClean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3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Limitation – the IIW from correlations is not split up into sub-contributions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We’ll see later another way to quantify the effect on information of correlations between individual pairs of measurements or from individual error sources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4141704"/>
            <a:ext cx="1954260" cy="658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72" y="4173384"/>
            <a:ext cx="1918728" cy="7034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220" y="4155576"/>
            <a:ext cx="4086180" cy="7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4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000" y="30692"/>
            <a:ext cx="8791200" cy="731308"/>
          </a:xfrm>
        </p:spPr>
        <p:txBody>
          <a:bodyPr/>
          <a:lstStyle/>
          <a:p>
            <a:r>
              <a:rPr lang="en-GB" dirty="0" smtClean="0"/>
              <a:t>Marginal information weights (MIW)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0" y="914401"/>
            <a:ext cx="8887800" cy="3048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Intrinsic information weight of a measurement quantifies how much of the total information it could provide if no other measurements were used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i.e. if it is added first to the combination – what about if it is added last?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Marginal </a:t>
            </a:r>
            <a:r>
              <a:rPr lang="en-US" dirty="0"/>
              <a:t>i</a:t>
            </a:r>
            <a:r>
              <a:rPr lang="en-US" dirty="0" smtClean="0"/>
              <a:t>nformation </a:t>
            </a:r>
            <a:r>
              <a:rPr lang="en-US" dirty="0"/>
              <a:t>w</a:t>
            </a:r>
            <a:r>
              <a:rPr lang="en-US" dirty="0" smtClean="0"/>
              <a:t>eight of </a:t>
            </a:r>
            <a:r>
              <a:rPr lang="en-US" dirty="0"/>
              <a:t>a measurement quantifies how much of the </a:t>
            </a:r>
            <a:r>
              <a:rPr lang="en-US" dirty="0" smtClean="0"/>
              <a:t>total information would be missing if we did not use that measurement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For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dirty="0"/>
              <a:t> measurements of 1 parameter: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dirty="0" smtClean="0"/>
              <a:t> marginal </a:t>
            </a:r>
            <a:r>
              <a:rPr lang="en-US" dirty="0"/>
              <a:t>information </a:t>
            </a:r>
            <a:r>
              <a:rPr lang="en-US" dirty="0" smtClean="0"/>
              <a:t>weighs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One </a:t>
            </a:r>
            <a:r>
              <a:rPr lang="en-US" dirty="0" smtClean="0"/>
              <a:t>marginal </a:t>
            </a:r>
            <a:r>
              <a:rPr lang="en-US" dirty="0"/>
              <a:t>information weight for each </a:t>
            </a:r>
            <a:r>
              <a:rPr lang="en-US" dirty="0" smtClean="0"/>
              <a:t>measurement</a:t>
            </a:r>
            <a:endParaRPr lang="en-US" dirty="0"/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 lvl="2">
              <a:spcBef>
                <a:spcPts val="0"/>
              </a:spcBef>
            </a:pPr>
            <a:endParaRPr lang="en-US" sz="1800" dirty="0"/>
          </a:p>
          <a:p>
            <a:pPr lvl="2">
              <a:spcBef>
                <a:spcPts val="0"/>
              </a:spcBef>
            </a:pPr>
            <a:endParaRPr lang="en-US" sz="1800" dirty="0" smtClean="0"/>
          </a:p>
          <a:p>
            <a:pPr lvl="2">
              <a:spcBef>
                <a:spcPts val="0"/>
              </a:spcBef>
            </a:pPr>
            <a:r>
              <a:rPr lang="en-US" sz="1800" dirty="0" smtClean="0"/>
              <a:t>Always </a:t>
            </a:r>
            <a:r>
              <a:rPr lang="en-US" sz="1800" dirty="0"/>
              <a:t>≥ 0 </a:t>
            </a:r>
            <a:r>
              <a:rPr lang="en-US" sz="1800" dirty="0" smtClean="0"/>
              <a:t>because marginal information </a:t>
            </a:r>
            <a:r>
              <a:rPr lang="en-GB" sz="1800" dirty="0">
                <a:latin typeface="Lucida Calligraphy" panose="03010101010101010101" pitchFamily="66" charset="0"/>
                <a:ea typeface="Cambria Math" panose="02040503050406030204" pitchFamily="18" charset="0"/>
              </a:rPr>
              <a:t>I</a:t>
            </a:r>
            <a:r>
              <a:rPr lang="en-US" sz="1800" baseline="-25000" dirty="0"/>
              <a:t>(</a:t>
            </a:r>
            <a:r>
              <a:rPr lang="en-GB" sz="1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n+1</a:t>
            </a:r>
            <a:r>
              <a:rPr lang="en-US" sz="1800" baseline="-25000" dirty="0"/>
              <a:t>)</a:t>
            </a:r>
            <a:r>
              <a:rPr lang="en-US" sz="1800" baseline="30000" dirty="0"/>
              <a:t>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en-GB" sz="1800" dirty="0">
                <a:latin typeface="Lucida Calligraphy" panose="03010101010101010101" pitchFamily="66" charset="0"/>
                <a:ea typeface="Cambria Math" panose="02040503050406030204" pitchFamily="18" charset="0"/>
              </a:rPr>
              <a:t>I</a:t>
            </a:r>
            <a:r>
              <a:rPr lang="en-US" sz="1800" baseline="-25000" dirty="0"/>
              <a:t>(</a:t>
            </a:r>
            <a:r>
              <a:rPr lang="en-GB" sz="1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1800" baseline="-25000" dirty="0"/>
              <a:t>)</a:t>
            </a:r>
            <a:r>
              <a:rPr lang="en-US" sz="1800" dirty="0"/>
              <a:t> </a:t>
            </a:r>
            <a:r>
              <a:rPr lang="en-US" sz="1800" dirty="0" smtClean="0"/>
              <a:t>is positive semi-definite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No obvious way to add weights for correlations – no normalization is enforced</a:t>
            </a:r>
            <a:endParaRPr lang="en-US" dirty="0"/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Comparing IIW and MIW for the same measurement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MIW</a:t>
            </a:r>
            <a:r>
              <a:rPr lang="en-US" baseline="-25000" dirty="0" smtClean="0"/>
              <a:t>i </a:t>
            </a:r>
            <a:r>
              <a:rPr lang="en-US" dirty="0"/>
              <a:t>≤ </a:t>
            </a:r>
            <a:r>
              <a:rPr lang="en-US" dirty="0" smtClean="0"/>
              <a:t>IIW</a:t>
            </a:r>
            <a:r>
              <a:rPr lang="en-US" baseline="-25000" dirty="0" smtClean="0"/>
              <a:t>i </a:t>
            </a:r>
            <a:r>
              <a:rPr lang="en-US" dirty="0" smtClean="0"/>
              <a:t>is frequent – correlations make a measurement partially redundant 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MIW</a:t>
            </a:r>
            <a:r>
              <a:rPr lang="en-US" baseline="-25000" dirty="0" smtClean="0"/>
              <a:t>i </a:t>
            </a:r>
            <a:r>
              <a:rPr lang="en-US" dirty="0" smtClean="0"/>
              <a:t>&gt; IIW</a:t>
            </a:r>
            <a:r>
              <a:rPr lang="en-US" baseline="-25000" dirty="0" smtClean="0"/>
              <a:t>i </a:t>
            </a:r>
            <a:r>
              <a:rPr lang="en-US" dirty="0" smtClean="0"/>
              <a:t>can happen too </a:t>
            </a:r>
            <a:r>
              <a:rPr lang="en-US" dirty="0"/>
              <a:t>– correlations </a:t>
            </a:r>
            <a:r>
              <a:rPr lang="en-US" dirty="0" smtClean="0"/>
              <a:t>amplify impact: how can that be?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905000" y="3352800"/>
            <a:ext cx="5187673" cy="587664"/>
            <a:chOff x="1402080" y="3978210"/>
            <a:chExt cx="7410961" cy="8395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2080" y="3978210"/>
              <a:ext cx="2436480" cy="83952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8560" y="4019640"/>
              <a:ext cx="4974481" cy="725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183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114296"/>
            <a:ext cx="9144000" cy="419104"/>
          </a:xfrm>
        </p:spPr>
        <p:txBody>
          <a:bodyPr/>
          <a:lstStyle/>
          <a:p>
            <a:r>
              <a:rPr lang="en-GB" sz="3200" dirty="0" smtClean="0"/>
              <a:t>LHC m</a:t>
            </a:r>
            <a:r>
              <a:rPr lang="en-GB" sz="3200" baseline="-25000" dirty="0" smtClean="0"/>
              <a:t>top </a:t>
            </a:r>
            <a:r>
              <a:rPr lang="en-GB" sz="3200" dirty="0" smtClean="0"/>
              <a:t>combination 2012 – IIW and MIW</a:t>
            </a:r>
            <a:endParaRPr lang="en-GB" sz="32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288143"/>
            <a:ext cx="6086125" cy="23506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73" y="5714400"/>
            <a:ext cx="1705536" cy="381600"/>
          </a:xfrm>
          <a:prstGeom prst="rect">
            <a:avLst/>
          </a:prstGeom>
        </p:spPr>
      </p:pic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609600" y="685800"/>
            <a:ext cx="7924800" cy="2553790"/>
            <a:chOff x="609600" y="432000"/>
            <a:chExt cx="7924800" cy="2553790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96117" y="432000"/>
              <a:ext cx="3838283" cy="2553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57200"/>
              <a:ext cx="3771421" cy="2481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 rot="16200000">
            <a:off x="-588973" y="1651308"/>
            <a:ext cx="1935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>
                <a:solidFill>
                  <a:srgbClr val="000000"/>
                </a:solidFill>
                <a:hlinkClick r:id="rId6"/>
              </a:rPr>
              <a:t>ATLAS-CONF-2012-095 </a:t>
            </a:r>
          </a:p>
          <a:p>
            <a:pPr algn="ctr"/>
            <a:r>
              <a:rPr lang="en-GB" sz="1200" i="1" dirty="0" smtClean="0">
                <a:solidFill>
                  <a:srgbClr val="000000"/>
                </a:solidFill>
                <a:hlinkClick r:id="rId6"/>
              </a:rPr>
              <a:t>CMS PAS TOP-12-001</a:t>
            </a:r>
            <a:endParaRPr lang="en-GB" sz="1200" i="1" dirty="0" smtClean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38110" y="5587425"/>
            <a:ext cx="428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>
                <a:solidFill>
                  <a:srgbClr val="000000"/>
                </a:solidFill>
              </a:rPr>
              <a:t>BlueFin outputs differ from CMS PAS-TOP-12-001 </a:t>
            </a:r>
          </a:p>
          <a:p>
            <a:pPr algn="ctr"/>
            <a:r>
              <a:rPr lang="en-GB" sz="1400" i="1" dirty="0" smtClean="0">
                <a:solidFill>
                  <a:srgbClr val="000000"/>
                </a:solidFill>
              </a:rPr>
              <a:t>because of rounding errors in the available inputs</a:t>
            </a:r>
            <a:endParaRPr lang="en-GB" sz="1400" i="1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3800" y="3288143"/>
            <a:ext cx="2580925" cy="229928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629400" y="3810000"/>
            <a:ext cx="220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FF"/>
                </a:solidFill>
              </a:rPr>
              <a:t>Note also how the order is different for CVW, IIW, MIW, RI</a:t>
            </a:r>
          </a:p>
          <a:p>
            <a:pPr algn="ctr"/>
            <a:endParaRPr lang="en-GB" dirty="0">
              <a:solidFill>
                <a:srgbClr val="0000FF"/>
              </a:solidFill>
            </a:endParaRPr>
          </a:p>
          <a:p>
            <a:pPr algn="ctr"/>
            <a:r>
              <a:rPr lang="en-GB" i="1" dirty="0" smtClean="0">
                <a:solidFill>
                  <a:srgbClr val="0000FF"/>
                </a:solidFill>
              </a:rPr>
              <a:t>Do not use any of these for ranking!</a:t>
            </a:r>
          </a:p>
        </p:txBody>
      </p:sp>
    </p:spTree>
    <p:extLst>
      <p:ext uri="{BB962C8B-B14F-4D97-AF65-F5344CB8AC3E}">
        <p14:creationId xmlns:p14="http://schemas.microsoft.com/office/powerpoint/2010/main" val="21494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r>
              <a:rPr lang="en-US" dirty="0"/>
              <a:t>#</a:t>
            </a:r>
            <a:r>
              <a:rPr lang="en-US" dirty="0" smtClean="0"/>
              <a:t>1 – BLUE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4800"/>
            <a:ext cx="9067800" cy="4848227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Intro to combining measurements – why, how, who?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Simple academic examples and a glimpse of some real examples</a:t>
            </a:r>
          </a:p>
          <a:p>
            <a:pPr lvl="3">
              <a:spcBef>
                <a:spcPts val="300"/>
              </a:spcBef>
            </a:pPr>
            <a:endParaRPr lang="en-US" dirty="0" smtClean="0"/>
          </a:p>
          <a:p>
            <a:pPr>
              <a:spcBef>
                <a:spcPts val="300"/>
              </a:spcBef>
            </a:pPr>
            <a:r>
              <a:rPr lang="en-US" dirty="0" smtClean="0"/>
              <a:t>Best Linear Unbiased Estimators – basics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References, derivation of method, relation to other estimators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E</a:t>
            </a:r>
            <a:r>
              <a:rPr lang="en-US" dirty="0" smtClean="0"/>
              <a:t>ffect of correlations – just a glimpse (discussed in detail tomorrow)</a:t>
            </a:r>
            <a:endParaRPr lang="en-US" dirty="0"/>
          </a:p>
          <a:p>
            <a:pPr lvl="3">
              <a:spcBef>
                <a:spcPts val="300"/>
              </a:spcBef>
            </a:pPr>
            <a:endParaRPr lang="en-US" dirty="0"/>
          </a:p>
          <a:p>
            <a:pPr>
              <a:spcBef>
                <a:spcPts val="300"/>
              </a:spcBef>
            </a:pPr>
            <a:r>
              <a:rPr lang="en-US" dirty="0"/>
              <a:t>BLUE combinations in practice – </a:t>
            </a:r>
            <a:r>
              <a:rPr lang="en-US" dirty="0" smtClean="0"/>
              <a:t>the multi-parameter case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dirty="0"/>
              <a:t>Preparing the relevant </a:t>
            </a:r>
            <a:r>
              <a:rPr lang="en-US" dirty="0" smtClean="0"/>
              <a:t>inputs and extracting the results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A step-by-step example from LEP2 (statistically dominated)</a:t>
            </a:r>
          </a:p>
          <a:p>
            <a:pPr lvl="3">
              <a:spcBef>
                <a:spcPts val="300"/>
              </a:spcBef>
            </a:pPr>
            <a:endParaRPr lang="en-US" dirty="0"/>
          </a:p>
          <a:p>
            <a:pPr>
              <a:spcBef>
                <a:spcPts val="300"/>
              </a:spcBef>
            </a:pPr>
            <a:r>
              <a:rPr lang="en-US" dirty="0" smtClean="0"/>
              <a:t>Intermediate wrap-up (between lectures #1 and #2)</a:t>
            </a:r>
          </a:p>
          <a:p>
            <a:pPr marL="0" indent="0">
              <a:spcBef>
                <a:spcPts val="300"/>
              </a:spcBef>
              <a:buNone/>
            </a:pPr>
            <a:endParaRPr lang="en-US" dirty="0" smtClean="0"/>
          </a:p>
          <a:p>
            <a:pPr marL="457200" lvl="1" indent="0">
              <a:spcBef>
                <a:spcPts val="3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293"/>
            <a:ext cx="9220200" cy="640707"/>
          </a:xfrm>
        </p:spPr>
        <p:txBody>
          <a:bodyPr/>
          <a:lstStyle/>
          <a:p>
            <a:r>
              <a:rPr lang="en-US" dirty="0" smtClean="0"/>
              <a:t>Outline #2 – the effect of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4495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Information in BLUE combinations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Today’s example: LHC top mass </a:t>
            </a:r>
            <a:r>
              <a:rPr lang="en-US" dirty="0" smtClean="0"/>
              <a:t>2012 (systematically </a:t>
            </a:r>
            <a:r>
              <a:rPr lang="en-US" dirty="0"/>
              <a:t>dominated)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“Relative importance” of measurements in the presence of correlations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i="1" dirty="0" smtClean="0">
                <a:solidFill>
                  <a:srgbClr val="FF0000"/>
                </a:solidFill>
              </a:rPr>
              <a:t>Interpreting correlation effects and negative BLUE coefficients</a:t>
            </a:r>
          </a:p>
          <a:p>
            <a:pPr lvl="1">
              <a:spcBef>
                <a:spcPts val="0"/>
              </a:spcBef>
            </a:pPr>
            <a:r>
              <a:rPr lang="en-US" i="1" dirty="0" smtClean="0">
                <a:solidFill>
                  <a:srgbClr val="FF0000"/>
                </a:solidFill>
              </a:rPr>
              <a:t>“Low-correlation” and “high-correlation“ regimes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Estimating correlations in practice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“Conservative estimates” of correlations?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The risks in overestimating correlations and a few hints to avoid that</a:t>
            </a:r>
            <a:endParaRPr lang="en-US" dirty="0"/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Beyond BLUE?</a:t>
            </a:r>
          </a:p>
          <a:p>
            <a:pPr lvl="3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Wrap-up and conclusions (for lectures #1 and #2)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562600"/>
            <a:ext cx="914400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/>
              <a:t>NB: for the rest of this talk, I will heavily reuse slides from a </a:t>
            </a:r>
            <a:r>
              <a:rPr lang="en-GB" sz="1600" i="1" dirty="0" smtClean="0">
                <a:hlinkClick r:id="rId2"/>
              </a:rPr>
              <a:t>presentation</a:t>
            </a:r>
            <a:r>
              <a:rPr lang="en-GB" sz="1600" i="1" dirty="0" smtClean="0"/>
              <a:t> I gave </a:t>
            </a:r>
            <a:r>
              <a:rPr lang="en-GB" sz="1600" i="1" dirty="0"/>
              <a:t>at </a:t>
            </a:r>
            <a:r>
              <a:rPr lang="en-GB" sz="1600" i="1" dirty="0" smtClean="0"/>
              <a:t>the TOPLHCWG with Roberto Chierici – APOLOGIES to you and Roberto for not having the time to do this better </a:t>
            </a:r>
            <a:r>
              <a:rPr lang="en-GB" sz="1600" i="1" dirty="0" smtClean="0">
                <a:sym typeface="Wingdings" panose="05000000000000000000" pitchFamily="2" charset="2"/>
              </a:rPr>
              <a:t></a:t>
            </a:r>
            <a:r>
              <a:rPr lang="en-GB" sz="1600" i="1" dirty="0" smtClean="0"/>
              <a:t> 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271374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3"/>
            <a:ext cx="9144000" cy="521505"/>
          </a:xfrm>
        </p:spPr>
        <p:txBody>
          <a:bodyPr/>
          <a:lstStyle/>
          <a:p>
            <a:r>
              <a:rPr lang="en-GB" dirty="0"/>
              <a:t>2</a:t>
            </a:r>
            <a:r>
              <a:rPr lang="en-GB" dirty="0" smtClean="0"/>
              <a:t> measurements of 1 parameter </a:t>
            </a:r>
            <a:r>
              <a:rPr lang="en-GB" sz="2400" dirty="0" smtClean="0"/>
              <a:t>(reminder)</a:t>
            </a:r>
            <a:endParaRPr lang="en-GB" sz="24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0000" y="914401"/>
            <a:ext cx="8887800" cy="3124200"/>
          </a:xfrm>
        </p:spPr>
        <p:txBody>
          <a:bodyPr/>
          <a:lstStyle/>
          <a:p>
            <a:r>
              <a:rPr lang="en-GB" dirty="0" smtClean="0"/>
              <a:t>Given two measurements </a:t>
            </a:r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GB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dirty="0" smtClean="0">
                <a:sym typeface="Symbol" panose="05050102010706020507" pitchFamily="18" charset="2"/>
              </a:rPr>
              <a:t></a:t>
            </a:r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</a:t>
            </a:r>
            <a:r>
              <a:rPr lang="en-GB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  </a:t>
            </a:r>
            <a:r>
              <a:rPr lang="en-GB" dirty="0" smtClean="0"/>
              <a:t>and </a:t>
            </a:r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GB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dirty="0" smtClean="0">
                <a:sym typeface="Symbol" panose="05050102010706020507" pitchFamily="18" charset="2"/>
              </a:rPr>
              <a:t></a:t>
            </a:r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</a:t>
            </a:r>
            <a:r>
              <a:rPr lang="en-GB" baseline="-25000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B</a:t>
            </a:r>
            <a:r>
              <a:rPr lang="en-GB" dirty="0" smtClean="0"/>
              <a:t> of one parameter </a:t>
            </a:r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</a:p>
          <a:p>
            <a:pPr lvl="3"/>
            <a:endParaRPr lang="en-GB" sz="600" dirty="0" smtClean="0"/>
          </a:p>
          <a:p>
            <a:pPr lvl="1"/>
            <a:r>
              <a:rPr lang="en-GB" dirty="0"/>
              <a:t>g</a:t>
            </a:r>
            <a:r>
              <a:rPr lang="en-GB" dirty="0" smtClean="0"/>
              <a:t>iven their correlation </a:t>
            </a: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ρ</a:t>
            </a:r>
            <a:r>
              <a:rPr lang="en-GB" dirty="0" smtClean="0"/>
              <a:t>, their covariance matrix </a:t>
            </a:r>
            <a:r>
              <a:rPr lang="en-GB" dirty="0" smtClean="0">
                <a:latin typeface="Lucida Calligraphy" panose="03010101010101010101" pitchFamily="66" charset="0"/>
                <a:ea typeface="Cambria Math" panose="02040503050406030204" pitchFamily="18" charset="0"/>
              </a:rPr>
              <a:t>M </a:t>
            </a:r>
            <a:r>
              <a:rPr lang="en-GB" dirty="0" smtClean="0"/>
              <a:t>is</a:t>
            </a:r>
          </a:p>
          <a:p>
            <a:pPr lvl="3"/>
            <a:endParaRPr lang="en-GB" sz="600" dirty="0"/>
          </a:p>
          <a:p>
            <a:pPr lvl="1"/>
            <a:r>
              <a:rPr lang="en-GB" dirty="0" smtClean="0"/>
              <a:t>invert </a:t>
            </a:r>
            <a:r>
              <a:rPr lang="en-GB" dirty="0">
                <a:latin typeface="Lucida Calligraphy" panose="03010101010101010101" pitchFamily="66" charset="0"/>
                <a:ea typeface="Cambria Math" panose="02040503050406030204" pitchFamily="18" charset="0"/>
              </a:rPr>
              <a:t>M</a:t>
            </a:r>
            <a:r>
              <a:rPr lang="en-GB" dirty="0" smtClean="0"/>
              <a:t> analytically to find the BLUE coefficients and the BLUE variance:</a:t>
            </a:r>
          </a:p>
          <a:p>
            <a:pPr lvl="3"/>
            <a:endParaRPr lang="en-GB" dirty="0" smtClean="0"/>
          </a:p>
          <a:p>
            <a:pPr lvl="3"/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US" dirty="0" smtClean="0"/>
              <a:t>The </a:t>
            </a:r>
            <a:r>
              <a:rPr lang="en-US" dirty="0"/>
              <a:t>effect of correlations was extensively discussed </a:t>
            </a:r>
            <a:r>
              <a:rPr lang="en-US" dirty="0" smtClean="0"/>
              <a:t>in the </a:t>
            </a:r>
            <a:r>
              <a:rPr lang="en-US" dirty="0" smtClean="0">
                <a:hlinkClick r:id="rId3"/>
              </a:rPr>
              <a:t>Lyons</a:t>
            </a:r>
            <a:r>
              <a:rPr lang="en-US" dirty="0" smtClean="0"/>
              <a:t> paper and we briefly discussed it in the first lecture. On the next slide we look at it again using the formulas above.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999" y="1295400"/>
            <a:ext cx="1619033" cy="55715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6200" y="2199600"/>
            <a:ext cx="9004173" cy="573871"/>
            <a:chOff x="76200" y="2199600"/>
            <a:chExt cx="9004173" cy="573871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200" y="2307600"/>
              <a:ext cx="1536573" cy="296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47324" y="2199600"/>
              <a:ext cx="2120476" cy="52285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43400" y="2209800"/>
              <a:ext cx="2318195" cy="56367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41373" y="2221200"/>
              <a:ext cx="2286000" cy="493212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6200" y="2307600"/>
              <a:ext cx="1536573" cy="29603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800" y="2199600"/>
              <a:ext cx="2374773" cy="51481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75595" y="2209800"/>
              <a:ext cx="2374773" cy="51481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47324" y="2209800"/>
              <a:ext cx="2133049" cy="51481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015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4419600" y="6152400"/>
            <a:ext cx="1676400" cy="705600"/>
          </a:xfrm>
          <a:prstGeom prst="rect">
            <a:avLst/>
          </a:prstGeom>
          <a:solidFill>
            <a:srgbClr val="1E5AAE"/>
          </a:solidFill>
          <a:ln>
            <a:solidFill>
              <a:srgbClr val="1E5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06892"/>
            <a:ext cx="5382601" cy="731308"/>
          </a:xfrm>
        </p:spPr>
        <p:txBody>
          <a:bodyPr/>
          <a:lstStyle/>
          <a:p>
            <a:r>
              <a:rPr lang="en-GB" sz="3200" dirty="0" smtClean="0"/>
              <a:t>2 measurements </a:t>
            </a:r>
            <a:br>
              <a:rPr lang="en-GB" sz="3200" dirty="0" smtClean="0"/>
            </a:br>
            <a:r>
              <a:rPr lang="en-GB" sz="3200" dirty="0" smtClean="0"/>
              <a:t>of 1 parameter - revisited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8" y="1095373"/>
            <a:ext cx="5534095" cy="484822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 smtClean="0"/>
              <a:t>Varying </a:t>
            </a:r>
            <a:r>
              <a:rPr lang="el-GR" sz="1800" dirty="0"/>
              <a:t>ρ</a:t>
            </a:r>
            <a:r>
              <a:rPr lang="en-US" sz="1800" dirty="0"/>
              <a:t>, the combined error is maximum </a:t>
            </a:r>
            <a:r>
              <a:rPr lang="en-US" sz="1800" dirty="0" smtClean="0"/>
              <a:t> (</a:t>
            </a:r>
            <a:r>
              <a:rPr lang="en-US" sz="1800" dirty="0"/>
              <a:t>equal to </a:t>
            </a:r>
            <a:r>
              <a:rPr lang="el-GR" sz="1800" dirty="0"/>
              <a:t>σ</a:t>
            </a:r>
            <a:r>
              <a:rPr lang="en-US" sz="1800" baseline="-25000" dirty="0"/>
              <a:t>A</a:t>
            </a:r>
            <a:r>
              <a:rPr lang="en-US" sz="1800" dirty="0"/>
              <a:t>) for </a:t>
            </a:r>
            <a:r>
              <a:rPr lang="el-GR" sz="1800" dirty="0"/>
              <a:t>ρ</a:t>
            </a:r>
            <a:r>
              <a:rPr lang="en-US" sz="1800" dirty="0"/>
              <a:t>=</a:t>
            </a:r>
            <a:r>
              <a:rPr lang="el-GR" sz="1800" dirty="0"/>
              <a:t>σ</a:t>
            </a:r>
            <a:r>
              <a:rPr lang="en-US" sz="1800" baseline="-25000" dirty="0"/>
              <a:t>A</a:t>
            </a:r>
            <a:r>
              <a:rPr lang="en-US" sz="1800" dirty="0"/>
              <a:t>/</a:t>
            </a:r>
            <a:r>
              <a:rPr lang="el-GR" sz="1800" dirty="0"/>
              <a:t>σ</a:t>
            </a:r>
            <a:r>
              <a:rPr lang="en-US" sz="1800" baseline="-25000" dirty="0"/>
              <a:t>B</a:t>
            </a:r>
            <a:r>
              <a:rPr lang="en-US" sz="1800" dirty="0"/>
              <a:t>, where λ</a:t>
            </a:r>
            <a:r>
              <a:rPr lang="en-US" sz="1800" baseline="-25000" dirty="0"/>
              <a:t>B </a:t>
            </a:r>
            <a:r>
              <a:rPr lang="en-US" sz="1800" dirty="0"/>
              <a:t>flips </a:t>
            </a:r>
            <a:r>
              <a:rPr lang="en-US" sz="1800" dirty="0" smtClean="0"/>
              <a:t>sign:   this defines two different regimes</a:t>
            </a: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600" b="1" i="1" dirty="0">
                <a:solidFill>
                  <a:srgbClr val="FF0000"/>
                </a:solidFill>
              </a:rPr>
              <a:t>Low correlation </a:t>
            </a:r>
            <a:r>
              <a:rPr lang="en-US" sz="1600" b="1" i="1" dirty="0" smtClean="0">
                <a:solidFill>
                  <a:srgbClr val="FF0000"/>
                </a:solidFill>
              </a:rPr>
              <a:t>regime </a:t>
            </a:r>
            <a:r>
              <a:rPr lang="en-US" sz="1600" b="1" i="1" dirty="0">
                <a:solidFill>
                  <a:srgbClr val="FF0000"/>
                </a:solidFill>
              </a:rPr>
              <a:t>– </a:t>
            </a:r>
            <a:r>
              <a:rPr lang="el-GR" sz="1600" b="1" i="1" dirty="0">
                <a:solidFill>
                  <a:srgbClr val="FF0000"/>
                </a:solidFill>
              </a:rPr>
              <a:t>ρ</a:t>
            </a:r>
            <a:r>
              <a:rPr lang="en-US" sz="1600" b="1" i="1" dirty="0">
                <a:solidFill>
                  <a:srgbClr val="FF0000"/>
                </a:solidFill>
              </a:rPr>
              <a:t>&lt;</a:t>
            </a:r>
            <a:r>
              <a:rPr lang="el-GR" sz="1600" b="1" i="1" dirty="0">
                <a:solidFill>
                  <a:srgbClr val="FF0000"/>
                </a:solidFill>
              </a:rPr>
              <a:t>σ</a:t>
            </a:r>
            <a:r>
              <a:rPr lang="en-US" sz="1600" b="1" i="1" baseline="-25000" dirty="0">
                <a:solidFill>
                  <a:srgbClr val="FF0000"/>
                </a:solidFill>
              </a:rPr>
              <a:t>A</a:t>
            </a:r>
            <a:r>
              <a:rPr lang="en-US" sz="1600" b="1" i="1" dirty="0">
                <a:solidFill>
                  <a:srgbClr val="FF0000"/>
                </a:solidFill>
              </a:rPr>
              <a:t>/</a:t>
            </a:r>
            <a:r>
              <a:rPr lang="el-GR" sz="1600" b="1" i="1" dirty="0">
                <a:solidFill>
                  <a:srgbClr val="FF0000"/>
                </a:solidFill>
              </a:rPr>
              <a:t>σ</a:t>
            </a:r>
            <a:r>
              <a:rPr lang="en-US" sz="1600" b="1" i="1" baseline="-25000" dirty="0">
                <a:solidFill>
                  <a:srgbClr val="FF0000"/>
                </a:solidFill>
              </a:rPr>
              <a:t>B</a:t>
            </a:r>
          </a:p>
          <a:p>
            <a:pPr lvl="2">
              <a:spcBef>
                <a:spcPts val="0"/>
              </a:spcBef>
            </a:pPr>
            <a:r>
              <a:rPr lang="en-US" sz="1400" dirty="0"/>
              <a:t>Both λ</a:t>
            </a:r>
            <a:r>
              <a:rPr lang="en-US" sz="1400" baseline="-25000" dirty="0"/>
              <a:t>A </a:t>
            </a:r>
            <a:r>
              <a:rPr lang="en-US" sz="1400" dirty="0"/>
              <a:t>and λ</a:t>
            </a:r>
            <a:r>
              <a:rPr lang="en-US" sz="1400" baseline="-25000" dirty="0"/>
              <a:t>B </a:t>
            </a:r>
            <a:r>
              <a:rPr lang="en-US" sz="1400" dirty="0"/>
              <a:t> are &gt; 0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Info </a:t>
            </a:r>
            <a:r>
              <a:rPr lang="en-US" sz="1400" dirty="0"/>
              <a:t>decreases (error increases) as </a:t>
            </a:r>
            <a:r>
              <a:rPr lang="el-GR" sz="1400" dirty="0"/>
              <a:t>ρ</a:t>
            </a:r>
            <a:r>
              <a:rPr lang="en-US" sz="1400" dirty="0"/>
              <a:t> increases</a:t>
            </a:r>
          </a:p>
          <a:p>
            <a:pPr lvl="1">
              <a:spcBef>
                <a:spcPts val="0"/>
              </a:spcBef>
            </a:pPr>
            <a:r>
              <a:rPr lang="en-US" sz="1600" b="1" i="1" dirty="0">
                <a:solidFill>
                  <a:srgbClr val="FF0000"/>
                </a:solidFill>
              </a:rPr>
              <a:t>High correlation </a:t>
            </a:r>
            <a:r>
              <a:rPr lang="en-US" sz="1600" b="1" i="1" dirty="0" smtClean="0">
                <a:solidFill>
                  <a:srgbClr val="FF0000"/>
                </a:solidFill>
              </a:rPr>
              <a:t>regime </a:t>
            </a:r>
            <a:r>
              <a:rPr lang="en-US" sz="1600" b="1" i="1" dirty="0">
                <a:solidFill>
                  <a:srgbClr val="FF0000"/>
                </a:solidFill>
              </a:rPr>
              <a:t>– </a:t>
            </a:r>
            <a:r>
              <a:rPr lang="el-GR" sz="1600" b="1" i="1" dirty="0">
                <a:solidFill>
                  <a:srgbClr val="FF0000"/>
                </a:solidFill>
              </a:rPr>
              <a:t>ρ</a:t>
            </a:r>
            <a:r>
              <a:rPr lang="en-US" sz="1600" b="1" i="1" dirty="0">
                <a:solidFill>
                  <a:srgbClr val="FF0000"/>
                </a:solidFill>
              </a:rPr>
              <a:t>&gt;</a:t>
            </a:r>
            <a:r>
              <a:rPr lang="el-GR" sz="1600" b="1" i="1" dirty="0">
                <a:solidFill>
                  <a:srgbClr val="FF0000"/>
                </a:solidFill>
              </a:rPr>
              <a:t>σ</a:t>
            </a:r>
            <a:r>
              <a:rPr lang="en-US" sz="1600" b="1" i="1" baseline="-25000" dirty="0">
                <a:solidFill>
                  <a:srgbClr val="FF0000"/>
                </a:solidFill>
              </a:rPr>
              <a:t>A</a:t>
            </a:r>
            <a:r>
              <a:rPr lang="en-US" sz="1600" b="1" i="1" dirty="0">
                <a:solidFill>
                  <a:srgbClr val="FF0000"/>
                </a:solidFill>
              </a:rPr>
              <a:t>/</a:t>
            </a:r>
            <a:r>
              <a:rPr lang="el-GR" sz="1600" b="1" i="1" dirty="0">
                <a:solidFill>
                  <a:srgbClr val="FF0000"/>
                </a:solidFill>
              </a:rPr>
              <a:t>σ</a:t>
            </a:r>
            <a:r>
              <a:rPr lang="en-US" sz="1600" b="1" i="1" baseline="-25000" dirty="0">
                <a:solidFill>
                  <a:srgbClr val="FF0000"/>
                </a:solidFill>
              </a:rPr>
              <a:t>B</a:t>
            </a:r>
          </a:p>
          <a:p>
            <a:pPr lvl="2">
              <a:spcBef>
                <a:spcPts val="0"/>
              </a:spcBef>
            </a:pPr>
            <a:r>
              <a:rPr lang="en-US" sz="1400" b="1" dirty="0"/>
              <a:t>One coefficient λ</a:t>
            </a:r>
            <a:r>
              <a:rPr lang="en-US" sz="1400" b="1" baseline="-25000" dirty="0"/>
              <a:t>B </a:t>
            </a:r>
            <a:r>
              <a:rPr lang="en-US" sz="1400" b="1" dirty="0"/>
              <a:t> is &lt; 0</a:t>
            </a:r>
          </a:p>
          <a:p>
            <a:pPr lvl="2">
              <a:spcBef>
                <a:spcPts val="0"/>
              </a:spcBef>
            </a:pPr>
            <a:r>
              <a:rPr lang="en-US" sz="1400" dirty="0"/>
              <a:t>Info increases (error decreases) as </a:t>
            </a:r>
            <a:r>
              <a:rPr lang="el-GR" sz="1400" dirty="0"/>
              <a:t>ρ</a:t>
            </a:r>
            <a:r>
              <a:rPr lang="en-US" sz="1400" dirty="0"/>
              <a:t> increases</a:t>
            </a:r>
          </a:p>
          <a:p>
            <a:pPr lvl="1">
              <a:spcBef>
                <a:spcPts val="0"/>
              </a:spcBef>
            </a:pPr>
            <a:r>
              <a:rPr lang="en-US" sz="1600" b="1" i="1" dirty="0" smtClean="0">
                <a:solidFill>
                  <a:srgbClr val="FF0000"/>
                </a:solidFill>
              </a:rPr>
              <a:t>Boundary – </a:t>
            </a:r>
            <a:r>
              <a:rPr lang="el-GR" sz="1600" b="1" i="1" dirty="0">
                <a:solidFill>
                  <a:srgbClr val="FF0000"/>
                </a:solidFill>
              </a:rPr>
              <a:t>ρ</a:t>
            </a:r>
            <a:r>
              <a:rPr lang="en-US" sz="1600" b="1" i="1" dirty="0">
                <a:solidFill>
                  <a:srgbClr val="FF0000"/>
                </a:solidFill>
              </a:rPr>
              <a:t>=</a:t>
            </a:r>
            <a:r>
              <a:rPr lang="el-GR" sz="1600" b="1" i="1" dirty="0">
                <a:solidFill>
                  <a:srgbClr val="FF0000"/>
                </a:solidFill>
              </a:rPr>
              <a:t>σ</a:t>
            </a:r>
            <a:r>
              <a:rPr lang="en-US" sz="1600" b="1" i="1" baseline="-25000" dirty="0">
                <a:solidFill>
                  <a:srgbClr val="FF0000"/>
                </a:solidFill>
              </a:rPr>
              <a:t>A</a:t>
            </a:r>
            <a:r>
              <a:rPr lang="en-US" sz="1600" b="1" i="1" dirty="0">
                <a:solidFill>
                  <a:srgbClr val="FF0000"/>
                </a:solidFill>
              </a:rPr>
              <a:t>/</a:t>
            </a:r>
            <a:r>
              <a:rPr lang="el-GR" sz="1600" b="1" i="1" dirty="0">
                <a:solidFill>
                  <a:srgbClr val="FF0000"/>
                </a:solidFill>
              </a:rPr>
              <a:t>σ</a:t>
            </a:r>
            <a:r>
              <a:rPr lang="en-US" sz="1600" b="1" i="1" baseline="-25000" dirty="0">
                <a:solidFill>
                  <a:srgbClr val="FF0000"/>
                </a:solidFill>
              </a:rPr>
              <a:t>B</a:t>
            </a:r>
          </a:p>
          <a:p>
            <a:pPr lvl="2">
              <a:spcBef>
                <a:spcPts val="0"/>
              </a:spcBef>
            </a:pPr>
            <a:r>
              <a:rPr lang="en-US" sz="1400" dirty="0"/>
              <a:t>One coefficient λ</a:t>
            </a:r>
            <a:r>
              <a:rPr lang="en-US" sz="1400" baseline="-25000" dirty="0"/>
              <a:t>B </a:t>
            </a:r>
            <a:r>
              <a:rPr lang="en-US" sz="1400" dirty="0"/>
              <a:t> is = 0</a:t>
            </a:r>
          </a:p>
          <a:p>
            <a:pPr lvl="2">
              <a:spcBef>
                <a:spcPts val="0"/>
              </a:spcBef>
            </a:pPr>
            <a:r>
              <a:rPr lang="en-US" sz="1400" dirty="0"/>
              <a:t>Error is maximum = </a:t>
            </a:r>
            <a:r>
              <a:rPr lang="el-GR" sz="1400" dirty="0"/>
              <a:t>σ</a:t>
            </a:r>
            <a:r>
              <a:rPr lang="en-US" sz="1400" baseline="-25000" dirty="0"/>
              <a:t>A </a:t>
            </a:r>
            <a:r>
              <a:rPr lang="en-US" sz="1400" dirty="0"/>
              <a:t>(marginal info from B is 0</a:t>
            </a:r>
            <a:r>
              <a:rPr lang="en-US" sz="1400" dirty="0" smtClean="0"/>
              <a:t>)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“Most conservative correlation”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Info from correlations is minimum (most negative)</a:t>
            </a:r>
            <a:endParaRPr lang="en-US" sz="1400" dirty="0"/>
          </a:p>
          <a:p>
            <a:pPr lvl="3">
              <a:spcBef>
                <a:spcPts val="0"/>
              </a:spcBef>
            </a:pPr>
            <a:endParaRPr lang="en-US" sz="1200" dirty="0"/>
          </a:p>
          <a:p>
            <a:r>
              <a:rPr lang="en-GB" sz="1800" dirty="0" smtClean="0"/>
              <a:t>How to interpret these two regimes?</a:t>
            </a:r>
            <a:r>
              <a:rPr lang="en-GB" sz="1200" dirty="0" smtClean="0"/>
              <a:t>                     </a:t>
            </a:r>
            <a:r>
              <a:rPr lang="en-GB" sz="1200" dirty="0"/>
              <a:t> </a:t>
            </a:r>
            <a:r>
              <a:rPr lang="en-GB" sz="1200" dirty="0" smtClean="0"/>
              <a:t> </a:t>
            </a:r>
            <a:r>
              <a:rPr lang="en-GB" sz="1800" dirty="0" smtClean="0"/>
              <a:t>And can this be generalized to n measurements?</a:t>
            </a:r>
          </a:p>
          <a:p>
            <a:pPr lvl="1"/>
            <a:r>
              <a:rPr lang="en-GB" sz="1600" dirty="0"/>
              <a:t>There are many other interesting patterns to study (did not even add a MIW plot) but will focus on this</a:t>
            </a:r>
          </a:p>
          <a:p>
            <a:pPr lvl="1"/>
            <a:r>
              <a:rPr lang="en-GB" sz="1600" i="1" dirty="0" smtClean="0"/>
              <a:t>We will concentrate on </a:t>
            </a:r>
            <a:r>
              <a:rPr lang="en-GB" sz="1600" i="1" u="sng" dirty="0" smtClean="0"/>
              <a:t>positive correlations</a:t>
            </a:r>
            <a:r>
              <a:rPr lang="en-GB" sz="1600" i="1" dirty="0" smtClean="0"/>
              <a:t> only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638799" y="0"/>
            <a:ext cx="3505201" cy="6858000"/>
            <a:chOff x="5638799" y="0"/>
            <a:chExt cx="3505201" cy="6858000"/>
          </a:xfrm>
        </p:grpSpPr>
        <p:grpSp>
          <p:nvGrpSpPr>
            <p:cNvPr id="4" name="Group 3"/>
            <p:cNvGrpSpPr/>
            <p:nvPr/>
          </p:nvGrpSpPr>
          <p:grpSpPr>
            <a:xfrm>
              <a:off x="5638800" y="0"/>
              <a:ext cx="3505200" cy="1828800"/>
              <a:chOff x="5638800" y="0"/>
              <a:chExt cx="3505200" cy="1828800"/>
            </a:xfrm>
          </p:grpSpPr>
          <p:grpSp>
            <p:nvGrpSpPr>
              <p:cNvPr id="5" name="Group 51"/>
              <p:cNvGrpSpPr/>
              <p:nvPr/>
            </p:nvGrpSpPr>
            <p:grpSpPr>
              <a:xfrm>
                <a:off x="5638800" y="0"/>
                <a:ext cx="3505200" cy="1828800"/>
                <a:chOff x="76200" y="2286000"/>
                <a:chExt cx="3048000" cy="2301875"/>
              </a:xfrm>
            </p:grpSpPr>
            <p:pic>
              <p:nvPicPr>
                <p:cNvPr id="7" name="Picture 7" descr="\\cern.ch\dfs\Users\a\avalassi\Documents\Blue2\scVsRho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3125"/>
                <a:stretch>
                  <a:fillRect/>
                </a:stretch>
              </p:blipFill>
              <p:spPr bwMode="auto">
                <a:xfrm>
                  <a:off x="76200" y="2286000"/>
                  <a:ext cx="3048000" cy="2301875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8" name="Straight Connector 7"/>
                <p:cNvCxnSpPr/>
                <p:nvPr/>
              </p:nvCxnSpPr>
              <p:spPr>
                <a:xfrm>
                  <a:off x="2362200" y="3003770"/>
                  <a:ext cx="0" cy="1434644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ZoneTexte 9"/>
              <p:cNvSpPr txBox="1"/>
              <p:nvPr/>
            </p:nvSpPr>
            <p:spPr>
              <a:xfrm>
                <a:off x="6203381" y="226864"/>
                <a:ext cx="807019" cy="230336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000" b="1" dirty="0" smtClean="0">
                    <a:sym typeface="Symbol"/>
                  </a:rPr>
                  <a:t>BLUE error</a:t>
                </a:r>
                <a:endParaRPr lang="fr-FR" sz="1000" b="1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638800" y="1752600"/>
              <a:ext cx="3505200" cy="1752600"/>
              <a:chOff x="5638800" y="1752600"/>
              <a:chExt cx="3505200" cy="1752600"/>
            </a:xfrm>
          </p:grpSpPr>
          <p:pic>
            <p:nvPicPr>
              <p:cNvPr id="10" name="Picture 8" descr="\\cern.ch\dfs\Users\a\avalassi\Documents\Blue2\l2VsRho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3390"/>
              <a:stretch>
                <a:fillRect/>
              </a:stretch>
            </p:blipFill>
            <p:spPr bwMode="auto">
              <a:xfrm>
                <a:off x="5638800" y="1752600"/>
                <a:ext cx="3505200" cy="1752600"/>
              </a:xfrm>
              <a:prstGeom prst="rect">
                <a:avLst/>
              </a:prstGeom>
              <a:noFill/>
            </p:spPr>
          </p:pic>
          <p:cxnSp>
            <p:nvCxnSpPr>
              <p:cNvPr id="11" name="Straight Connector 10"/>
              <p:cNvCxnSpPr/>
              <p:nvPr/>
            </p:nvCxnSpPr>
            <p:spPr>
              <a:xfrm>
                <a:off x="8267699" y="2209800"/>
                <a:ext cx="0" cy="1153343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ZoneTexte 9"/>
              <p:cNvSpPr txBox="1"/>
              <p:nvPr/>
            </p:nvSpPr>
            <p:spPr>
              <a:xfrm>
                <a:off x="6096000" y="3030379"/>
                <a:ext cx="1279517" cy="246221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000" b="1" dirty="0" smtClean="0">
                    <a:sym typeface="Symbol"/>
                  </a:rPr>
                  <a:t>BLUE coefficients</a:t>
                </a:r>
                <a:endParaRPr lang="fr-FR" sz="1000" b="1" dirty="0"/>
              </a:p>
            </p:txBody>
          </p:sp>
          <p:sp>
            <p:nvSpPr>
              <p:cNvPr id="13" name="ZoneTexte 9"/>
              <p:cNvSpPr txBox="1"/>
              <p:nvPr/>
            </p:nvSpPr>
            <p:spPr>
              <a:xfrm>
                <a:off x="6248400" y="1981200"/>
                <a:ext cx="681598" cy="276999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b="1" dirty="0" smtClean="0">
                    <a:sym typeface="Symbol"/>
                  </a:rPr>
                  <a:t></a:t>
                </a:r>
                <a:r>
                  <a:rPr lang="fr-FR" sz="1050" b="1" baseline="-25000" dirty="0" smtClean="0">
                    <a:sym typeface="Symbol"/>
                  </a:rPr>
                  <a:t>B</a:t>
                </a:r>
                <a:r>
                  <a:rPr lang="fr-FR" sz="1050" b="1" dirty="0" smtClean="0">
                    <a:sym typeface="Symbol"/>
                  </a:rPr>
                  <a:t>/</a:t>
                </a:r>
                <a:r>
                  <a:rPr lang="fr-FR" sz="1200" b="1" dirty="0" smtClean="0">
                    <a:sym typeface="Symbol"/>
                  </a:rPr>
                  <a:t></a:t>
                </a:r>
                <a:r>
                  <a:rPr lang="fr-FR" sz="1050" b="1" baseline="-25000" dirty="0" smtClean="0">
                    <a:sym typeface="Symbol"/>
                  </a:rPr>
                  <a:t>A</a:t>
                </a:r>
                <a:r>
                  <a:rPr lang="fr-FR" sz="1000" b="1" dirty="0" smtClean="0">
                    <a:sym typeface="Symbol"/>
                  </a:rPr>
                  <a:t>=2</a:t>
                </a:r>
                <a:endParaRPr lang="fr-FR" sz="1000" b="1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638801" y="3429000"/>
              <a:ext cx="3505199" cy="1752600"/>
              <a:chOff x="5638801" y="3429000"/>
              <a:chExt cx="3505199" cy="1752600"/>
            </a:xfrm>
          </p:grpSpPr>
          <p:grpSp>
            <p:nvGrpSpPr>
              <p:cNvPr id="15" name="Group 49"/>
              <p:cNvGrpSpPr/>
              <p:nvPr/>
            </p:nvGrpSpPr>
            <p:grpSpPr>
              <a:xfrm>
                <a:off x="5638801" y="3429000"/>
                <a:ext cx="3505199" cy="1752600"/>
                <a:chOff x="877962" y="4793031"/>
                <a:chExt cx="3505199" cy="2144720"/>
              </a:xfrm>
            </p:grpSpPr>
            <p:pic>
              <p:nvPicPr>
                <p:cNvPr id="18" name="Image 3" descr="iw2VsRho.jpg"/>
                <p:cNvPicPr>
                  <a:picLocks noChangeAspect="1"/>
                </p:cNvPicPr>
                <p:nvPr/>
              </p:nvPicPr>
              <p:blipFill>
                <a:blip r:embed="rId5" cstate="print"/>
                <a:srcRect t="2941"/>
                <a:stretch>
                  <a:fillRect/>
                </a:stretch>
              </p:blipFill>
              <p:spPr>
                <a:xfrm>
                  <a:off x="877962" y="4793031"/>
                  <a:ext cx="3505199" cy="2144720"/>
                </a:xfrm>
                <a:prstGeom prst="rect">
                  <a:avLst/>
                </a:prstGeom>
              </p:spPr>
            </p:pic>
            <p:cxnSp>
              <p:nvCxnSpPr>
                <p:cNvPr id="19" name="Straight Connector 18"/>
                <p:cNvCxnSpPr/>
                <p:nvPr/>
              </p:nvCxnSpPr>
              <p:spPr>
                <a:xfrm>
                  <a:off x="3506861" y="5352523"/>
                  <a:ext cx="0" cy="1478557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ZoneTexte 9"/>
              <p:cNvSpPr txBox="1"/>
              <p:nvPr/>
            </p:nvSpPr>
            <p:spPr>
              <a:xfrm>
                <a:off x="6096000" y="4706779"/>
                <a:ext cx="1643399" cy="246221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000" b="1" dirty="0" smtClean="0">
                    <a:sym typeface="Symbol"/>
                  </a:rPr>
                  <a:t>Intrinsic Info Weight IIW</a:t>
                </a:r>
                <a:endParaRPr lang="fr-FR" sz="1000" b="1" dirty="0"/>
              </a:p>
            </p:txBody>
          </p:sp>
          <p:sp>
            <p:nvSpPr>
              <p:cNvPr id="17" name="ZoneTexte 9"/>
              <p:cNvSpPr txBox="1"/>
              <p:nvPr/>
            </p:nvSpPr>
            <p:spPr>
              <a:xfrm>
                <a:off x="6248400" y="3685401"/>
                <a:ext cx="681598" cy="276999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b="1" dirty="0" smtClean="0">
                    <a:sym typeface="Symbol"/>
                  </a:rPr>
                  <a:t></a:t>
                </a:r>
                <a:r>
                  <a:rPr lang="fr-FR" sz="1050" b="1" baseline="-25000" dirty="0" smtClean="0">
                    <a:sym typeface="Symbol"/>
                  </a:rPr>
                  <a:t>B</a:t>
                </a:r>
                <a:r>
                  <a:rPr lang="fr-FR" sz="1050" b="1" dirty="0" smtClean="0">
                    <a:sym typeface="Symbol"/>
                  </a:rPr>
                  <a:t>/</a:t>
                </a:r>
                <a:r>
                  <a:rPr lang="fr-FR" sz="1200" b="1" dirty="0" smtClean="0">
                    <a:sym typeface="Symbol"/>
                  </a:rPr>
                  <a:t></a:t>
                </a:r>
                <a:r>
                  <a:rPr lang="fr-FR" sz="1050" b="1" baseline="-25000" dirty="0" smtClean="0">
                    <a:sym typeface="Symbol"/>
                  </a:rPr>
                  <a:t>A</a:t>
                </a:r>
                <a:r>
                  <a:rPr lang="fr-FR" sz="1000" b="1" dirty="0" smtClean="0">
                    <a:sym typeface="Symbol"/>
                  </a:rPr>
                  <a:t>=2</a:t>
                </a:r>
                <a:endParaRPr lang="fr-FR" sz="1000" b="1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638799" y="5105400"/>
              <a:ext cx="3505200" cy="1752600"/>
              <a:chOff x="5638799" y="5105400"/>
              <a:chExt cx="3505200" cy="1752600"/>
            </a:xfrm>
          </p:grpSpPr>
          <p:grpSp>
            <p:nvGrpSpPr>
              <p:cNvPr id="21" name="Group 52"/>
              <p:cNvGrpSpPr/>
              <p:nvPr/>
            </p:nvGrpSpPr>
            <p:grpSpPr>
              <a:xfrm>
                <a:off x="5638799" y="5105400"/>
                <a:ext cx="3505200" cy="1752600"/>
                <a:chOff x="4533089" y="4793030"/>
                <a:chExt cx="3467911" cy="2253039"/>
              </a:xfrm>
            </p:grpSpPr>
            <p:pic>
              <p:nvPicPr>
                <p:cNvPr id="24" name="Image 5" descr="riw2VsRho.jpg"/>
                <p:cNvPicPr>
                  <a:picLocks noChangeAspect="1"/>
                </p:cNvPicPr>
                <p:nvPr/>
              </p:nvPicPr>
              <p:blipFill>
                <a:blip r:embed="rId6" cstate="print"/>
                <a:srcRect t="3030"/>
                <a:stretch>
                  <a:fillRect/>
                </a:stretch>
              </p:blipFill>
              <p:spPr>
                <a:xfrm>
                  <a:off x="4533089" y="4793030"/>
                  <a:ext cx="3467911" cy="2253039"/>
                </a:xfrm>
                <a:prstGeom prst="rect">
                  <a:avLst/>
                </a:prstGeom>
              </p:spPr>
            </p:pic>
            <p:cxnSp>
              <p:nvCxnSpPr>
                <p:cNvPr id="25" name="Straight Connector 24"/>
                <p:cNvCxnSpPr/>
                <p:nvPr/>
              </p:nvCxnSpPr>
              <p:spPr>
                <a:xfrm>
                  <a:off x="7115175" y="5356290"/>
                  <a:ext cx="0" cy="1478557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ZoneTexte 9"/>
              <p:cNvSpPr txBox="1"/>
              <p:nvPr/>
            </p:nvSpPr>
            <p:spPr>
              <a:xfrm>
                <a:off x="6096000" y="6383179"/>
                <a:ext cx="2057399" cy="246221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000" b="1" dirty="0" smtClean="0">
                    <a:sym typeface="Symbol"/>
                  </a:rPr>
                  <a:t>Relative Importance RI=||/||</a:t>
                </a:r>
                <a:endParaRPr lang="fr-FR" sz="1000" b="1" dirty="0" smtClean="0"/>
              </a:p>
            </p:txBody>
          </p:sp>
          <p:sp>
            <p:nvSpPr>
              <p:cNvPr id="23" name="ZoneTexte 9"/>
              <p:cNvSpPr txBox="1"/>
              <p:nvPr/>
            </p:nvSpPr>
            <p:spPr>
              <a:xfrm>
                <a:off x="6248400" y="5361801"/>
                <a:ext cx="681598" cy="276999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b="1" dirty="0" smtClean="0">
                    <a:sym typeface="Symbol"/>
                  </a:rPr>
                  <a:t></a:t>
                </a:r>
                <a:r>
                  <a:rPr lang="fr-FR" sz="1050" b="1" baseline="-25000" dirty="0" smtClean="0">
                    <a:sym typeface="Symbol"/>
                  </a:rPr>
                  <a:t>B</a:t>
                </a:r>
                <a:r>
                  <a:rPr lang="fr-FR" sz="1050" b="1" dirty="0" smtClean="0">
                    <a:sym typeface="Symbol"/>
                  </a:rPr>
                  <a:t>/</a:t>
                </a:r>
                <a:r>
                  <a:rPr lang="fr-FR" sz="1200" b="1" dirty="0" smtClean="0">
                    <a:sym typeface="Symbol"/>
                  </a:rPr>
                  <a:t></a:t>
                </a:r>
                <a:r>
                  <a:rPr lang="fr-FR" sz="1050" b="1" baseline="-25000" dirty="0" smtClean="0">
                    <a:sym typeface="Symbol"/>
                  </a:rPr>
                  <a:t>A</a:t>
                </a:r>
                <a:r>
                  <a:rPr lang="fr-FR" sz="1000" b="1" dirty="0" smtClean="0">
                    <a:sym typeface="Symbol"/>
                  </a:rPr>
                  <a:t>=2</a:t>
                </a:r>
                <a:endParaRPr lang="fr-FR" sz="1000" b="1" dirty="0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7772400" y="4572000"/>
              <a:ext cx="457200" cy="3048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305800" y="4572000"/>
              <a:ext cx="457200" cy="304800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ZoneTexte 9"/>
            <p:cNvSpPr txBox="1"/>
            <p:nvPr/>
          </p:nvSpPr>
          <p:spPr>
            <a:xfrm>
              <a:off x="8296206" y="4572000"/>
              <a:ext cx="486031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b="1" dirty="0" smtClean="0">
                  <a:sym typeface="Symbol"/>
                </a:rPr>
                <a:t>HIGH</a:t>
              </a:r>
            </a:p>
            <a:p>
              <a:pPr algn="ctr"/>
              <a:r>
                <a:rPr lang="fr-FR" sz="800" b="1" dirty="0" smtClean="0">
                  <a:sym typeface="Symbol"/>
                </a:rPr>
                <a:t>CORR</a:t>
              </a:r>
            </a:p>
          </p:txBody>
        </p:sp>
        <p:sp>
          <p:nvSpPr>
            <p:cNvPr id="29" name="ZoneTexte 9"/>
            <p:cNvSpPr txBox="1"/>
            <p:nvPr/>
          </p:nvSpPr>
          <p:spPr>
            <a:xfrm>
              <a:off x="7762806" y="4572000"/>
              <a:ext cx="486031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b="1" dirty="0" smtClean="0">
                  <a:sym typeface="Symbol"/>
                </a:rPr>
                <a:t>LOW</a:t>
              </a:r>
            </a:p>
            <a:p>
              <a:pPr algn="ctr"/>
              <a:r>
                <a:rPr lang="fr-FR" sz="800" b="1" dirty="0" smtClean="0">
                  <a:sym typeface="Symbol"/>
                </a:rPr>
                <a:t>CORR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5638800" y="0"/>
              <a:ext cx="0" cy="685800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174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892"/>
            <a:ext cx="9144000" cy="577108"/>
          </a:xfrm>
        </p:spPr>
        <p:txBody>
          <a:bodyPr/>
          <a:lstStyle/>
          <a:p>
            <a:r>
              <a:rPr lang="en-US" dirty="0" smtClean="0"/>
              <a:t>“100% correlated” is a </a:t>
            </a:r>
            <a:r>
              <a:rPr lang="en-US" i="1" dirty="0" smtClean="0"/>
              <a:t>strong</a:t>
            </a:r>
            <a:r>
              <a:rPr lang="en-US" dirty="0" smtClean="0"/>
              <a:t> statement!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27315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Imagine two measurements </a:t>
            </a:r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dirty="0" smtClean="0"/>
              <a:t> are 100</a:t>
            </a:r>
            <a:r>
              <a:rPr lang="en-US" dirty="0"/>
              <a:t>% </a:t>
            </a:r>
            <a:r>
              <a:rPr lang="en-US" dirty="0" smtClean="0"/>
              <a:t>correlated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Here I refer to the full errors on </a:t>
            </a:r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dirty="0" smtClean="0"/>
              <a:t> from all sources of uncertainty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Covariance matrix is singular: measurements are redundant!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/>
              <a:t>Suppose their errors are different, </a:t>
            </a:r>
            <a:r>
              <a:rPr lang="en-US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baseline="-250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</a:t>
            </a:r>
            <a:r>
              <a:rPr lang="el-GR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σ</a:t>
            </a:r>
            <a:r>
              <a:rPr lang="en-US" baseline="-25000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smtClean="0"/>
              <a:t>and </a:t>
            </a:r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</a:t>
            </a:r>
            <a:r>
              <a:rPr lang="el-GR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σ</a:t>
            </a:r>
            <a:r>
              <a:rPr lang="en-US" baseline="-25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smtClean="0"/>
              <a:t>with </a:t>
            </a:r>
            <a:r>
              <a:rPr lang="el-GR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σ</a:t>
            </a:r>
            <a:r>
              <a:rPr lang="en-US" baseline="-25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/</a:t>
            </a:r>
            <a:r>
              <a:rPr lang="el-GR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σ</a:t>
            </a:r>
            <a:r>
              <a:rPr lang="en-US" baseline="-250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1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1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If I give you </a:t>
            </a:r>
            <a:r>
              <a:rPr lang="en-US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baseline="-250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dirty="0"/>
              <a:t> and the </a:t>
            </a:r>
            <a:r>
              <a:rPr lang="en-US" dirty="0">
                <a:solidFill>
                  <a:srgbClr val="00B050"/>
                </a:solidFill>
              </a:rPr>
              <a:t>true </a:t>
            </a:r>
            <a:r>
              <a:rPr lang="en-US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r>
              <a:rPr lang="en-US" dirty="0" smtClean="0"/>
              <a:t> </a:t>
            </a:r>
            <a:r>
              <a:rPr lang="en-US" dirty="0"/>
              <a:t>then you can </a:t>
            </a:r>
            <a:r>
              <a:rPr lang="en-US" dirty="0" smtClean="0"/>
              <a:t>exactly predict </a:t>
            </a:r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en-US" dirty="0">
                <a:solidFill>
                  <a:srgbClr val="00B050"/>
                </a:solidFill>
              </a:rPr>
              <a:t>true </a:t>
            </a:r>
            <a:r>
              <a:rPr lang="en-US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x=</a:t>
            </a:r>
            <a:r>
              <a:rPr lang="en-US" dirty="0" smtClean="0">
                <a:solidFill>
                  <a:srgbClr val="00B050"/>
                </a:solidFill>
                <a:ea typeface="Cambria Math" panose="02040503050406030204" pitchFamily="18" charset="0"/>
              </a:rPr>
              <a:t>10</a:t>
            </a:r>
            <a:r>
              <a:rPr lang="en-US" dirty="0" smtClean="0">
                <a:sym typeface="Symbol" panose="05050102010706020507" pitchFamily="18" charset="2"/>
              </a:rPr>
              <a:t> and </a:t>
            </a:r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=</a:t>
            </a:r>
            <a:r>
              <a:rPr lang="en-US" dirty="0" smtClean="0">
                <a:solidFill>
                  <a:srgbClr val="0000FF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11</a:t>
            </a:r>
            <a:r>
              <a:rPr lang="en-US" dirty="0">
                <a:solidFill>
                  <a:srgbClr val="0000FF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</a:t>
            </a:r>
            <a:r>
              <a:rPr lang="en-US" dirty="0" smtClean="0">
                <a:solidFill>
                  <a:srgbClr val="0000FF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1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/>
              <a:t>with </a:t>
            </a:r>
            <a:r>
              <a:rPr lang="el-GR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σ</a:t>
            </a:r>
            <a:r>
              <a:rPr lang="en-US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/</a:t>
            </a:r>
            <a:r>
              <a:rPr lang="el-GR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σ</a:t>
            </a:r>
            <a:r>
              <a:rPr lang="en-US" baseline="-25000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1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=</a:t>
            </a:r>
            <a:r>
              <a:rPr lang="en-US" dirty="0" smtClean="0">
                <a:ea typeface="Cambria Math" panose="02040503050406030204" pitchFamily="18" charset="0"/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? </a:t>
            </a:r>
            <a:r>
              <a:rPr lang="en-US" dirty="0" smtClean="0">
                <a:sym typeface="Symbol" panose="05050102010706020507" pitchFamily="18" charset="2"/>
              </a:rPr>
              <a:t>then </a:t>
            </a:r>
            <a:r>
              <a:rPr lang="en-US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=</a:t>
            </a:r>
            <a:r>
              <a:rPr lang="en-US" dirty="0" smtClean="0">
                <a:solidFill>
                  <a:srgbClr val="FF0000"/>
                </a:solidFill>
                <a:ea typeface="Cambria Math" panose="02040503050406030204" pitchFamily="18" charset="0"/>
                <a:sym typeface="Symbol" panose="05050102010706020507" pitchFamily="18" charset="2"/>
              </a:rPr>
              <a:t>122</a:t>
            </a:r>
            <a:r>
              <a:rPr lang="en-US" dirty="0" smtClean="0">
                <a:sym typeface="Symbol" panose="05050102010706020507" pitchFamily="18" charset="2"/>
              </a:rPr>
              <a:t>!</a:t>
            </a:r>
            <a:endParaRPr lang="en-US" dirty="0"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</a:pPr>
            <a:r>
              <a:rPr lang="en-US" dirty="0" smtClean="0"/>
              <a:t>If I give you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dirty="0" smtClean="0"/>
              <a:t> and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smtClean="0"/>
              <a:t>then you can determine exactly the </a:t>
            </a:r>
            <a:r>
              <a:rPr lang="en-US" dirty="0">
                <a:solidFill>
                  <a:srgbClr val="00B050"/>
                </a:solidFill>
              </a:rPr>
              <a:t>true </a:t>
            </a:r>
            <a:r>
              <a:rPr lang="en-US" dirty="0" smtClean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en-US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baseline="-250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=</a:t>
            </a:r>
            <a:r>
              <a:rPr lang="en-US" dirty="0" smtClean="0">
                <a:solidFill>
                  <a:srgbClr val="0000FF"/>
                </a:solidFill>
                <a:sym typeface="Symbol" panose="05050102010706020507" pitchFamily="18" charset="2"/>
              </a:rPr>
              <a:t>11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1</a:t>
            </a:r>
            <a:r>
              <a:rPr lang="en-US" dirty="0">
                <a:sym typeface="Symbol" panose="05050102010706020507" pitchFamily="18" charset="2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=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12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2</a:t>
            </a:r>
            <a:r>
              <a:rPr lang="en-US" dirty="0">
                <a:sym typeface="Symbol" panose="05050102010706020507" pitchFamily="18" charset="2"/>
              </a:rPr>
              <a:t>? true value is </a:t>
            </a:r>
            <a:r>
              <a:rPr lang="en-US" dirty="0">
                <a:solidFill>
                  <a:srgbClr val="00B050"/>
                </a:solidFill>
                <a:sym typeface="Symbol" panose="05050102010706020507" pitchFamily="18" charset="2"/>
              </a:rPr>
              <a:t>10(0)</a:t>
            </a:r>
            <a:r>
              <a:rPr lang="en-US" dirty="0">
                <a:sym typeface="Symbol" panose="05050102010706020507" pitchFamily="18" charset="2"/>
              </a:rPr>
              <a:t>!</a:t>
            </a:r>
          </a:p>
          <a:p>
            <a:pPr lvl="2">
              <a:spcBef>
                <a:spcPts val="0"/>
              </a:spcBef>
              <a:buClr>
                <a:srgbClr val="000000"/>
              </a:buClr>
            </a:pPr>
            <a:r>
              <a:rPr lang="en-US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baseline="-250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=</a:t>
            </a:r>
            <a:r>
              <a:rPr lang="en-US" dirty="0" smtClean="0">
                <a:solidFill>
                  <a:srgbClr val="0000FF"/>
                </a:solidFill>
                <a:sym typeface="Symbol" panose="05050102010706020507" pitchFamily="18" charset="2"/>
              </a:rPr>
              <a:t>12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1</a:t>
            </a:r>
            <a:r>
              <a:rPr lang="en-US" dirty="0">
                <a:sym typeface="Symbol" panose="05050102010706020507" pitchFamily="18" charset="2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=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14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2</a:t>
            </a:r>
            <a:r>
              <a:rPr lang="en-US" dirty="0">
                <a:sym typeface="Symbol" panose="05050102010706020507" pitchFamily="18" charset="2"/>
              </a:rPr>
              <a:t>? true value is </a:t>
            </a:r>
            <a:r>
              <a:rPr lang="en-US" dirty="0">
                <a:solidFill>
                  <a:srgbClr val="00B050"/>
                </a:solidFill>
                <a:sym typeface="Symbol" panose="05050102010706020507" pitchFamily="18" charset="2"/>
              </a:rPr>
              <a:t>10(0</a:t>
            </a:r>
            <a:r>
              <a:rPr lang="en-US" dirty="0" smtClean="0">
                <a:solidFill>
                  <a:srgbClr val="00B050"/>
                </a:solidFill>
                <a:sym typeface="Symbol" panose="05050102010706020507" pitchFamily="18" charset="2"/>
              </a:rPr>
              <a:t>)</a:t>
            </a:r>
            <a:r>
              <a:rPr lang="en-US" dirty="0" smtClean="0">
                <a:sym typeface="Symbol" panose="05050102010706020507" pitchFamily="18" charset="2"/>
              </a:rPr>
              <a:t>!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867400" y="3440668"/>
            <a:ext cx="2971800" cy="369332"/>
            <a:chOff x="5867400" y="3429000"/>
            <a:chExt cx="2971800" cy="369332"/>
          </a:xfrm>
        </p:grpSpPr>
        <p:grpSp>
          <p:nvGrpSpPr>
            <p:cNvPr id="12" name="Group 11"/>
            <p:cNvGrpSpPr/>
            <p:nvPr/>
          </p:nvGrpSpPr>
          <p:grpSpPr>
            <a:xfrm>
              <a:off x="6248400" y="3493532"/>
              <a:ext cx="2590800" cy="304800"/>
              <a:chOff x="5562600" y="3733800"/>
              <a:chExt cx="2590800" cy="15240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5562600" y="3810000"/>
                <a:ext cx="2590800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5715000" y="3733800"/>
                <a:ext cx="0" cy="15240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6172200" y="3733800"/>
                <a:ext cx="0" cy="15240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6629400" y="3733800"/>
                <a:ext cx="0" cy="15240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7543800" y="3733800"/>
                <a:ext cx="0" cy="15240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7086600" y="3733800"/>
                <a:ext cx="0" cy="15240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/>
            <p:cNvSpPr/>
            <p:nvPr/>
          </p:nvSpPr>
          <p:spPr>
            <a:xfrm>
              <a:off x="6324600" y="356973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67400" y="34290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10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400800" y="3569732"/>
              <a:ext cx="457199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400800" y="3493532"/>
              <a:ext cx="9144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400800" y="3733800"/>
            <a:ext cx="1828800" cy="76200"/>
            <a:chOff x="6400800" y="3722132"/>
            <a:chExt cx="1828800" cy="762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400800" y="3798332"/>
              <a:ext cx="18288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400800" y="3722132"/>
              <a:ext cx="9144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ontent Placeholder 2"/>
          <p:cNvSpPr txBox="1">
            <a:spLocks/>
          </p:cNvSpPr>
          <p:nvPr/>
        </p:nvSpPr>
        <p:spPr>
          <a:xfrm>
            <a:off x="152400" y="4073315"/>
            <a:ext cx="4267200" cy="80348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 smtClean="0"/>
              <a:t>Suppose their errors are the same, </a:t>
            </a:r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sym typeface="Symbol" panose="05050102010706020507" pitchFamily="18" charset="2"/>
              </a:rPr>
              <a:t></a:t>
            </a:r>
            <a:r>
              <a:rPr lang="el-GR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σ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</a:t>
            </a:r>
            <a:r>
              <a:rPr lang="el-GR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σ</a:t>
            </a:r>
            <a:endParaRPr lang="en-US" dirty="0" smtClean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</a:pPr>
            <a:r>
              <a:rPr lang="en-US" dirty="0" smtClean="0"/>
              <a:t>Then </a:t>
            </a:r>
            <a:r>
              <a:rPr lang="en-US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dirty="0" smtClean="0"/>
              <a:t> and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dirty="0"/>
              <a:t> </a:t>
            </a:r>
            <a:r>
              <a:rPr lang="en-US" dirty="0" smtClean="0"/>
              <a:t>must be equal (if they are not, assumptions are wrong – probability is 0!)</a:t>
            </a:r>
          </a:p>
          <a:p>
            <a:pPr marL="457200" lvl="1" indent="0">
              <a:spcBef>
                <a:spcPts val="0"/>
              </a:spcBef>
              <a:buFont typeface="Arial" pitchFamily="34" charset="0"/>
              <a:buNone/>
            </a:pPr>
            <a:endParaRPr lang="en-US" baseline="-25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>
              <a:spcBef>
                <a:spcPts val="0"/>
              </a:spcBef>
              <a:buClr>
                <a:srgbClr val="000000"/>
              </a:buClr>
            </a:pPr>
            <a:endParaRPr lang="en-US" dirty="0" smtClean="0">
              <a:sym typeface="Symbol" panose="05050102010706020507" pitchFamily="18" charset="2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962400"/>
            <a:ext cx="2179432" cy="21794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038" y="3962400"/>
            <a:ext cx="2179432" cy="217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5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0000" y="121293"/>
            <a:ext cx="8791200" cy="488307"/>
          </a:xfrm>
        </p:spPr>
        <p:txBody>
          <a:bodyPr/>
          <a:lstStyle/>
          <a:p>
            <a:r>
              <a:rPr lang="en-US" dirty="0" smtClean="0"/>
              <a:t>“100% correlated” for one error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90573"/>
            <a:ext cx="8915400" cy="507682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P</a:t>
            </a:r>
            <a:r>
              <a:rPr lang="en-US" dirty="0" smtClean="0"/>
              <a:t>revious slide: if the </a:t>
            </a:r>
            <a:r>
              <a:rPr lang="en-US" i="1" dirty="0" smtClean="0"/>
              <a:t>total</a:t>
            </a:r>
            <a:r>
              <a:rPr lang="en-US" dirty="0" smtClean="0"/>
              <a:t> errors on two </a:t>
            </a:r>
            <a:r>
              <a:rPr lang="en-US" dirty="0"/>
              <a:t>measurements have different </a:t>
            </a:r>
            <a:r>
              <a:rPr lang="en-US" dirty="0" smtClean="0"/>
              <a:t>sizes and are 100% correlated, the combination has infinite precision (error=0)</a:t>
            </a:r>
          </a:p>
          <a:p>
            <a:pPr lvl="1">
              <a:spcBef>
                <a:spcPts val="0"/>
              </a:spcBef>
            </a:pPr>
            <a:r>
              <a:rPr lang="en-US" dirty="0"/>
              <a:t>L</a:t>
            </a:r>
            <a:r>
              <a:rPr lang="en-US" dirty="0" smtClean="0"/>
              <a:t>ever-arm effect of the two different sensitivities to the same systematic bias</a:t>
            </a:r>
            <a:endParaRPr lang="en-US" dirty="0"/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In real combinations, </a:t>
            </a:r>
            <a:r>
              <a:rPr lang="en-US" i="1" dirty="0" smtClean="0"/>
              <a:t>total</a:t>
            </a:r>
            <a:r>
              <a:rPr lang="en-US" dirty="0" smtClean="0"/>
              <a:t> measurement errors are never 100% correlated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But it is frequent to assume a </a:t>
            </a:r>
            <a:r>
              <a:rPr lang="en-US" dirty="0"/>
              <a:t>100% correlation for </a:t>
            </a:r>
            <a:r>
              <a:rPr lang="en-US" i="1" dirty="0"/>
              <a:t>one source of uncertainty</a:t>
            </a:r>
          </a:p>
          <a:p>
            <a:pPr lvl="2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Even </a:t>
            </a:r>
            <a:r>
              <a:rPr lang="en-US" dirty="0"/>
              <a:t>for a </a:t>
            </a:r>
            <a:r>
              <a:rPr lang="en-US" dirty="0" smtClean="0"/>
              <a:t>single source of uncertainty, taking 100</a:t>
            </a:r>
            <a:r>
              <a:rPr lang="en-US" dirty="0"/>
              <a:t>% </a:t>
            </a:r>
            <a:r>
              <a:rPr lang="en-US" dirty="0" smtClean="0"/>
              <a:t>correlated errors with different sizes remains a strong statement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The two different sensitivities to the systematic bias can be used to constrain it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No issue at all to assume </a:t>
            </a:r>
            <a:r>
              <a:rPr lang="en-US" i="1" dirty="0" smtClean="0"/>
              <a:t>common</a:t>
            </a:r>
            <a:r>
              <a:rPr lang="en-US" dirty="0" smtClean="0"/>
              <a:t> errors (100% correlated and same size)</a:t>
            </a:r>
          </a:p>
          <a:p>
            <a:pPr marL="1371600" lvl="3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The net effect </a:t>
            </a:r>
            <a:r>
              <a:rPr lang="en-US" dirty="0"/>
              <a:t>on combinations of </a:t>
            </a:r>
            <a:r>
              <a:rPr lang="en-US" dirty="0" smtClean="0"/>
              <a:t>100% correlated error sources depends on the relative sizes of the many error sources (statistical and systematic)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When statistical errors dominate, high correlations of systematic errors from a given source tend to make the combined error larger (“more conservative”)</a:t>
            </a:r>
          </a:p>
          <a:p>
            <a:pPr lvl="1">
              <a:spcBef>
                <a:spcPts val="0"/>
              </a:spcBef>
            </a:pPr>
            <a:r>
              <a:rPr lang="en-US" dirty="0"/>
              <a:t>When </a:t>
            </a:r>
            <a:r>
              <a:rPr lang="en-US" dirty="0" smtClean="0"/>
              <a:t>the highly correlated systematic source dominates, this may reduce the combined error from that source and make the total combined error smaller</a:t>
            </a:r>
          </a:p>
          <a:p>
            <a:pPr lvl="3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40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200" cy="488307"/>
          </a:xfrm>
        </p:spPr>
        <p:txBody>
          <a:bodyPr/>
          <a:lstStyle/>
          <a:p>
            <a:r>
              <a:rPr lang="en-GB" dirty="0" smtClean="0"/>
              <a:t>Two measurements - interpretation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" y="762000"/>
            <a:ext cx="9144000" cy="4848227"/>
          </a:xfrm>
        </p:spPr>
        <p:txBody>
          <a:bodyPr/>
          <a:lstStyle/>
          <a:p>
            <a:pPr>
              <a:spcBef>
                <a:spcPts val="100"/>
              </a:spcBef>
            </a:pPr>
            <a:r>
              <a:rPr lang="en-US" sz="1800" b="1" dirty="0">
                <a:solidFill>
                  <a:srgbClr val="FF0000"/>
                </a:solidFill>
              </a:rPr>
              <a:t>Low correlation regime, </a:t>
            </a:r>
            <a:r>
              <a:rPr lang="el-GR" sz="1800" b="1" dirty="0">
                <a:solidFill>
                  <a:srgbClr val="FF0000"/>
                </a:solidFill>
              </a:rPr>
              <a:t>λ</a:t>
            </a:r>
            <a:r>
              <a:rPr lang="en-US" sz="1600" b="1" baseline="-25000" dirty="0">
                <a:solidFill>
                  <a:srgbClr val="FF0000"/>
                </a:solidFill>
              </a:rPr>
              <a:t>B</a:t>
            </a:r>
            <a:r>
              <a:rPr lang="en-US" sz="1800" b="1" dirty="0">
                <a:solidFill>
                  <a:srgbClr val="FF0000"/>
                </a:solidFill>
              </a:rPr>
              <a:t>&gt;0 </a:t>
            </a:r>
            <a:r>
              <a:rPr lang="en-US" sz="1400" dirty="0"/>
              <a:t>(i.e. </a:t>
            </a:r>
            <a:r>
              <a:rPr lang="el-GR" sz="1400" dirty="0"/>
              <a:t>σ</a:t>
            </a:r>
            <a:r>
              <a:rPr lang="en-US" sz="1400" baseline="-25000" dirty="0"/>
              <a:t>A</a:t>
            </a:r>
            <a:r>
              <a:rPr lang="en-US" sz="1400" baseline="30000" dirty="0"/>
              <a:t>2 </a:t>
            </a:r>
            <a:r>
              <a:rPr lang="en-US" sz="1400" dirty="0"/>
              <a:t>- </a:t>
            </a:r>
            <a:r>
              <a:rPr lang="el-GR" sz="1400" dirty="0"/>
              <a:t>ρσ</a:t>
            </a:r>
            <a:r>
              <a:rPr lang="en-US" sz="1400" baseline="-25000" dirty="0"/>
              <a:t>A</a:t>
            </a:r>
            <a:r>
              <a:rPr lang="el-GR" sz="1400" dirty="0"/>
              <a:t>σ</a:t>
            </a:r>
            <a:r>
              <a:rPr lang="en-US" sz="1400" baseline="-25000" dirty="0"/>
              <a:t>B</a:t>
            </a:r>
            <a:r>
              <a:rPr lang="en-US" sz="1400" dirty="0"/>
              <a:t> &gt; 0)</a:t>
            </a:r>
            <a:endParaRPr lang="en-US" sz="1800" dirty="0"/>
          </a:p>
          <a:p>
            <a:pPr lvl="1">
              <a:spcBef>
                <a:spcPts val="100"/>
              </a:spcBef>
            </a:pPr>
            <a:r>
              <a:rPr lang="en-US" sz="1600" dirty="0"/>
              <a:t>The covariance can be seen as the sum of a </a:t>
            </a:r>
            <a:r>
              <a:rPr lang="en-US" sz="1600" u="sng" dirty="0"/>
              <a:t>common error</a:t>
            </a:r>
            <a:r>
              <a:rPr lang="en-US" sz="1600" dirty="0"/>
              <a:t> and an </a:t>
            </a:r>
            <a:r>
              <a:rPr lang="en-US" sz="1600" u="sng" dirty="0"/>
              <a:t>uncorrelated </a:t>
            </a:r>
            <a:r>
              <a:rPr lang="en-US" sz="1600" u="sng" dirty="0" smtClean="0"/>
              <a:t>error</a:t>
            </a:r>
            <a:endParaRPr lang="en-US" sz="1100" u="sng" dirty="0" smtClean="0"/>
          </a:p>
          <a:p>
            <a:pPr lvl="1">
              <a:spcBef>
                <a:spcPts val="100"/>
              </a:spcBef>
            </a:pPr>
            <a:endParaRPr lang="en-US" sz="1100" u="sng" dirty="0"/>
          </a:p>
          <a:p>
            <a:pPr lvl="1">
              <a:spcBef>
                <a:spcPts val="100"/>
              </a:spcBef>
            </a:pPr>
            <a:endParaRPr lang="en-US" sz="1100" u="sng" dirty="0" smtClean="0"/>
          </a:p>
          <a:p>
            <a:pPr lvl="1">
              <a:spcBef>
                <a:spcPts val="100"/>
              </a:spcBef>
            </a:pPr>
            <a:endParaRPr lang="en-US" sz="1100" u="sng" dirty="0"/>
          </a:p>
          <a:p>
            <a:pPr lvl="1">
              <a:spcBef>
                <a:spcPts val="100"/>
              </a:spcBef>
            </a:pPr>
            <a:endParaRPr lang="en-US" sz="1100" u="sng" dirty="0" smtClean="0"/>
          </a:p>
          <a:p>
            <a:pPr lvl="1">
              <a:spcBef>
                <a:spcPts val="100"/>
              </a:spcBef>
            </a:pPr>
            <a:r>
              <a:rPr lang="en-US" sz="1600" dirty="0" smtClean="0"/>
              <a:t>You </a:t>
            </a:r>
            <a:r>
              <a:rPr lang="en-US" sz="1600" dirty="0"/>
              <a:t>can combine based on the uncorrelated error (compute </a:t>
            </a:r>
            <a:r>
              <a:rPr lang="en-US" sz="1600" dirty="0" smtClean="0"/>
              <a:t>weights </a:t>
            </a:r>
            <a:r>
              <a:rPr lang="en-US" sz="1600" dirty="0"/>
              <a:t>from basic error </a:t>
            </a:r>
            <a:r>
              <a:rPr lang="en-US" sz="1600" dirty="0" smtClean="0"/>
              <a:t>propagation for independent measurement) </a:t>
            </a:r>
            <a:r>
              <a:rPr lang="en-US" sz="1600" dirty="0"/>
              <a:t>and add the common error only at the end</a:t>
            </a:r>
          </a:p>
          <a:p>
            <a:pPr lvl="2">
              <a:spcBef>
                <a:spcPts val="100"/>
              </a:spcBef>
            </a:pPr>
            <a:r>
              <a:rPr lang="en-US" sz="1400" i="1" dirty="0"/>
              <a:t>Remember: this happens if the </a:t>
            </a:r>
            <a:r>
              <a:rPr lang="en-US" sz="1400" i="1" dirty="0">
                <a:solidFill>
                  <a:srgbClr val="FF0000"/>
                </a:solidFill>
              </a:rPr>
              <a:t>off-diagonal covariance </a:t>
            </a:r>
            <a:r>
              <a:rPr lang="el-GR" sz="1400" dirty="0">
                <a:solidFill>
                  <a:srgbClr val="FF0000"/>
                </a:solidFill>
              </a:rPr>
              <a:t>ρσ</a:t>
            </a:r>
            <a:r>
              <a:rPr lang="en-US" sz="1400" baseline="-25000" dirty="0">
                <a:solidFill>
                  <a:srgbClr val="FF0000"/>
                </a:solidFill>
              </a:rPr>
              <a:t>A</a:t>
            </a:r>
            <a:r>
              <a:rPr lang="el-GR" sz="1400" dirty="0">
                <a:solidFill>
                  <a:srgbClr val="FF0000"/>
                </a:solidFill>
              </a:rPr>
              <a:t>σ</a:t>
            </a:r>
            <a:r>
              <a:rPr lang="en-US" sz="1400" baseline="-25000" dirty="0">
                <a:solidFill>
                  <a:srgbClr val="FF0000"/>
                </a:solidFill>
              </a:rPr>
              <a:t>B </a:t>
            </a:r>
            <a:r>
              <a:rPr lang="en-US" sz="1400" i="1" dirty="0">
                <a:solidFill>
                  <a:srgbClr val="FF0000"/>
                </a:solidFill>
              </a:rPr>
              <a:t>is smaller than the smaller of the two variances </a:t>
            </a:r>
            <a:r>
              <a:rPr lang="el-GR" sz="1400" dirty="0">
                <a:solidFill>
                  <a:srgbClr val="FF0000"/>
                </a:solidFill>
              </a:rPr>
              <a:t>σ</a:t>
            </a:r>
            <a:r>
              <a:rPr lang="en-US" sz="1400" baseline="-25000" dirty="0">
                <a:solidFill>
                  <a:srgbClr val="FF0000"/>
                </a:solidFill>
              </a:rPr>
              <a:t>A</a:t>
            </a:r>
            <a:r>
              <a:rPr lang="en-US" sz="1400" baseline="30000" dirty="0">
                <a:solidFill>
                  <a:srgbClr val="FF0000"/>
                </a:solidFill>
              </a:rPr>
              <a:t>2  </a:t>
            </a:r>
            <a:r>
              <a:rPr lang="en-US" sz="1400" i="1" dirty="0"/>
              <a:t>(this will be used later in </a:t>
            </a:r>
            <a:r>
              <a:rPr lang="en-US" sz="1400" i="1" dirty="0" smtClean="0"/>
              <a:t>the </a:t>
            </a:r>
            <a:r>
              <a:rPr lang="en-US" sz="1400" i="1" dirty="0"/>
              <a:t>“onionization” prescription proposal)</a:t>
            </a:r>
            <a:endParaRPr lang="en-US" sz="1050" dirty="0">
              <a:solidFill>
                <a:srgbClr val="FF0000"/>
              </a:solidFill>
            </a:endParaRPr>
          </a:p>
          <a:p>
            <a:pPr lvl="1">
              <a:spcBef>
                <a:spcPts val="100"/>
              </a:spcBef>
            </a:pPr>
            <a:r>
              <a:rPr lang="en-US" sz="1600" b="1" dirty="0"/>
              <a:t>Adding the less precise measurement B to the combination </a:t>
            </a:r>
            <a:r>
              <a:rPr lang="en-US" sz="1600" b="1" dirty="0" smtClean="0"/>
              <a:t>adds information </a:t>
            </a:r>
            <a:r>
              <a:rPr lang="en-US" sz="1600" b="1" dirty="0"/>
              <a:t>because </a:t>
            </a:r>
            <a:r>
              <a:rPr lang="en-US" sz="1600" b="1" u="sng" dirty="0"/>
              <a:t>B contributes independent (uncorrelated) knowledge about the </a:t>
            </a:r>
            <a:r>
              <a:rPr lang="en-US" sz="1600" b="1" u="sng" dirty="0" smtClean="0"/>
              <a:t>parameter</a:t>
            </a:r>
            <a:endParaRPr lang="en-US" sz="1600" b="1" u="sng" dirty="0"/>
          </a:p>
          <a:p>
            <a:pPr lvl="1">
              <a:spcBef>
                <a:spcPts val="100"/>
              </a:spcBef>
            </a:pPr>
            <a:endParaRPr lang="en-US" sz="1400" dirty="0"/>
          </a:p>
          <a:p>
            <a:pPr>
              <a:spcBef>
                <a:spcPts val="100"/>
              </a:spcBef>
            </a:pPr>
            <a:r>
              <a:rPr lang="en-US" sz="1800" b="1" dirty="0">
                <a:solidFill>
                  <a:srgbClr val="FF0000"/>
                </a:solidFill>
              </a:rPr>
              <a:t>High correlation regime, </a:t>
            </a:r>
            <a:r>
              <a:rPr lang="el-GR" sz="1800" b="1" dirty="0">
                <a:solidFill>
                  <a:srgbClr val="FF0000"/>
                </a:solidFill>
              </a:rPr>
              <a:t>λ</a:t>
            </a:r>
            <a:r>
              <a:rPr lang="en-US" sz="1600" b="1" baseline="-25000" dirty="0">
                <a:solidFill>
                  <a:srgbClr val="FF0000"/>
                </a:solidFill>
              </a:rPr>
              <a:t>B</a:t>
            </a:r>
            <a:r>
              <a:rPr lang="en-US" sz="1800" b="1" dirty="0">
                <a:solidFill>
                  <a:srgbClr val="FF0000"/>
                </a:solidFill>
              </a:rPr>
              <a:t>&lt;0</a:t>
            </a:r>
            <a:r>
              <a:rPr lang="en-US" sz="1800" dirty="0"/>
              <a:t> </a:t>
            </a:r>
            <a:r>
              <a:rPr lang="en-US" sz="1400" dirty="0"/>
              <a:t>(i.e. </a:t>
            </a:r>
            <a:r>
              <a:rPr lang="el-GR" sz="1400" dirty="0"/>
              <a:t>σ</a:t>
            </a:r>
            <a:r>
              <a:rPr lang="en-US" sz="1400" baseline="-25000" dirty="0"/>
              <a:t>A</a:t>
            </a:r>
            <a:r>
              <a:rPr lang="en-US" sz="1400" baseline="30000" dirty="0"/>
              <a:t>2 </a:t>
            </a:r>
            <a:r>
              <a:rPr lang="en-US" sz="1400" dirty="0"/>
              <a:t>- </a:t>
            </a:r>
            <a:r>
              <a:rPr lang="el-GR" sz="1400" dirty="0"/>
              <a:t>ρσ</a:t>
            </a:r>
            <a:r>
              <a:rPr lang="en-US" sz="1400" baseline="-25000" dirty="0"/>
              <a:t>A</a:t>
            </a:r>
            <a:r>
              <a:rPr lang="el-GR" sz="1400" dirty="0"/>
              <a:t>σ</a:t>
            </a:r>
            <a:r>
              <a:rPr lang="en-US" sz="1400" baseline="-25000" dirty="0"/>
              <a:t>B</a:t>
            </a:r>
            <a:r>
              <a:rPr lang="en-US" sz="1400" dirty="0"/>
              <a:t> &lt; 0)</a:t>
            </a:r>
          </a:p>
          <a:p>
            <a:pPr lvl="1">
              <a:spcBef>
                <a:spcPts val="100"/>
              </a:spcBef>
            </a:pPr>
            <a:r>
              <a:rPr lang="en-US" sz="1600" i="1" dirty="0"/>
              <a:t>The covariance can NOT be seen as the sum of a common error and an uncorrelated error</a:t>
            </a:r>
          </a:p>
          <a:p>
            <a:pPr lvl="1">
              <a:spcBef>
                <a:spcPts val="100"/>
              </a:spcBef>
            </a:pPr>
            <a:r>
              <a:rPr lang="en-US" sz="1600" b="1" dirty="0"/>
              <a:t>Adding the less precise measurement B to the combination </a:t>
            </a:r>
            <a:r>
              <a:rPr lang="en-US" sz="1600" b="1" dirty="0" smtClean="0"/>
              <a:t>adds information </a:t>
            </a:r>
            <a:r>
              <a:rPr lang="en-US" sz="1600" b="1" dirty="0"/>
              <a:t>because </a:t>
            </a:r>
            <a:r>
              <a:rPr lang="en-US" sz="1600" b="1" u="sng" dirty="0"/>
              <a:t>B helps to constrain a correlated error </a:t>
            </a:r>
            <a:r>
              <a:rPr lang="en-US" sz="1600" b="1" u="sng" dirty="0" smtClean="0"/>
              <a:t>on A thanks to </a:t>
            </a:r>
            <a:r>
              <a:rPr lang="en-US" sz="1600" b="1" u="sng" dirty="0"/>
              <a:t>a</a:t>
            </a:r>
            <a:r>
              <a:rPr lang="en-US" sz="1600" b="1" u="sng" dirty="0" smtClean="0"/>
              <a:t> different sensitivity</a:t>
            </a:r>
            <a:endParaRPr lang="en-US" sz="1600" b="1" u="sng" dirty="0"/>
          </a:p>
          <a:p>
            <a:pPr lvl="2">
              <a:spcBef>
                <a:spcPts val="100"/>
              </a:spcBef>
            </a:pPr>
            <a:r>
              <a:rPr lang="en-US" sz="1400" dirty="0" smtClean="0"/>
              <a:t>The extra </a:t>
            </a:r>
            <a:r>
              <a:rPr lang="en-US" sz="1400" dirty="0"/>
              <a:t>information </a:t>
            </a:r>
            <a:r>
              <a:rPr lang="en-US" sz="1400" dirty="0" smtClean="0"/>
              <a:t>comes </a:t>
            </a:r>
            <a:r>
              <a:rPr lang="en-US" sz="1400" dirty="0"/>
              <a:t>from the interplay of </a:t>
            </a:r>
            <a:r>
              <a:rPr lang="en-US" sz="1400" dirty="0" smtClean="0"/>
              <a:t>A and B </a:t>
            </a:r>
            <a:r>
              <a:rPr lang="en-US" sz="1400" dirty="0"/>
              <a:t>– neither can claim it as </a:t>
            </a:r>
            <a:r>
              <a:rPr lang="en-US" sz="1400" dirty="0" smtClean="0"/>
              <a:t>exclusive </a:t>
            </a:r>
            <a:r>
              <a:rPr lang="en-US" sz="1400" dirty="0"/>
              <a:t>meri</a:t>
            </a:r>
            <a:r>
              <a:rPr lang="en-US" sz="1600" dirty="0"/>
              <a:t>t</a:t>
            </a:r>
          </a:p>
          <a:p>
            <a:pPr lvl="1">
              <a:spcBef>
                <a:spcPts val="100"/>
              </a:spcBef>
            </a:pPr>
            <a:endParaRPr lang="en-US" sz="1400" dirty="0"/>
          </a:p>
          <a:p>
            <a:pPr>
              <a:spcBef>
                <a:spcPts val="100"/>
              </a:spcBef>
            </a:pPr>
            <a:r>
              <a:rPr lang="en-US" sz="1800" b="1" dirty="0">
                <a:solidFill>
                  <a:srgbClr val="FF0000"/>
                </a:solidFill>
              </a:rPr>
              <a:t>Boundary is </a:t>
            </a:r>
            <a:r>
              <a:rPr lang="el-GR" sz="1800" b="1" dirty="0">
                <a:solidFill>
                  <a:srgbClr val="FF0000"/>
                </a:solidFill>
              </a:rPr>
              <a:t>λ</a:t>
            </a:r>
            <a:r>
              <a:rPr lang="en-US" sz="1600" b="1" baseline="-25000" dirty="0">
                <a:solidFill>
                  <a:srgbClr val="FF0000"/>
                </a:solidFill>
              </a:rPr>
              <a:t>B</a:t>
            </a:r>
            <a:r>
              <a:rPr lang="en-US" sz="1800" b="1" dirty="0">
                <a:solidFill>
                  <a:srgbClr val="FF0000"/>
                </a:solidFill>
              </a:rPr>
              <a:t>=0 – where B brings no additional information</a:t>
            </a:r>
          </a:p>
          <a:p>
            <a:pPr lvl="1">
              <a:spcBef>
                <a:spcPts val="100"/>
              </a:spcBef>
            </a:pPr>
            <a:r>
              <a:rPr lang="en-US" sz="1600" b="1" dirty="0"/>
              <a:t>Adding the less precise measurement B to the combination </a:t>
            </a:r>
            <a:r>
              <a:rPr lang="en-US" sz="1600" b="1" dirty="0" smtClean="0"/>
              <a:t>adds NO information </a:t>
            </a:r>
            <a:r>
              <a:rPr lang="en-US" sz="1600" b="1" dirty="0"/>
              <a:t>because its error has a part common with A plus an additional </a:t>
            </a:r>
            <a:r>
              <a:rPr lang="en-US" sz="1600" b="1" dirty="0" smtClean="0"/>
              <a:t>uncorrelated part</a:t>
            </a:r>
            <a:endParaRPr lang="en-US" sz="1600" b="1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7162800" cy="56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4800600" y="1479884"/>
            <a:ext cx="1219200" cy="2286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19800" y="1708484"/>
            <a:ext cx="1828800" cy="32084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61180" y="158209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B050"/>
                </a:solidFill>
              </a:rPr>
              <a:t>&gt;0 (positive definite matrix)</a:t>
            </a:r>
            <a:endParaRPr lang="en-US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5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200" cy="564507"/>
          </a:xfrm>
        </p:spPr>
        <p:txBody>
          <a:bodyPr/>
          <a:lstStyle/>
          <a:p>
            <a:r>
              <a:rPr lang="en-GB" dirty="0" smtClean="0"/>
              <a:t>Generalization to n measurements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00" y="990600"/>
            <a:ext cx="8610600" cy="500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Information inflow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31" y="1143000"/>
            <a:ext cx="8647770" cy="47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200" cy="335907"/>
          </a:xfrm>
        </p:spPr>
        <p:txBody>
          <a:bodyPr/>
          <a:lstStyle/>
          <a:p>
            <a:r>
              <a:rPr lang="en-GB" dirty="0" smtClean="0"/>
              <a:t>Information inflow and correlations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0000" y="5105400"/>
            <a:ext cx="8887800" cy="644928"/>
          </a:xfrm>
        </p:spPr>
        <p:txBody>
          <a:bodyPr/>
          <a:lstStyle/>
          <a:p>
            <a:r>
              <a:rPr lang="en-GB" dirty="0" smtClean="0"/>
              <a:t>This generalizes to n measurements the discussion in the Lyons paper – there is also a second way to see it (next slide)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09700"/>
            <a:ext cx="8487511" cy="41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5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52400"/>
            <a:ext cx="8791200" cy="335907"/>
          </a:xfrm>
        </p:spPr>
        <p:txBody>
          <a:bodyPr/>
          <a:lstStyle/>
          <a:p>
            <a:r>
              <a:rPr lang="en-GB" dirty="0" smtClean="0"/>
              <a:t>Information sensitivity to </a:t>
            </a:r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en-GB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ij</a:t>
            </a:r>
            <a:endParaRPr lang="en-GB" baseline="-25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838200"/>
            <a:ext cx="8506800" cy="495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4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3"/>
            <a:ext cx="9220200" cy="640707"/>
          </a:xfrm>
        </p:spPr>
        <p:txBody>
          <a:bodyPr/>
          <a:lstStyle/>
          <a:p>
            <a:r>
              <a:rPr lang="en-US" dirty="0" smtClean="0"/>
              <a:t>Outline #2 – the effect of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Information in BLUE combinations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Today’s example: LHC top mass </a:t>
            </a:r>
            <a:r>
              <a:rPr lang="en-US" dirty="0" smtClean="0"/>
              <a:t>2012 (systematically </a:t>
            </a:r>
            <a:r>
              <a:rPr lang="en-US" dirty="0"/>
              <a:t>dominated)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“Relative importance” of measurements in the presence of correlations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Interpreting correlation effects and negative BLUE coefficients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“Low-correlation” and “high-correlation“ regimes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Estimating correlations in practice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“Conservative estimates” of correlations?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The risks in overestimating correlations and a few hints to avoid that</a:t>
            </a:r>
            <a:endParaRPr lang="en-US" dirty="0"/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Beyond BLUE?</a:t>
            </a:r>
          </a:p>
          <a:p>
            <a:pPr lvl="3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Wrap-up and conclusions (for lectures #1 and #2)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5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200" cy="488307"/>
          </a:xfrm>
        </p:spPr>
        <p:txBody>
          <a:bodyPr/>
          <a:lstStyle/>
          <a:p>
            <a:r>
              <a:rPr lang="en-GB" dirty="0" smtClean="0"/>
              <a:t>Summary on correlation regimes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0" y="914400"/>
            <a:ext cx="8791200" cy="5105400"/>
          </a:xfrm>
        </p:spPr>
        <p:txBody>
          <a:bodyPr/>
          <a:lstStyle/>
          <a:p>
            <a:r>
              <a:rPr lang="en-US" sz="1800" dirty="0"/>
              <a:t>If any BLUE coefficients are &lt;0, it is because some correlations are high</a:t>
            </a:r>
          </a:p>
          <a:p>
            <a:pPr lvl="1"/>
            <a:r>
              <a:rPr lang="en-US" sz="1600" dirty="0"/>
              <a:t>The BLUE combination is in a “high correlation” regime</a:t>
            </a:r>
          </a:p>
          <a:p>
            <a:pPr lvl="1"/>
            <a:endParaRPr lang="en-US" sz="1400" dirty="0"/>
          </a:p>
          <a:p>
            <a:r>
              <a:rPr lang="en-US" sz="1800" dirty="0"/>
              <a:t>The contribution to information from measurements with BLUE coefficients &lt;0 comes only from their interplay with other measurements through correlations</a:t>
            </a:r>
          </a:p>
          <a:p>
            <a:pPr lvl="1"/>
            <a:r>
              <a:rPr lang="en-US" sz="1600" dirty="0"/>
              <a:t>They help constrain systematic uncertainties on other measurements</a:t>
            </a:r>
          </a:p>
          <a:p>
            <a:pPr lvl="1"/>
            <a:endParaRPr lang="en-US" sz="1400" dirty="0"/>
          </a:p>
          <a:p>
            <a:r>
              <a:rPr lang="en-US" sz="1800" dirty="0"/>
              <a:t>If any BLUE coefficients are &lt;0, the total BLUE error is smaller than that which would be obtained if some correlations were smaller </a:t>
            </a:r>
          </a:p>
          <a:p>
            <a:pPr lvl="1"/>
            <a:r>
              <a:rPr lang="en-US" sz="1600" dirty="0"/>
              <a:t>Are correlations really as high or are they being overestimated</a:t>
            </a:r>
            <a:r>
              <a:rPr lang="en-US" sz="1600" dirty="0" smtClean="0"/>
              <a:t>?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>
              <a:buNone/>
            </a:pPr>
            <a:endParaRPr lang="en-US" sz="2000" dirty="0"/>
          </a:p>
          <a:p>
            <a:pPr algn="ctr">
              <a:buNone/>
            </a:pPr>
            <a:r>
              <a:rPr lang="en-US" sz="1800" i="1" dirty="0">
                <a:solidFill>
                  <a:srgbClr val="FF0000"/>
                </a:solidFill>
              </a:rPr>
              <a:t>IF any BLUE coefficients are &lt;0 </a:t>
            </a:r>
          </a:p>
          <a:p>
            <a:pPr algn="ctr">
              <a:buNone/>
            </a:pPr>
            <a:r>
              <a:rPr lang="en-US" sz="1800" i="1" dirty="0">
                <a:solidFill>
                  <a:srgbClr val="FF0000"/>
                </a:solidFill>
              </a:rPr>
              <a:t>AND IF correlations were “conservatively” estimated to be 100%, </a:t>
            </a:r>
          </a:p>
          <a:p>
            <a:pPr algn="ctr">
              <a:buNone/>
            </a:pPr>
            <a:r>
              <a:rPr lang="en-US" sz="1800" i="1" dirty="0">
                <a:solidFill>
                  <a:srgbClr val="FF0000"/>
                </a:solidFill>
              </a:rPr>
              <a:t>THEN correlation estimates should be </a:t>
            </a:r>
            <a:r>
              <a:rPr lang="en-US" sz="1800" i="1" dirty="0" smtClean="0">
                <a:solidFill>
                  <a:srgbClr val="FF0000"/>
                </a:solidFill>
              </a:rPr>
              <a:t>reassessed</a:t>
            </a:r>
          </a:p>
          <a:p>
            <a:pPr algn="ctr">
              <a:buNone/>
            </a:pPr>
            <a:endParaRPr lang="en-US" sz="1000" i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1600" i="1" dirty="0" smtClean="0"/>
              <a:t>See the rest of the talk </a:t>
            </a:r>
            <a:r>
              <a:rPr lang="en-US" sz="1600" i="1" dirty="0"/>
              <a:t>for a few tools and suggestions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78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3"/>
            <a:ext cx="9220200" cy="640707"/>
          </a:xfrm>
        </p:spPr>
        <p:txBody>
          <a:bodyPr/>
          <a:lstStyle/>
          <a:p>
            <a:r>
              <a:rPr lang="en-US" dirty="0" smtClean="0"/>
              <a:t>Outline #2 – the effect of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Information in BLUE combinations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Today’s example: LHC top mass </a:t>
            </a:r>
            <a:r>
              <a:rPr lang="en-US" dirty="0" smtClean="0"/>
              <a:t>2012 (systematically </a:t>
            </a:r>
            <a:r>
              <a:rPr lang="en-US" dirty="0"/>
              <a:t>dominated)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“Relative importance” of measurements in the presence of correlations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Interpreting correlation effects and negative BLUE coefficients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“Low-correlation” and “high-correlation“ regimes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i="1" dirty="0" smtClean="0">
                <a:solidFill>
                  <a:srgbClr val="FF0000"/>
                </a:solidFill>
              </a:rPr>
              <a:t>Estimating correlations in practice</a:t>
            </a:r>
          </a:p>
          <a:p>
            <a:pPr lvl="1">
              <a:spcBef>
                <a:spcPts val="0"/>
              </a:spcBef>
            </a:pPr>
            <a:r>
              <a:rPr lang="en-US" i="1" dirty="0" smtClean="0">
                <a:solidFill>
                  <a:srgbClr val="FF0000"/>
                </a:solidFill>
              </a:rPr>
              <a:t>“Conservative estimates” of correlations?</a:t>
            </a:r>
          </a:p>
          <a:p>
            <a:pPr lvl="1">
              <a:spcBef>
                <a:spcPts val="0"/>
              </a:spcBef>
            </a:pPr>
            <a:r>
              <a:rPr lang="en-US" i="1" dirty="0" smtClean="0">
                <a:solidFill>
                  <a:srgbClr val="FF0000"/>
                </a:solidFill>
              </a:rPr>
              <a:t>The risks in overestimating correlations and a few hints to avoid that</a:t>
            </a:r>
            <a:endParaRPr lang="en-US" i="1" dirty="0">
              <a:solidFill>
                <a:srgbClr val="FF0000"/>
              </a:solidFill>
            </a:endParaRP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Beyond BLUE?</a:t>
            </a:r>
          </a:p>
          <a:p>
            <a:pPr lvl="3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Wrap-up and conclusions (for lectures #1 and #2)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1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Estimating correlations in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484822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Correlations are (should be) estimated separately for each error source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Errors on result A from source 1 and on B from 2 are uncorrelated! (next slide)</a:t>
            </a:r>
          </a:p>
          <a:p>
            <a:pPr lvl="3"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Correlations within the same experiment (same or different parameters)</a:t>
            </a:r>
          </a:p>
          <a:p>
            <a:pPr lvl="1">
              <a:spcBef>
                <a:spcPts val="0"/>
              </a:spcBef>
            </a:pPr>
            <a:r>
              <a:rPr lang="en-GB" dirty="0"/>
              <a:t>Sometimes 0% or 100% is obvious a </a:t>
            </a:r>
            <a:r>
              <a:rPr lang="en-GB" dirty="0" smtClean="0"/>
              <a:t>priori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W BR example: W</a:t>
            </a:r>
            <a:r>
              <a:rPr lang="en-GB" dirty="0" smtClean="0">
                <a:sym typeface="Symbol" panose="05050102010706020507" pitchFamily="18" charset="2"/>
              </a:rPr>
              <a:t>qq background uncertainty affects 3 </a:t>
            </a:r>
            <a:r>
              <a:rPr lang="en-GB" dirty="0" smtClean="0"/>
              <a:t>W</a:t>
            </a:r>
            <a:r>
              <a:rPr lang="en-GB" dirty="0" smtClean="0">
                <a:sym typeface="Symbol" panose="05050102010706020507" pitchFamily="18" charset="2"/>
              </a:rPr>
              <a:t>l in same way (100%)</a:t>
            </a:r>
            <a:endParaRPr lang="en-GB" dirty="0"/>
          </a:p>
          <a:p>
            <a:pPr lvl="1">
              <a:spcBef>
                <a:spcPts val="0"/>
              </a:spcBef>
            </a:pPr>
            <a:r>
              <a:rPr lang="en-GB" dirty="0" smtClean="0"/>
              <a:t>Whenever </a:t>
            </a:r>
            <a:r>
              <a:rPr lang="en-GB" dirty="0"/>
              <a:t>possible they are (should be) measured on the </a:t>
            </a:r>
            <a:r>
              <a:rPr lang="en-GB" dirty="0" smtClean="0"/>
              <a:t>data and/or MC!</a:t>
            </a:r>
            <a:endParaRPr lang="en-GB" dirty="0"/>
          </a:p>
          <a:p>
            <a:pPr lvl="2">
              <a:spcBef>
                <a:spcPts val="0"/>
              </a:spcBef>
            </a:pPr>
            <a:r>
              <a:rPr lang="en-GB" dirty="0" smtClean="0"/>
              <a:t>W BR example: cross-</a:t>
            </a:r>
            <a:r>
              <a:rPr lang="en-GB" dirty="0" smtClean="0">
                <a:sym typeface="Symbol" panose="05050102010706020507" pitchFamily="18" charset="2"/>
              </a:rPr>
              <a:t>contamination of </a:t>
            </a:r>
            <a:r>
              <a:rPr lang="en-GB" dirty="0" smtClean="0"/>
              <a:t>W</a:t>
            </a:r>
            <a:r>
              <a:rPr lang="en-GB" dirty="0">
                <a:sym typeface="Symbol" panose="05050102010706020507" pitchFamily="18" charset="2"/>
              </a:rPr>
              <a:t> </a:t>
            </a:r>
            <a:r>
              <a:rPr lang="en-GB" dirty="0" smtClean="0">
                <a:sym typeface="Symbol" panose="05050102010706020507" pitchFamily="18" charset="2"/>
              </a:rPr>
              <a:t>and </a:t>
            </a:r>
            <a:r>
              <a:rPr lang="en-GB" dirty="0" smtClean="0"/>
              <a:t>W</a:t>
            </a:r>
            <a:r>
              <a:rPr lang="en-GB" dirty="0" smtClean="0">
                <a:sym typeface="Symbol" panose="05050102010706020507" pitchFamily="18" charset="2"/>
              </a:rPr>
              <a:t> selections (e.g. -27%)</a:t>
            </a:r>
            <a:endParaRPr lang="en-GB" dirty="0" smtClean="0"/>
          </a:p>
          <a:p>
            <a:pPr lvl="1">
              <a:spcBef>
                <a:spcPts val="0"/>
              </a:spcBef>
            </a:pPr>
            <a:r>
              <a:rPr lang="en-GB" dirty="0" smtClean="0"/>
              <a:t>Often end up for simplicity with correlations of 0% or 100% </a:t>
            </a:r>
          </a:p>
          <a:p>
            <a:pPr lvl="3"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 smtClean="0"/>
              <a:t>Correlations between different experiments </a:t>
            </a:r>
            <a:r>
              <a:rPr lang="en-GB" dirty="0"/>
              <a:t>(same or different parameters)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Sometimes 0% or 100% is obvious a priori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M</a:t>
            </a:r>
            <a:r>
              <a:rPr lang="en-GB" baseline="-25000" dirty="0" smtClean="0"/>
              <a:t>Z</a:t>
            </a:r>
            <a:r>
              <a:rPr lang="en-GB" dirty="0" smtClean="0"/>
              <a:t> measurement example: </a:t>
            </a:r>
            <a:r>
              <a:rPr lang="en-GB" dirty="0" smtClean="0">
                <a:sym typeface="Symbol" panose="05050102010706020507" pitchFamily="18" charset="2"/>
              </a:rPr>
              <a:t></a:t>
            </a:r>
            <a:r>
              <a:rPr lang="en-GB" dirty="0" smtClean="0"/>
              <a:t>s energy of 4 experiments on same LEP collider (100%)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If possible </a:t>
            </a:r>
            <a:r>
              <a:rPr lang="en-GB" dirty="0"/>
              <a:t>they </a:t>
            </a:r>
            <a:r>
              <a:rPr lang="en-GB" dirty="0" smtClean="0"/>
              <a:t>should be </a:t>
            </a:r>
            <a:r>
              <a:rPr lang="en-GB" dirty="0"/>
              <a:t>measured on the data and/or </a:t>
            </a:r>
            <a:r>
              <a:rPr lang="en-GB" dirty="0" smtClean="0"/>
              <a:t>MC – but much harder!</a:t>
            </a:r>
            <a:endParaRPr lang="en-GB" dirty="0"/>
          </a:p>
          <a:p>
            <a:pPr lvl="2">
              <a:spcBef>
                <a:spcPts val="0"/>
              </a:spcBef>
            </a:pPr>
            <a:r>
              <a:rPr lang="en-GB" dirty="0" smtClean="0"/>
              <a:t>Hard for experiments at one collider, even harder for different colliders or older data</a:t>
            </a:r>
          </a:p>
          <a:p>
            <a:pPr lvl="1">
              <a:spcBef>
                <a:spcPts val="0"/>
              </a:spcBef>
            </a:pPr>
            <a:r>
              <a:rPr lang="en-GB" dirty="0"/>
              <a:t>Often end up for simplicity with correlations of 0% or 100% </a:t>
            </a:r>
            <a:r>
              <a:rPr lang="en-GB" dirty="0" smtClean="0"/>
              <a:t>(sometimes 50%)</a:t>
            </a:r>
          </a:p>
        </p:txBody>
      </p:sp>
    </p:spTree>
    <p:extLst>
      <p:ext uri="{BB962C8B-B14F-4D97-AF65-F5344CB8AC3E}">
        <p14:creationId xmlns:p14="http://schemas.microsoft.com/office/powerpoint/2010/main" val="12923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6200"/>
            <a:ext cx="8887800" cy="564507"/>
          </a:xfrm>
        </p:spPr>
        <p:txBody>
          <a:bodyPr/>
          <a:lstStyle/>
          <a:p>
            <a:r>
              <a:rPr lang="en-US" dirty="0" smtClean="0"/>
              <a:t>Correlations and different error sources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000" y="685800"/>
                <a:ext cx="8887800" cy="4848227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Given a combination </a:t>
                </a:r>
                <a:r>
                  <a:rPr lang="en-US" dirty="0"/>
                  <a:t>of two measurements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a</a:t>
                </a:r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and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Bb</a:t>
                </a: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Given two </a:t>
                </a:r>
                <a:r>
                  <a:rPr lang="en-US" i="1" dirty="0" smtClean="0"/>
                  <a:t>independent</a:t>
                </a:r>
                <a:r>
                  <a:rPr lang="en-US" dirty="0" smtClean="0"/>
                  <a:t> sources of error: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=a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+a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en-US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=b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+b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i="1" dirty="0" smtClean="0"/>
                  <a:t>Given a 100% correlation </a:t>
                </a:r>
                <a:r>
                  <a:rPr lang="en-US" b="1" i="1" dirty="0" smtClean="0"/>
                  <a:t>separately</a:t>
                </a:r>
                <a:r>
                  <a:rPr lang="en-US" i="1" dirty="0" smtClean="0"/>
                  <a:t> in each error source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dirty="0" smtClean="0"/>
                  <a:t>i.e.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 smtClean="0"/>
                  <a:t> is 100% correlated to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/>
                  <a:t> </a:t>
                </a:r>
                <a:r>
                  <a:rPr lang="en-US" dirty="0"/>
                  <a:t>is </a:t>
                </a:r>
                <a:r>
                  <a:rPr lang="en-US" dirty="0" smtClean="0"/>
                  <a:t>100% </a:t>
                </a:r>
                <a:r>
                  <a:rPr lang="en-US" dirty="0"/>
                  <a:t>correlated to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The full covariance matrix for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</a:t>
                </a:r>
                <a:r>
                  <a:rPr lang="en-US" dirty="0"/>
                  <a:t>and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 </a:t>
                </a:r>
                <a:r>
                  <a:rPr lang="en-US" dirty="0"/>
                  <a:t>is </a:t>
                </a:r>
                <a:r>
                  <a:rPr lang="en-US" dirty="0" smtClean="0"/>
                  <a:t>then given by</a:t>
                </a:r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baseline="30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l-GR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b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l-GR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ρ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b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baseline="30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baseline="30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baseline="30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b="0" i="0" baseline="-2500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baseline="30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b="0" i="0" baseline="-2500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baseline="30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baseline="30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baseline="-25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baseline="300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aseline="30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The </a:t>
                </a:r>
                <a:r>
                  <a:rPr lang="en-US" i="1" dirty="0" smtClean="0"/>
                  <a:t>total</a:t>
                </a:r>
                <a:r>
                  <a:rPr lang="en-US" dirty="0" smtClean="0"/>
                  <a:t> correlation </a:t>
                </a:r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ρ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between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</a:t>
                </a:r>
                <a:r>
                  <a:rPr lang="en-US" dirty="0"/>
                  <a:t>and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 </a:t>
                </a:r>
                <a:r>
                  <a:rPr lang="en-US" dirty="0" smtClean="0"/>
                  <a:t>is less than or equal 100%!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ρ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ab)</a:t>
                </a:r>
                <a:r>
                  <a:rPr lang="en-US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=(a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+a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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(a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+a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)(b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+b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 (ab)</a:t>
                </a:r>
                <a:r>
                  <a:rPr lang="en-US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/>
                  <a:t>,</a:t>
                </a:r>
                <a:r>
                  <a:rPr lang="en-US" dirty="0" smtClean="0"/>
                  <a:t> i.e</a:t>
                </a:r>
                <a:r>
                  <a:rPr lang="en-US" dirty="0"/>
                  <a:t>. 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ρ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1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because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2a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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+a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baseline="30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en-US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The total correlation </a:t>
                </a:r>
                <a:r>
                  <a:rPr lang="el-G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ρ</a:t>
                </a:r>
                <a:r>
                  <a:rPr lang="en-US" dirty="0" smtClean="0"/>
                  <a:t> is strictly less than 100% if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/b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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/b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</a:p>
              <a:p>
                <a:pPr lvl="3"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This example means: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do not mix independent error sources!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Otherwise overall correlation estimate is wrong (in particular, it is overestimated when mixing fully correlated independent error sources)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i="1" dirty="0" smtClean="0"/>
                  <a:t>In other words, try to split your correlated errors into as many independent error sources as possible!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000" y="685800"/>
                <a:ext cx="8887800" cy="4848227"/>
              </a:xfrm>
              <a:blipFill rotWithShape="0">
                <a:blip r:embed="rId2"/>
                <a:stretch>
                  <a:fillRect l="-960" t="-1006" r="-69" b="-85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71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Wrong correlation estimates?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4800"/>
            <a:ext cx="8964000" cy="484822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In principle, the </a:t>
            </a:r>
            <a:r>
              <a:rPr lang="en-US" dirty="0"/>
              <a:t>estimate of the parameter value remains unbiased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As long as each of the measurements is </a:t>
            </a:r>
            <a:r>
              <a:rPr lang="en-US" dirty="0" smtClean="0"/>
              <a:t>unbiased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This is true for BLUE but also for other combination methods</a:t>
            </a:r>
          </a:p>
          <a:p>
            <a:pPr lvl="3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The estimate of the parameter </a:t>
            </a:r>
            <a:r>
              <a:rPr lang="en-US" dirty="0" smtClean="0"/>
              <a:t>error however is badly affected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Overestimating the error (“conservative” correlations) is more or less ok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Underestimating the error is a problem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For instance, when overestimating correlations into the high correlation regime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χ</a:t>
            </a:r>
            <a:r>
              <a:rPr lang="en-US" baseline="30000" dirty="0" smtClean="0"/>
              <a:t>2</a:t>
            </a:r>
            <a:r>
              <a:rPr lang="en-US" dirty="0" smtClean="0"/>
              <a:t> distributions for the combination are also affected, in both cases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/>
              <a:t>A</a:t>
            </a:r>
            <a:r>
              <a:rPr lang="en-US" dirty="0" smtClean="0"/>
              <a:t> frequentist interpretation of systematics helps, but needs a grain of salt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Systematic </a:t>
            </a:r>
            <a:r>
              <a:rPr lang="en-US" dirty="0"/>
              <a:t>shift from the true </a:t>
            </a:r>
            <a:r>
              <a:rPr lang="en-US" dirty="0" smtClean="0"/>
              <a:t>value is the same for repeated measurements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Distribution of this shift (mean 0 means “unbiased”) refers to gedanken experiments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Measurements actually are </a:t>
            </a:r>
            <a:r>
              <a:rPr lang="en-US" i="1" dirty="0" smtClean="0"/>
              <a:t>biased:</a:t>
            </a:r>
            <a:r>
              <a:rPr lang="en-US" dirty="0" smtClean="0"/>
              <a:t> systematic error is our estimation of bias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Combination also has a bias – wrong correlations lead to bad estimates of this bias!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See also G. Cowan’s discussion of “nuisance parameters” and of “the error on the error” at his</a:t>
            </a:r>
            <a:r>
              <a:rPr lang="en-GB" dirty="0"/>
              <a:t> </a:t>
            </a:r>
            <a:r>
              <a:rPr lang="en-GB" dirty="0" smtClean="0">
                <a:hlinkClick r:id="rId3"/>
              </a:rPr>
              <a:t>2015 </a:t>
            </a:r>
            <a:r>
              <a:rPr lang="en-GB" dirty="0">
                <a:hlinkClick r:id="rId3"/>
              </a:rPr>
              <a:t>DESY lectures</a:t>
            </a:r>
            <a:r>
              <a:rPr lang="en-GB" dirty="0"/>
              <a:t> at this School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20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Negative correlations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0" y="1144800"/>
            <a:ext cx="8791200" cy="4848227"/>
          </a:xfrm>
        </p:spPr>
        <p:txBody>
          <a:bodyPr/>
          <a:lstStyle/>
          <a:p>
            <a:r>
              <a:rPr lang="en-GB" dirty="0" smtClean="0"/>
              <a:t>Negative correlations in a combination, just like extremely high positive correlations, contribute information from the interplay of measurements</a:t>
            </a:r>
          </a:p>
          <a:p>
            <a:pPr lvl="1"/>
            <a:r>
              <a:rPr lang="en-GB" dirty="0" smtClean="0"/>
              <a:t>For two measurements, their combination has more information than the measurements alone – marginal information of exceeds intrinsic information</a:t>
            </a:r>
          </a:p>
          <a:p>
            <a:pPr lvl="3"/>
            <a:endParaRPr lang="en-GB" dirty="0" smtClean="0"/>
          </a:p>
          <a:p>
            <a:r>
              <a:rPr lang="en-GB" dirty="0" smtClean="0"/>
              <a:t>In practice however negative correlations between measurements of the same parameter are rarely seen in combinations</a:t>
            </a:r>
          </a:p>
          <a:p>
            <a:pPr lvl="1"/>
            <a:r>
              <a:rPr lang="en-GB" dirty="0" smtClean="0"/>
              <a:t>Negative correlations between measurements of different parameters are a different story and are not at all uncommon (e.g. the LEP2 BR example)</a:t>
            </a:r>
          </a:p>
          <a:p>
            <a:pPr lvl="1"/>
            <a:r>
              <a:rPr lang="en-GB" dirty="0" smtClean="0"/>
              <a:t>Whether for the same or different parameters, negative correlations would normally only be used as a results of a measurement, not of an assumption</a:t>
            </a:r>
          </a:p>
        </p:txBody>
      </p:sp>
    </p:spTree>
    <p:extLst>
      <p:ext uri="{BB962C8B-B14F-4D97-AF65-F5344CB8AC3E}">
        <p14:creationId xmlns:p14="http://schemas.microsoft.com/office/powerpoint/2010/main" val="350357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31308"/>
          </a:xfrm>
        </p:spPr>
        <p:txBody>
          <a:bodyPr/>
          <a:lstStyle/>
          <a:p>
            <a:r>
              <a:rPr lang="en-GB" dirty="0" smtClean="0"/>
              <a:t>“Conservative” estimates of correlations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0" y="990600"/>
            <a:ext cx="8791200" cy="1827000"/>
          </a:xfrm>
        </p:spPr>
        <p:txBody>
          <a:bodyPr/>
          <a:lstStyle/>
          <a:p>
            <a:r>
              <a:rPr lang="en-GB" dirty="0" smtClean="0"/>
              <a:t>Estimating errors and correlations is not easy</a:t>
            </a:r>
          </a:p>
          <a:p>
            <a:pPr lvl="1"/>
            <a:r>
              <a:rPr lang="en-GB" dirty="0" smtClean="0"/>
              <a:t>A “conservative” error is one that is more likely overestimated than underestimated (not quoting better precision than we have)</a:t>
            </a:r>
          </a:p>
          <a:p>
            <a:pPr lvl="1"/>
            <a:r>
              <a:rPr lang="en-GB" dirty="0" smtClean="0"/>
              <a:t>A “conservative” correlation should be one giving conservative errors</a:t>
            </a:r>
          </a:p>
          <a:p>
            <a:pPr lvl="1"/>
            <a:r>
              <a:rPr lang="en-GB" dirty="0" smtClean="0"/>
              <a:t>It was and probably </a:t>
            </a:r>
            <a:r>
              <a:rPr lang="en-GB" i="1" dirty="0" smtClean="0"/>
              <a:t>it still is not uncommon to hear </a:t>
            </a:r>
            <a:r>
              <a:rPr lang="en-GB" i="1" dirty="0" smtClean="0">
                <a:solidFill>
                  <a:srgbClr val="FF0000"/>
                </a:solidFill>
              </a:rPr>
              <a:t>“we conservatively estimate correlations to be 100%”</a:t>
            </a:r>
            <a:r>
              <a:rPr lang="en-GB" i="1" dirty="0" smtClean="0"/>
              <a:t> – is this statement correct?</a:t>
            </a:r>
            <a:endParaRPr lang="en-GB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3810000"/>
            <a:ext cx="8458201" cy="1682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938" y="5836874"/>
            <a:ext cx="6474121" cy="25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0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52400"/>
            <a:ext cx="8791200" cy="578908"/>
          </a:xfrm>
        </p:spPr>
        <p:txBody>
          <a:bodyPr/>
          <a:lstStyle/>
          <a:p>
            <a:r>
              <a:rPr lang="en-GB" dirty="0" smtClean="0"/>
              <a:t>Is </a:t>
            </a:r>
            <a:r>
              <a:rPr lang="el-GR" dirty="0"/>
              <a:t>ρ</a:t>
            </a:r>
            <a:r>
              <a:rPr lang="en-GB" dirty="0" smtClean="0"/>
              <a:t>=100% “conservative”?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0" y="928802"/>
            <a:ext cx="8958750" cy="502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1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Prioritizing correlations to review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5" y="1143000"/>
            <a:ext cx="89806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6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308"/>
          </a:xfrm>
        </p:spPr>
        <p:txBody>
          <a:bodyPr/>
          <a:lstStyle/>
          <a:p>
            <a:r>
              <a:rPr lang="en-GB" dirty="0"/>
              <a:t>LHC </a:t>
            </a:r>
            <a:r>
              <a:rPr lang="en-GB" dirty="0" smtClean="0"/>
              <a:t>m</a:t>
            </a:r>
            <a:r>
              <a:rPr lang="en-GB" baseline="-25000" dirty="0" smtClean="0"/>
              <a:t>top</a:t>
            </a:r>
            <a:r>
              <a:rPr lang="en-GB" dirty="0" smtClean="0"/>
              <a:t> 2012 – information derivatives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5257800"/>
            <a:ext cx="9108626" cy="506627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This table is indicating about which correlations are responsible for the negative BLUE coefficients of some measurements!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600200"/>
            <a:ext cx="9108626" cy="3646496"/>
            <a:chOff x="35374" y="1752600"/>
            <a:chExt cx="9108626" cy="36464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74" y="1752600"/>
              <a:ext cx="9108626" cy="364649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534284" y="3533684"/>
              <a:ext cx="1777080" cy="348512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074" y="838200"/>
            <a:ext cx="6936926" cy="79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1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3"/>
            <a:ext cx="9220200" cy="640707"/>
          </a:xfrm>
        </p:spPr>
        <p:txBody>
          <a:bodyPr/>
          <a:lstStyle/>
          <a:p>
            <a:r>
              <a:rPr lang="en-US" dirty="0" smtClean="0"/>
              <a:t>Outline #2 – the effect of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i="1" dirty="0" smtClean="0">
                <a:solidFill>
                  <a:srgbClr val="FF0000"/>
                </a:solidFill>
              </a:rPr>
              <a:t>Information in BLUE combinations</a:t>
            </a:r>
          </a:p>
          <a:p>
            <a:pPr lvl="1">
              <a:spcBef>
                <a:spcPts val="0"/>
              </a:spcBef>
            </a:pPr>
            <a:r>
              <a:rPr lang="en-US" i="1" dirty="0">
                <a:solidFill>
                  <a:srgbClr val="FF0000"/>
                </a:solidFill>
              </a:rPr>
              <a:t>Today’s example: LHC top mass </a:t>
            </a:r>
            <a:r>
              <a:rPr lang="en-US" i="1" dirty="0" smtClean="0">
                <a:solidFill>
                  <a:srgbClr val="FF0000"/>
                </a:solidFill>
              </a:rPr>
              <a:t>2012 (systematically </a:t>
            </a:r>
            <a:r>
              <a:rPr lang="en-US" i="1" dirty="0">
                <a:solidFill>
                  <a:srgbClr val="FF0000"/>
                </a:solidFill>
              </a:rPr>
              <a:t>dominated)</a:t>
            </a:r>
          </a:p>
          <a:p>
            <a:pPr lvl="1">
              <a:spcBef>
                <a:spcPts val="0"/>
              </a:spcBef>
            </a:pPr>
            <a:r>
              <a:rPr lang="en-US" i="1" dirty="0" smtClean="0">
                <a:solidFill>
                  <a:srgbClr val="FF0000"/>
                </a:solidFill>
              </a:rPr>
              <a:t>“Relative importance” of measurements in the presence of correlations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Interpreting correlation effects and negative BLUE coefficients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“Low-correlation” and “high-correlation“ regimes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Estimating correlations in practice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“Conservative estimates” of correlations?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The risks in overestimating correlations and a few hints to avoid that</a:t>
            </a:r>
            <a:endParaRPr lang="en-US" dirty="0"/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Beyond BLUE?</a:t>
            </a:r>
          </a:p>
          <a:p>
            <a:pPr lvl="3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Wrap-up and conclusions (for lectures #1 and #2)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0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200" cy="488307"/>
          </a:xfrm>
        </p:spPr>
        <p:txBody>
          <a:bodyPr/>
          <a:lstStyle/>
          <a:p>
            <a:r>
              <a:rPr lang="en-GB" dirty="0"/>
              <a:t>LHC m</a:t>
            </a:r>
            <a:r>
              <a:rPr lang="en-GB" baseline="-25000" dirty="0"/>
              <a:t>top</a:t>
            </a:r>
            <a:r>
              <a:rPr lang="en-GB" dirty="0"/>
              <a:t> </a:t>
            </a:r>
            <a:r>
              <a:rPr lang="en-GB" dirty="0" smtClean="0"/>
              <a:t>2012 systematics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71639"/>
            <a:ext cx="6126256" cy="52595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1666419" y="4146318"/>
            <a:ext cx="3692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>
                <a:solidFill>
                  <a:srgbClr val="000000"/>
                </a:solidFill>
                <a:hlinkClick r:id="rId3"/>
              </a:rPr>
              <a:t>ATLAS-CONF-2012-095 / CMS PAS TOP-12-001</a:t>
            </a:r>
            <a:endParaRPr lang="en-GB" sz="1200" i="1" dirty="0" smtClean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488" y="1219200"/>
            <a:ext cx="2383712" cy="45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8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3"/>
            <a:ext cx="9144000" cy="731308"/>
          </a:xfrm>
        </p:spPr>
        <p:txBody>
          <a:bodyPr/>
          <a:lstStyle/>
          <a:p>
            <a:r>
              <a:rPr lang="en-GB" dirty="0" smtClean="0"/>
              <a:t>Making correlations more conservative?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8839200" cy="374999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81000" y="2865598"/>
            <a:ext cx="228600" cy="12441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3850" y="4109750"/>
            <a:ext cx="8458200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These procedures are ONLY meant to understand what goes on!</a:t>
            </a:r>
          </a:p>
          <a:p>
            <a:r>
              <a:rPr lang="en-GB" sz="2000" b="1" dirty="0" smtClean="0">
                <a:solidFill>
                  <a:srgbClr val="FF0000"/>
                </a:solidFill>
              </a:rPr>
              <a:t>Correlations must be estimated individually by the physics groups!</a:t>
            </a:r>
          </a:p>
        </p:txBody>
      </p:sp>
    </p:spTree>
    <p:extLst>
      <p:ext uri="{BB962C8B-B14F-4D97-AF65-F5344CB8AC3E}">
        <p14:creationId xmlns:p14="http://schemas.microsoft.com/office/powerpoint/2010/main" val="205648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200" cy="488307"/>
          </a:xfrm>
        </p:spPr>
        <p:txBody>
          <a:bodyPr/>
          <a:lstStyle/>
          <a:p>
            <a:r>
              <a:rPr lang="en-GB" dirty="0" smtClean="0"/>
              <a:t>The “onionization” prescription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164760" y="922584"/>
            <a:ext cx="8798493" cy="5175455"/>
            <a:chOff x="164760" y="922584"/>
            <a:chExt cx="8798493" cy="51754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760" y="922584"/>
              <a:ext cx="8750640" cy="517545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229600" y="5943599"/>
              <a:ext cx="685800" cy="1544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 rot="21122673">
              <a:off x="6904498" y="3277923"/>
              <a:ext cx="2058755" cy="5332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2058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3"/>
            <a:ext cx="9144000" cy="488307"/>
          </a:xfrm>
        </p:spPr>
        <p:txBody>
          <a:bodyPr/>
          <a:lstStyle/>
          <a:p>
            <a:r>
              <a:rPr lang="en-GB" sz="3200" dirty="0"/>
              <a:t>LHC m</a:t>
            </a:r>
            <a:r>
              <a:rPr lang="en-GB" sz="3200" baseline="-25000" dirty="0"/>
              <a:t>top</a:t>
            </a:r>
            <a:r>
              <a:rPr lang="en-GB" sz="3200" dirty="0"/>
              <a:t> </a:t>
            </a:r>
            <a:r>
              <a:rPr lang="en-GB" sz="3200" dirty="0" smtClean="0"/>
              <a:t>2012 – conservative correlations?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1" y="826854"/>
            <a:ext cx="9039889" cy="51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1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21293"/>
            <a:ext cx="8791200" cy="488307"/>
          </a:xfrm>
        </p:spPr>
        <p:txBody>
          <a:bodyPr/>
          <a:lstStyle/>
          <a:p>
            <a:r>
              <a:rPr lang="en-GB" dirty="0" smtClean="0"/>
              <a:t>Recommendations?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85800"/>
            <a:ext cx="899765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2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35492"/>
            <a:ext cx="4094400" cy="731308"/>
          </a:xfrm>
        </p:spPr>
        <p:txBody>
          <a:bodyPr/>
          <a:lstStyle/>
          <a:p>
            <a:r>
              <a:rPr lang="en-GB" dirty="0" smtClean="0"/>
              <a:t>LHC combination of m</a:t>
            </a:r>
            <a:r>
              <a:rPr lang="en-GB" baseline="-25000" dirty="0" smtClean="0"/>
              <a:t>top</a:t>
            </a:r>
            <a:r>
              <a:rPr lang="en-GB" dirty="0" smtClean="0"/>
              <a:t> in 2013 (1)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276600"/>
            <a:ext cx="2133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TOPLHC Note (Sep 2013)</a:t>
            </a:r>
          </a:p>
          <a:p>
            <a:pPr algn="ctr"/>
            <a:r>
              <a:rPr lang="en-GB" sz="1200" i="1" dirty="0" smtClean="0"/>
              <a:t>ATLAS-CONF-2013-102</a:t>
            </a:r>
          </a:p>
          <a:p>
            <a:pPr algn="ctr"/>
            <a:r>
              <a:rPr lang="en-GB" sz="1200" i="1" dirty="0" smtClean="0"/>
              <a:t>CMS PAS TOP-13-005</a:t>
            </a:r>
          </a:p>
          <a:p>
            <a:pPr algn="ctr"/>
            <a:r>
              <a:rPr lang="en-US" sz="900" dirty="0" smtClean="0">
                <a:hlinkClick r:id="rId3"/>
              </a:rPr>
              <a:t>https://cds.cern.ch/record/1601811</a:t>
            </a:r>
            <a:endParaRPr lang="en-US" sz="9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0000" y="4495800"/>
            <a:ext cx="8791200" cy="1524000"/>
          </a:xfrm>
        </p:spPr>
        <p:txBody>
          <a:bodyPr/>
          <a:lstStyle/>
          <a:p>
            <a:r>
              <a:rPr lang="en-GB" dirty="0" smtClean="0"/>
              <a:t>Several changes with respect to the 2012 combination</a:t>
            </a:r>
          </a:p>
          <a:p>
            <a:pPr lvl="1"/>
            <a:r>
              <a:rPr lang="en-GB" dirty="0" smtClean="0"/>
              <a:t>Improved individual analyses and full (i.e. much larger) data samples</a:t>
            </a:r>
          </a:p>
          <a:p>
            <a:pPr lvl="1"/>
            <a:r>
              <a:rPr lang="en-GB" dirty="0" smtClean="0"/>
              <a:t>Removed absolute BLUE coefficients, list Fisher information weights</a:t>
            </a:r>
          </a:p>
          <a:p>
            <a:pPr lvl="1"/>
            <a:r>
              <a:rPr lang="en-GB" dirty="0" smtClean="0"/>
              <a:t>Reassessed correlations (e.g. by splitting into more categories)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14998"/>
            <a:ext cx="4800600" cy="128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20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88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6200"/>
            <a:ext cx="8791200" cy="731308"/>
          </a:xfrm>
        </p:spPr>
        <p:txBody>
          <a:bodyPr/>
          <a:lstStyle/>
          <a:p>
            <a:r>
              <a:rPr lang="en-GB" dirty="0" smtClean="0"/>
              <a:t>LHC combination of m</a:t>
            </a:r>
            <a:r>
              <a:rPr lang="en-GB" baseline="-25000" dirty="0" smtClean="0"/>
              <a:t>top</a:t>
            </a:r>
            <a:r>
              <a:rPr lang="en-GB" dirty="0" smtClean="0"/>
              <a:t> in 2013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9400" y="1600200"/>
            <a:ext cx="2057400" cy="1295400"/>
          </a:xfrm>
        </p:spPr>
        <p:txBody>
          <a:bodyPr/>
          <a:lstStyle/>
          <a:p>
            <a:pPr marL="0" indent="0" algn="ctr">
              <a:buNone/>
            </a:pPr>
            <a:r>
              <a:rPr lang="en-GB" sz="1600" dirty="0" smtClean="0"/>
              <a:t>Split JES systematic errors into </a:t>
            </a:r>
            <a:r>
              <a:rPr lang="en-GB" sz="1600" i="1" dirty="0" smtClean="0">
                <a:solidFill>
                  <a:srgbClr val="FF0000"/>
                </a:solidFill>
              </a:rPr>
              <a:t>multiple sub-components </a:t>
            </a:r>
            <a:r>
              <a:rPr lang="en-GB" sz="1600" dirty="0" smtClean="0"/>
              <a:t>to improve estimates of correlations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4244370"/>
            <a:ext cx="2133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TOPLHC Note (Sep 2013)</a:t>
            </a:r>
          </a:p>
          <a:p>
            <a:pPr algn="ctr"/>
            <a:r>
              <a:rPr lang="en-GB" sz="1200" i="1" dirty="0" smtClean="0"/>
              <a:t>ATLAS-CONF-2013-102</a:t>
            </a:r>
          </a:p>
          <a:p>
            <a:pPr algn="ctr"/>
            <a:r>
              <a:rPr lang="en-GB" sz="1200" i="1" dirty="0" smtClean="0"/>
              <a:t>CMS PAS TOP-13-005</a:t>
            </a:r>
          </a:p>
          <a:p>
            <a:pPr algn="ctr"/>
            <a:r>
              <a:rPr lang="en-US" sz="900" dirty="0" smtClean="0">
                <a:hlinkClick r:id="rId3"/>
              </a:rPr>
              <a:t>https://cds.cern.ch/record/1601811</a:t>
            </a:r>
            <a:endParaRPr lang="en-US" sz="9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892639"/>
            <a:ext cx="5867399" cy="520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6324600" y="1600200"/>
            <a:ext cx="228600" cy="114300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6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6200"/>
            <a:ext cx="8791200" cy="731308"/>
          </a:xfrm>
        </p:spPr>
        <p:txBody>
          <a:bodyPr/>
          <a:lstStyle/>
          <a:p>
            <a:r>
              <a:rPr lang="en-GB" dirty="0" smtClean="0"/>
              <a:t>World combination of m</a:t>
            </a:r>
            <a:r>
              <a:rPr lang="en-GB" baseline="-25000" dirty="0" smtClean="0"/>
              <a:t>top</a:t>
            </a:r>
            <a:r>
              <a:rPr lang="en-GB" dirty="0" smtClean="0"/>
              <a:t> in 2014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1345049"/>
            <a:ext cx="2362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LHC/Tevatron Note (Mar 2014)</a:t>
            </a:r>
          </a:p>
          <a:p>
            <a:pPr algn="ctr"/>
            <a:r>
              <a:rPr lang="en-GB" sz="1200" i="1" dirty="0" smtClean="0"/>
              <a:t>ATLAS-CONF-2014-008</a:t>
            </a:r>
          </a:p>
          <a:p>
            <a:pPr algn="ctr"/>
            <a:r>
              <a:rPr lang="en-GB" sz="1200" i="1" dirty="0" smtClean="0"/>
              <a:t>CDF Note 11071</a:t>
            </a:r>
          </a:p>
          <a:p>
            <a:pPr algn="ctr"/>
            <a:r>
              <a:rPr lang="en-GB" sz="1200" i="1" dirty="0" smtClean="0"/>
              <a:t>CMS PAS TOP-13-014</a:t>
            </a:r>
          </a:p>
          <a:p>
            <a:pPr algn="ctr"/>
            <a:r>
              <a:rPr lang="en-GB" sz="1200" i="1" dirty="0" smtClean="0"/>
              <a:t>D0 Note 6416</a:t>
            </a:r>
          </a:p>
          <a:p>
            <a:pPr algn="ctr"/>
            <a:r>
              <a:rPr lang="en-US" sz="1050" dirty="0" smtClean="0">
                <a:hlinkClick r:id="rId3"/>
              </a:rPr>
              <a:t>[arxiv 1403.4427</a:t>
            </a:r>
            <a:r>
              <a:rPr lang="en-US" sz="1050" dirty="0" smtClean="0"/>
              <a:t>]</a:t>
            </a:r>
            <a:endParaRPr lang="en-US" sz="10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46945"/>
            <a:ext cx="4876800" cy="336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95650"/>
            <a:ext cx="3353652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7" y="4053655"/>
            <a:ext cx="3553963" cy="225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36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3"/>
            <a:ext cx="9220200" cy="640707"/>
          </a:xfrm>
        </p:spPr>
        <p:txBody>
          <a:bodyPr/>
          <a:lstStyle/>
          <a:p>
            <a:r>
              <a:rPr lang="en-US" dirty="0" smtClean="0"/>
              <a:t>Outline #2 – the effect of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Information in BLUE combinations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Today’s example: LHC top mass </a:t>
            </a:r>
            <a:r>
              <a:rPr lang="en-US" dirty="0" smtClean="0"/>
              <a:t>2012 (systematically </a:t>
            </a:r>
            <a:r>
              <a:rPr lang="en-US" dirty="0"/>
              <a:t>dominated)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“Relative importance” of measurements in the presence of correlations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Interpreting correlation effects and negative BLUE coefficients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“Low-correlation” and “high-correlation“ regimes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Estimating correlations in practice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“Conservative estimates” of correlations?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The risks in overestimating correlations and a few hints to avoid that</a:t>
            </a:r>
            <a:endParaRPr lang="en-US" dirty="0"/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i="1" dirty="0" smtClean="0">
                <a:solidFill>
                  <a:srgbClr val="FF0000"/>
                </a:solidFill>
              </a:rPr>
              <a:t>Beyond BLUE?</a:t>
            </a:r>
          </a:p>
          <a:p>
            <a:pPr lvl="3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Wrap-up and conclusions (for lectures #1 and #2)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80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Beyond BLUE?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Is the “negative BLUE coefficient” problem specific to BLUE?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No, as the only “problem” may be that correlations are overestimated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You may use MLE with the same correlations and get the same result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BLUE is actually good because it makes this “problem” more apparent</a:t>
            </a:r>
          </a:p>
          <a:p>
            <a:pPr lvl="3"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Whichever other combination tool you may choose, you will need to provide input correlations in the present form or maybe another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A “nuisance parameter” approach is attractive but also needs correlations (are different experiments using the same nuisance parameter definition?)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This would actually force a more systematic measurement of correlations (good!)</a:t>
            </a:r>
          </a:p>
          <a:p>
            <a:pPr lvl="3"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Personal opinion: BLUE has its limitations and it may well be appropriate to use a different tool, but we should do it for the right reasons!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e.g. not just so that we do not need to see negative BLUE coefficients again!</a:t>
            </a:r>
          </a:p>
          <a:p>
            <a:pPr>
              <a:spcBef>
                <a:spcPts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22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Combining measurements – why, how?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0" y="990600"/>
            <a:ext cx="8887800" cy="4953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Why combine measurements?</a:t>
            </a:r>
          </a:p>
          <a:p>
            <a:pPr lvl="1">
              <a:spcBef>
                <a:spcPts val="0"/>
              </a:spcBef>
            </a:pPr>
            <a:r>
              <a:rPr lang="en-GB" dirty="0"/>
              <a:t>A</a:t>
            </a:r>
            <a:r>
              <a:rPr lang="en-GB" dirty="0" smtClean="0"/>
              <a:t>dvancing knowledge (</a:t>
            </a:r>
            <a:r>
              <a:rPr lang="en-GB" i="1" dirty="0" smtClean="0"/>
              <a:t>scientia</a:t>
            </a:r>
            <a:r>
              <a:rPr lang="en-GB" dirty="0" smtClean="0"/>
              <a:t>) - ultimately, we are all in this game together!</a:t>
            </a:r>
          </a:p>
          <a:p>
            <a:pPr lvl="1">
              <a:spcBef>
                <a:spcPts val="0"/>
              </a:spcBef>
            </a:pPr>
            <a:r>
              <a:rPr lang="en-GB" i="1" dirty="0" smtClean="0">
                <a:solidFill>
                  <a:srgbClr val="FF0000"/>
                </a:solidFill>
              </a:rPr>
              <a:t>Get better result (lower errors) combining knowledge (information)</a:t>
            </a:r>
          </a:p>
          <a:p>
            <a:pPr lvl="3"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What we what to know after combining results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Central value(s) of the unknown parameter(s)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Total combined error(s) – (and their correlations: the covariance matrix)</a:t>
            </a:r>
          </a:p>
          <a:p>
            <a:pPr lvl="1">
              <a:spcBef>
                <a:spcPts val="0"/>
              </a:spcBef>
            </a:pPr>
            <a:r>
              <a:rPr lang="en-GB" dirty="0"/>
              <a:t>C</a:t>
            </a:r>
            <a:r>
              <a:rPr lang="en-GB" dirty="0" smtClean="0"/>
              <a:t>ontributions to the combined error/covariance from the different sources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How compatible input results are with one another</a:t>
            </a:r>
          </a:p>
          <a:p>
            <a:pPr lvl="1">
              <a:spcBef>
                <a:spcPts val="0"/>
              </a:spcBef>
            </a:pPr>
            <a:r>
              <a:rPr lang="en-GB" i="1" dirty="0" smtClean="0">
                <a:solidFill>
                  <a:srgbClr val="FF0000"/>
                </a:solidFill>
              </a:rPr>
              <a:t>“How much” each measurement contributed (do we really need this?)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 smtClean="0"/>
          </a:p>
          <a:p>
            <a:pPr lvl="1">
              <a:spcBef>
                <a:spcPts val="0"/>
              </a:spcBef>
            </a:pPr>
            <a:endParaRPr lang="en-GB" dirty="0" smtClean="0"/>
          </a:p>
          <a:p>
            <a:pPr lvl="1">
              <a:spcBef>
                <a:spcPts val="0"/>
              </a:spcBef>
            </a:pPr>
            <a:endParaRPr lang="en-GB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858000" y="640292"/>
            <a:ext cx="2113200" cy="73130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/>
              <a:t>(reminder)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4988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3"/>
            <a:ext cx="9220200" cy="640707"/>
          </a:xfrm>
        </p:spPr>
        <p:txBody>
          <a:bodyPr/>
          <a:lstStyle/>
          <a:p>
            <a:r>
              <a:rPr lang="en-US" dirty="0" smtClean="0"/>
              <a:t>Outline #2 – the effect of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Information in BLUE combinations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Today’s example: LHC top mass </a:t>
            </a:r>
            <a:r>
              <a:rPr lang="en-US" dirty="0" smtClean="0"/>
              <a:t>2012 (systematically </a:t>
            </a:r>
            <a:r>
              <a:rPr lang="en-US" dirty="0"/>
              <a:t>dominated)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“Relative importance” of measurements in the presence of correlations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Interpreting correlation effects and negative BLUE coefficients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“Low-correlation” and “high-correlation“ regimes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Estimating correlations in practice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“Conservative estimates” of correlations?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The risks in overestimating correlations and a few hints to avoid that</a:t>
            </a:r>
            <a:endParaRPr lang="en-US" dirty="0"/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Beyond BLUE?</a:t>
            </a:r>
          </a:p>
          <a:p>
            <a:pPr lvl="3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i="1" dirty="0" smtClean="0">
                <a:solidFill>
                  <a:srgbClr val="FF0000"/>
                </a:solidFill>
              </a:rPr>
              <a:t>Wrap-up and conclusions (for lectures #1 and #2)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9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#2 – correlations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0" y="1144800"/>
            <a:ext cx="8964000" cy="484822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Do not assess “relative importances” of measurements using absolute values of BLUE coefficients – information weights may be a better </a:t>
            </a:r>
            <a:r>
              <a:rPr lang="en-US" dirty="0" smtClean="0"/>
              <a:t>choice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The information from correlations cannot be attributed to a measurement alone</a:t>
            </a:r>
            <a:endParaRPr lang="en-US" dirty="0" smtClean="0"/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Negative BLUE coefficients indicate a regime of high correlations where one combined systematic error is reduced by different sensitivities to it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This is good if correlations are correct, it is bad if they are overestimated</a:t>
            </a:r>
            <a:endParaRPr lang="en-US" dirty="0"/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“100% correlated” is a strong statement, not a conservative assumption!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If you suspect correlations are overestimated and you need to reassess them, information derivatives may help you prioritize this work</a:t>
            </a:r>
          </a:p>
          <a:p>
            <a:pPr lvl="1">
              <a:spcBef>
                <a:spcPts val="0"/>
              </a:spcBef>
            </a:pPr>
            <a:r>
              <a:rPr lang="en-US" dirty="0"/>
              <a:t>O</a:t>
            </a:r>
            <a:r>
              <a:rPr lang="en-US" dirty="0" smtClean="0"/>
              <a:t>mitting measurements with negative λ is the most “conservative” choice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Correlations are one of the most delicate inputs to a combination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Split your errors into as many independent sources of errors as possible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Estimating correlations may well deserve as much effort as estimating errors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410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#2 – correlations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0" y="1144800"/>
            <a:ext cx="8964000" cy="484822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Do not assess “relative importances” of measurements using absolute values of BLUE coefficients – information weights may be a better </a:t>
            </a:r>
            <a:r>
              <a:rPr lang="en-US" dirty="0" smtClean="0"/>
              <a:t>choice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 information from correlations cannot be attributed to a measurement </a:t>
            </a:r>
            <a:r>
              <a:rPr lang="en-US" dirty="0" smtClean="0"/>
              <a:t>alone</a:t>
            </a:r>
            <a:endParaRPr lang="en-US" dirty="0" smtClean="0"/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Negative BLUE coefficients indicate a regime of high correlations where one combined systematic error is reduced by different sensitivities to it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This is good if correlations are correct, it is bad if they are overestimated</a:t>
            </a:r>
            <a:endParaRPr lang="en-US" dirty="0"/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“100% correlated” is a strong statement, not a conservative assumption!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If you suspect correlations are overestimated and you need to reassess them, information derivatives may help you prioritize this work</a:t>
            </a:r>
          </a:p>
          <a:p>
            <a:pPr lvl="1">
              <a:spcBef>
                <a:spcPts val="0"/>
              </a:spcBef>
            </a:pPr>
            <a:r>
              <a:rPr lang="en-US" dirty="0"/>
              <a:t>O</a:t>
            </a:r>
            <a:r>
              <a:rPr lang="en-US" dirty="0" smtClean="0"/>
              <a:t>mitting measurements with negative λ is the most “conservative” choice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Correlations are one of the most delicate inputs to a combination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Split your errors into as many independent sources of errors as possible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Estimating correlations may well deserve as much effort as estimating errors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 rot="20011887">
            <a:off x="794511" y="2625583"/>
            <a:ext cx="7391400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solidFill>
                  <a:srgbClr val="0000FF"/>
                </a:solidFill>
              </a:rPr>
              <a:t>QUESTIONS?</a:t>
            </a:r>
            <a:endParaRPr lang="en-GB" sz="7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5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0" y="152400"/>
            <a:ext cx="8791200" cy="5840627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endParaRPr lang="en-GB" sz="3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3600" b="1" dirty="0" smtClean="0">
                <a:solidFill>
                  <a:schemeClr val="tx1"/>
                </a:solidFill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7860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52400"/>
            <a:ext cx="8791200" cy="564507"/>
          </a:xfrm>
        </p:spPr>
        <p:txBody>
          <a:bodyPr/>
          <a:lstStyle/>
          <a:p>
            <a:r>
              <a:rPr lang="en-GB" dirty="0" smtClean="0"/>
              <a:t>Preliminary conclusion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00" y="928801"/>
            <a:ext cx="8763000" cy="501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6692"/>
            <a:ext cx="7924800" cy="594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6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messages in our paper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00" y="1144800"/>
            <a:ext cx="8895000" cy="4848227"/>
          </a:xfrm>
        </p:spPr>
        <p:txBody>
          <a:bodyPr/>
          <a:lstStyle/>
          <a:p>
            <a:r>
              <a:rPr lang="en-GB" dirty="0" smtClean="0"/>
              <a:t>1. Absolute values of BLUE coefficients should not be used</a:t>
            </a:r>
          </a:p>
          <a:p>
            <a:pPr lvl="1"/>
            <a:r>
              <a:rPr lang="en-GB" dirty="0" smtClean="0"/>
              <a:t>Ill-defined as can be seen with simple counterexamples</a:t>
            </a:r>
          </a:p>
          <a:p>
            <a:pPr lvl="1"/>
            <a:r>
              <a:rPr lang="en-GB" dirty="0" smtClean="0"/>
              <a:t>Weights derived from (“intrinsic” and “marginal”) Fisher information may better – maybe not for “ranking”, but do we really need that?...</a:t>
            </a:r>
          </a:p>
          <a:p>
            <a:pPr lvl="2"/>
            <a:endParaRPr lang="en-GB" dirty="0" smtClean="0"/>
          </a:p>
          <a:p>
            <a:r>
              <a:rPr lang="en-GB" dirty="0" smtClean="0"/>
              <a:t>2. Mathematical proof that negative BLUE coefficients indicate a “high-correlation” regime in correlation space</a:t>
            </a:r>
          </a:p>
          <a:p>
            <a:pPr lvl="1"/>
            <a:r>
              <a:rPr lang="en-GB" dirty="0" smtClean="0"/>
              <a:t>They only become negative if some correlations exceed a threshold</a:t>
            </a:r>
          </a:p>
          <a:p>
            <a:pPr lvl="2"/>
            <a:endParaRPr lang="en-GB" dirty="0" smtClean="0"/>
          </a:p>
          <a:p>
            <a:r>
              <a:rPr lang="en-GB" dirty="0" smtClean="0"/>
              <a:t>3. Negative coefficients may signal overestimated correlations</a:t>
            </a:r>
          </a:p>
          <a:p>
            <a:pPr lvl="1"/>
            <a:r>
              <a:rPr lang="en-GB" dirty="0" smtClean="0"/>
              <a:t>In particular: 100% is NOT always the “most conservative” choice!</a:t>
            </a:r>
          </a:p>
          <a:p>
            <a:pPr lvl="1"/>
            <a:r>
              <a:rPr lang="en-GB" dirty="0" smtClean="0"/>
              <a:t>We suggested tools to be more “conservative” (information derivatives, “onionization”, split into more categories, exclude measurements...)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3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200" cy="488307"/>
          </a:xfrm>
        </p:spPr>
        <p:txBody>
          <a:bodyPr/>
          <a:lstStyle/>
          <a:p>
            <a:r>
              <a:rPr lang="en-GB" dirty="0"/>
              <a:t>LHC m</a:t>
            </a:r>
            <a:r>
              <a:rPr lang="en-GB" baseline="-25000" dirty="0"/>
              <a:t>top</a:t>
            </a:r>
            <a:r>
              <a:rPr lang="en-GB" dirty="0"/>
              <a:t> </a:t>
            </a:r>
            <a:r>
              <a:rPr lang="en-GB" dirty="0" smtClean="0"/>
              <a:t>2012 marginal contributions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8" y="914400"/>
            <a:ext cx="910482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Ideal models vs. Numerical solutions?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00" y="1144800"/>
            <a:ext cx="8964000" cy="4848227"/>
          </a:xfrm>
        </p:spPr>
        <p:txBody>
          <a:bodyPr/>
          <a:lstStyle/>
          <a:p>
            <a:r>
              <a:rPr lang="en-GB" dirty="0" smtClean="0"/>
              <a:t>Real problems can often be solved only by numerical methods</a:t>
            </a:r>
          </a:p>
          <a:p>
            <a:pPr lvl="1"/>
            <a:r>
              <a:rPr lang="en-GB" dirty="0" smtClean="0"/>
              <a:t>Maximum likelihood fits, errors depend on values, non Gaussian...</a:t>
            </a:r>
          </a:p>
          <a:p>
            <a:pPr lvl="3"/>
            <a:endParaRPr lang="en-GB" dirty="0" smtClean="0"/>
          </a:p>
          <a:p>
            <a:r>
              <a:rPr lang="en-GB" dirty="0" smtClean="0"/>
              <a:t>Ideal models often admit analytical or algebraic solutions </a:t>
            </a:r>
          </a:p>
          <a:p>
            <a:pPr lvl="1"/>
            <a:r>
              <a:rPr lang="en-GB" dirty="0" smtClean="0"/>
              <a:t>BLUE with </a:t>
            </a:r>
            <a:r>
              <a:rPr lang="en-GB" dirty="0" err="1" smtClean="0"/>
              <a:t>covariances</a:t>
            </a:r>
            <a:r>
              <a:rPr lang="en-GB" dirty="0" smtClean="0"/>
              <a:t> </a:t>
            </a:r>
            <a:r>
              <a:rPr lang="en-GB" dirty="0"/>
              <a:t>known </a:t>
            </a:r>
            <a:r>
              <a:rPr lang="en-GB" dirty="0" smtClean="0"/>
              <a:t>a priori, especially if Gaussian...</a:t>
            </a:r>
          </a:p>
          <a:p>
            <a:pPr lvl="3"/>
            <a:endParaRPr lang="en-GB" dirty="0"/>
          </a:p>
          <a:p>
            <a:r>
              <a:rPr lang="en-GB" dirty="0" smtClean="0"/>
              <a:t>Personal opinion (stating the obvious)</a:t>
            </a:r>
          </a:p>
          <a:p>
            <a:pPr lvl="1"/>
            <a:r>
              <a:rPr lang="en-GB" dirty="0" smtClean="0"/>
              <a:t>Ideal models can </a:t>
            </a:r>
            <a:r>
              <a:rPr lang="en-GB" i="1" dirty="0" smtClean="0"/>
              <a:t>teach</a:t>
            </a:r>
            <a:r>
              <a:rPr lang="en-GB" dirty="0" smtClean="0"/>
              <a:t> us a lot even when they are not appropriate to provide the final result for production (industry) or publication (research)</a:t>
            </a:r>
          </a:p>
          <a:p>
            <a:pPr lvl="2"/>
            <a:r>
              <a:rPr lang="en-GB" dirty="0" smtClean="0"/>
              <a:t>They help us </a:t>
            </a:r>
            <a:r>
              <a:rPr lang="en-GB" i="1" dirty="0" smtClean="0"/>
              <a:t>understand</a:t>
            </a:r>
            <a:r>
              <a:rPr lang="en-GB" dirty="0" smtClean="0"/>
              <a:t> which variables/assumptions are most relevant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05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GB" dirty="0" smtClean="0"/>
              <a:t>Example 3 – LHC m</a:t>
            </a:r>
            <a:r>
              <a:rPr lang="en-GB" baseline="-25000" dirty="0" smtClean="0"/>
              <a:t>top</a:t>
            </a:r>
            <a:r>
              <a:rPr lang="en-GB" dirty="0" smtClean="0"/>
              <a:t> combination 2012 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83" y="838201"/>
            <a:ext cx="6137238" cy="403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59836" y="2272500"/>
            <a:ext cx="2784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BLUE combination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Input: </a:t>
            </a:r>
            <a:r>
              <a:rPr lang="en-US" sz="2000" dirty="0">
                <a:solidFill>
                  <a:srgbClr val="FF0000"/>
                </a:solidFill>
              </a:rPr>
              <a:t>7</a:t>
            </a:r>
            <a:r>
              <a:rPr lang="en-US" sz="2000" dirty="0" smtClean="0">
                <a:solidFill>
                  <a:srgbClr val="FF0000"/>
                </a:solidFill>
              </a:rPr>
              <a:t> measurements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Results:1 parameter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>
            <a:endCxn id="7" idx="1"/>
          </p:cNvCxnSpPr>
          <p:nvPr/>
        </p:nvCxnSpPr>
        <p:spPr>
          <a:xfrm>
            <a:off x="6109157" y="2780331"/>
            <a:ext cx="250679" cy="1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7" idx="3"/>
          </p:cNvCxnSpPr>
          <p:nvPr/>
        </p:nvCxnSpPr>
        <p:spPr>
          <a:xfrm flipV="1">
            <a:off x="6109157" y="3200400"/>
            <a:ext cx="444043" cy="619200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1000" y="3690000"/>
            <a:ext cx="5728157" cy="2592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1000" y="1219200"/>
            <a:ext cx="5728157" cy="2438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681927" y="2641831"/>
            <a:ext cx="3692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>
                <a:solidFill>
                  <a:srgbClr val="000000"/>
                </a:solidFill>
                <a:hlinkClick r:id="rId4"/>
              </a:rPr>
              <a:t>ATLAS-CONF-2012-095 / CMS PAS TOP-12-001</a:t>
            </a:r>
            <a:endParaRPr lang="en-GB" sz="1200" i="1" dirty="0" smtClean="0">
              <a:solidFill>
                <a:srgbClr val="000000"/>
              </a:solidFill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7030800" y="457200"/>
            <a:ext cx="2113200" cy="73130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/>
              <a:t>(reminder)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3722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0" y="797810"/>
            <a:ext cx="5325729" cy="3880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19" y="818593"/>
            <a:ext cx="2291315" cy="378684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0000" y="76200"/>
            <a:ext cx="8791200" cy="731308"/>
          </a:xfrm>
        </p:spPr>
        <p:txBody>
          <a:bodyPr/>
          <a:lstStyle/>
          <a:p>
            <a:r>
              <a:rPr lang="en-GB" dirty="0" smtClean="0"/>
              <a:t>LHC m</a:t>
            </a:r>
            <a:r>
              <a:rPr lang="en-GB" baseline="-25000" dirty="0" smtClean="0"/>
              <a:t>top </a:t>
            </a:r>
            <a:r>
              <a:rPr lang="en-GB" dirty="0" smtClean="0"/>
              <a:t>combination 2012 – detailed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4664095"/>
            <a:ext cx="32252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Detailed results: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BLUE coefficients,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1 parameter value, plus</a:t>
            </a:r>
          </a:p>
          <a:p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smtClean="0">
                <a:solidFill>
                  <a:srgbClr val="0000FF"/>
                </a:solidFill>
                <a:sym typeface="Symbol" panose="05050102010706020507" pitchFamily="18" charset="2"/>
              </a:rPr>
              <a:t>18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rgbClr val="0000FF"/>
                </a:solidFill>
              </a:rPr>
              <a:t>errors(</a:t>
            </a:r>
            <a:r>
              <a:rPr lang="en-US" dirty="0">
                <a:solidFill>
                  <a:srgbClr val="0000FF"/>
                </a:solidFill>
                <a:sym typeface="Symbol" panose="05050102010706020507" pitchFamily="18" charset="2"/>
              </a:rPr>
              <a:t></a:t>
            </a:r>
            <a:r>
              <a:rPr lang="en-US" dirty="0" smtClean="0">
                <a:solidFill>
                  <a:srgbClr val="0000FF"/>
                </a:solidFill>
              </a:rPr>
              <a:t>sources), </a:t>
            </a:r>
            <a:r>
              <a:rPr lang="el-GR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χ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</a:p>
          <a:p>
            <a:r>
              <a:rPr lang="en-US" dirty="0" smtClean="0">
                <a:solidFill>
                  <a:srgbClr val="CC00FF"/>
                </a:solidFill>
              </a:rPr>
              <a:t>and </a:t>
            </a:r>
            <a:r>
              <a:rPr lang="en-US" i="1" dirty="0" smtClean="0">
                <a:solidFill>
                  <a:srgbClr val="CC00FF"/>
                </a:solidFill>
              </a:rPr>
              <a:t>“relative importance” </a:t>
            </a:r>
            <a:r>
              <a:rPr lang="en-US" dirty="0" smtClean="0">
                <a:solidFill>
                  <a:srgbClr val="CC00FF"/>
                </a:solidFill>
              </a:rPr>
              <a:t>(?)</a:t>
            </a:r>
            <a:endParaRPr lang="en-US" baseline="30000" dirty="0">
              <a:solidFill>
                <a:srgbClr val="CC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4648200"/>
            <a:ext cx="2722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BLUE combination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Detailed input: </a:t>
            </a:r>
          </a:p>
          <a:p>
            <a:r>
              <a:rPr lang="en-US" dirty="0">
                <a:solidFill>
                  <a:srgbClr val="FF0000"/>
                </a:solidFill>
              </a:rPr>
              <a:t>7</a:t>
            </a:r>
            <a:r>
              <a:rPr lang="en-US" dirty="0" smtClean="0">
                <a:solidFill>
                  <a:srgbClr val="FF0000"/>
                </a:solidFill>
              </a:rPr>
              <a:t> measured values, plus</a:t>
            </a:r>
          </a:p>
          <a:p>
            <a:r>
              <a:rPr lang="en-US" dirty="0">
                <a:solidFill>
                  <a:srgbClr val="FF0000"/>
                </a:solidFill>
              </a:rPr>
              <a:t>7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18</a:t>
            </a:r>
            <a:r>
              <a:rPr lang="en-US" dirty="0" smtClean="0">
                <a:solidFill>
                  <a:srgbClr val="FF0000"/>
                </a:solidFill>
              </a:rPr>
              <a:t>) errors(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</a:t>
            </a:r>
            <a:r>
              <a:rPr lang="en-US" dirty="0" smtClean="0">
                <a:solidFill>
                  <a:srgbClr val="FF0000"/>
                </a:solidFill>
              </a:rPr>
              <a:t>sources),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and all correlations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7107772" y="2620518"/>
            <a:ext cx="3692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>
                <a:solidFill>
                  <a:srgbClr val="000000"/>
                </a:solidFill>
                <a:hlinkClick r:id="rId4"/>
              </a:rPr>
              <a:t>ATLAS-CONF-2012-095 / CMS PAS TOP-12-001</a:t>
            </a:r>
            <a:endParaRPr lang="en-GB" sz="1200" i="1" dirty="0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57" y="4678528"/>
            <a:ext cx="27970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Correlation of measurements 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within one experiment – </a:t>
            </a:r>
            <a:r>
              <a:rPr lang="el-GR" sz="1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ρ</a:t>
            </a:r>
            <a:r>
              <a:rPr lang="en-GB" sz="1400" baseline="-25000" dirty="0" smtClean="0">
                <a:solidFill>
                  <a:srgbClr val="FF0000"/>
                </a:solidFill>
                <a:ea typeface="Cambria Math" panose="02040503050406030204" pitchFamily="18" charset="0"/>
              </a:rPr>
              <a:t>exp</a:t>
            </a:r>
          </a:p>
          <a:p>
            <a:pPr algn="ctr"/>
            <a:endParaRPr lang="en-US" sz="600" dirty="0" smtClean="0">
              <a:solidFill>
                <a:srgbClr val="FF0000"/>
              </a:solidFill>
            </a:endParaRP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Correlation of measurements 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across LHC experiments </a:t>
            </a:r>
            <a:r>
              <a:rPr lang="en-US" sz="1400" dirty="0">
                <a:solidFill>
                  <a:srgbClr val="FF0000"/>
                </a:solidFill>
              </a:rPr>
              <a:t>– </a:t>
            </a:r>
            <a:r>
              <a:rPr lang="el-GR" sz="1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ρ</a:t>
            </a:r>
            <a:r>
              <a:rPr lang="en-GB" sz="1400" baseline="-25000" dirty="0" smtClean="0">
                <a:solidFill>
                  <a:srgbClr val="FF0000"/>
                </a:solidFill>
                <a:ea typeface="Cambria Math" panose="02040503050406030204" pitchFamily="18" charset="0"/>
              </a:rPr>
              <a:t>LHC</a:t>
            </a:r>
            <a:endParaRPr lang="en-US" sz="1400" baseline="-250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22633" y="4605436"/>
            <a:ext cx="501567" cy="1338164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057400" y="880599"/>
            <a:ext cx="565234" cy="37248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57140" y="825519"/>
            <a:ext cx="3075983" cy="29844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001000" y="825519"/>
            <a:ext cx="814689" cy="337937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V="1">
            <a:off x="4848817" y="4204900"/>
            <a:ext cx="3075983" cy="13850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V="1">
            <a:off x="4848817" y="4343400"/>
            <a:ext cx="3075983" cy="138500"/>
          </a:xfrm>
          <a:prstGeom prst="rect">
            <a:avLst/>
          </a:prstGeom>
          <a:noFill/>
          <a:ln w="28575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H="1" flipV="1">
            <a:off x="7924800" y="4204897"/>
            <a:ext cx="806367" cy="27700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467817" y="3810000"/>
            <a:ext cx="389324" cy="12192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933123" y="4481898"/>
            <a:ext cx="372677" cy="699702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58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28600" y="5181600"/>
            <a:ext cx="7239000" cy="853799"/>
            <a:chOff x="76200" y="5410200"/>
            <a:chExt cx="8015288" cy="945358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" y="5410200"/>
              <a:ext cx="8015288" cy="945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2590800" y="5867400"/>
              <a:ext cx="914400" cy="304800"/>
            </a:xfrm>
            <a:prstGeom prst="rect">
              <a:avLst/>
            </a:prstGeom>
            <a:noFill/>
            <a:ln w="28575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172200" y="5867400"/>
              <a:ext cx="1828800" cy="0"/>
            </a:xfrm>
            <a:prstGeom prst="line">
              <a:avLst/>
            </a:prstGeom>
            <a:ln w="19050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05200" y="6096000"/>
              <a:ext cx="4495800" cy="0"/>
            </a:xfrm>
            <a:prstGeom prst="line">
              <a:avLst/>
            </a:prstGeom>
            <a:ln w="19050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52400" y="6324600"/>
              <a:ext cx="3048000" cy="0"/>
            </a:xfrm>
            <a:prstGeom prst="line">
              <a:avLst/>
            </a:prstGeom>
            <a:ln w="19050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2400" y="6096000"/>
              <a:ext cx="2438400" cy="0"/>
            </a:xfrm>
            <a:prstGeom prst="line">
              <a:avLst/>
            </a:prstGeom>
            <a:ln w="19050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81000" y="1066800"/>
            <a:ext cx="6324600" cy="4114800"/>
            <a:chOff x="990600" y="1066800"/>
            <a:chExt cx="6324600" cy="41148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0757" y="1066800"/>
              <a:ext cx="6184443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 rot="16200000">
              <a:off x="-717318" y="2891882"/>
              <a:ext cx="36928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 smtClean="0">
                  <a:solidFill>
                    <a:srgbClr val="000000"/>
                  </a:solidFill>
                  <a:hlinkClick r:id="rId4"/>
                </a:rPr>
                <a:t>ATLAS-CONF-2012-095 / CMS PAS TOP-12-001</a:t>
              </a:r>
              <a:endParaRPr lang="en-GB" sz="1200" i="1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31308"/>
          </a:xfrm>
        </p:spPr>
        <p:txBody>
          <a:bodyPr/>
          <a:lstStyle/>
          <a:p>
            <a:r>
              <a:rPr lang="en-GB" sz="3200" dirty="0" smtClean="0"/>
              <a:t>LHC m</a:t>
            </a:r>
            <a:r>
              <a:rPr lang="en-GB" sz="3200" baseline="-25000" dirty="0" smtClean="0"/>
              <a:t>top </a:t>
            </a:r>
            <a:r>
              <a:rPr lang="en-GB" sz="3200" dirty="0" smtClean="0"/>
              <a:t>combination 2012 – negative </a:t>
            </a:r>
            <a:br>
              <a:rPr lang="en-GB" sz="3200" dirty="0" smtClean="0"/>
            </a:br>
            <a:r>
              <a:rPr lang="en-GB" sz="3200" dirty="0" smtClean="0"/>
              <a:t>BLUE coefficients and their absolute values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81800" y="1981200"/>
                <a:ext cx="2209800" cy="157549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solidFill>
                      <a:srgbClr val="000000"/>
                    </a:solidFill>
                  </a:rPr>
                  <a:t>“Relative importance” is defined using the absolute values of the BLUE coefficients:</a:t>
                </a:r>
              </a:p>
              <a:p>
                <a:r>
                  <a:rPr lang="en-GB" sz="1600" dirty="0" smtClean="0">
                    <a:solidFill>
                      <a:srgbClr val="000000"/>
                    </a:solidFill>
                  </a:rPr>
                  <a:t>     RI</a:t>
                </a:r>
                <a:r>
                  <a:rPr lang="en-GB" sz="16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(y</a:t>
                </a:r>
                <a:r>
                  <a:rPr lang="en-GB" sz="1600" baseline="-250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sz="16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</a:t>
                </a:r>
                <a:r>
                  <a:rPr lang="en-GB" sz="16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GB" baseline="-250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GB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m:rPr>
                            <m:nor/>
                          </m:rPr>
                          <a:rPr lang="en-GB" baseline="-250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GB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GB" baseline="-250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GB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 </m:t>
                        </m:r>
                      </m:den>
                    </m:f>
                  </m:oMath>
                </a14:m>
                <a:endParaRPr lang="en-GB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981200"/>
                <a:ext cx="2209800" cy="1575496"/>
              </a:xfrm>
              <a:prstGeom prst="rect">
                <a:avLst/>
              </a:prstGeom>
              <a:blipFill rotWithShape="0">
                <a:blip r:embed="rId5"/>
                <a:stretch>
                  <a:fillRect l="-1657" t="-1163" r="-1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517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31308"/>
          </a:xfrm>
        </p:spPr>
        <p:txBody>
          <a:bodyPr/>
          <a:lstStyle/>
          <a:p>
            <a:r>
              <a:rPr lang="en-GB" sz="3200" dirty="0" smtClean="0"/>
              <a:t>Tevatron m</a:t>
            </a:r>
            <a:r>
              <a:rPr lang="en-GB" sz="3200" baseline="-25000" dirty="0" smtClean="0"/>
              <a:t>top </a:t>
            </a:r>
            <a:r>
              <a:rPr lang="en-GB" sz="3200" dirty="0" smtClean="0"/>
              <a:t>combination 2011 – negative </a:t>
            </a:r>
            <a:br>
              <a:rPr lang="en-GB" sz="3200" dirty="0" smtClean="0"/>
            </a:br>
            <a:r>
              <a:rPr lang="en-GB" sz="3200" dirty="0" smtClean="0"/>
              <a:t>BLUE coefficients and their absolute values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81800" y="1981200"/>
                <a:ext cx="2209800" cy="1575496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solidFill>
                      <a:srgbClr val="000000"/>
                    </a:solidFill>
                  </a:rPr>
                  <a:t>“Relative importance” is defined using the absolute values of the BLUE coefficients:</a:t>
                </a:r>
              </a:p>
              <a:p>
                <a:r>
                  <a:rPr lang="en-GB" sz="1600" dirty="0" smtClean="0">
                    <a:solidFill>
                      <a:srgbClr val="000000"/>
                    </a:solidFill>
                  </a:rPr>
                  <a:t>     RI</a:t>
                </a:r>
                <a:r>
                  <a:rPr lang="en-GB" sz="16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(y</a:t>
                </a:r>
                <a:r>
                  <a:rPr lang="en-GB" sz="1600" baseline="-250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GB" sz="16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=</a:t>
                </a:r>
                <a:r>
                  <a:rPr lang="en-GB" sz="16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GB" baseline="-250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GB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m:rPr>
                            <m:nor/>
                          </m:rPr>
                          <a:rPr lang="en-GB" baseline="-250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GB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GB" baseline="-250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GB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 </m:t>
                        </m:r>
                      </m:den>
                    </m:f>
                  </m:oMath>
                </a14:m>
                <a:endParaRPr lang="en-GB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981200"/>
                <a:ext cx="2209800" cy="1575496"/>
              </a:xfrm>
              <a:prstGeom prst="rect">
                <a:avLst/>
              </a:prstGeom>
              <a:blipFill rotWithShape="0">
                <a:blip r:embed="rId2"/>
                <a:stretch>
                  <a:fillRect l="-1657" t="-1163" r="-1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4445228"/>
            <a:ext cx="6629400" cy="161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>
            <a:off x="2792354" y="5592299"/>
            <a:ext cx="3778588" cy="0"/>
          </a:xfrm>
          <a:prstGeom prst="line">
            <a:avLst/>
          </a:prstGeom>
          <a:ln w="19050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3261" y="5794724"/>
            <a:ext cx="6207681" cy="0"/>
          </a:xfrm>
          <a:prstGeom prst="line">
            <a:avLst/>
          </a:prstGeom>
          <a:ln w="19050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3261" y="5997148"/>
            <a:ext cx="4790710" cy="0"/>
          </a:xfrm>
          <a:prstGeom prst="line">
            <a:avLst/>
          </a:prstGeom>
          <a:ln w="19050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6"/>
          <p:cNvGrpSpPr>
            <a:grpSpLocks noChangeAspect="1"/>
          </p:cNvGrpSpPr>
          <p:nvPr/>
        </p:nvGrpSpPr>
        <p:grpSpPr>
          <a:xfrm>
            <a:off x="457200" y="1257300"/>
            <a:ext cx="5848555" cy="3162300"/>
            <a:chOff x="228600" y="1066800"/>
            <a:chExt cx="6553200" cy="3543300"/>
          </a:xfrm>
        </p:grpSpPr>
        <p:grpSp>
          <p:nvGrpSpPr>
            <p:cNvPr id="23" name="Group 6"/>
            <p:cNvGrpSpPr/>
            <p:nvPr/>
          </p:nvGrpSpPr>
          <p:grpSpPr>
            <a:xfrm>
              <a:off x="228600" y="1066800"/>
              <a:ext cx="5105400" cy="3352800"/>
              <a:chOff x="228600" y="1066800"/>
              <a:chExt cx="7714960" cy="5181600"/>
            </a:xfrm>
          </p:grpSpPr>
          <p:pic>
            <p:nvPicPr>
              <p:cNvPr id="25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8600" y="1066800"/>
                <a:ext cx="7714960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1219200" y="3962400"/>
                <a:ext cx="381000" cy="990600"/>
              </a:xfrm>
              <a:prstGeom prst="rect">
                <a:avLst/>
              </a:prstGeom>
              <a:noFill/>
              <a:ln w="28575">
                <a:solidFill>
                  <a:srgbClr val="CC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800" y="3657600"/>
              <a:ext cx="6477000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2896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2015-AV-MasterLayout">
  <a:themeElements>
    <a:clrScheme name="CERN2015-AV">
      <a:dk1>
        <a:srgbClr val="0055A0"/>
      </a:dk1>
      <a:lt1>
        <a:srgbClr val="FFFFFF"/>
      </a:lt1>
      <a:dk2>
        <a:srgbClr val="0055A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35248</TotalTime>
  <Words>4818</Words>
  <Application>Microsoft Office PowerPoint</Application>
  <PresentationFormat>On-screen Show (4:3)</PresentationFormat>
  <Paragraphs>571</Paragraphs>
  <Slides>58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Wingdings</vt:lpstr>
      <vt:lpstr>Symbol</vt:lpstr>
      <vt:lpstr>Cambria Math</vt:lpstr>
      <vt:lpstr>Calibri</vt:lpstr>
      <vt:lpstr>Lucida Calligraphy</vt:lpstr>
      <vt:lpstr>CERN2015-AV-MasterLayout</vt:lpstr>
      <vt:lpstr>PowerPoint Presentation</vt:lpstr>
      <vt:lpstr>Outline #1 – BLUE basics</vt:lpstr>
      <vt:lpstr>Outline #2 – the effect of correlations</vt:lpstr>
      <vt:lpstr>Outline #2 – the effect of correlations</vt:lpstr>
      <vt:lpstr>Combining measurements – why, how?</vt:lpstr>
      <vt:lpstr>Example 3 – LHC mtop combination 2012  </vt:lpstr>
      <vt:lpstr>LHC mtop combination 2012 – detailed</vt:lpstr>
      <vt:lpstr>LHC mtop combination 2012 – negative  BLUE coefficients and their absolute values</vt:lpstr>
      <vt:lpstr>Tevatron mtop combination 2011 – negative  BLUE coefficients and their absolute values</vt:lpstr>
      <vt:lpstr>Why using absolute values?  Why relative importance?</vt:lpstr>
      <vt:lpstr>The problems with absolute values in RI</vt:lpstr>
      <vt:lpstr>The problems in RI – example</vt:lpstr>
      <vt:lpstr>Fisher information and BLUE</vt:lpstr>
      <vt:lpstr>n measurements of 1 parameter (revisited)</vt:lpstr>
      <vt:lpstr>Why Fisher information?</vt:lpstr>
      <vt:lpstr>The problems in RI – example (revisited)</vt:lpstr>
      <vt:lpstr>Information weights (IW)</vt:lpstr>
      <vt:lpstr>Marginal information weights (MIW)</vt:lpstr>
      <vt:lpstr>LHC mtop combination 2012 – IIW and MIW</vt:lpstr>
      <vt:lpstr>Outline #2 – the effect of correlations</vt:lpstr>
      <vt:lpstr>2 measurements of 1 parameter (reminder)</vt:lpstr>
      <vt:lpstr>2 measurements  of 1 parameter - revisited</vt:lpstr>
      <vt:lpstr>“100% correlated” is a strong statement!</vt:lpstr>
      <vt:lpstr>“100% correlated” for one error source</vt:lpstr>
      <vt:lpstr>Two measurements - interpretation</vt:lpstr>
      <vt:lpstr>Generalization to n measurements</vt:lpstr>
      <vt:lpstr>Information inflow</vt:lpstr>
      <vt:lpstr>Information inflow and correlations</vt:lpstr>
      <vt:lpstr>Information sensitivity to Mij</vt:lpstr>
      <vt:lpstr>Summary on correlation regimes</vt:lpstr>
      <vt:lpstr>Outline #2 – the effect of correlations</vt:lpstr>
      <vt:lpstr>Estimating correlations in practice</vt:lpstr>
      <vt:lpstr>Correlations and different error sources</vt:lpstr>
      <vt:lpstr>Wrong correlation estimates?</vt:lpstr>
      <vt:lpstr>Negative correlations</vt:lpstr>
      <vt:lpstr>“Conservative” estimates of correlations</vt:lpstr>
      <vt:lpstr>Is ρ=100% “conservative”?</vt:lpstr>
      <vt:lpstr>Prioritizing correlations to review</vt:lpstr>
      <vt:lpstr>LHC mtop 2012 – information derivatives</vt:lpstr>
      <vt:lpstr>LHC mtop 2012 systematics</vt:lpstr>
      <vt:lpstr>Making correlations more conservative?</vt:lpstr>
      <vt:lpstr>The “onionization” prescription</vt:lpstr>
      <vt:lpstr>LHC mtop 2012 – conservative correlations?</vt:lpstr>
      <vt:lpstr>Recommendations?</vt:lpstr>
      <vt:lpstr>LHC combination of mtop in 2013 (1)</vt:lpstr>
      <vt:lpstr>LHC combination of mtop in 2013 (2)</vt:lpstr>
      <vt:lpstr>World combination of mtop in 2014</vt:lpstr>
      <vt:lpstr>Outline #2 – the effect of correlations</vt:lpstr>
      <vt:lpstr>Beyond BLUE?</vt:lpstr>
      <vt:lpstr>Outline #2 – the effect of correlations</vt:lpstr>
      <vt:lpstr>Conclusions #2 – correlations </vt:lpstr>
      <vt:lpstr>Conclusions #2 – correlations </vt:lpstr>
      <vt:lpstr>PowerPoint Presentation</vt:lpstr>
      <vt:lpstr>Preliminary conclusion</vt:lpstr>
      <vt:lpstr>PowerPoint Presentation</vt:lpstr>
      <vt:lpstr>Main messages in our paper</vt:lpstr>
      <vt:lpstr>LHC mtop 2012 marginal contributions</vt:lpstr>
      <vt:lpstr>Ideal models vs. Numerical solutions?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Administrator</cp:lastModifiedBy>
  <cp:revision>826</cp:revision>
  <cp:lastPrinted>2015-03-24T14:14:22Z</cp:lastPrinted>
  <dcterms:created xsi:type="dcterms:W3CDTF">2006-08-16T00:00:00Z</dcterms:created>
  <dcterms:modified xsi:type="dcterms:W3CDTF">2015-03-27T07:54:41Z</dcterms:modified>
</cp:coreProperties>
</file>