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9" r:id="rId4"/>
    <p:sldId id="267" r:id="rId5"/>
    <p:sldId id="27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930" y="-7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39D44-640E-4779-B4EB-FFF39EDF2B26}" type="datetimeFigureOut">
              <a:rPr lang="en-GB" smtClean="0"/>
              <a:t>25/11/2014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886EE-AD67-426B-9E40-D4D67DDB6E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71244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39D44-640E-4779-B4EB-FFF39EDF2B26}" type="datetimeFigureOut">
              <a:rPr lang="en-GB" smtClean="0"/>
              <a:t>25/11/2014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886EE-AD67-426B-9E40-D4D67DDB6E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76380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39D44-640E-4779-B4EB-FFF39EDF2B26}" type="datetimeFigureOut">
              <a:rPr lang="en-GB" smtClean="0"/>
              <a:t>25/11/2014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886EE-AD67-426B-9E40-D4D67DDB6E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00197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39D44-640E-4779-B4EB-FFF39EDF2B26}" type="datetimeFigureOut">
              <a:rPr lang="en-GB" smtClean="0"/>
              <a:t>25/11/2014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886EE-AD67-426B-9E40-D4D67DDB6E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02920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39D44-640E-4779-B4EB-FFF39EDF2B26}" type="datetimeFigureOut">
              <a:rPr lang="en-GB" smtClean="0"/>
              <a:t>25/11/2014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886EE-AD67-426B-9E40-D4D67DDB6E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05875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39D44-640E-4779-B4EB-FFF39EDF2B26}" type="datetimeFigureOut">
              <a:rPr lang="en-GB" smtClean="0"/>
              <a:t>25/11/2014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886EE-AD67-426B-9E40-D4D67DDB6E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95972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39D44-640E-4779-B4EB-FFF39EDF2B26}" type="datetimeFigureOut">
              <a:rPr lang="en-GB" smtClean="0"/>
              <a:t>25/11/2014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886EE-AD67-426B-9E40-D4D67DDB6E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6700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39D44-640E-4779-B4EB-FFF39EDF2B26}" type="datetimeFigureOut">
              <a:rPr lang="en-GB" smtClean="0"/>
              <a:t>25/11/2014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886EE-AD67-426B-9E40-D4D67DDB6E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84513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39D44-640E-4779-B4EB-FFF39EDF2B26}" type="datetimeFigureOut">
              <a:rPr lang="en-GB" smtClean="0"/>
              <a:t>25/11/2014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886EE-AD67-426B-9E40-D4D67DDB6E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81153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39D44-640E-4779-B4EB-FFF39EDF2B26}" type="datetimeFigureOut">
              <a:rPr lang="en-GB" smtClean="0"/>
              <a:t>25/11/2014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886EE-AD67-426B-9E40-D4D67DDB6E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22631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39D44-640E-4779-B4EB-FFF39EDF2B26}" type="datetimeFigureOut">
              <a:rPr lang="en-GB" smtClean="0"/>
              <a:t>25/11/2014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886EE-AD67-426B-9E40-D4D67DDB6E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06454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D39D44-640E-4779-B4EB-FFF39EDF2B26}" type="datetimeFigureOut">
              <a:rPr lang="en-GB" smtClean="0"/>
              <a:t>25/11/2014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2886EE-AD67-426B-9E40-D4D67DDB6E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75704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Status of test kit</a:t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5576" y="4772744"/>
            <a:ext cx="7632848" cy="1752600"/>
          </a:xfrm>
        </p:spPr>
        <p:txBody>
          <a:bodyPr/>
          <a:lstStyle/>
          <a:p>
            <a:r>
              <a:rPr lang="en-GB" dirty="0" smtClean="0"/>
              <a:t>J. Dopke, T. Huffman, J. J. John, M. Stanitzki </a:t>
            </a:r>
            <a:br>
              <a:rPr lang="en-GB" dirty="0" smtClean="0"/>
            </a:br>
            <a:r>
              <a:rPr lang="en-GB" dirty="0" smtClean="0"/>
              <a:t>with help from many others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90227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/>
          <a:lstStyle/>
          <a:p>
            <a:r>
              <a:rPr lang="en-GB" dirty="0" smtClean="0"/>
              <a:t>HVStripV1 hardware - stock</a:t>
            </a:r>
            <a:endParaRPr lang="en-GB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7283152" cy="5328592"/>
          </a:xfrm>
        </p:spPr>
        <p:txBody>
          <a:bodyPr>
            <a:noAutofit/>
          </a:bodyPr>
          <a:lstStyle/>
          <a:p>
            <a:r>
              <a:rPr lang="en-GB" sz="2400" dirty="0"/>
              <a:t>8</a:t>
            </a:r>
            <a:r>
              <a:rPr lang="en-GB" sz="2400" dirty="0" smtClean="0"/>
              <a:t> motherboards have now been produced and allocated</a:t>
            </a:r>
          </a:p>
          <a:p>
            <a:pPr lvl="1"/>
            <a:r>
              <a:rPr lang="en-GB" sz="1800" dirty="0" smtClean="0"/>
              <a:t>1 each at Argonne, DESY</a:t>
            </a:r>
            <a:r>
              <a:rPr lang="en-GB" sz="1800" dirty="0"/>
              <a:t>, </a:t>
            </a:r>
            <a:r>
              <a:rPr lang="en-GB" sz="1800" dirty="0" smtClean="0"/>
              <a:t>Glasgow, Oxford, SCIPP and RAL</a:t>
            </a:r>
          </a:p>
          <a:p>
            <a:pPr lvl="1"/>
            <a:r>
              <a:rPr lang="en-GB" sz="1800" dirty="0" smtClean="0"/>
              <a:t>1 each will be sent to IHEP (Beijing) and KIT (Karlsruhe) </a:t>
            </a:r>
            <a:br>
              <a:rPr lang="en-GB" sz="1800" dirty="0" smtClean="0"/>
            </a:br>
            <a:r>
              <a:rPr lang="en-GB" sz="1800" dirty="0" smtClean="0"/>
              <a:t>pending tests in Oxford this week</a:t>
            </a:r>
            <a:br>
              <a:rPr lang="en-GB" sz="1800" dirty="0" smtClean="0"/>
            </a:br>
            <a:r>
              <a:rPr lang="en-GB" sz="1800" dirty="0" smtClean="0"/>
              <a:t/>
            </a:r>
            <a:br>
              <a:rPr lang="en-GB" sz="1800" dirty="0" smtClean="0"/>
            </a:br>
            <a:endParaRPr lang="en-GB" sz="1800" dirty="0" smtClean="0"/>
          </a:p>
          <a:p>
            <a:r>
              <a:rPr lang="en-GB" sz="2400" dirty="0" smtClean="0"/>
              <a:t> The stock situation is:</a:t>
            </a:r>
          </a:p>
          <a:p>
            <a:pPr lvl="1"/>
            <a:r>
              <a:rPr lang="en-GB" sz="1800" dirty="0" smtClean="0"/>
              <a:t>Zero </a:t>
            </a:r>
            <a:r>
              <a:rPr lang="en-GB" sz="1800" dirty="0" err="1" smtClean="0"/>
              <a:t>unbonded</a:t>
            </a:r>
            <a:r>
              <a:rPr lang="en-GB" sz="1800" dirty="0" smtClean="0"/>
              <a:t> chips</a:t>
            </a:r>
          </a:p>
          <a:p>
            <a:pPr lvl="1"/>
            <a:r>
              <a:rPr lang="en-GB" sz="1800" dirty="0" smtClean="0"/>
              <a:t>4 daughterboards with chips – 2 </a:t>
            </a:r>
            <a:r>
              <a:rPr lang="en-GB" sz="1800" dirty="0" err="1" smtClean="0"/>
              <a:t>alu</a:t>
            </a:r>
            <a:r>
              <a:rPr lang="en-GB" sz="1800" dirty="0" smtClean="0"/>
              <a:t>/kapton/carbon fibre, 2 FR4/Cu</a:t>
            </a:r>
          </a:p>
          <a:p>
            <a:pPr lvl="1"/>
            <a:r>
              <a:rPr lang="en-GB" sz="1800" dirty="0" smtClean="0"/>
              <a:t>8 bare motherboards with central </a:t>
            </a:r>
            <a:r>
              <a:rPr lang="en-GB" sz="1800" dirty="0" err="1" smtClean="0"/>
              <a:t>cutout</a:t>
            </a:r>
            <a:r>
              <a:rPr lang="en-GB" sz="1800" dirty="0" smtClean="0"/>
              <a:t> + 5 bare without </a:t>
            </a:r>
            <a:r>
              <a:rPr lang="en-GB" sz="1800" dirty="0" err="1" smtClean="0"/>
              <a:t>cutout</a:t>
            </a:r>
            <a:endParaRPr lang="en-GB" sz="1800" dirty="0" smtClean="0"/>
          </a:p>
          <a:p>
            <a:pPr lvl="1"/>
            <a:r>
              <a:rPr lang="en-GB" sz="1800" dirty="0" smtClean="0"/>
              <a:t>Components: stock to build 8 more motherboards</a:t>
            </a:r>
          </a:p>
          <a:p>
            <a:pPr lvl="1"/>
            <a:r>
              <a:rPr lang="en-GB" sz="1800" dirty="0" smtClean="0"/>
              <a:t>28 bare daughterboards – </a:t>
            </a:r>
            <a:r>
              <a:rPr lang="en-GB" sz="1800" dirty="0"/>
              <a:t>14 </a:t>
            </a:r>
            <a:r>
              <a:rPr lang="en-GB" sz="1800" dirty="0" err="1"/>
              <a:t>alu</a:t>
            </a:r>
            <a:r>
              <a:rPr lang="en-GB" sz="1800" dirty="0"/>
              <a:t>/kapton/carbon fibre, </a:t>
            </a:r>
            <a:r>
              <a:rPr lang="en-GB" sz="1800" dirty="0" smtClean="0"/>
              <a:t>14 FR4/Cu</a:t>
            </a:r>
            <a:r>
              <a:rPr lang="en-GB" sz="2000" dirty="0" smtClean="0"/>
              <a:t/>
            </a:r>
            <a:br>
              <a:rPr lang="en-GB" sz="2000" dirty="0" smtClean="0"/>
            </a:br>
            <a:endParaRPr lang="en-GB" sz="2000" dirty="0" smtClean="0"/>
          </a:p>
        </p:txBody>
      </p:sp>
      <p:pic>
        <p:nvPicPr>
          <p:cNvPr id="5" name="Picture 3" descr="E:\H\SLHC\__2014-10-14\HVStripV1 Motherboard_small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1340768"/>
            <a:ext cx="2016224" cy="17135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55120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/>
          <a:lstStyle/>
          <a:p>
            <a:r>
              <a:rPr lang="en-GB" dirty="0" smtClean="0"/>
              <a:t>HVStripV1 build plan</a:t>
            </a:r>
            <a:endParaRPr lang="en-GB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91264" cy="5328592"/>
          </a:xfrm>
        </p:spPr>
        <p:txBody>
          <a:bodyPr>
            <a:noAutofit/>
          </a:bodyPr>
          <a:lstStyle/>
          <a:p>
            <a:r>
              <a:rPr lang="en-GB" sz="2400" dirty="0" smtClean="0"/>
              <a:t>Given the pending order for 100 more HVStripV1 chips,</a:t>
            </a:r>
          </a:p>
          <a:p>
            <a:r>
              <a:rPr lang="en-GB" sz="2400" dirty="0" smtClean="0"/>
              <a:t>Given that each motherboard can test 5 daughterboards (</a:t>
            </a:r>
            <a:r>
              <a:rPr lang="en-GB" sz="2400" dirty="0" err="1" smtClean="0"/>
              <a:t>est</a:t>
            </a:r>
            <a:r>
              <a:rPr lang="en-GB" sz="2400" dirty="0" smtClean="0"/>
              <a:t>),</a:t>
            </a:r>
          </a:p>
          <a:p>
            <a:r>
              <a:rPr lang="en-GB" sz="2400" dirty="0" smtClean="0"/>
              <a:t>We think we should order and build:</a:t>
            </a:r>
            <a:br>
              <a:rPr lang="en-GB" sz="2400" dirty="0" smtClean="0"/>
            </a:br>
            <a:endParaRPr lang="en-GB" sz="1200" dirty="0" smtClean="0"/>
          </a:p>
          <a:p>
            <a:pPr lvl="1"/>
            <a:r>
              <a:rPr lang="en-GB" sz="1800" dirty="0" smtClean="0"/>
              <a:t>100 more FR4/Cu daughterboards </a:t>
            </a:r>
          </a:p>
          <a:p>
            <a:pPr lvl="2"/>
            <a:r>
              <a:rPr lang="en-GB" sz="1400" dirty="0" smtClean="0"/>
              <a:t>minimise gold coverage, add mounting hole to ease transport</a:t>
            </a:r>
            <a:br>
              <a:rPr lang="en-GB" sz="1400" dirty="0" smtClean="0"/>
            </a:br>
            <a:endParaRPr lang="en-GB" sz="1400" dirty="0" smtClean="0"/>
          </a:p>
          <a:p>
            <a:pPr lvl="1"/>
            <a:r>
              <a:rPr lang="en-GB" sz="1800" dirty="0" smtClean="0"/>
              <a:t>25 more motherboards in </a:t>
            </a:r>
            <a:r>
              <a:rPr lang="en-GB" sz="1800" dirty="0" smtClean="0"/>
              <a:t>panels</a:t>
            </a:r>
          </a:p>
          <a:p>
            <a:pPr lvl="1"/>
            <a:r>
              <a:rPr lang="en-GB" sz="1800" dirty="0" smtClean="0"/>
              <a:t>Use automated assembly (Oxford) for the passive components on the back</a:t>
            </a:r>
            <a:br>
              <a:rPr lang="en-GB" sz="1800" dirty="0" smtClean="0"/>
            </a:br>
            <a:r>
              <a:rPr lang="en-GB" sz="1800" dirty="0" smtClean="0"/>
              <a:t>(these are the portions of the work where you save costs by doing in bulk)</a:t>
            </a:r>
            <a:br>
              <a:rPr lang="en-GB" sz="1800" dirty="0" smtClean="0"/>
            </a:br>
            <a:endParaRPr lang="en-GB" sz="1800" dirty="0" smtClean="0"/>
          </a:p>
          <a:p>
            <a:pPr lvl="1"/>
            <a:r>
              <a:rPr lang="en-GB" sz="1800" dirty="0" smtClean="0"/>
              <a:t>Then </a:t>
            </a:r>
            <a:r>
              <a:rPr lang="en-GB" sz="1800" dirty="0" smtClean="0"/>
              <a:t>“freeze” production of the boards</a:t>
            </a:r>
          </a:p>
          <a:p>
            <a:pPr lvl="1"/>
            <a:r>
              <a:rPr lang="en-GB" sz="1800" dirty="0" smtClean="0"/>
              <a:t>Then complete the motherboards in small batches as needed, adding the more expensive IC and connector components, to manage costs</a:t>
            </a:r>
          </a:p>
          <a:p>
            <a:pPr lvl="1"/>
            <a:r>
              <a:rPr lang="en-GB" sz="1800" dirty="0" smtClean="0"/>
              <a:t>Jaya John to check whether we can use SMA connectors instead of </a:t>
            </a:r>
            <a:r>
              <a:rPr lang="en-GB" sz="1800" dirty="0" err="1" smtClean="0"/>
              <a:t>Lemos</a:t>
            </a:r>
            <a:r>
              <a:rPr lang="en-GB" sz="1800" dirty="0"/>
              <a:t> </a:t>
            </a:r>
            <a:r>
              <a:rPr lang="en-GB" sz="1800" dirty="0" smtClean="0"/>
              <a:t>to reduce costs (for after our present stock of </a:t>
            </a:r>
            <a:r>
              <a:rPr lang="en-GB" sz="1800" dirty="0" err="1" smtClean="0"/>
              <a:t>Lemos</a:t>
            </a:r>
            <a:r>
              <a:rPr lang="en-GB" sz="1800" dirty="0" smtClean="0"/>
              <a:t> is used up)</a:t>
            </a:r>
            <a:br>
              <a:rPr lang="en-GB" sz="1800" dirty="0" smtClean="0"/>
            </a:br>
            <a:endParaRPr lang="en-GB" sz="1800" dirty="0" smtClean="0"/>
          </a:p>
        </p:txBody>
      </p:sp>
    </p:spTree>
    <p:extLst>
      <p:ext uri="{BB962C8B-B14F-4D97-AF65-F5344CB8AC3E}">
        <p14:creationId xmlns:p14="http://schemas.microsoft.com/office/powerpoint/2010/main" val="2162135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5760"/>
            <a:ext cx="8229600" cy="1143000"/>
          </a:xfrm>
        </p:spPr>
        <p:txBody>
          <a:bodyPr/>
          <a:lstStyle/>
          <a:p>
            <a:r>
              <a:rPr lang="en-GB" dirty="0" smtClean="0"/>
              <a:t>CHESS test boards</a:t>
            </a:r>
            <a:endParaRPr lang="en-GB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4042792" cy="532859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400" dirty="0" smtClean="0"/>
              <a:t>Current status:</a:t>
            </a:r>
          </a:p>
          <a:p>
            <a:r>
              <a:rPr lang="en-GB" sz="2400" dirty="0" smtClean="0"/>
              <a:t>Test board spec: first draft with authors for checking</a:t>
            </a:r>
          </a:p>
          <a:p>
            <a:r>
              <a:rPr lang="en-GB" sz="2400" dirty="0" smtClean="0"/>
              <a:t>Will shortly distribute updated draft for general review</a:t>
            </a:r>
          </a:p>
          <a:p>
            <a:r>
              <a:rPr lang="en-GB" sz="2400" dirty="0" smtClean="0"/>
              <a:t>We have improved the design to expedite testing – see next slide</a:t>
            </a:r>
          </a:p>
          <a:p>
            <a:pPr marL="457200" lvl="1" indent="0">
              <a:buNone/>
            </a:pPr>
            <a:r>
              <a:rPr lang="en-GB" sz="1400" dirty="0" smtClean="0"/>
              <a:t/>
            </a:r>
            <a:br>
              <a:rPr lang="en-GB" sz="1400" dirty="0" smtClean="0"/>
            </a:br>
            <a:endParaRPr lang="en-GB" sz="1400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1340768"/>
            <a:ext cx="3513432" cy="4968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1487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5760"/>
            <a:ext cx="8229600" cy="1143000"/>
          </a:xfrm>
        </p:spPr>
        <p:txBody>
          <a:bodyPr/>
          <a:lstStyle/>
          <a:p>
            <a:r>
              <a:rPr lang="en-GB" dirty="0" smtClean="0"/>
              <a:t>CHESS test boards, </a:t>
            </a:r>
            <a:r>
              <a:rPr lang="en-GB" dirty="0" err="1" smtClean="0"/>
              <a:t>ctd</a:t>
            </a:r>
            <a:r>
              <a:rPr lang="en-GB" dirty="0" smtClean="0"/>
              <a:t>.</a:t>
            </a:r>
            <a:endParaRPr lang="en-GB" dirty="0"/>
          </a:p>
        </p:txBody>
      </p:sp>
      <p:grpSp>
        <p:nvGrpSpPr>
          <p:cNvPr id="38" name="Group 37"/>
          <p:cNvGrpSpPr/>
          <p:nvPr/>
        </p:nvGrpSpPr>
        <p:grpSpPr>
          <a:xfrm>
            <a:off x="151662" y="1253466"/>
            <a:ext cx="8884834" cy="5559910"/>
            <a:chOff x="560548" y="777241"/>
            <a:chExt cx="8884834" cy="5559910"/>
          </a:xfrm>
        </p:grpSpPr>
        <p:grpSp>
          <p:nvGrpSpPr>
            <p:cNvPr id="39" name="Group 38"/>
            <p:cNvGrpSpPr/>
            <p:nvPr/>
          </p:nvGrpSpPr>
          <p:grpSpPr>
            <a:xfrm>
              <a:off x="560548" y="777241"/>
              <a:ext cx="7833644" cy="5559910"/>
              <a:chOff x="1456660" y="1895476"/>
              <a:chExt cx="4369982" cy="3027399"/>
            </a:xfrm>
          </p:grpSpPr>
          <p:sp>
            <p:nvSpPr>
              <p:cNvPr id="47" name="Cube 46"/>
              <p:cNvSpPr/>
              <p:nvPr/>
            </p:nvSpPr>
            <p:spPr>
              <a:xfrm>
                <a:off x="1456660" y="3232298"/>
                <a:ext cx="4369982" cy="1690577"/>
              </a:xfrm>
              <a:prstGeom prst="cube">
                <a:avLst>
                  <a:gd name="adj" fmla="val 91471"/>
                </a:avLst>
              </a:prstGeom>
              <a:solidFill>
                <a:srgbClr val="00B050"/>
              </a:solidFill>
              <a:ln>
                <a:solidFill>
                  <a:srgbClr val="00642D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48" name="Cube 47"/>
              <p:cNvSpPr/>
              <p:nvPr/>
            </p:nvSpPr>
            <p:spPr>
              <a:xfrm>
                <a:off x="3372256" y="3975986"/>
                <a:ext cx="404812" cy="419542"/>
              </a:xfrm>
              <a:prstGeom prst="cube">
                <a:avLst>
                  <a:gd name="adj" fmla="val 68265"/>
                </a:avLst>
              </a:prstGeom>
              <a:solidFill>
                <a:srgbClr val="E9DFB9"/>
              </a:solidFill>
              <a:ln>
                <a:solidFill>
                  <a:srgbClr val="3D341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9" name="Cube 48"/>
              <p:cNvSpPr/>
              <p:nvPr/>
            </p:nvSpPr>
            <p:spPr>
              <a:xfrm>
                <a:off x="3777068" y="3565969"/>
                <a:ext cx="404812" cy="419542"/>
              </a:xfrm>
              <a:prstGeom prst="cube">
                <a:avLst>
                  <a:gd name="adj" fmla="val 68265"/>
                </a:avLst>
              </a:prstGeom>
              <a:solidFill>
                <a:srgbClr val="E9DFB9"/>
              </a:solidFill>
              <a:ln>
                <a:solidFill>
                  <a:srgbClr val="3D341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grpSp>
            <p:nvGrpSpPr>
              <p:cNvPr id="50" name="Group 49"/>
              <p:cNvGrpSpPr/>
              <p:nvPr/>
            </p:nvGrpSpPr>
            <p:grpSpPr>
              <a:xfrm>
                <a:off x="3182384" y="1895476"/>
                <a:ext cx="1041954" cy="2457892"/>
                <a:chOff x="3182384" y="1895476"/>
                <a:chExt cx="1041954" cy="2457892"/>
              </a:xfrm>
            </p:grpSpPr>
            <p:sp>
              <p:nvSpPr>
                <p:cNvPr id="53" name="Cube 52"/>
                <p:cNvSpPr/>
                <p:nvPr/>
              </p:nvSpPr>
              <p:spPr>
                <a:xfrm>
                  <a:off x="3182384" y="1895476"/>
                  <a:ext cx="1041954" cy="2457892"/>
                </a:xfrm>
                <a:prstGeom prst="cube">
                  <a:avLst>
                    <a:gd name="adj" fmla="val 95773"/>
                  </a:avLst>
                </a:prstGeom>
                <a:solidFill>
                  <a:srgbClr val="00B050"/>
                </a:solidFill>
                <a:ln>
                  <a:solidFill>
                    <a:srgbClr val="00642D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4" name="Cube 53"/>
                <p:cNvSpPr/>
                <p:nvPr/>
              </p:nvSpPr>
              <p:spPr>
                <a:xfrm>
                  <a:off x="3372256" y="3836286"/>
                  <a:ext cx="404812" cy="419542"/>
                </a:xfrm>
                <a:prstGeom prst="cube">
                  <a:avLst>
                    <a:gd name="adj" fmla="val 68265"/>
                  </a:avLst>
                </a:prstGeom>
                <a:solidFill>
                  <a:srgbClr val="E9DFB9"/>
                </a:solidFill>
                <a:ln>
                  <a:solidFill>
                    <a:srgbClr val="3D3413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5" name="Cube 54"/>
                <p:cNvSpPr/>
                <p:nvPr/>
              </p:nvSpPr>
              <p:spPr>
                <a:xfrm>
                  <a:off x="3777068" y="3426269"/>
                  <a:ext cx="404812" cy="419542"/>
                </a:xfrm>
                <a:prstGeom prst="cube">
                  <a:avLst>
                    <a:gd name="adj" fmla="val 68265"/>
                  </a:avLst>
                </a:prstGeom>
                <a:solidFill>
                  <a:srgbClr val="E9DFB9"/>
                </a:solidFill>
                <a:ln>
                  <a:solidFill>
                    <a:srgbClr val="3D3413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6" name="Cube 55"/>
                <p:cNvSpPr/>
                <p:nvPr/>
              </p:nvSpPr>
              <p:spPr>
                <a:xfrm>
                  <a:off x="3639518" y="2457659"/>
                  <a:ext cx="195816" cy="489613"/>
                </a:xfrm>
                <a:prstGeom prst="cube">
                  <a:avLst>
                    <a:gd name="adj" fmla="val 95773"/>
                  </a:avLst>
                </a:prstGeom>
                <a:gradFill flip="none" rotWithShape="1">
                  <a:gsLst>
                    <a:gs pos="0">
                      <a:srgbClr val="5E9EFF"/>
                    </a:gs>
                    <a:gs pos="29000">
                      <a:srgbClr val="85C2FF"/>
                    </a:gs>
                    <a:gs pos="54000">
                      <a:srgbClr val="C4D6EB"/>
                    </a:gs>
                    <a:gs pos="100000">
                      <a:srgbClr val="FFD9F5"/>
                    </a:gs>
                  </a:gsLst>
                  <a:lin ang="18900000" scaled="0"/>
                  <a:tileRect/>
                </a:gradFill>
                <a:ln w="9525"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cxnSp>
              <p:nvCxnSpPr>
                <p:cNvPr id="57" name="Straight Connector 56"/>
                <p:cNvCxnSpPr/>
                <p:nvPr/>
              </p:nvCxnSpPr>
              <p:spPr>
                <a:xfrm flipV="1">
                  <a:off x="3249780" y="3060333"/>
                  <a:ext cx="973780" cy="973779"/>
                </a:xfrm>
                <a:prstGeom prst="line">
                  <a:avLst/>
                </a:prstGeom>
                <a:ln w="15875">
                  <a:solidFill>
                    <a:schemeClr val="bg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58" name="Group 57"/>
                <p:cNvGrpSpPr/>
                <p:nvPr/>
              </p:nvGrpSpPr>
              <p:grpSpPr>
                <a:xfrm>
                  <a:off x="3361863" y="3500642"/>
                  <a:ext cx="283847" cy="384986"/>
                  <a:chOff x="3361863" y="3500642"/>
                  <a:chExt cx="283847" cy="384986"/>
                </a:xfrm>
              </p:grpSpPr>
              <p:sp>
                <p:nvSpPr>
                  <p:cNvPr id="66" name="Cube 65"/>
                  <p:cNvSpPr/>
                  <p:nvPr/>
                </p:nvSpPr>
                <p:spPr>
                  <a:xfrm>
                    <a:off x="3361863" y="3736664"/>
                    <a:ext cx="45719" cy="148964"/>
                  </a:xfrm>
                  <a:prstGeom prst="cube">
                    <a:avLst>
                      <a:gd name="adj" fmla="val 95773"/>
                    </a:avLst>
                  </a:prstGeom>
                  <a:solidFill>
                    <a:srgbClr val="FCD946"/>
                  </a:solidFill>
                  <a:ln w="635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67" name="Cube 66"/>
                  <p:cNvSpPr/>
                  <p:nvPr/>
                </p:nvSpPr>
                <p:spPr>
                  <a:xfrm>
                    <a:off x="3421395" y="3678849"/>
                    <a:ext cx="45719" cy="148964"/>
                  </a:xfrm>
                  <a:prstGeom prst="cube">
                    <a:avLst>
                      <a:gd name="adj" fmla="val 95773"/>
                    </a:avLst>
                  </a:prstGeom>
                  <a:solidFill>
                    <a:srgbClr val="FCD946"/>
                  </a:solidFill>
                  <a:ln w="635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68" name="Cube 67"/>
                  <p:cNvSpPr/>
                  <p:nvPr/>
                </p:nvSpPr>
                <p:spPr>
                  <a:xfrm>
                    <a:off x="3480927" y="3618653"/>
                    <a:ext cx="45719" cy="148964"/>
                  </a:xfrm>
                  <a:prstGeom prst="cube">
                    <a:avLst>
                      <a:gd name="adj" fmla="val 95773"/>
                    </a:avLst>
                  </a:prstGeom>
                  <a:solidFill>
                    <a:srgbClr val="FCD946"/>
                  </a:solidFill>
                  <a:ln w="635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69" name="Cube 68"/>
                  <p:cNvSpPr/>
                  <p:nvPr/>
                </p:nvSpPr>
                <p:spPr>
                  <a:xfrm>
                    <a:off x="3540459" y="3558457"/>
                    <a:ext cx="45719" cy="148964"/>
                  </a:xfrm>
                  <a:prstGeom prst="cube">
                    <a:avLst>
                      <a:gd name="adj" fmla="val 95773"/>
                    </a:avLst>
                  </a:prstGeom>
                  <a:solidFill>
                    <a:srgbClr val="FCD946"/>
                  </a:solidFill>
                  <a:ln w="635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70" name="Cube 69"/>
                  <p:cNvSpPr/>
                  <p:nvPr/>
                </p:nvSpPr>
                <p:spPr>
                  <a:xfrm>
                    <a:off x="3599991" y="3500642"/>
                    <a:ext cx="45719" cy="148964"/>
                  </a:xfrm>
                  <a:prstGeom prst="cube">
                    <a:avLst>
                      <a:gd name="adj" fmla="val 95773"/>
                    </a:avLst>
                  </a:prstGeom>
                  <a:solidFill>
                    <a:srgbClr val="FCD946"/>
                  </a:solidFill>
                  <a:ln w="635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  <p:grpSp>
              <p:nvGrpSpPr>
                <p:cNvPr id="59" name="Group 58"/>
                <p:cNvGrpSpPr/>
                <p:nvPr/>
              </p:nvGrpSpPr>
              <p:grpSpPr>
                <a:xfrm>
                  <a:off x="3767084" y="3102972"/>
                  <a:ext cx="283847" cy="384986"/>
                  <a:chOff x="3767084" y="3102972"/>
                  <a:chExt cx="283847" cy="384986"/>
                </a:xfrm>
              </p:grpSpPr>
              <p:sp>
                <p:nvSpPr>
                  <p:cNvPr id="61" name="Cube 60"/>
                  <p:cNvSpPr/>
                  <p:nvPr/>
                </p:nvSpPr>
                <p:spPr>
                  <a:xfrm>
                    <a:off x="3767084" y="3338994"/>
                    <a:ext cx="45719" cy="148964"/>
                  </a:xfrm>
                  <a:prstGeom prst="cube">
                    <a:avLst>
                      <a:gd name="adj" fmla="val 95773"/>
                    </a:avLst>
                  </a:prstGeom>
                  <a:solidFill>
                    <a:srgbClr val="FCD946"/>
                  </a:solidFill>
                  <a:ln w="635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62" name="Cube 61"/>
                  <p:cNvSpPr/>
                  <p:nvPr/>
                </p:nvSpPr>
                <p:spPr>
                  <a:xfrm>
                    <a:off x="3826616" y="3281179"/>
                    <a:ext cx="45719" cy="148964"/>
                  </a:xfrm>
                  <a:prstGeom prst="cube">
                    <a:avLst>
                      <a:gd name="adj" fmla="val 95773"/>
                    </a:avLst>
                  </a:prstGeom>
                  <a:solidFill>
                    <a:srgbClr val="FCD946"/>
                  </a:solidFill>
                  <a:ln w="635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63" name="Cube 62"/>
                  <p:cNvSpPr/>
                  <p:nvPr/>
                </p:nvSpPr>
                <p:spPr>
                  <a:xfrm>
                    <a:off x="3886148" y="3220983"/>
                    <a:ext cx="45719" cy="148964"/>
                  </a:xfrm>
                  <a:prstGeom prst="cube">
                    <a:avLst>
                      <a:gd name="adj" fmla="val 95773"/>
                    </a:avLst>
                  </a:prstGeom>
                  <a:solidFill>
                    <a:srgbClr val="FCD946"/>
                  </a:solidFill>
                  <a:ln w="635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64" name="Cube 63"/>
                  <p:cNvSpPr/>
                  <p:nvPr/>
                </p:nvSpPr>
                <p:spPr>
                  <a:xfrm>
                    <a:off x="3945680" y="3160787"/>
                    <a:ext cx="45719" cy="148964"/>
                  </a:xfrm>
                  <a:prstGeom prst="cube">
                    <a:avLst>
                      <a:gd name="adj" fmla="val 95773"/>
                    </a:avLst>
                  </a:prstGeom>
                  <a:solidFill>
                    <a:srgbClr val="FCD946"/>
                  </a:solidFill>
                  <a:ln w="635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65" name="Cube 64"/>
                  <p:cNvSpPr/>
                  <p:nvPr/>
                </p:nvSpPr>
                <p:spPr>
                  <a:xfrm>
                    <a:off x="4005212" y="3102972"/>
                    <a:ext cx="45719" cy="148964"/>
                  </a:xfrm>
                  <a:prstGeom prst="cube">
                    <a:avLst>
                      <a:gd name="adj" fmla="val 95773"/>
                    </a:avLst>
                  </a:prstGeom>
                  <a:solidFill>
                    <a:srgbClr val="FCD946"/>
                  </a:solidFill>
                  <a:ln w="635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  <p:cxnSp>
              <p:nvCxnSpPr>
                <p:cNvPr id="60" name="Straight Connector 59"/>
                <p:cNvCxnSpPr/>
                <p:nvPr/>
              </p:nvCxnSpPr>
              <p:spPr>
                <a:xfrm flipV="1">
                  <a:off x="3249780" y="2029252"/>
                  <a:ext cx="973780" cy="973779"/>
                </a:xfrm>
                <a:prstGeom prst="line">
                  <a:avLst/>
                </a:prstGeom>
                <a:ln w="15875">
                  <a:solidFill>
                    <a:schemeClr val="bg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51" name="Straight Arrow Connector 50"/>
              <p:cNvCxnSpPr/>
              <p:nvPr/>
            </p:nvCxnSpPr>
            <p:spPr>
              <a:xfrm flipH="1">
                <a:off x="4079081" y="2961346"/>
                <a:ext cx="144479" cy="145071"/>
              </a:xfrm>
              <a:prstGeom prst="straightConnector1">
                <a:avLst/>
              </a:prstGeom>
              <a:ln w="12700">
                <a:solidFill>
                  <a:schemeClr val="bg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Arrow Connector 51"/>
              <p:cNvCxnSpPr/>
              <p:nvPr/>
            </p:nvCxnSpPr>
            <p:spPr>
              <a:xfrm flipH="1">
                <a:off x="3872335" y="2253063"/>
                <a:ext cx="351226" cy="352664"/>
              </a:xfrm>
              <a:prstGeom prst="straightConnector1">
                <a:avLst/>
              </a:prstGeom>
              <a:ln w="12700">
                <a:solidFill>
                  <a:schemeClr val="bg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0" name="TextBox 39"/>
            <p:cNvSpPr txBox="1"/>
            <p:nvPr/>
          </p:nvSpPr>
          <p:spPr>
            <a:xfrm>
              <a:off x="778363" y="5729994"/>
              <a:ext cx="5009705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550" dirty="0" smtClean="0">
                  <a:solidFill>
                    <a:schemeClr val="bg1"/>
                  </a:solidFill>
                </a:rPr>
                <a:t>CHESS motherboard – for both HV and HR daughterboards</a:t>
              </a:r>
              <a:endParaRPr lang="en-GB" sz="1550" dirty="0">
                <a:solidFill>
                  <a:schemeClr val="bg1"/>
                </a:solidFill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 rot="18863320">
              <a:off x="4146610" y="4095375"/>
              <a:ext cx="3075201" cy="4924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dirty="0" smtClean="0">
                  <a:solidFill>
                    <a:schemeClr val="bg1"/>
                  </a:solidFill>
                </a:rPr>
                <a:t>Samtec connectors </a:t>
              </a:r>
            </a:p>
            <a:p>
              <a:r>
                <a:rPr lang="en-GB" sz="1200" dirty="0" smtClean="0">
                  <a:solidFill>
                    <a:schemeClr val="bg1"/>
                  </a:solidFill>
                </a:rPr>
                <a:t>reliable, well known to ATLAS strip community</a:t>
              </a:r>
              <a:endParaRPr lang="en-GB" sz="1200" dirty="0">
                <a:solidFill>
                  <a:schemeClr val="bg1"/>
                </a:solidFill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1723432" y="1473885"/>
              <a:ext cx="2003177" cy="146193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dirty="0" smtClean="0"/>
                <a:t>CHESS daughterboard</a:t>
              </a:r>
              <a:br>
                <a:rPr lang="en-GB" sz="1600" dirty="0" smtClean="0"/>
              </a:br>
              <a:endParaRPr lang="en-GB" sz="900" dirty="0" smtClean="0"/>
            </a:p>
            <a:p>
              <a:r>
                <a:rPr lang="en-GB" sz="1600" dirty="0" smtClean="0"/>
                <a:t>3 flavours: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GB" sz="1600" dirty="0" smtClean="0"/>
                <a:t>HV CHESS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GB" sz="1600" dirty="0" smtClean="0"/>
                <a:t>HR CHESS “</a:t>
              </a:r>
              <a:r>
                <a:rPr lang="en-GB" sz="1600" dirty="0" err="1" smtClean="0"/>
                <a:t>PonN</a:t>
              </a:r>
              <a:r>
                <a:rPr lang="en-GB" sz="1600" dirty="0" smtClean="0"/>
                <a:t>”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GB" sz="1600" dirty="0" smtClean="0"/>
                <a:t>HR CHESS “</a:t>
              </a:r>
              <a:r>
                <a:rPr lang="en-GB" sz="1600" dirty="0" err="1" smtClean="0"/>
                <a:t>PonP</a:t>
              </a:r>
              <a:r>
                <a:rPr lang="en-GB" sz="1600" dirty="0" smtClean="0"/>
                <a:t>”</a:t>
              </a:r>
              <a:endParaRPr lang="en-GB" sz="1600" dirty="0"/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5517640" y="2765580"/>
              <a:ext cx="299542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dirty="0" smtClean="0"/>
                <a:t>cut line, for removing connectors prior to irradiation, if shielding cannot be used</a:t>
              </a:r>
              <a:endParaRPr lang="en-GB" sz="1200" dirty="0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5517640" y="2448719"/>
              <a:ext cx="392774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200" dirty="0" smtClean="0"/>
                <a:t>second set of connector pads, for </a:t>
              </a:r>
              <a:r>
                <a:rPr lang="en-GB" sz="1200" dirty="0" smtClean="0"/>
                <a:t>post-irradiation if need be</a:t>
              </a:r>
              <a:endParaRPr lang="en-GB" sz="1200" dirty="0"/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5493917" y="1295460"/>
              <a:ext cx="114640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200" dirty="0" smtClean="0"/>
                <a:t>CHESS test chip</a:t>
              </a:r>
              <a:endParaRPr lang="en-GB" sz="1200" dirty="0"/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5493917" y="875281"/>
              <a:ext cx="329263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dirty="0" smtClean="0"/>
                <a:t>possible cut line for E-TCT (for HV CHESS d/b)</a:t>
              </a:r>
              <a:endParaRPr lang="en-GB" sz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5145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733</TotalTime>
  <Words>197</Words>
  <Application>Microsoft Office PowerPoint</Application>
  <PresentationFormat>On-screen Show (4:3)</PresentationFormat>
  <Paragraphs>42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Status of test kit </vt:lpstr>
      <vt:lpstr>HVStripV1 hardware - stock</vt:lpstr>
      <vt:lpstr>HVStripV1 build plan</vt:lpstr>
      <vt:lpstr>CHESS test boards</vt:lpstr>
      <vt:lpstr>CHESS test boards, ctd.</vt:lpstr>
    </vt:vector>
  </TitlesOfParts>
  <Company>Department of Physics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AMS H35 preparation and progress</dc:title>
  <dc:creator>Todd Huffman</dc:creator>
  <cp:lastModifiedBy>Jaya John John</cp:lastModifiedBy>
  <cp:revision>82</cp:revision>
  <dcterms:created xsi:type="dcterms:W3CDTF">2014-09-18T13:48:06Z</dcterms:created>
  <dcterms:modified xsi:type="dcterms:W3CDTF">2014-11-25T15:29:34Z</dcterms:modified>
</cp:coreProperties>
</file>