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7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Dopke, T. Huffman, J. J. John, M. Stanitzki 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HVStripV1 hardware - stock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283152" cy="5328592"/>
          </a:xfrm>
        </p:spPr>
        <p:txBody>
          <a:bodyPr>
            <a:noAutofit/>
          </a:bodyPr>
          <a:lstStyle/>
          <a:p>
            <a:r>
              <a:rPr lang="en-GB" sz="2400" dirty="0"/>
              <a:t>8</a:t>
            </a:r>
            <a:r>
              <a:rPr lang="en-GB" sz="2400" dirty="0" smtClean="0"/>
              <a:t> motherboards have now been produced and allocated</a:t>
            </a:r>
          </a:p>
          <a:p>
            <a:pPr lvl="1"/>
            <a:r>
              <a:rPr lang="en-GB" sz="1800" dirty="0" smtClean="0"/>
              <a:t>1 each at Argonne, DESY</a:t>
            </a:r>
            <a:r>
              <a:rPr lang="en-GB" sz="1800" dirty="0"/>
              <a:t>, </a:t>
            </a:r>
            <a:r>
              <a:rPr lang="en-GB" sz="1800" dirty="0" smtClean="0"/>
              <a:t>Glasgow, Oxford, SCIPP and RAL</a:t>
            </a:r>
          </a:p>
          <a:p>
            <a:pPr lvl="1"/>
            <a:r>
              <a:rPr lang="en-GB" sz="1800" dirty="0" smtClean="0"/>
              <a:t>1 each will be sent to IHEP (Beijing) and KIT (Karlsruhe) </a:t>
            </a:r>
            <a:br>
              <a:rPr lang="en-GB" sz="1800" dirty="0" smtClean="0"/>
            </a:br>
            <a:r>
              <a:rPr lang="en-GB" sz="1800" dirty="0" smtClean="0"/>
              <a:t>pending tests in Oxford this week</a:t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GB" sz="2400" dirty="0" smtClean="0"/>
              <a:t> The stock situation is:</a:t>
            </a:r>
          </a:p>
          <a:p>
            <a:pPr lvl="1"/>
            <a:r>
              <a:rPr lang="en-GB" sz="1800" dirty="0" smtClean="0"/>
              <a:t>Zero </a:t>
            </a:r>
            <a:r>
              <a:rPr lang="en-GB" sz="1800" dirty="0" err="1" smtClean="0"/>
              <a:t>unbonded</a:t>
            </a:r>
            <a:r>
              <a:rPr lang="en-GB" sz="1800" dirty="0" smtClean="0"/>
              <a:t> chips</a:t>
            </a:r>
          </a:p>
          <a:p>
            <a:pPr lvl="1"/>
            <a:r>
              <a:rPr lang="en-GB" sz="1800" dirty="0" smtClean="0"/>
              <a:t>4 daughterboards with chips – 2 </a:t>
            </a:r>
            <a:r>
              <a:rPr lang="en-GB" sz="1800" dirty="0" err="1" smtClean="0"/>
              <a:t>alu</a:t>
            </a:r>
            <a:r>
              <a:rPr lang="en-GB" sz="1800" dirty="0" smtClean="0"/>
              <a:t>/kapton/carbon fibre, 2 FR4/Cu</a:t>
            </a:r>
          </a:p>
          <a:p>
            <a:pPr lvl="1"/>
            <a:r>
              <a:rPr lang="en-GB" sz="1800" dirty="0" smtClean="0"/>
              <a:t>8 bare motherboards with central </a:t>
            </a:r>
            <a:r>
              <a:rPr lang="en-GB" sz="1800" dirty="0" err="1" smtClean="0"/>
              <a:t>cutout</a:t>
            </a:r>
            <a:r>
              <a:rPr lang="en-GB" sz="1800" dirty="0" smtClean="0"/>
              <a:t> + 5 bare without </a:t>
            </a:r>
            <a:r>
              <a:rPr lang="en-GB" sz="1800" dirty="0" err="1" smtClean="0"/>
              <a:t>cutout</a:t>
            </a:r>
            <a:endParaRPr lang="en-GB" sz="1800" dirty="0" smtClean="0"/>
          </a:p>
          <a:p>
            <a:pPr lvl="1"/>
            <a:r>
              <a:rPr lang="en-GB" sz="1800" dirty="0" smtClean="0"/>
              <a:t>Components: stock to build 8 more motherboards</a:t>
            </a:r>
          </a:p>
          <a:p>
            <a:pPr lvl="1"/>
            <a:r>
              <a:rPr lang="en-GB" sz="1800" dirty="0" smtClean="0"/>
              <a:t>28 bare daughterboards – </a:t>
            </a:r>
            <a:r>
              <a:rPr lang="en-GB" sz="1800" dirty="0"/>
              <a:t>14 </a:t>
            </a:r>
            <a:r>
              <a:rPr lang="en-GB" sz="1800" dirty="0" err="1"/>
              <a:t>alu</a:t>
            </a:r>
            <a:r>
              <a:rPr lang="en-GB" sz="1800" dirty="0"/>
              <a:t>/kapton/carbon fibre, </a:t>
            </a:r>
            <a:r>
              <a:rPr lang="en-GB" sz="1800" dirty="0" smtClean="0"/>
              <a:t>14 FR4/Cu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</p:txBody>
      </p:sp>
      <p:pic>
        <p:nvPicPr>
          <p:cNvPr id="5" name="Picture 3" descr="E:\H\SLHC\__2014-10-14\HVStripV1 Motherboard_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340768"/>
            <a:ext cx="2016224" cy="171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1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HVStripV1 build plan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328592"/>
          </a:xfrm>
        </p:spPr>
        <p:txBody>
          <a:bodyPr>
            <a:noAutofit/>
          </a:bodyPr>
          <a:lstStyle/>
          <a:p>
            <a:r>
              <a:rPr lang="en-GB" sz="2400" dirty="0" smtClean="0"/>
              <a:t>Given the pending order for 100 more HVStripV1 chips,</a:t>
            </a:r>
          </a:p>
          <a:p>
            <a:r>
              <a:rPr lang="en-GB" sz="2400" dirty="0" smtClean="0"/>
              <a:t>Given that each motherboard can test 5 daughterboards (</a:t>
            </a:r>
            <a:r>
              <a:rPr lang="en-GB" sz="2400" dirty="0" err="1" smtClean="0"/>
              <a:t>est</a:t>
            </a:r>
            <a:r>
              <a:rPr lang="en-GB" sz="2400" dirty="0" smtClean="0"/>
              <a:t>),</a:t>
            </a:r>
          </a:p>
          <a:p>
            <a:r>
              <a:rPr lang="en-GB" sz="2400" dirty="0" smtClean="0"/>
              <a:t>We think we should order and build:</a:t>
            </a:r>
            <a:br>
              <a:rPr lang="en-GB" sz="2400" dirty="0" smtClean="0"/>
            </a:br>
            <a:endParaRPr lang="en-GB" sz="1200" dirty="0" smtClean="0"/>
          </a:p>
          <a:p>
            <a:pPr lvl="1"/>
            <a:r>
              <a:rPr lang="en-GB" sz="1800" dirty="0" smtClean="0"/>
              <a:t>100 more FR4/Cu daughterboards </a:t>
            </a:r>
          </a:p>
          <a:p>
            <a:pPr lvl="2"/>
            <a:r>
              <a:rPr lang="en-GB" sz="1400" dirty="0" smtClean="0"/>
              <a:t>minimise gold coverage, add mounting hole to ease transport</a:t>
            </a:r>
            <a:br>
              <a:rPr lang="en-GB" sz="1400" dirty="0" smtClean="0"/>
            </a:br>
            <a:endParaRPr lang="en-GB" sz="1400" dirty="0" smtClean="0"/>
          </a:p>
          <a:p>
            <a:pPr lvl="1"/>
            <a:r>
              <a:rPr lang="en-GB" sz="1800" dirty="0" smtClean="0"/>
              <a:t>25 more motherboards in </a:t>
            </a:r>
            <a:r>
              <a:rPr lang="en-GB" sz="1800" dirty="0" smtClean="0"/>
              <a:t>panels</a:t>
            </a:r>
          </a:p>
          <a:p>
            <a:pPr lvl="1"/>
            <a:r>
              <a:rPr lang="en-GB" sz="1800" dirty="0" smtClean="0"/>
              <a:t>Use automated assembly (Oxford) for the passive components on the back</a:t>
            </a:r>
            <a:br>
              <a:rPr lang="en-GB" sz="1800" dirty="0" smtClean="0"/>
            </a:br>
            <a:r>
              <a:rPr lang="en-GB" sz="1800" dirty="0" smtClean="0"/>
              <a:t>(these are the portions of the work where you save costs by doing in bulk)</a:t>
            </a:r>
            <a:br>
              <a:rPr lang="en-GB" sz="1800" dirty="0" smtClean="0"/>
            </a:br>
            <a:endParaRPr lang="en-GB" sz="1800" dirty="0" smtClean="0"/>
          </a:p>
          <a:p>
            <a:pPr lvl="1"/>
            <a:r>
              <a:rPr lang="en-GB" sz="1800" dirty="0" smtClean="0"/>
              <a:t>Then </a:t>
            </a:r>
            <a:r>
              <a:rPr lang="en-GB" sz="1800" dirty="0" smtClean="0"/>
              <a:t>“freeze” production of the boards</a:t>
            </a:r>
          </a:p>
          <a:p>
            <a:pPr lvl="1"/>
            <a:r>
              <a:rPr lang="en-GB" sz="1800" dirty="0" smtClean="0"/>
              <a:t>Then complete the motherboards in small batches as needed, adding the more expensive IC and connector components, to manage costs</a:t>
            </a:r>
          </a:p>
          <a:p>
            <a:pPr lvl="1"/>
            <a:r>
              <a:rPr lang="en-GB" sz="1800" dirty="0" smtClean="0"/>
              <a:t>Jaya John to check whether we can use SMA connectors instead of </a:t>
            </a:r>
            <a:r>
              <a:rPr lang="en-GB" sz="1800" dirty="0" err="1" smtClean="0"/>
              <a:t>Lemos</a:t>
            </a:r>
            <a:r>
              <a:rPr lang="en-GB" sz="1800" dirty="0"/>
              <a:t> </a:t>
            </a:r>
            <a:r>
              <a:rPr lang="en-GB" sz="1800" dirty="0" smtClean="0"/>
              <a:t>to reduce costs (for after our present stock of </a:t>
            </a:r>
            <a:r>
              <a:rPr lang="en-GB" sz="1800" dirty="0" err="1" smtClean="0"/>
              <a:t>Lemos</a:t>
            </a:r>
            <a:r>
              <a:rPr lang="en-GB" sz="1800" dirty="0" smtClean="0"/>
              <a:t> is used up)</a:t>
            </a:r>
            <a:br>
              <a:rPr lang="en-GB" sz="1800" dirty="0" smtClean="0"/>
            </a:b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216213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CHESS test boards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4042792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Current status:</a:t>
            </a:r>
          </a:p>
          <a:p>
            <a:r>
              <a:rPr lang="en-GB" sz="2400" dirty="0" smtClean="0"/>
              <a:t>Test board spec: first draft with authors for checking</a:t>
            </a:r>
          </a:p>
          <a:p>
            <a:r>
              <a:rPr lang="en-GB" sz="2400" dirty="0" smtClean="0"/>
              <a:t>Will shortly distribute updated draft for general review</a:t>
            </a:r>
          </a:p>
          <a:p>
            <a:r>
              <a:rPr lang="en-GB" sz="2400" dirty="0" smtClean="0"/>
              <a:t>We have improved the design to expedite testing – see next slide</a:t>
            </a:r>
          </a:p>
          <a:p>
            <a:pPr marL="457200" lvl="1" indent="0">
              <a:buNone/>
            </a:pPr>
            <a:r>
              <a:rPr lang="en-GB" sz="1400" dirty="0" smtClean="0"/>
              <a:t/>
            </a:r>
            <a:br>
              <a:rPr lang="en-GB" sz="1400" dirty="0" smtClean="0"/>
            </a:br>
            <a:endParaRPr lang="en-GB" sz="1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40768"/>
            <a:ext cx="3513432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CHESS test boards, </a:t>
            </a:r>
            <a:r>
              <a:rPr lang="en-GB" dirty="0" err="1" smtClean="0"/>
              <a:t>ctd</a:t>
            </a:r>
            <a:r>
              <a:rPr lang="en-GB" dirty="0" smtClean="0"/>
              <a:t>.</a:t>
            </a:r>
            <a:endParaRPr lang="en-GB" dirty="0"/>
          </a:p>
        </p:txBody>
      </p:sp>
      <p:grpSp>
        <p:nvGrpSpPr>
          <p:cNvPr id="38" name="Group 37"/>
          <p:cNvGrpSpPr/>
          <p:nvPr/>
        </p:nvGrpSpPr>
        <p:grpSpPr>
          <a:xfrm>
            <a:off x="151662" y="1253466"/>
            <a:ext cx="8884834" cy="5559910"/>
            <a:chOff x="560548" y="777241"/>
            <a:chExt cx="8884834" cy="5559910"/>
          </a:xfrm>
        </p:grpSpPr>
        <p:grpSp>
          <p:nvGrpSpPr>
            <p:cNvPr id="39" name="Group 38"/>
            <p:cNvGrpSpPr/>
            <p:nvPr/>
          </p:nvGrpSpPr>
          <p:grpSpPr>
            <a:xfrm>
              <a:off x="560548" y="777241"/>
              <a:ext cx="7833644" cy="5559910"/>
              <a:chOff x="1456660" y="1895476"/>
              <a:chExt cx="4369982" cy="3027399"/>
            </a:xfrm>
          </p:grpSpPr>
          <p:sp>
            <p:nvSpPr>
              <p:cNvPr id="47" name="Cube 46"/>
              <p:cNvSpPr/>
              <p:nvPr/>
            </p:nvSpPr>
            <p:spPr>
              <a:xfrm>
                <a:off x="1456660" y="3232298"/>
                <a:ext cx="4369982" cy="1690577"/>
              </a:xfrm>
              <a:prstGeom prst="cube">
                <a:avLst>
                  <a:gd name="adj" fmla="val 91471"/>
                </a:avLst>
              </a:prstGeom>
              <a:solidFill>
                <a:srgbClr val="00B050"/>
              </a:solidFill>
              <a:ln>
                <a:solidFill>
                  <a:srgbClr val="00642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8" name="Cube 47"/>
              <p:cNvSpPr/>
              <p:nvPr/>
            </p:nvSpPr>
            <p:spPr>
              <a:xfrm>
                <a:off x="3372256" y="3975986"/>
                <a:ext cx="404812" cy="419542"/>
              </a:xfrm>
              <a:prstGeom prst="cube">
                <a:avLst>
                  <a:gd name="adj" fmla="val 68265"/>
                </a:avLst>
              </a:prstGeom>
              <a:solidFill>
                <a:srgbClr val="E9DFB9"/>
              </a:solidFill>
              <a:ln>
                <a:solidFill>
                  <a:srgbClr val="3D34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Cube 48"/>
              <p:cNvSpPr/>
              <p:nvPr/>
            </p:nvSpPr>
            <p:spPr>
              <a:xfrm>
                <a:off x="3777068" y="3565969"/>
                <a:ext cx="404812" cy="419542"/>
              </a:xfrm>
              <a:prstGeom prst="cube">
                <a:avLst>
                  <a:gd name="adj" fmla="val 68265"/>
                </a:avLst>
              </a:prstGeom>
              <a:solidFill>
                <a:srgbClr val="E9DFB9"/>
              </a:solidFill>
              <a:ln>
                <a:solidFill>
                  <a:srgbClr val="3D34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0" name="Group 49"/>
              <p:cNvGrpSpPr/>
              <p:nvPr/>
            </p:nvGrpSpPr>
            <p:grpSpPr>
              <a:xfrm>
                <a:off x="3182384" y="1895476"/>
                <a:ext cx="1041954" cy="2457892"/>
                <a:chOff x="3182384" y="1895476"/>
                <a:chExt cx="1041954" cy="2457892"/>
              </a:xfrm>
            </p:grpSpPr>
            <p:sp>
              <p:nvSpPr>
                <p:cNvPr id="53" name="Cube 52"/>
                <p:cNvSpPr/>
                <p:nvPr/>
              </p:nvSpPr>
              <p:spPr>
                <a:xfrm>
                  <a:off x="3182384" y="1895476"/>
                  <a:ext cx="1041954" cy="2457892"/>
                </a:xfrm>
                <a:prstGeom prst="cube">
                  <a:avLst>
                    <a:gd name="adj" fmla="val 95773"/>
                  </a:avLst>
                </a:prstGeom>
                <a:solidFill>
                  <a:srgbClr val="00B050"/>
                </a:solidFill>
                <a:ln>
                  <a:solidFill>
                    <a:srgbClr val="00642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Cube 53"/>
                <p:cNvSpPr/>
                <p:nvPr/>
              </p:nvSpPr>
              <p:spPr>
                <a:xfrm>
                  <a:off x="3372256" y="3836286"/>
                  <a:ext cx="404812" cy="419542"/>
                </a:xfrm>
                <a:prstGeom prst="cube">
                  <a:avLst>
                    <a:gd name="adj" fmla="val 68265"/>
                  </a:avLst>
                </a:prstGeom>
                <a:solidFill>
                  <a:srgbClr val="E9DFB9"/>
                </a:solidFill>
                <a:ln>
                  <a:solidFill>
                    <a:srgbClr val="3D341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Cube 54"/>
                <p:cNvSpPr/>
                <p:nvPr/>
              </p:nvSpPr>
              <p:spPr>
                <a:xfrm>
                  <a:off x="3777068" y="3426269"/>
                  <a:ext cx="404812" cy="419542"/>
                </a:xfrm>
                <a:prstGeom prst="cube">
                  <a:avLst>
                    <a:gd name="adj" fmla="val 68265"/>
                  </a:avLst>
                </a:prstGeom>
                <a:solidFill>
                  <a:srgbClr val="E9DFB9"/>
                </a:solidFill>
                <a:ln>
                  <a:solidFill>
                    <a:srgbClr val="3D341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Cube 55"/>
                <p:cNvSpPr/>
                <p:nvPr/>
              </p:nvSpPr>
              <p:spPr>
                <a:xfrm>
                  <a:off x="3639518" y="2457659"/>
                  <a:ext cx="195816" cy="489613"/>
                </a:xfrm>
                <a:prstGeom prst="cube">
                  <a:avLst>
                    <a:gd name="adj" fmla="val 95773"/>
                  </a:avLst>
                </a:prstGeom>
                <a:gradFill flip="none" rotWithShape="1">
                  <a:gsLst>
                    <a:gs pos="0">
                      <a:srgbClr val="5E9EFF"/>
                    </a:gs>
                    <a:gs pos="29000">
                      <a:srgbClr val="85C2FF"/>
                    </a:gs>
                    <a:gs pos="54000">
                      <a:srgbClr val="C4D6EB"/>
                    </a:gs>
                    <a:gs pos="100000">
                      <a:srgbClr val="FFD9F5"/>
                    </a:gs>
                  </a:gsLst>
                  <a:lin ang="18900000" scaled="0"/>
                  <a:tileRect/>
                </a:gradFill>
                <a:ln w="952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57" name="Straight Connector 56"/>
                <p:cNvCxnSpPr/>
                <p:nvPr/>
              </p:nvCxnSpPr>
              <p:spPr>
                <a:xfrm flipV="1">
                  <a:off x="3249780" y="3060333"/>
                  <a:ext cx="973780" cy="973779"/>
                </a:xfrm>
                <a:prstGeom prst="line">
                  <a:avLst/>
                </a:prstGeom>
                <a:ln w="15875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8" name="Group 57"/>
                <p:cNvGrpSpPr/>
                <p:nvPr/>
              </p:nvGrpSpPr>
              <p:grpSpPr>
                <a:xfrm>
                  <a:off x="3361863" y="3500642"/>
                  <a:ext cx="283847" cy="384986"/>
                  <a:chOff x="3361863" y="3500642"/>
                  <a:chExt cx="283847" cy="384986"/>
                </a:xfrm>
              </p:grpSpPr>
              <p:sp>
                <p:nvSpPr>
                  <p:cNvPr id="66" name="Cube 65"/>
                  <p:cNvSpPr/>
                  <p:nvPr/>
                </p:nvSpPr>
                <p:spPr>
                  <a:xfrm>
                    <a:off x="3361863" y="3736664"/>
                    <a:ext cx="45719" cy="148964"/>
                  </a:xfrm>
                  <a:prstGeom prst="cube">
                    <a:avLst>
                      <a:gd name="adj" fmla="val 95773"/>
                    </a:avLst>
                  </a:prstGeom>
                  <a:solidFill>
                    <a:srgbClr val="FCD946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7" name="Cube 66"/>
                  <p:cNvSpPr/>
                  <p:nvPr/>
                </p:nvSpPr>
                <p:spPr>
                  <a:xfrm>
                    <a:off x="3421395" y="3678849"/>
                    <a:ext cx="45719" cy="148964"/>
                  </a:xfrm>
                  <a:prstGeom prst="cube">
                    <a:avLst>
                      <a:gd name="adj" fmla="val 95773"/>
                    </a:avLst>
                  </a:prstGeom>
                  <a:solidFill>
                    <a:srgbClr val="FCD946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8" name="Cube 67"/>
                  <p:cNvSpPr/>
                  <p:nvPr/>
                </p:nvSpPr>
                <p:spPr>
                  <a:xfrm>
                    <a:off x="3480927" y="3618653"/>
                    <a:ext cx="45719" cy="148964"/>
                  </a:xfrm>
                  <a:prstGeom prst="cube">
                    <a:avLst>
                      <a:gd name="adj" fmla="val 95773"/>
                    </a:avLst>
                  </a:prstGeom>
                  <a:solidFill>
                    <a:srgbClr val="FCD946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9" name="Cube 68"/>
                  <p:cNvSpPr/>
                  <p:nvPr/>
                </p:nvSpPr>
                <p:spPr>
                  <a:xfrm>
                    <a:off x="3540459" y="3558457"/>
                    <a:ext cx="45719" cy="148964"/>
                  </a:xfrm>
                  <a:prstGeom prst="cube">
                    <a:avLst>
                      <a:gd name="adj" fmla="val 95773"/>
                    </a:avLst>
                  </a:prstGeom>
                  <a:solidFill>
                    <a:srgbClr val="FCD946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0" name="Cube 69"/>
                  <p:cNvSpPr/>
                  <p:nvPr/>
                </p:nvSpPr>
                <p:spPr>
                  <a:xfrm>
                    <a:off x="3599991" y="3500642"/>
                    <a:ext cx="45719" cy="148964"/>
                  </a:xfrm>
                  <a:prstGeom prst="cube">
                    <a:avLst>
                      <a:gd name="adj" fmla="val 95773"/>
                    </a:avLst>
                  </a:prstGeom>
                  <a:solidFill>
                    <a:srgbClr val="FCD946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9" name="Group 58"/>
                <p:cNvGrpSpPr/>
                <p:nvPr/>
              </p:nvGrpSpPr>
              <p:grpSpPr>
                <a:xfrm>
                  <a:off x="3767084" y="3102972"/>
                  <a:ext cx="283847" cy="384986"/>
                  <a:chOff x="3767084" y="3102972"/>
                  <a:chExt cx="283847" cy="384986"/>
                </a:xfrm>
              </p:grpSpPr>
              <p:sp>
                <p:nvSpPr>
                  <p:cNvPr id="61" name="Cube 60"/>
                  <p:cNvSpPr/>
                  <p:nvPr/>
                </p:nvSpPr>
                <p:spPr>
                  <a:xfrm>
                    <a:off x="3767084" y="3338994"/>
                    <a:ext cx="45719" cy="148964"/>
                  </a:xfrm>
                  <a:prstGeom prst="cube">
                    <a:avLst>
                      <a:gd name="adj" fmla="val 95773"/>
                    </a:avLst>
                  </a:prstGeom>
                  <a:solidFill>
                    <a:srgbClr val="FCD946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2" name="Cube 61"/>
                  <p:cNvSpPr/>
                  <p:nvPr/>
                </p:nvSpPr>
                <p:spPr>
                  <a:xfrm>
                    <a:off x="3826616" y="3281179"/>
                    <a:ext cx="45719" cy="148964"/>
                  </a:xfrm>
                  <a:prstGeom prst="cube">
                    <a:avLst>
                      <a:gd name="adj" fmla="val 95773"/>
                    </a:avLst>
                  </a:prstGeom>
                  <a:solidFill>
                    <a:srgbClr val="FCD946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3" name="Cube 62"/>
                  <p:cNvSpPr/>
                  <p:nvPr/>
                </p:nvSpPr>
                <p:spPr>
                  <a:xfrm>
                    <a:off x="3886148" y="3220983"/>
                    <a:ext cx="45719" cy="148964"/>
                  </a:xfrm>
                  <a:prstGeom prst="cube">
                    <a:avLst>
                      <a:gd name="adj" fmla="val 95773"/>
                    </a:avLst>
                  </a:prstGeom>
                  <a:solidFill>
                    <a:srgbClr val="FCD946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4" name="Cube 63"/>
                  <p:cNvSpPr/>
                  <p:nvPr/>
                </p:nvSpPr>
                <p:spPr>
                  <a:xfrm>
                    <a:off x="3945680" y="3160787"/>
                    <a:ext cx="45719" cy="148964"/>
                  </a:xfrm>
                  <a:prstGeom prst="cube">
                    <a:avLst>
                      <a:gd name="adj" fmla="val 95773"/>
                    </a:avLst>
                  </a:prstGeom>
                  <a:solidFill>
                    <a:srgbClr val="FCD946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5" name="Cube 64"/>
                  <p:cNvSpPr/>
                  <p:nvPr/>
                </p:nvSpPr>
                <p:spPr>
                  <a:xfrm>
                    <a:off x="4005212" y="3102972"/>
                    <a:ext cx="45719" cy="148964"/>
                  </a:xfrm>
                  <a:prstGeom prst="cube">
                    <a:avLst>
                      <a:gd name="adj" fmla="val 95773"/>
                    </a:avLst>
                  </a:prstGeom>
                  <a:solidFill>
                    <a:srgbClr val="FCD946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60" name="Straight Connector 59"/>
                <p:cNvCxnSpPr/>
                <p:nvPr/>
              </p:nvCxnSpPr>
              <p:spPr>
                <a:xfrm flipV="1">
                  <a:off x="3249780" y="2029252"/>
                  <a:ext cx="973780" cy="973779"/>
                </a:xfrm>
                <a:prstGeom prst="line">
                  <a:avLst/>
                </a:prstGeom>
                <a:ln w="15875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Straight Arrow Connector 50"/>
              <p:cNvCxnSpPr/>
              <p:nvPr/>
            </p:nvCxnSpPr>
            <p:spPr>
              <a:xfrm flipH="1">
                <a:off x="4079081" y="2961346"/>
                <a:ext cx="144479" cy="145071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flipH="1">
                <a:off x="3872335" y="2253063"/>
                <a:ext cx="351226" cy="352664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778363" y="5729994"/>
              <a:ext cx="50097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550" dirty="0" smtClean="0">
                  <a:solidFill>
                    <a:schemeClr val="bg1"/>
                  </a:solidFill>
                </a:rPr>
                <a:t>CHESS motherboard – for both HV and HR daughterboards</a:t>
              </a:r>
              <a:endParaRPr lang="en-GB" sz="1550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 rot="18863320">
              <a:off x="4146610" y="4095375"/>
              <a:ext cx="307520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chemeClr val="bg1"/>
                  </a:solidFill>
                </a:rPr>
                <a:t>Samtec connectors </a:t>
              </a:r>
            </a:p>
            <a:p>
              <a:r>
                <a:rPr lang="en-GB" sz="1200" dirty="0" smtClean="0">
                  <a:solidFill>
                    <a:schemeClr val="bg1"/>
                  </a:solidFill>
                </a:rPr>
                <a:t>reliable, well known to ATLAS strip community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723432" y="1473885"/>
              <a:ext cx="2003177" cy="1461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CHESS daughterboard</a:t>
              </a:r>
              <a:br>
                <a:rPr lang="en-GB" sz="1600" dirty="0" smtClean="0"/>
              </a:br>
              <a:endParaRPr lang="en-GB" sz="900" dirty="0" smtClean="0"/>
            </a:p>
            <a:p>
              <a:r>
                <a:rPr lang="en-GB" sz="1600" dirty="0" smtClean="0"/>
                <a:t>3 flavours: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/>
                <a:t>HV CHESS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/>
                <a:t>HR CHESS “</a:t>
              </a:r>
              <a:r>
                <a:rPr lang="en-GB" sz="1600" dirty="0" err="1" smtClean="0"/>
                <a:t>PonN</a:t>
              </a:r>
              <a:r>
                <a:rPr lang="en-GB" sz="1600" dirty="0" smtClean="0"/>
                <a:t>”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/>
                <a:t>HR CHESS “</a:t>
              </a:r>
              <a:r>
                <a:rPr lang="en-GB" sz="1600" dirty="0" err="1" smtClean="0"/>
                <a:t>PonP</a:t>
              </a:r>
              <a:r>
                <a:rPr lang="en-GB" sz="1600" dirty="0" smtClean="0"/>
                <a:t>”</a:t>
              </a:r>
              <a:endParaRPr lang="en-GB" sz="16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517640" y="2765580"/>
              <a:ext cx="29954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cut line, for removing connectors prior to irradiation, if shielding cannot be used</a:t>
              </a:r>
              <a:endParaRPr lang="en-GB" sz="12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517640" y="2448719"/>
              <a:ext cx="39277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second set of connector pads, for </a:t>
              </a:r>
              <a:r>
                <a:rPr lang="en-GB" sz="1200" dirty="0" smtClean="0"/>
                <a:t>post-irradiation if need be</a:t>
              </a:r>
              <a:endParaRPr lang="en-GB" sz="12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493917" y="1295460"/>
              <a:ext cx="1146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CHESS test chip</a:t>
              </a:r>
              <a:endParaRPr lang="en-GB" sz="12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493917" y="875281"/>
              <a:ext cx="32926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possible cut line for E-TCT (for HV CHESS d/b)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1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197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Status of test kit </vt:lpstr>
      <vt:lpstr>HVStripV1 hardware - stock</vt:lpstr>
      <vt:lpstr>HVStripV1 build plan</vt:lpstr>
      <vt:lpstr>CHESS test boards</vt:lpstr>
      <vt:lpstr>CHESS test boards, ctd.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Todd Huffman</dc:creator>
  <cp:lastModifiedBy>Jaya John John</cp:lastModifiedBy>
  <cp:revision>82</cp:revision>
  <dcterms:created xsi:type="dcterms:W3CDTF">2014-09-18T13:48:06Z</dcterms:created>
  <dcterms:modified xsi:type="dcterms:W3CDTF">2014-11-25T15:29:34Z</dcterms:modified>
</cp:coreProperties>
</file>