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3" r:id="rId2"/>
    <p:sldId id="266" r:id="rId3"/>
    <p:sldId id="282" r:id="rId4"/>
    <p:sldId id="283" r:id="rId5"/>
    <p:sldId id="284" r:id="rId6"/>
    <p:sldId id="286" r:id="rId7"/>
    <p:sldId id="287" r:id="rId8"/>
    <p:sldId id="288" r:id="rId9"/>
    <p:sldId id="290" r:id="rId10"/>
    <p:sldId id="309" r:id="rId11"/>
    <p:sldId id="310" r:id="rId12"/>
    <p:sldId id="291" r:id="rId13"/>
    <p:sldId id="306" r:id="rId14"/>
    <p:sldId id="307" r:id="rId15"/>
    <p:sldId id="292" r:id="rId16"/>
    <p:sldId id="293" r:id="rId17"/>
    <p:sldId id="294" r:id="rId18"/>
    <p:sldId id="295" r:id="rId19"/>
    <p:sldId id="296" r:id="rId20"/>
    <p:sldId id="297" r:id="rId21"/>
    <p:sldId id="315" r:id="rId22"/>
    <p:sldId id="314" r:id="rId23"/>
    <p:sldId id="316" r:id="rId24"/>
    <p:sldId id="317" r:id="rId25"/>
    <p:sldId id="318" r:id="rId26"/>
    <p:sldId id="319" r:id="rId27"/>
    <p:sldId id="298" r:id="rId28"/>
    <p:sldId id="308" r:id="rId29"/>
    <p:sldId id="299" r:id="rId30"/>
    <p:sldId id="303" r:id="rId31"/>
    <p:sldId id="311" r:id="rId32"/>
    <p:sldId id="312" r:id="rId33"/>
    <p:sldId id="313" r:id="rId34"/>
    <p:sldId id="304" r:id="rId35"/>
    <p:sldId id="279" r:id="rId36"/>
  </p:sldIdLst>
  <p:sldSz cx="9144000" cy="6858000" type="screen4x3"/>
  <p:notesSz cx="6794500" cy="9931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C9E9F"/>
    <a:srgbClr val="FFFFFF"/>
    <a:srgbClr val="DDDDDD"/>
    <a:srgbClr val="00A5EB"/>
    <a:srgbClr val="FFCC00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126" autoAdjust="0"/>
    <p:restoredTop sz="94822" autoAdjust="0"/>
  </p:normalViewPr>
  <p:slideViewPr>
    <p:cSldViewPr snapToGrid="0">
      <p:cViewPr varScale="1">
        <p:scale>
          <a:sx n="130" d="100"/>
          <a:sy n="130" d="100"/>
        </p:scale>
        <p:origin x="-1722" y="-84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8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1" y="0"/>
            <a:ext cx="294481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3239"/>
            <a:ext cx="294481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1" y="9433239"/>
            <a:ext cx="294481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D239882-B91F-4242-9E6A-FCA0462BCC5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5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959475"/>
            <a:ext cx="16478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GB" noProof="0" smtClean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GB" noProof="0" smtClean="0"/>
              <a:t>TITELMASTER</a:t>
            </a:r>
            <a:br>
              <a:rPr lang="en-GB" noProof="0" smtClean="0"/>
            </a:br>
            <a:r>
              <a:rPr lang="en-GB" noProof="0" smtClean="0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175564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12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66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0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368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855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00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464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90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2471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854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PRR – </a:t>
            </a:r>
            <a:r>
              <a:rPr lang="en-GB" dirty="0" err="1" smtClean="0"/>
              <a:t>Tragrahmen</a:t>
            </a:r>
            <a:r>
              <a:rPr lang="en-GB" dirty="0" smtClean="0"/>
              <a:t> XTD2 R13-16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smtClean="0">
                <a:solidFill>
                  <a:schemeClr val="bg2"/>
                </a:solidFill>
              </a:rPr>
              <a:t>R. Platzer</a:t>
            </a:r>
            <a:r>
              <a:rPr lang="en-GB" sz="900" smtClean="0">
                <a:solidFill>
                  <a:schemeClr val="bg2"/>
                </a:solidFill>
              </a:rPr>
              <a:t>|</a:t>
            </a:r>
            <a:r>
              <a:rPr lang="en-GB" sz="900" baseline="0" smtClean="0">
                <a:solidFill>
                  <a:schemeClr val="bg2"/>
                </a:solidFill>
              </a:rPr>
              <a:t>  PR</a:t>
            </a:r>
            <a:r>
              <a:rPr lang="en-GB" sz="900" smtClean="0">
                <a:solidFill>
                  <a:schemeClr val="bg2"/>
                </a:solidFill>
              </a:rPr>
              <a:t>R</a:t>
            </a:r>
            <a:r>
              <a:rPr lang="en-GB" sz="900" baseline="0" smtClean="0">
                <a:solidFill>
                  <a:schemeClr val="bg2"/>
                </a:solidFill>
              </a:rPr>
              <a:t> </a:t>
            </a:r>
            <a:r>
              <a:rPr lang="en-GB" sz="900" baseline="0" dirty="0" smtClean="0">
                <a:solidFill>
                  <a:schemeClr val="bg2"/>
                </a:solidFill>
              </a:rPr>
              <a:t>– </a:t>
            </a:r>
            <a:r>
              <a:rPr lang="en-GB" sz="900" baseline="0" err="1" smtClean="0">
                <a:solidFill>
                  <a:schemeClr val="bg2"/>
                </a:solidFill>
              </a:rPr>
              <a:t>Tragrahmen</a:t>
            </a:r>
            <a:r>
              <a:rPr lang="en-GB" sz="900" baseline="0" smtClean="0">
                <a:solidFill>
                  <a:schemeClr val="bg2"/>
                </a:solidFill>
              </a:rPr>
              <a:t> XTL R28-38  </a:t>
            </a:r>
            <a:r>
              <a:rPr lang="en-GB" sz="900" smtClean="0">
                <a:solidFill>
                  <a:schemeClr val="bg2"/>
                </a:solidFill>
              </a:rPr>
              <a:t>|</a:t>
            </a:r>
            <a:r>
              <a:rPr lang="en-GB" sz="900" baseline="0" smtClean="0">
                <a:solidFill>
                  <a:schemeClr val="bg2"/>
                </a:solidFill>
              </a:rPr>
              <a:t>  11</a:t>
            </a:r>
            <a:r>
              <a:rPr lang="en-GB" sz="900" smtClean="0">
                <a:solidFill>
                  <a:schemeClr val="bg2"/>
                </a:solidFill>
              </a:rPr>
              <a:t>.12.2014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err="1">
                <a:solidFill>
                  <a:schemeClr val="bg2"/>
                </a:solidFill>
              </a:rPr>
              <a:t>Seite</a:t>
            </a:r>
            <a:r>
              <a:rPr lang="en-GB" sz="900" b="1">
                <a:solidFill>
                  <a:schemeClr val="bg2"/>
                </a:solidFill>
              </a:rPr>
              <a:t> </a:t>
            </a:r>
            <a:fld id="{288C76D5-E96F-4F45-A346-E95B048AE229}" type="slidenum">
              <a:rPr lang="en-GB" sz="900" b="1" smtClean="0">
                <a:solidFill>
                  <a:schemeClr val="bg2"/>
                </a:solidFill>
              </a:rPr>
              <a:pPr algn="r" eaLnBrk="1" hangingPunct="1"/>
              <a:t>‹Nr.›</a:t>
            </a:fld>
            <a:r>
              <a:rPr lang="en-GB" sz="900" b="1" smtClean="0">
                <a:solidFill>
                  <a:schemeClr val="bg2"/>
                </a:solidFill>
              </a:rPr>
              <a:t>/35</a:t>
            </a:r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conferenceDisplay.py?confId=11353" TargetMode="External"/><Relationship Id="rId2" Type="http://schemas.openxmlformats.org/officeDocument/2006/relationships/hyperlink" Target="file:///\\win.desy.de\all\user\groups\zm1\4all\public\Technische_Projekte\XFEL-DMU\XT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m1spf1/XFEL-Abh&#228;ngung/SitePages/Homepage.aspx" TargetMode="External"/><Relationship Id="rId5" Type="http://schemas.openxmlformats.org/officeDocument/2006/relationships/hyperlink" Target="file:///\\seportal\DavWWWRoot\wip\XFEL\XTL\Tunnelsegmente_Uebersichten" TargetMode="External"/><Relationship Id="rId4" Type="http://schemas.openxmlformats.org/officeDocument/2006/relationships/hyperlink" Target="file:///\\seportal\DavWWWRoot\wip\XFEL\Uebersichten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9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pPr eaLnBrk="1" hangingPunct="1"/>
            <a:r>
              <a:rPr lang="de-DE" smtClean="0"/>
              <a:t>PRR </a:t>
            </a:r>
            <a:r>
              <a:rPr lang="de-DE" dirty="0" smtClean="0"/>
              <a:t>- </a:t>
            </a:r>
            <a:r>
              <a:rPr lang="de-DE" smtClean="0"/>
              <a:t>Tragrahmen XTL R28-38</a:t>
            </a:r>
            <a:endParaRPr lang="de-DE" dirty="0" smtClean="0"/>
          </a:p>
        </p:txBody>
      </p:sp>
      <p:sp>
        <p:nvSpPr>
          <p:cNvPr id="3076" name="Text Box 35"/>
          <p:cNvSpPr txBox="1">
            <a:spLocks noChangeArrowheads="1"/>
          </p:cNvSpPr>
          <p:nvPr/>
        </p:nvSpPr>
        <p:spPr bwMode="auto">
          <a:xfrm>
            <a:off x="5185329" y="5221720"/>
            <a:ext cx="4165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dirty="0" smtClean="0">
              <a:solidFill>
                <a:srgbClr val="00A5EB"/>
              </a:solidFill>
            </a:endParaRPr>
          </a:p>
          <a:p>
            <a:r>
              <a:rPr lang="de-DE" smtClean="0">
                <a:solidFill>
                  <a:srgbClr val="00A5EB"/>
                </a:solidFill>
              </a:rPr>
              <a:t>Roland Platzer, ZM1</a:t>
            </a:r>
          </a:p>
          <a:p>
            <a:r>
              <a:rPr lang="de-DE" sz="1100" smtClean="0">
                <a:solidFill>
                  <a:srgbClr val="00A5EB"/>
                </a:solidFill>
              </a:rPr>
              <a:t>11.12.2014</a:t>
            </a:r>
            <a:endParaRPr lang="en-GB" sz="11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5" y="1616475"/>
            <a:ext cx="7044291" cy="361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Verklebung Magnete</a:t>
            </a:r>
            <a:endParaRPr lang="en-US" sz="2400" dirty="0"/>
          </a:p>
        </p:txBody>
      </p:sp>
      <p:sp>
        <p:nvSpPr>
          <p:cNvPr id="17" name="Inhaltsplatzhalter 2"/>
          <p:cNvSpPr>
            <a:spLocks noGrp="1"/>
          </p:cNvSpPr>
          <p:nvPr/>
        </p:nvSpPr>
        <p:spPr bwMode="auto">
          <a:xfrm>
            <a:off x="516337" y="1291748"/>
            <a:ext cx="6642100" cy="48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smtClean="0">
                <a:solidFill>
                  <a:srgbClr val="FF6600"/>
                </a:solidFill>
              </a:rPr>
              <a:t>Direkte Versteifung </a:t>
            </a:r>
            <a:r>
              <a:rPr lang="en-US" b="1" dirty="0" smtClean="0">
                <a:solidFill>
                  <a:srgbClr val="FF6600"/>
                </a:solidFill>
              </a:rPr>
              <a:t>– </a:t>
            </a:r>
            <a:r>
              <a:rPr lang="en-US" b="1" err="1" smtClean="0">
                <a:solidFill>
                  <a:srgbClr val="FF6600"/>
                </a:solidFill>
              </a:rPr>
              <a:t>für</a:t>
            </a:r>
            <a:r>
              <a:rPr lang="en-US" b="1" smtClean="0">
                <a:solidFill>
                  <a:srgbClr val="FF6600"/>
                </a:solidFill>
              </a:rPr>
              <a:t> Magnete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7" y="2152741"/>
            <a:ext cx="4115662" cy="300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59" y="2152741"/>
            <a:ext cx="4333896" cy="3014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1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Verklebung Magnete</a:t>
            </a:r>
            <a:endParaRPr lang="en-US" sz="2400" dirty="0"/>
          </a:p>
        </p:txBody>
      </p:sp>
      <p:sp>
        <p:nvSpPr>
          <p:cNvPr id="17" name="Inhaltsplatzhalter 2"/>
          <p:cNvSpPr>
            <a:spLocks noGrp="1"/>
          </p:cNvSpPr>
          <p:nvPr/>
        </p:nvSpPr>
        <p:spPr bwMode="auto">
          <a:xfrm>
            <a:off x="516337" y="1291748"/>
            <a:ext cx="6642100" cy="48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smtClean="0">
                <a:solidFill>
                  <a:srgbClr val="FF6600"/>
                </a:solidFill>
              </a:rPr>
              <a:t>Direkte Versteifung </a:t>
            </a:r>
            <a:r>
              <a:rPr lang="en-US" b="1" dirty="0" smtClean="0">
                <a:solidFill>
                  <a:srgbClr val="FF6600"/>
                </a:solidFill>
              </a:rPr>
              <a:t>– </a:t>
            </a:r>
            <a:r>
              <a:rPr lang="en-US" b="1" err="1" smtClean="0">
                <a:solidFill>
                  <a:srgbClr val="FF6600"/>
                </a:solidFill>
              </a:rPr>
              <a:t>für</a:t>
            </a:r>
            <a:r>
              <a:rPr lang="en-US" b="1" smtClean="0">
                <a:solidFill>
                  <a:srgbClr val="FF6600"/>
                </a:solidFill>
              </a:rPr>
              <a:t> Magnete</a:t>
            </a:r>
            <a:endParaRPr 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7" r="41456" b="4644"/>
          <a:stretch/>
        </p:blipFill>
        <p:spPr bwMode="auto">
          <a:xfrm>
            <a:off x="2765146" y="3604824"/>
            <a:ext cx="2615184" cy="166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8" r="41561" b="4362"/>
          <a:stretch/>
        </p:blipFill>
        <p:spPr bwMode="auto">
          <a:xfrm>
            <a:off x="2765145" y="1788544"/>
            <a:ext cx="2615184" cy="164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73004" y="1788544"/>
            <a:ext cx="23640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de-DE" kern="0" smtClean="0"/>
              <a:t>XBE-V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1" t="1" r="11093" b="12961"/>
          <a:stretch/>
        </p:blipFill>
        <p:spPr bwMode="auto">
          <a:xfrm>
            <a:off x="5807858" y="1782181"/>
            <a:ext cx="2909904" cy="164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9" r="10744" b="12347"/>
          <a:stretch/>
        </p:blipFill>
        <p:spPr bwMode="auto">
          <a:xfrm>
            <a:off x="5807858" y="3604823"/>
            <a:ext cx="2879085" cy="1666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673003" y="3538488"/>
            <a:ext cx="23640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de-DE" kern="0" smtClean="0"/>
              <a:t>XBZ, XQK</a:t>
            </a:r>
          </a:p>
          <a:p>
            <a:pPr marL="0" indent="0" eaLnBrk="1" hangingPunct="1">
              <a:buNone/>
            </a:pPr>
            <a:endParaRPr lang="de-DE" kern="0"/>
          </a:p>
          <a:p>
            <a:pPr marL="0" indent="0" eaLnBrk="1" hangingPunct="1">
              <a:buNone/>
            </a:pPr>
            <a:endParaRPr lang="de-DE" kern="0" smtClean="0"/>
          </a:p>
          <a:p>
            <a:pPr marL="0" indent="0" eaLnBrk="1" hangingPunct="1">
              <a:buNone/>
            </a:pPr>
            <a:r>
              <a:rPr lang="de-DE" kern="0" smtClean="0"/>
              <a:t>QF (TL-TLD)</a:t>
            </a: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673004" y="5475797"/>
            <a:ext cx="8044758" cy="6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de-DE" sz="1600" kern="0" smtClean="0"/>
              <a:t>Anschlüssen an Tunnelanbindung sind vorzusehen</a:t>
            </a:r>
          </a:p>
          <a:p>
            <a:pPr eaLnBrk="1" hangingPunct="1"/>
            <a:r>
              <a:rPr lang="de-DE" sz="1600" kern="0" smtClean="0"/>
              <a:t>Konstruktion am Magneten steht noch aus (jedoch unabhängig vom Tragrahmen)</a:t>
            </a:r>
          </a:p>
        </p:txBody>
      </p:sp>
    </p:spTree>
    <p:extLst>
      <p:ext uri="{BB962C8B-B14F-4D97-AF65-F5344CB8AC3E}">
        <p14:creationId xmlns:p14="http://schemas.microsoft.com/office/powerpoint/2010/main" val="4560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Komponentenbeschriftung</a:t>
            </a:r>
            <a:endParaRPr lang="en-US" sz="24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r="39809" b="78674"/>
          <a:stretch/>
        </p:blipFill>
        <p:spPr bwMode="auto">
          <a:xfrm>
            <a:off x="265113" y="1397470"/>
            <a:ext cx="5184711" cy="60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94" y="4270362"/>
            <a:ext cx="920847" cy="172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69" y="2205452"/>
            <a:ext cx="7727603" cy="292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6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Komponentenbeschriftung</a:t>
            </a:r>
            <a:endParaRPr lang="en-U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0" y="1340260"/>
            <a:ext cx="4807746" cy="22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0" y="3812268"/>
            <a:ext cx="4736650" cy="257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4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Komponentenbeschriftung</a:t>
            </a: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82" y="1508639"/>
            <a:ext cx="5719763" cy="427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41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Lasten</a:t>
            </a:r>
            <a:endParaRPr lang="en-US" sz="2400" dirty="0"/>
          </a:p>
        </p:txBody>
      </p:sp>
      <p:pic>
        <p:nvPicPr>
          <p:cNvPr id="12292" name="Picture 4" descr="https://static.palfinger.com/medias/sys_master/8797181280286/crayler_usp_deadweight_fanc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17" r="23342" b="-17"/>
          <a:stretch/>
        </p:blipFill>
        <p:spPr bwMode="auto">
          <a:xfrm>
            <a:off x="7598836" y="1309953"/>
            <a:ext cx="1309419" cy="15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lvv-reinold.de/images/bild-feu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60" y="3605777"/>
            <a:ext cx="1086770" cy="14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2"/>
          <p:cNvSpPr>
            <a:spLocks noGrp="1"/>
          </p:cNvSpPr>
          <p:nvPr/>
        </p:nvSpPr>
        <p:spPr bwMode="auto">
          <a:xfrm>
            <a:off x="80904" y="1295855"/>
            <a:ext cx="7753676" cy="445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200"/>
              </a:spcAft>
            </a:pPr>
            <a:r>
              <a:rPr lang="en-US" smtClean="0"/>
              <a:t>Eigengewichte</a:t>
            </a:r>
            <a:endParaRPr lang="en-US" dirty="0" smtClean="0"/>
          </a:p>
          <a:p>
            <a:pPr lvl="1">
              <a:spcAft>
                <a:spcPts val="200"/>
              </a:spcAft>
            </a:pPr>
            <a:r>
              <a:rPr lang="en-US" smtClean="0"/>
              <a:t>Magnete (BEY 2,1 t / XQK 2,02 t / XBD 0,9 t / XQH 1,22 t / XQF 0,64 t / …) </a:t>
            </a:r>
            <a:endParaRPr lang="en-US" dirty="0"/>
          </a:p>
          <a:p>
            <a:pPr lvl="1">
              <a:spcAft>
                <a:spcPts val="200"/>
              </a:spcAft>
            </a:pPr>
            <a:r>
              <a:rPr lang="en-US" smtClean="0"/>
              <a:t>Justiergestelle 20 … 150 kg</a:t>
            </a:r>
            <a:endParaRPr lang="en-US" sz="1400" dirty="0" smtClean="0"/>
          </a:p>
          <a:p>
            <a:pPr lvl="1">
              <a:spcAft>
                <a:spcPts val="200"/>
              </a:spcAft>
            </a:pPr>
            <a:r>
              <a:rPr lang="en-US" smtClean="0"/>
              <a:t>Tragrahmen bis ca. 1,5 t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Anschlüsse an Magneten </a:t>
            </a:r>
            <a:r>
              <a:rPr lang="en-US" u="sng" smtClean="0"/>
              <a:t>&lt;</a:t>
            </a:r>
            <a:r>
              <a:rPr lang="en-US" smtClean="0"/>
              <a:t> 15 kg</a:t>
            </a:r>
          </a:p>
          <a:p>
            <a:pPr marL="0" indent="0">
              <a:spcAft>
                <a:spcPts val="200"/>
              </a:spcAft>
              <a:buNone/>
            </a:pPr>
            <a:endParaRPr lang="en-US" sz="1800" smtClean="0"/>
          </a:p>
          <a:p>
            <a:pPr>
              <a:spcAft>
                <a:spcPts val="200"/>
              </a:spcAft>
            </a:pPr>
            <a:r>
              <a:rPr lang="en-US" smtClean="0"/>
              <a:t>Zulässige Belastung je Rahmen: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zwischen den Hängern /ohne Kragarm:	</a:t>
            </a:r>
            <a:r>
              <a:rPr lang="en-US" b="1" smtClean="0"/>
              <a:t>1,8 t/m	(TLD 0,9 t/m)</a:t>
            </a:r>
          </a:p>
          <a:p>
            <a:pPr marL="0" indent="0">
              <a:spcAft>
                <a:spcPts val="200"/>
              </a:spcAft>
              <a:buNone/>
            </a:pPr>
            <a:endParaRPr lang="en-US" sz="1800"/>
          </a:p>
          <a:p>
            <a:pPr marL="0" indent="0">
              <a:spcAft>
                <a:spcPts val="200"/>
              </a:spcAft>
              <a:buNone/>
            </a:pPr>
            <a:endParaRPr lang="en-US" sz="1800" dirty="0" smtClean="0"/>
          </a:p>
          <a:p>
            <a:pPr>
              <a:spcAft>
                <a:spcPts val="200"/>
              </a:spcAft>
            </a:pPr>
            <a:r>
              <a:rPr lang="en-US" sz="2200" smtClean="0"/>
              <a:t> Brandlast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Tragrahmen Brandlast von 470 °C</a:t>
            </a:r>
          </a:p>
          <a:p>
            <a:pPr lvl="1">
              <a:spcAft>
                <a:spcPts val="200"/>
              </a:spcAft>
            </a:pPr>
            <a:r>
              <a:rPr lang="en-US"/>
              <a:t>Vakuumabhängung Brandlast von 250°C</a:t>
            </a:r>
            <a:endParaRPr lang="en-US" dirty="0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lvl="2">
              <a:spcAft>
                <a:spcPts val="200"/>
              </a:spcAft>
            </a:pPr>
            <a:endParaRPr lang="en-US" sz="1200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Statik Tragrahmen</a:t>
            </a:r>
            <a:endParaRPr lang="en-US" sz="24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388142" y="1435328"/>
            <a:ext cx="7715196" cy="6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smtClean="0"/>
              <a:t>Statik der Tragrahmen liegt vor und wurde beim Prüfer eingereicht (s. Tragrahmen R38-40).</a:t>
            </a:r>
            <a:endParaRPr lang="de-DE" sz="14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5" y="2074633"/>
            <a:ext cx="2055135" cy="315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39" y="2095208"/>
            <a:ext cx="2036789" cy="31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37" y="2084921"/>
            <a:ext cx="2005943" cy="315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08" y="2074632"/>
            <a:ext cx="2214847" cy="32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6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Statik Hängegestelle</a:t>
            </a:r>
            <a:endParaRPr lang="en-US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39" y="2275025"/>
            <a:ext cx="2186496" cy="330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1" y="2307391"/>
            <a:ext cx="2122149" cy="323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2275025"/>
            <a:ext cx="2105119" cy="324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2307392"/>
            <a:ext cx="2060579" cy="32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88142" y="1435328"/>
            <a:ext cx="7715196" cy="6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smtClean="0"/>
              <a:t>Statik von diversen Hängegestelle liegt vor.</a:t>
            </a:r>
          </a:p>
          <a:p>
            <a:pPr>
              <a:spcAft>
                <a:spcPts val="0"/>
              </a:spcAft>
            </a:pPr>
            <a:r>
              <a:rPr lang="de-DE" sz="1400" smtClean="0"/>
              <a:t>Auslastung unkritisch.</a:t>
            </a:r>
            <a:endParaRPr lang="de-DE" sz="1400" dirty="0"/>
          </a:p>
        </p:txBody>
      </p:sp>
      <p:sp>
        <p:nvSpPr>
          <p:cNvPr id="9" name="Rechteck 8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60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Tragfähigkeit Anschweißbänder</a:t>
            </a:r>
            <a:endParaRPr lang="en-US" sz="2400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388142" y="1435328"/>
            <a:ext cx="7715196" cy="6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smtClean="0"/>
              <a:t>Die Tragfähigkeit der Anschweißbänder ist unkritisch, da in der geprüften Statik der Tübbinge pro Anschweißband 13,5 t (135 kN) in beliebiger Richtung und Verteilung ohne weiteren Nachweis angesetzt werden können.</a:t>
            </a:r>
            <a:endParaRPr lang="de-DE" sz="14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9" y="2157983"/>
            <a:ext cx="2595155" cy="383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066" y="2157537"/>
            <a:ext cx="2693554" cy="397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45" y="2157538"/>
            <a:ext cx="2567068" cy="38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0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736130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Statik Anschluß Magnete</a:t>
            </a:r>
            <a:endParaRPr lang="en-US" sz="24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388142" y="1435328"/>
            <a:ext cx="7715196" cy="6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smtClean="0"/>
              <a:t>Die Tragfähigkeit der Magnete ist mit Bernward Krause geklärt.</a:t>
            </a:r>
          </a:p>
          <a:p>
            <a:pPr>
              <a:spcAft>
                <a:spcPts val="0"/>
              </a:spcAft>
            </a:pPr>
            <a:r>
              <a:rPr lang="de-DE" sz="1400" smtClean="0"/>
              <a:t>Dokumente aus Russland vorhanden!</a:t>
            </a:r>
            <a:endParaRPr lang="de-DE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41" y="2074634"/>
            <a:ext cx="6586655" cy="404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5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Inhalt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2576" y="986367"/>
            <a:ext cx="8497358" cy="4991100"/>
          </a:xfrm>
        </p:spPr>
        <p:txBody>
          <a:bodyPr/>
          <a:lstStyle/>
          <a:p>
            <a:pPr eaLnBrk="1" hangingPunct="1"/>
            <a:r>
              <a:rPr lang="de-DE" dirty="0" smtClean="0"/>
              <a:t>Konzept Magnetabhängung </a:t>
            </a:r>
            <a:r>
              <a:rPr lang="de-DE" smtClean="0"/>
              <a:t>im XTL R28-38</a:t>
            </a:r>
          </a:p>
          <a:p>
            <a:pPr lvl="1" eaLnBrk="1" hangingPunct="1"/>
            <a:r>
              <a:rPr lang="de-DE" smtClean="0"/>
              <a:t>Tragrahmen, Tunnelanbindung, Vakuumabhängung</a:t>
            </a:r>
          </a:p>
          <a:p>
            <a:pPr eaLnBrk="1" hangingPunct="1"/>
            <a:r>
              <a:rPr lang="de-DE" smtClean="0"/>
              <a:t>Statik und Dynamik</a:t>
            </a:r>
          </a:p>
          <a:p>
            <a:pPr lvl="1" eaLnBrk="1" hangingPunct="1"/>
            <a:r>
              <a:rPr lang="de-DE" smtClean="0"/>
              <a:t>Lasten, Statik Tragrahmen, Justiergestelle, Anschweißbänder, Magnete, </a:t>
            </a:r>
            <a:r>
              <a:rPr lang="de-DE" smtClean="0"/>
              <a:t>Eigenfrequenzen</a:t>
            </a:r>
          </a:p>
          <a:p>
            <a:pPr eaLnBrk="1" hangingPunct="1"/>
            <a:r>
              <a:rPr lang="de-DE" smtClean="0"/>
              <a:t>Fertigungszeichnungen</a:t>
            </a:r>
            <a:endParaRPr lang="de-DE" smtClean="0"/>
          </a:p>
          <a:p>
            <a:pPr eaLnBrk="1" hangingPunct="1"/>
            <a:r>
              <a:rPr lang="de-DE"/>
              <a:t>Schnittstellen, Absprachen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MEA – Installation, Vermessung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MKS - Cryo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MVS – Vakuum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MIN – Kicker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MDI – OTRs/BPMs </a:t>
            </a:r>
          </a:p>
          <a:p>
            <a:pPr lvl="1" eaLnBrk="1" hangingPunct="1">
              <a:spcAft>
                <a:spcPts val="0"/>
              </a:spcAft>
            </a:pPr>
            <a:r>
              <a:rPr lang="de-DE" smtClean="0"/>
              <a:t>Weitere Gewerke (Elektro, Wasser, Sicherheit</a:t>
            </a:r>
            <a:r>
              <a:rPr lang="de-DE" smtClean="0"/>
              <a:t>)</a:t>
            </a:r>
          </a:p>
          <a:p>
            <a:pPr lvl="1" eaLnBrk="1" hangingPunct="1">
              <a:spcAft>
                <a:spcPts val="0"/>
              </a:spcAft>
            </a:pPr>
            <a:endParaRPr lang="de-DE"/>
          </a:p>
          <a:p>
            <a:pPr eaLnBrk="1" hangingPunct="1"/>
            <a:r>
              <a:rPr lang="de-DE" smtClean="0"/>
              <a:t>Weiteres Vorgehen</a:t>
            </a:r>
          </a:p>
          <a:p>
            <a:pPr eaLnBrk="1" hangingPunct="1"/>
            <a:r>
              <a:rPr lang="de-DE" smtClean="0"/>
              <a:t>Unterlagen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Statik und Dynamik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Eigenfrequenzen</a:t>
            </a:r>
            <a:endParaRPr 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1273113"/>
            <a:ext cx="6934849" cy="114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2456292"/>
            <a:ext cx="6934849" cy="117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4978722"/>
            <a:ext cx="6934849" cy="138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" y="3628486"/>
            <a:ext cx="6934849" cy="135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1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Informationsblatt (je 1 der 5 Typen)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24" y="1848129"/>
            <a:ext cx="6269125" cy="44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388142" y="1311236"/>
            <a:ext cx="7715196" cy="6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sz="1400" smtClean="0"/>
              <a:t>Neben den Sonderbauformen (TLD, Badewannen Raum 37, 38) werden soweit wie möglich Typenzeichnungen erstellt (geplante Montage Blätter wären noch zu beauftragen):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4259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Übersicchtszeichnung mit Stücklise  pro Rahmen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3" y="1309687"/>
            <a:ext cx="6972301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8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Informationsblatt Längsträger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335320"/>
            <a:ext cx="6844817" cy="4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Datenblatt für Längsträger je Tragrahmen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20" y="1309687"/>
            <a:ext cx="6709031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83" y="2247860"/>
            <a:ext cx="5012472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Weitere Einzelteilzeichnungen mit tabellarischen Werten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2" y="1309687"/>
            <a:ext cx="3819525" cy="2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2" y="1309687"/>
            <a:ext cx="4837510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Fertigungszeichnungen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Zeichnung Querträgertypen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04" y="2428873"/>
            <a:ext cx="46574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14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Gewerke</a:t>
            </a:r>
            <a:endParaRPr lang="en-US" sz="2400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35992" y="1703816"/>
            <a:ext cx="8252053" cy="3984259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Bauwerk	</a:t>
            </a:r>
            <a:r>
              <a:rPr lang="en-US" sz="1400" smtClean="0"/>
              <a:t>(Rahmenbedingung)</a:t>
            </a:r>
            <a:endParaRPr lang="en-US" sz="1400" b="1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E_Versorgung	</a:t>
            </a:r>
            <a:r>
              <a:rPr lang="en-US" sz="1400"/>
              <a:t>(Rahmenbedingung)</a:t>
            </a:r>
            <a:endParaRPr lang="en-US" sz="1400" b="1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Wasser	</a:t>
            </a:r>
            <a:r>
              <a:rPr lang="en-US" sz="1400" smtClean="0"/>
              <a:t>(Rahmenbedingung)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Transport	</a:t>
            </a:r>
            <a:r>
              <a:rPr lang="en-US" sz="1400" smtClean="0"/>
              <a:t>(Einengung im Bereich Raum 37,38)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Vermessung	</a:t>
            </a:r>
            <a:r>
              <a:rPr lang="en-US" sz="1400" smtClean="0"/>
              <a:t>(Mögliche Konflikte mit Messmarken, Einschränkung Sichtfeld)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CRYO	</a:t>
            </a:r>
            <a:r>
              <a:rPr lang="en-US" sz="1400" smtClean="0"/>
              <a:t>(Bauraum am EC2, R28)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Klima	</a:t>
            </a:r>
            <a:r>
              <a:rPr lang="en-US" sz="1400" smtClean="0"/>
              <a:t>(</a:t>
            </a:r>
            <a:r>
              <a:rPr lang="en-US" sz="1400"/>
              <a:t>Keine Interaktion </a:t>
            </a:r>
            <a:r>
              <a:rPr lang="en-US" sz="1400" smtClean="0"/>
              <a:t>bekannt)</a:t>
            </a:r>
            <a:endParaRPr lang="en-US" sz="14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Sicherheit	</a:t>
            </a:r>
            <a:r>
              <a:rPr lang="en-US" sz="1400" smtClean="0"/>
              <a:t>(Konflikte mit Sicherheitsleuchten, Lautsprechern)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Maschine	</a:t>
            </a:r>
            <a:r>
              <a:rPr lang="en-US" sz="1400" smtClean="0"/>
              <a:t>(Rahmenbedingung, Abhängung Vakuum)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2200" smtClean="0"/>
              <a:t>Tragrahmen	</a:t>
            </a:r>
            <a:r>
              <a:rPr lang="en-US" sz="1400" smtClean="0"/>
              <a:t>(Rahmenbedingung)</a:t>
            </a:r>
          </a:p>
          <a:p>
            <a:pPr>
              <a:spcAft>
                <a:spcPts val="200"/>
              </a:spcAft>
              <a:tabLst>
                <a:tab pos="3960000" algn="l"/>
              </a:tabLst>
            </a:pPr>
            <a:endParaRPr lang="en-US" sz="2200" dirty="0"/>
          </a:p>
        </p:txBody>
      </p:sp>
      <p:sp>
        <p:nvSpPr>
          <p:cNvPr id="7" name="Rechteck 6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97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Absprachen MEA – Installation, Vermessung</a:t>
            </a:r>
            <a:endParaRPr lang="en-US" sz="2400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35992" y="1703816"/>
            <a:ext cx="8720225" cy="1295416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Montagekonzept und zugehörige Schnittstellen wurden besprochen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Abstimmung mit Vermessern erfolgte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mtClean="0"/>
              <a:t>vermutlich 4 harte Kollisionen mit Messmarken	</a:t>
            </a: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73" y="2952935"/>
            <a:ext cx="2336274" cy="867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mea.desy.de/sites2009/site_mea/content/e67780/e78932/TunnelfahrzeugXF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56" y="4469991"/>
            <a:ext cx="1185365" cy="79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eton.de/ProduktImages/400px/07/_m/DMNE_Warnschild_W007_3007_M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29" y="3386814"/>
            <a:ext cx="743001" cy="6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N:\4all\public\Technische_Projekte\2012_XFEL_XTL_Magnetabhaengung_R37-41\03_Konstruktion\Entwurf\Tunnelanbindung_XTL\Lautsprecher_XTL_Groess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6" r="7608"/>
          <a:stretch/>
        </p:blipFill>
        <p:spPr bwMode="auto">
          <a:xfrm>
            <a:off x="8058087" y="3539776"/>
            <a:ext cx="610819" cy="80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:\4all\public\Technische_Projekte\2012_XFEL_XTL_Magnetabhaengung_R37-41\03_Konstruktion\Entwurf\Tunnelanbindung_XTL\Lautsprecher_U300_LupoSca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40079"/>
          <a:stretch/>
        </p:blipFill>
        <p:spPr bwMode="auto">
          <a:xfrm>
            <a:off x="7022249" y="4521096"/>
            <a:ext cx="1151052" cy="15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5062730" y="5025542"/>
            <a:ext cx="1565814" cy="922682"/>
            <a:chOff x="2919923" y="3819501"/>
            <a:chExt cx="4198128" cy="2267712"/>
          </a:xfrm>
        </p:grpSpPr>
        <p:pic>
          <p:nvPicPr>
            <p:cNvPr id="12" name="Picture 2" descr="N:\4all\public\Technische_Projekte\2012_XFEL_XTL_Magnetabhaengung_R37-41\03_Konstruktion\Entwurf\Tunnelanbindung_XTL\Anbindung_Detai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24" b="37323"/>
            <a:stretch/>
          </p:blipFill>
          <p:spPr bwMode="auto">
            <a:xfrm>
              <a:off x="2919923" y="3819501"/>
              <a:ext cx="4198128" cy="2267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Gerade Verbindung mit Pfeil 12"/>
            <p:cNvCxnSpPr/>
            <p:nvPr/>
          </p:nvCxnSpPr>
          <p:spPr bwMode="auto">
            <a:xfrm>
              <a:off x="6408117" y="5529431"/>
              <a:ext cx="0" cy="2088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6195974" y="5529431"/>
              <a:ext cx="3218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6135014" y="5738272"/>
              <a:ext cx="321869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Inhaltsplatzhalter 2"/>
            <p:cNvSpPr txBox="1">
              <a:spLocks/>
            </p:cNvSpPr>
            <p:nvPr/>
          </p:nvSpPr>
          <p:spPr bwMode="auto">
            <a:xfrm>
              <a:off x="6420308" y="5458035"/>
              <a:ext cx="397460" cy="322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eaLnBrk="0" fontAlgn="base" hangingPunct="0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spcAft>
                  <a:spcPts val="200"/>
                </a:spcAft>
                <a:buNone/>
                <a:tabLst>
                  <a:tab pos="2867025" algn="l"/>
                </a:tabLst>
              </a:pPr>
              <a:r>
                <a:rPr lang="en-US" sz="1600" b="1" kern="0" smtClean="0">
                  <a:solidFill>
                    <a:srgbClr val="FF0000"/>
                  </a:solidFill>
                </a:rPr>
                <a:t>Y</a:t>
              </a:r>
              <a:endParaRPr lang="en-US" sz="1600" b="1" kern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585" y="2952935"/>
            <a:ext cx="1410716" cy="357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1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22" y="3024664"/>
            <a:ext cx="5483090" cy="26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MKS – Cryo (sowie MVS – Druckstufe)</a:t>
            </a:r>
            <a:endParaRPr lang="en-US" sz="24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88142" y="1440469"/>
            <a:ext cx="8252053" cy="907710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Tragrahmen 28A wurde angepasst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Höhe ist noch mit MVS zu klären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Ist ein Versprung über Rack einzuplanen oder wird dieses verschoben?!</a:t>
            </a:r>
          </a:p>
          <a:p>
            <a:pPr>
              <a:spcAft>
                <a:spcPts val="200"/>
              </a:spcAft>
              <a:tabLst>
                <a:tab pos="3960000" algn="l"/>
              </a:tabLst>
            </a:pPr>
            <a:endParaRPr lang="en-US" sz="1600" dirty="0"/>
          </a:p>
        </p:txBody>
      </p:sp>
      <p:cxnSp>
        <p:nvCxnSpPr>
          <p:cNvPr id="4" name="Gerade Verbindung 3"/>
          <p:cNvCxnSpPr/>
          <p:nvPr/>
        </p:nvCxnSpPr>
        <p:spPr bwMode="auto">
          <a:xfrm flipV="1">
            <a:off x="1345997" y="4345229"/>
            <a:ext cx="1265529" cy="5120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 flipV="1">
            <a:off x="2611526" y="4447783"/>
            <a:ext cx="1594714" cy="6096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12"/>
          <p:cNvCxnSpPr/>
          <p:nvPr/>
        </p:nvCxnSpPr>
        <p:spPr bwMode="auto">
          <a:xfrm flipV="1">
            <a:off x="2611526" y="4345229"/>
            <a:ext cx="0" cy="16351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>
            <a:off x="2457907" y="3679546"/>
            <a:ext cx="526695" cy="79871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18"/>
          <p:cNvCxnSpPr/>
          <p:nvPr/>
        </p:nvCxnSpPr>
        <p:spPr bwMode="auto">
          <a:xfrm>
            <a:off x="2611526" y="3789273"/>
            <a:ext cx="424282" cy="6437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365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Lösung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53619" y="1236535"/>
            <a:ext cx="8902599" cy="244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de-DE" sz="1400" kern="0" smtClean="0"/>
              <a:t>Konzept Tragrahmen analog R 38-40</a:t>
            </a:r>
            <a:br>
              <a:rPr lang="de-DE" sz="1400" kern="0" smtClean="0"/>
            </a:br>
            <a:r>
              <a:rPr lang="de-DE" sz="1400" kern="0" smtClean="0"/>
              <a:t>z. T. auch stehende Komponenten auf hängenden Rahmen („Badewannen“)</a:t>
            </a:r>
          </a:p>
          <a:p>
            <a:pPr eaLnBrk="1" hangingPunct="1"/>
            <a:r>
              <a:rPr lang="de-DE" sz="1400" kern="0" smtClean="0"/>
              <a:t>Justiergestelle als Hängegestelle bzw. stehende Komponenten mit Gabi-Gestellen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" y="2244067"/>
            <a:ext cx="681849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65" y="3637701"/>
            <a:ext cx="4037990" cy="91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617378" y="4555162"/>
            <a:ext cx="23640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eaLnBrk="1" hangingPunct="1">
              <a:buNone/>
            </a:pPr>
            <a:r>
              <a:rPr lang="de-DE" sz="1200" kern="0" smtClean="0"/>
              <a:t>+ 1 weiterer TLD-Tragrahmen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884" y="4797040"/>
            <a:ext cx="1025156" cy="66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4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400"/>
              <a:t>MVS – Vakuum</a:t>
            </a:r>
            <a:endParaRPr lang="en-US" sz="2400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35993" y="1242959"/>
            <a:ext cx="8193530" cy="1310046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400" smtClean="0"/>
              <a:t>Für das Anbringen von Vakuumstützen an den Tragrahmen ist ein Entwurf ausgearbeitet wurden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400" smtClean="0"/>
              <a:t>Für die Abhängung der Vakuumstrecke (Stützen und Pumpen)</a:t>
            </a:r>
            <a:br>
              <a:rPr lang="en-US" sz="1400" smtClean="0"/>
            </a:br>
            <a:r>
              <a:rPr lang="en-US" sz="1400" smtClean="0"/>
              <a:t>wurde ein Entwurf eingearbeitet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400" smtClean="0"/>
              <a:t>Teilweise sind noch konstruktive Änderungen an Tragrahmen und Vakuumabhängung unter Absprache mit </a:t>
            </a:r>
            <a:r>
              <a:rPr lang="en-US" sz="1400"/>
              <a:t>MVS (Protokolle vom 27./28.11. </a:t>
            </a:r>
            <a:r>
              <a:rPr lang="en-US" sz="1400" smtClean="0"/>
              <a:t>und 5.12</a:t>
            </a:r>
            <a:r>
              <a:rPr lang="en-US" sz="1400"/>
              <a:t>.) und MEA vorgenommen worden</a:t>
            </a:r>
            <a:endParaRPr lang="en-US" sz="1400" smtClean="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 smtClean="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 smtClean="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 smtClean="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endParaRPr lang="en-US" sz="1600"/>
          </a:p>
          <a:p>
            <a:pPr marL="0" indent="0">
              <a:spcAft>
                <a:spcPts val="200"/>
              </a:spcAft>
              <a:buNone/>
              <a:tabLst>
                <a:tab pos="2867025" algn="l"/>
              </a:tabLst>
            </a:pPr>
            <a:r>
              <a:rPr lang="en-US" sz="1600" smtClean="0"/>
              <a:t>		</a:t>
            </a:r>
            <a:r>
              <a:rPr lang="en-US" sz="1400" smtClean="0"/>
              <a:t>Probeaufbau erfolgte durch MEA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607173"/>
            <a:ext cx="2287854" cy="16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82" y="1607173"/>
            <a:ext cx="2289662" cy="1657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24" y="1607173"/>
            <a:ext cx="2290861" cy="16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59" y="4385511"/>
            <a:ext cx="3217119" cy="178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5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MIN – Kicker (sowie MVS)</a:t>
            </a:r>
            <a:endParaRPr lang="en-US" sz="24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88142" y="1440468"/>
            <a:ext cx="8397413" cy="1339307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Orientierung der Kicker wurde festgelegt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Ist eine Unterstützung der Pumpen notwendig?</a:t>
            </a:r>
            <a:br>
              <a:rPr lang="en-US" sz="1600" smtClean="0"/>
            </a:br>
            <a:r>
              <a:rPr lang="en-US" sz="1600" smtClean="0"/>
              <a:t>(bei vertikaler bzw. Horizontaler Anordnung)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Anpassungen an Tragrahmen unter Rücksprache mit MVS, MIN wurden vorgenommen</a:t>
            </a:r>
            <a:br>
              <a:rPr lang="en-US" sz="1600" smtClean="0"/>
            </a:br>
            <a:r>
              <a:rPr lang="en-US" sz="1600" smtClean="0"/>
              <a:t>(s. Protokoll vom 27.11.)</a:t>
            </a:r>
          </a:p>
          <a:p>
            <a:pPr>
              <a:spcAft>
                <a:spcPts val="200"/>
              </a:spcAft>
              <a:tabLst>
                <a:tab pos="3960000" algn="l"/>
              </a:tabLst>
            </a:pP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5" y="2908863"/>
            <a:ext cx="2380336" cy="158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4175106"/>
            <a:ext cx="4699597" cy="181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6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MDI – OTRs/BPMs</a:t>
            </a:r>
            <a:endParaRPr lang="en-US" sz="24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88142" y="1440468"/>
            <a:ext cx="8397413" cy="1339307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Absprache mit MDI erfolgte zu der Aufstellung der BPMI und der OTR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0" y="1945844"/>
            <a:ext cx="4410048" cy="435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691" y="1945844"/>
            <a:ext cx="1713016" cy="168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97" y="3899001"/>
            <a:ext cx="1699810" cy="240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02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Schnittstellen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Elektrik – Freiräume Racks</a:t>
            </a:r>
            <a:endParaRPr lang="en-US" sz="240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388142" y="1309687"/>
            <a:ext cx="8397413" cy="1010124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500" smtClean="0"/>
              <a:t>Unter “Badewannen” (Tragrahmen mit stehenden Komponenten) wenig Freiraum vorhanden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500" smtClean="0"/>
              <a:t>Klärung wo Racks tatsächlich stehen ist noch offen - sowie reale Höhe Racks mit Abschirmung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42" y="2187245"/>
            <a:ext cx="5261813" cy="244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4" y="2122629"/>
            <a:ext cx="2216070" cy="211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9" y="4323283"/>
            <a:ext cx="1705323" cy="21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856" y="4323284"/>
            <a:ext cx="1078847" cy="210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77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Weiteres Vorgehen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1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400" smtClean="0"/>
              <a:t>Nächste Schritte</a:t>
            </a:r>
            <a:endParaRPr lang="en-US" sz="2400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335993" y="1242958"/>
            <a:ext cx="8425958" cy="4808309"/>
          </a:xfrm>
        </p:spPr>
        <p:txBody>
          <a:bodyPr/>
          <a:lstStyle/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Fertigstellung 3D-Modell, nochmalige Bestätigung durch MVS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de-DE" sz="1600" smtClean="0"/>
              <a:t>Zeichnungserstellung Tragrahmen</a:t>
            </a:r>
            <a:endParaRPr lang="de-DE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de-DE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de-DE" sz="1600" smtClean="0"/>
              <a:t>Produktion und Installation Standard Einschweißbleche (ca. 200) bei ZM5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de-DE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Ausschreibung der Tragrahmen angestrebt für Ende </a:t>
            </a:r>
            <a:r>
              <a:rPr lang="en-US" sz="1600" smtClean="0"/>
              <a:t>Januar 2015</a:t>
            </a:r>
            <a:endParaRPr lang="en-US" sz="1600" smtClean="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Auftragsvergabe Anfang März 2015 (Übergabe Fertigungszeichnungen)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Mögliche </a:t>
            </a:r>
            <a:r>
              <a:rPr lang="en-US" sz="1600" smtClean="0"/>
              <a:t>Lieferung </a:t>
            </a:r>
            <a:r>
              <a:rPr lang="en-US" sz="1600" smtClean="0"/>
              <a:t>Tragrahmen schrittweise </a:t>
            </a:r>
            <a:r>
              <a:rPr lang="en-US" sz="1600" smtClean="0"/>
              <a:t>ab Ende </a:t>
            </a:r>
            <a:r>
              <a:rPr lang="en-US" sz="1600" smtClean="0"/>
              <a:t>Mai 2015</a:t>
            </a:r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r>
              <a:rPr lang="en-US" sz="1600" smtClean="0"/>
              <a:t>Hänge und Justiergestelle bereit zur Ausschreibung Februar 2015</a:t>
            </a:r>
            <a:br>
              <a:rPr lang="en-US" sz="1600" smtClean="0"/>
            </a:br>
            <a:r>
              <a:rPr lang="en-US" sz="1600" smtClean="0"/>
              <a:t>(ca. 80% konnten vom XTL R38-40, XTD2 R13-16) übernommen werden)</a:t>
            </a:r>
            <a:endParaRPr lang="en-US" sz="1600"/>
          </a:p>
          <a:p>
            <a:pPr>
              <a:spcAft>
                <a:spcPts val="200"/>
              </a:spcAft>
              <a:tabLst>
                <a:tab pos="2867025" algn="l"/>
              </a:tabLst>
            </a:pPr>
            <a:endParaRPr lang="de-DE" sz="1600" smtClean="0"/>
          </a:p>
        </p:txBody>
      </p:sp>
    </p:spTree>
    <p:extLst>
      <p:ext uri="{BB962C8B-B14F-4D97-AF65-F5344CB8AC3E}">
        <p14:creationId xmlns:p14="http://schemas.microsoft.com/office/powerpoint/2010/main" val="1337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Unterlagen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76733" y="1828108"/>
            <a:ext cx="7648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Generelle JT-Files unter:</a:t>
            </a:r>
          </a:p>
          <a:p>
            <a:r>
              <a:rPr lang="de-DE" sz="1400" smtClean="0">
                <a:hlinkClick r:id="rId2" action="ppaction://hlinkfile"/>
              </a:rPr>
              <a:t>S</a:t>
            </a:r>
            <a:r>
              <a:rPr lang="de-DE" sz="1400">
                <a:hlinkClick r:id="rId2" action="ppaction://hlinkfile"/>
              </a:rPr>
              <a:t>:\</a:t>
            </a:r>
            <a:r>
              <a:rPr lang="de-DE" sz="1400" smtClean="0">
                <a:hlinkClick r:id="rId2" action="ppaction://hlinkfile"/>
              </a:rPr>
              <a:t>user\groups\zm1\4all\public\Technische_Projekte\XFEL-DMU\XTL</a:t>
            </a:r>
            <a:endParaRPr lang="de-DE" sz="1400" dirty="0"/>
          </a:p>
        </p:txBody>
      </p:sp>
      <p:sp>
        <p:nvSpPr>
          <p:cNvPr id="3" name="Rechteck 2"/>
          <p:cNvSpPr/>
          <p:nvPr/>
        </p:nvSpPr>
        <p:spPr>
          <a:xfrm>
            <a:off x="376733" y="1112798"/>
            <a:ext cx="576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smtClean="0"/>
              <a:t>Ablage zum PRR im Indico</a:t>
            </a:r>
            <a:r>
              <a:rPr lang="de-DE" sz="1400"/>
              <a:t>:</a:t>
            </a:r>
          </a:p>
          <a:p>
            <a:r>
              <a:rPr lang="de-DE" sz="1400" u="sng">
                <a:hlinkClick r:id="rId3"/>
              </a:rPr>
              <a:t>https://indico.desy.de/conferenceDisplay.py?confId=11353</a:t>
            </a:r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376733" y="2494502"/>
            <a:ext cx="76489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smtClean="0"/>
              <a:t>Generelle Übersichten im Sharepoint (für SE):</a:t>
            </a:r>
          </a:p>
          <a:p>
            <a:r>
              <a:rPr lang="de-DE" sz="1400" smtClean="0">
                <a:hlinkClick r:id="rId4" action="ppaction://hlinkfile"/>
              </a:rPr>
              <a:t>\\seportal\DavWWWRoot\wip\XFEL\Uebersichten</a:t>
            </a:r>
            <a:endParaRPr lang="de-DE" sz="1400" smtClean="0"/>
          </a:p>
          <a:p>
            <a:r>
              <a:rPr lang="de-DE" sz="1400" smtClean="0"/>
              <a:t>sowie</a:t>
            </a:r>
          </a:p>
          <a:p>
            <a:r>
              <a:rPr lang="de-DE" sz="1400">
                <a:hlinkClick r:id="rId5" action="ppaction://hlinkfile"/>
              </a:rPr>
              <a:t>\\</a:t>
            </a:r>
            <a:r>
              <a:rPr lang="de-DE" sz="1400" smtClean="0">
                <a:hlinkClick r:id="rId5" action="ppaction://hlinkfile"/>
              </a:rPr>
              <a:t>seportal\DavWWWRoot\wip\XFEL\XTL\Tunnelsegmente_Uebersichten</a:t>
            </a:r>
            <a:endParaRPr lang="de-DE" sz="1400" dirty="0"/>
          </a:p>
          <a:p>
            <a:endParaRPr lang="de-DE" sz="1400" smtClean="0"/>
          </a:p>
        </p:txBody>
      </p:sp>
      <p:sp>
        <p:nvSpPr>
          <p:cNvPr id="7" name="Rechteck 6"/>
          <p:cNvSpPr/>
          <p:nvPr/>
        </p:nvSpPr>
        <p:spPr>
          <a:xfrm>
            <a:off x="376733" y="3620664"/>
            <a:ext cx="7787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smtClean="0"/>
              <a:t>Dokumenten-, Protokoll- und Zeichnungsablage für XFEL-Abhängung</a:t>
            </a:r>
            <a:br>
              <a:rPr lang="de-DE" sz="1400" smtClean="0"/>
            </a:br>
            <a:r>
              <a:rPr lang="de-DE" sz="1400" smtClean="0"/>
              <a:t>(</a:t>
            </a:r>
            <a:r>
              <a:rPr lang="de-DE" sz="1400" b="1" smtClean="0"/>
              <a:t>XFEL-Abhängung - Homepage</a:t>
            </a:r>
            <a:r>
              <a:rPr lang="de-DE" sz="1400" smtClean="0"/>
              <a:t>):</a:t>
            </a:r>
            <a:endParaRPr lang="de-DE" sz="1400"/>
          </a:p>
          <a:p>
            <a:r>
              <a:rPr lang="de-DE" sz="1400" smtClean="0">
                <a:hlinkClick r:id="rId6"/>
              </a:rPr>
              <a:t>http://zm1spf1/XFEL-Abhängung/SitePages/Homepage.aspx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1533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Tragrahmen</a:t>
            </a:r>
            <a:endParaRPr lang="en-US" sz="24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82576" y="1309688"/>
            <a:ext cx="8497358" cy="14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200"/>
              </a:spcAft>
            </a:pPr>
            <a:r>
              <a:rPr lang="en-US" smtClean="0"/>
              <a:t>Materialien/Querschnitte</a:t>
            </a:r>
            <a:endParaRPr lang="en-US"/>
          </a:p>
          <a:p>
            <a:pPr lvl="1">
              <a:spcAft>
                <a:spcPts val="200"/>
              </a:spcAft>
            </a:pPr>
            <a:r>
              <a:rPr lang="en-US"/>
              <a:t>Baustahl S 235 JRG2 (1.0038) [ehem. St 37-2]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Profile</a:t>
            </a:r>
            <a:endParaRPr lang="en-US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Längsträger HEB </a:t>
            </a:r>
            <a:r>
              <a:rPr lang="en-US" sz="1400" smtClean="0"/>
              <a:t>180/220 </a:t>
            </a:r>
            <a:r>
              <a:rPr lang="en-US" sz="1400"/>
              <a:t>[IPB]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Querträger HEB 180/220 </a:t>
            </a:r>
            <a:r>
              <a:rPr lang="en-US" sz="1400"/>
              <a:t>[IPB]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Hänger </a:t>
            </a:r>
            <a:r>
              <a:rPr lang="en-US" sz="1400"/>
              <a:t>U </a:t>
            </a:r>
            <a:r>
              <a:rPr lang="en-US" sz="1400" smtClean="0"/>
              <a:t>180</a:t>
            </a:r>
            <a:endParaRPr lang="en-US" sz="140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Seitliche Abstützung U 180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Wandprofil U 300 </a:t>
            </a:r>
            <a:endParaRPr lang="en-US" sz="1400" smtClean="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Verbindungswinkel </a:t>
            </a:r>
            <a:r>
              <a:rPr lang="en-US" sz="1400"/>
              <a:t>L 250 x 90 x </a:t>
            </a:r>
            <a:r>
              <a:rPr lang="en-US" sz="1400" smtClean="0"/>
              <a:t>16</a:t>
            </a:r>
          </a:p>
          <a:p>
            <a:pPr lvl="1">
              <a:spcAft>
                <a:spcPts val="200"/>
              </a:spcAft>
            </a:pPr>
            <a:r>
              <a:rPr lang="en-US" sz="1800" smtClean="0"/>
              <a:t> </a:t>
            </a:r>
            <a:r>
              <a:rPr lang="en-US" smtClean="0"/>
              <a:t>Schrauben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Stahlbauschrauben </a:t>
            </a:r>
            <a:r>
              <a:rPr lang="en-US" sz="1400"/>
              <a:t>(große Schlüsselweite)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HV 10.9, feuerverzinkt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Einfache Verschraubung </a:t>
            </a:r>
            <a:r>
              <a:rPr lang="en-US" sz="1400" smtClean="0"/>
              <a:t>M16</a:t>
            </a:r>
            <a:endParaRPr lang="en-US" sz="140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/>
              <a:t>Doppelte Verschraubung </a:t>
            </a:r>
            <a:r>
              <a:rPr lang="en-US" sz="1400" smtClean="0"/>
              <a:t>M12</a:t>
            </a:r>
          </a:p>
          <a:p>
            <a:pPr marL="1008063" lvl="2" indent="0">
              <a:spcAft>
                <a:spcPts val="200"/>
              </a:spcAft>
            </a:pPr>
            <a:endParaRPr lang="en-US" sz="200"/>
          </a:p>
          <a:p>
            <a:pPr lvl="1">
              <a:spcAft>
                <a:spcPts val="200"/>
              </a:spcAft>
            </a:pPr>
            <a:r>
              <a:rPr lang="en-US" smtClean="0"/>
              <a:t>Tunnelanbindung</a:t>
            </a:r>
            <a:br>
              <a:rPr lang="en-US" smtClean="0"/>
            </a:br>
            <a:r>
              <a:rPr lang="en-US" smtClean="0"/>
              <a:t>Befestigung in Halfenschienen HZA 29/20</a:t>
            </a:r>
            <a:endParaRPr lang="en-US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Hammerkopfschraube (verzahnt) HZS M12</a:t>
            </a:r>
            <a:endParaRPr lang="de-DE" sz="1600" b="1" kern="0" smtClean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803777" y="5118435"/>
            <a:ext cx="4340223" cy="123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Aft>
                <a:spcPts val="200"/>
              </a:spcAft>
            </a:pPr>
            <a:r>
              <a:rPr lang="en-US" smtClean="0"/>
              <a:t>Korrosionsschutz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Anstrich Grundschicht + Deckschicht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Analog Kryostat-Aufhängung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TLD = feuerverzinkt</a:t>
            </a:r>
          </a:p>
          <a:p>
            <a:pPr marL="1008063" lvl="2" indent="0">
              <a:spcAft>
                <a:spcPts val="200"/>
              </a:spcAft>
            </a:pPr>
            <a:endParaRPr lang="en-US" sz="20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21" y="1124712"/>
            <a:ext cx="2199607" cy="342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389994" y="4503955"/>
            <a:ext cx="2364029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 eaLnBrk="1" hangingPunct="1">
              <a:buNone/>
            </a:pPr>
            <a:r>
              <a:rPr lang="de-DE" sz="1200" kern="0" smtClean="0"/>
              <a:t>+ 1 weiterer TLD-Tragrahmen</a:t>
            </a:r>
          </a:p>
        </p:txBody>
      </p:sp>
    </p:spTree>
    <p:extLst>
      <p:ext uri="{BB962C8B-B14F-4D97-AF65-F5344CB8AC3E}">
        <p14:creationId xmlns:p14="http://schemas.microsoft.com/office/powerpoint/2010/main" val="34041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41" y="2683006"/>
            <a:ext cx="3847093" cy="293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Tragrahmen</a:t>
            </a:r>
            <a:endParaRPr lang="en-US" sz="24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82576" y="1309687"/>
            <a:ext cx="4699075" cy="5083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200"/>
              </a:spcAft>
            </a:pPr>
            <a:r>
              <a:rPr lang="en-US" smtClean="0"/>
              <a:t>Tragrahmen TL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Basisrahmen mit Längs- und Querträgern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Querträger eingeschraubt und mit </a:t>
            </a:r>
            <a:r>
              <a:rPr lang="en-US"/>
              <a:t>Steifen an </a:t>
            </a:r>
            <a:r>
              <a:rPr lang="en-US" smtClean="0"/>
              <a:t>Hängegestellbefestigungspunkten</a:t>
            </a:r>
            <a:endParaRPr lang="en-US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Langlöcher </a:t>
            </a:r>
            <a:r>
              <a:rPr lang="en-US"/>
              <a:t>in </a:t>
            </a:r>
            <a:r>
              <a:rPr lang="en-US" smtClean="0"/>
              <a:t>Strahlrichtung in Längsträgern</a:t>
            </a:r>
            <a:br>
              <a:rPr lang="en-US" smtClean="0"/>
            </a:br>
            <a:r>
              <a:rPr lang="en-US" smtClean="0"/>
              <a:t>an </a:t>
            </a:r>
            <a:r>
              <a:rPr lang="en-US"/>
              <a:t>Hängern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/>
              <a:t>Langlöcher in Querrichtung</a:t>
            </a:r>
            <a:r>
              <a:rPr lang="en-US" b="1"/>
              <a:t/>
            </a:r>
            <a:br>
              <a:rPr lang="en-US" b="1"/>
            </a:br>
            <a:r>
              <a:rPr lang="en-US" b="1"/>
              <a:t>an seitlicher Abstützung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/>
              <a:t>Klemmkräfte/Einspannung</a:t>
            </a:r>
            <a:br>
              <a:rPr lang="en-US"/>
            </a:br>
            <a:r>
              <a:rPr lang="en-US"/>
              <a:t>aus Vorspannung </a:t>
            </a:r>
            <a:r>
              <a:rPr lang="en-US" smtClean="0"/>
              <a:t>M16-10.9</a:t>
            </a:r>
          </a:p>
          <a:p>
            <a:pPr marL="1179513" lvl="2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/>
              <a:t>4 Anschlagpunkte zum Heben</a:t>
            </a:r>
          </a:p>
          <a:p>
            <a:pPr marL="1179513" lvl="2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4 </a:t>
            </a:r>
            <a:r>
              <a:rPr lang="en-US"/>
              <a:t>Punkte für </a:t>
            </a:r>
            <a:r>
              <a:rPr lang="en-US" smtClean="0"/>
              <a:t>Messnester</a:t>
            </a:r>
          </a:p>
          <a:p>
            <a:pPr marL="1179513" lvl="2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2 Gewindebohrungen für Erdung</a:t>
            </a:r>
          </a:p>
          <a:p>
            <a:pPr marL="1179513" lvl="2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/>
          </a:p>
          <a:p>
            <a:pPr marL="1179513" lvl="2" indent="-1714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mtClean="0"/>
              <a:t>XTL Raum 31 Ende bis 34</a:t>
            </a:r>
            <a:br>
              <a:rPr lang="en-US" smtClean="0"/>
            </a:br>
            <a:r>
              <a:rPr lang="en-US" smtClean="0"/>
              <a:t>geneigte Basisrahmen</a:t>
            </a:r>
            <a:br>
              <a:rPr lang="en-US" smtClean="0"/>
            </a:br>
            <a:r>
              <a:rPr lang="en-US" smtClean="0"/>
              <a:t>parallel zum Strahl</a:t>
            </a:r>
            <a:endParaRPr lang="en-US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/>
          </a:p>
          <a:p>
            <a:pPr>
              <a:spcAft>
                <a:spcPts val="200"/>
              </a:spcAft>
            </a:pPr>
            <a:endParaRPr lang="en-U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10" y="964386"/>
            <a:ext cx="1287388" cy="409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Einschweißbleche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66" y="3350362"/>
            <a:ext cx="3847990" cy="266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79" y="1152385"/>
            <a:ext cx="3964838" cy="15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82576" y="1309687"/>
            <a:ext cx="4933162" cy="438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Aft>
                <a:spcPts val="200"/>
              </a:spcAft>
            </a:pPr>
            <a:r>
              <a:rPr lang="en-US"/>
              <a:t>Anschweißbleche </a:t>
            </a:r>
            <a:r>
              <a:rPr lang="en-US" smtClean="0"/>
              <a:t>alle </a:t>
            </a:r>
            <a:r>
              <a:rPr lang="en-US"/>
              <a:t>1,50 m Tübbing mit </a:t>
            </a:r>
            <a:r>
              <a:rPr lang="en-US" smtClean="0"/>
              <a:t>Anschweißblech </a:t>
            </a:r>
            <a:r>
              <a:rPr lang="en-US"/>
              <a:t>zum Anschweißen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unterschiedliche Typen</a:t>
            </a:r>
            <a:endParaRPr lang="en-US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Standard ca. 200 Stk.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Sonderform ca. 35 Stk.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Anriss zur Ausrichtung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mit zusätzlichen 3 Anschlagpunkten </a:t>
            </a:r>
            <a:r>
              <a:rPr lang="en-US" smtClean="0">
                <a:sym typeface="Symbol"/>
              </a:rPr>
              <a:t> 26 mm</a:t>
            </a:r>
            <a:endParaRPr lang="en-US"/>
          </a:p>
          <a:p>
            <a:pPr lvl="1">
              <a:spcAft>
                <a:spcPts val="200"/>
              </a:spcAft>
            </a:pPr>
            <a:r>
              <a:rPr lang="en-US" smtClean="0"/>
              <a:t>Bohrungen </a:t>
            </a:r>
            <a:r>
              <a:rPr lang="en-US">
                <a:sym typeface="Symbol"/>
              </a:rPr>
              <a:t> </a:t>
            </a:r>
            <a:r>
              <a:rPr lang="en-US" smtClean="0"/>
              <a:t>18 mm für Tragrahmen Freiraum </a:t>
            </a:r>
            <a:r>
              <a:rPr lang="en-US"/>
              <a:t>in Tunnelmitte für Tunnelfunk und Brandschutz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Bleche an Tübbingstößen leicht auskragend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Schweißnahtvorbereitung </a:t>
            </a:r>
            <a:r>
              <a:rPr lang="en-US"/>
              <a:t>als </a:t>
            </a:r>
            <a:r>
              <a:rPr lang="en-US" smtClean="0"/>
              <a:t>K-Naht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38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Wandabstützung</a:t>
            </a:r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091873" y="918722"/>
            <a:ext cx="3881142" cy="240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80" y="3411389"/>
            <a:ext cx="6601228" cy="275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82576" y="1309687"/>
            <a:ext cx="4809297" cy="438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spcAft>
                <a:spcPts val="200"/>
              </a:spcAft>
            </a:pPr>
            <a:r>
              <a:rPr lang="en-US" smtClean="0"/>
              <a:t>U 300 an Halfenschienen geschraubt</a:t>
            </a:r>
            <a:endParaRPr lang="en-US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Kein Schweißen im Tunnel</a:t>
            </a:r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Keine Bohrungen in Tübbings notwendig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Ausklinkung an Kabelbritschenhaltern in den Halfenschienen für mehr Freiraum Messmarken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Vertikale Langlöcher für Bautoleranzen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Ggf. verstärktes Profil bei Badewannen R38</a:t>
            </a:r>
          </a:p>
        </p:txBody>
      </p:sp>
    </p:spTree>
    <p:extLst>
      <p:ext uri="{BB962C8B-B14F-4D97-AF65-F5344CB8AC3E}">
        <p14:creationId xmlns:p14="http://schemas.microsoft.com/office/powerpoint/2010/main" val="206276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4191" r="23721"/>
          <a:stretch/>
        </p:blipFill>
        <p:spPr bwMode="auto">
          <a:xfrm>
            <a:off x="4648199" y="810370"/>
            <a:ext cx="4328710" cy="357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Justiergestelle</a:t>
            </a:r>
            <a:endParaRPr lang="en-US" sz="2400" dirty="0"/>
          </a:p>
        </p:txBody>
      </p:sp>
      <p:sp>
        <p:nvSpPr>
          <p:cNvPr id="7" name="Rechteck 6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8" name="Inhaltsplatzhalter 2"/>
          <p:cNvSpPr>
            <a:spLocks noGrp="1"/>
          </p:cNvSpPr>
          <p:nvPr/>
        </p:nvSpPr>
        <p:spPr bwMode="auto">
          <a:xfrm>
            <a:off x="388142" y="1309687"/>
            <a:ext cx="8520113" cy="516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FF6600"/>
                </a:solidFill>
              </a:rPr>
              <a:t>Materialien</a:t>
            </a:r>
            <a:r>
              <a:rPr lang="en-US" b="1" dirty="0" smtClean="0">
                <a:solidFill>
                  <a:srgbClr val="FF6600"/>
                </a:solidFill>
              </a:rPr>
              <a:t>/</a:t>
            </a:r>
            <a:r>
              <a:rPr lang="en-US" b="1" dirty="0" err="1" smtClean="0">
                <a:solidFill>
                  <a:srgbClr val="FF6600"/>
                </a:solidFill>
              </a:rPr>
              <a:t>Querschnitte</a:t>
            </a:r>
            <a:endParaRPr lang="en-US" dirty="0" smtClean="0">
              <a:solidFill>
                <a:srgbClr val="FF6600"/>
              </a:solidFill>
            </a:endParaRPr>
          </a:p>
          <a:p>
            <a:pPr>
              <a:spcAft>
                <a:spcPts val="200"/>
              </a:spcAft>
            </a:pPr>
            <a:r>
              <a:rPr lang="en-US" dirty="0" err="1" smtClean="0"/>
              <a:t>Hängegestell</a:t>
            </a:r>
            <a:r>
              <a:rPr lang="en-US" dirty="0" smtClean="0"/>
              <a:t> Standard</a:t>
            </a:r>
          </a:p>
          <a:p>
            <a:pPr lvl="1">
              <a:spcAft>
                <a:spcPts val="200"/>
              </a:spcAft>
            </a:pPr>
            <a:r>
              <a:rPr lang="en-US" dirty="0" err="1"/>
              <a:t>Baustahl</a:t>
            </a:r>
            <a:r>
              <a:rPr lang="en-US" dirty="0"/>
              <a:t> S 235 JRG2 </a:t>
            </a:r>
            <a:r>
              <a:rPr lang="en-US"/>
              <a:t>(</a:t>
            </a:r>
            <a:r>
              <a:rPr lang="en-US" smtClean="0"/>
              <a:t>1.0038)</a:t>
            </a:r>
          </a:p>
          <a:p>
            <a:pPr lvl="1">
              <a:spcAft>
                <a:spcPts val="200"/>
              </a:spcAft>
            </a:pPr>
            <a:r>
              <a:rPr lang="en-US" smtClean="0"/>
              <a:t>Bleche</a:t>
            </a:r>
            <a:r>
              <a:rPr lang="en-US" dirty="0" smtClean="0"/>
              <a:t>: </a:t>
            </a:r>
            <a:r>
              <a:rPr lang="en-US" sz="1400" dirty="0" err="1" smtClean="0"/>
              <a:t>i</a:t>
            </a:r>
            <a:r>
              <a:rPr lang="en-US" sz="1400" dirty="0" smtClean="0"/>
              <a:t>. </a:t>
            </a:r>
            <a:r>
              <a:rPr lang="en-US" sz="1400" dirty="0" err="1" smtClean="0"/>
              <a:t>Allg</a:t>
            </a:r>
            <a:r>
              <a:rPr lang="en-US" sz="1400" dirty="0" smtClean="0"/>
              <a:t>.  </a:t>
            </a:r>
            <a:r>
              <a:rPr lang="en-US" sz="1400" dirty="0" err="1" smtClean="0"/>
              <a:t>Blechdicke</a:t>
            </a:r>
            <a:r>
              <a:rPr lang="en-US" sz="1400" dirty="0" smtClean="0"/>
              <a:t> 20 mm</a:t>
            </a:r>
          </a:p>
          <a:p>
            <a:pPr lvl="1">
              <a:spcAft>
                <a:spcPts val="200"/>
              </a:spcAft>
            </a:pPr>
            <a:r>
              <a:rPr lang="en-US" dirty="0" err="1" smtClean="0"/>
              <a:t>Versteifungsrinne</a:t>
            </a:r>
            <a:r>
              <a:rPr lang="en-US" dirty="0" smtClean="0"/>
              <a:t>: </a:t>
            </a:r>
            <a:r>
              <a:rPr lang="en-US" sz="1400" dirty="0" smtClean="0"/>
              <a:t>U 40</a:t>
            </a:r>
          </a:p>
          <a:p>
            <a:pPr lvl="1">
              <a:spcAft>
                <a:spcPts val="200"/>
              </a:spcAft>
            </a:pPr>
            <a:r>
              <a:rPr lang="en-US" sz="1800" dirty="0" smtClean="0"/>
              <a:t> </a:t>
            </a:r>
            <a:r>
              <a:rPr lang="en-US" dirty="0" err="1" smtClean="0"/>
              <a:t>Schrauben</a:t>
            </a:r>
            <a:endParaRPr lang="en-US" dirty="0" smtClean="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dirty="0" err="1" smtClean="0"/>
              <a:t>Maschinenbauschrauben</a:t>
            </a:r>
            <a:endParaRPr lang="en-US" sz="1400" dirty="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8.8, </a:t>
            </a:r>
            <a:r>
              <a:rPr lang="en-US" sz="1400" dirty="0" err="1" smtClean="0"/>
              <a:t>feuerverzinkt</a:t>
            </a:r>
            <a:endParaRPr lang="en-US" sz="1400" dirty="0"/>
          </a:p>
          <a:p>
            <a:pPr lvl="2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smtClean="0"/>
              <a:t>M 10 Anbindung </a:t>
            </a:r>
            <a:r>
              <a:rPr lang="en-US" sz="1400"/>
              <a:t>Tragrahmen </a:t>
            </a:r>
            <a:r>
              <a:rPr lang="en-US" sz="1400" smtClean="0"/>
              <a:t>und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>Magnete </a:t>
            </a:r>
            <a:r>
              <a:rPr lang="en-US" sz="1400" smtClean="0"/>
              <a:t>(XQK hat Sonderlösung)</a:t>
            </a:r>
            <a:endParaRPr lang="en-US" sz="1400" dirty="0" smtClean="0"/>
          </a:p>
          <a:p>
            <a:pPr lvl="1">
              <a:spcAft>
                <a:spcPts val="200"/>
              </a:spcAft>
            </a:pPr>
            <a:r>
              <a:rPr lang="en-US" dirty="0" err="1" smtClean="0"/>
              <a:t>Stehbolzen</a:t>
            </a:r>
            <a:endParaRPr lang="en-US" dirty="0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M 24x2 (</a:t>
            </a:r>
            <a:r>
              <a:rPr lang="en-US" sz="1400" dirty="0" err="1" smtClean="0"/>
              <a:t>Feingewinde</a:t>
            </a:r>
            <a:r>
              <a:rPr lang="en-US" sz="1400" dirty="0" smtClean="0"/>
              <a:t>) [M 12 </a:t>
            </a:r>
            <a:r>
              <a:rPr lang="en-US" sz="1400" err="1" smtClean="0"/>
              <a:t>für</a:t>
            </a:r>
            <a:r>
              <a:rPr lang="en-US" sz="1400" smtClean="0"/>
              <a:t> Korrekturmagnete / M 20x2 für Pumpengestelle]</a:t>
            </a:r>
            <a:endParaRPr lang="en-US" sz="1400" dirty="0" smtClean="0"/>
          </a:p>
          <a:p>
            <a:pPr lvl="1">
              <a:spcAft>
                <a:spcPts val="200"/>
              </a:spcAft>
            </a:pPr>
            <a:r>
              <a:rPr lang="en-US" dirty="0" err="1" smtClean="0"/>
              <a:t>Lenker</a:t>
            </a:r>
            <a:endParaRPr lang="en-US" dirty="0" smtClean="0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r>
              <a:rPr lang="en-US" sz="1400" dirty="0" smtClean="0"/>
              <a:t>Standard DESY-</a:t>
            </a:r>
            <a:r>
              <a:rPr lang="en-US" sz="1400" dirty="0" err="1" smtClean="0"/>
              <a:t>Lenker</a:t>
            </a:r>
            <a:r>
              <a:rPr lang="en-US" sz="1400" dirty="0" smtClean="0"/>
              <a:t> M 12 (</a:t>
            </a:r>
            <a:r>
              <a:rPr lang="en-US" sz="1400" dirty="0" err="1" smtClean="0"/>
              <a:t>Pumpe</a:t>
            </a:r>
            <a:r>
              <a:rPr lang="en-US" sz="1400" dirty="0" smtClean="0"/>
              <a:t>, </a:t>
            </a:r>
            <a:r>
              <a:rPr lang="en-US" sz="1400" dirty="0" err="1" smtClean="0"/>
              <a:t>Octupol</a:t>
            </a:r>
            <a:r>
              <a:rPr lang="en-US" sz="1400" dirty="0" smtClean="0"/>
              <a:t> M 10)</a:t>
            </a:r>
          </a:p>
          <a:p>
            <a:pPr lvl="1">
              <a:spcAft>
                <a:spcPts val="200"/>
              </a:spcAft>
            </a:pPr>
            <a:r>
              <a:rPr lang="en-US" dirty="0" err="1" smtClean="0"/>
              <a:t>Gehärtete</a:t>
            </a:r>
            <a:r>
              <a:rPr lang="en-US" dirty="0" smtClean="0"/>
              <a:t> </a:t>
            </a:r>
            <a:r>
              <a:rPr lang="en-US" dirty="0" err="1" smtClean="0"/>
              <a:t>Unterlegscheiben</a:t>
            </a:r>
            <a:r>
              <a:rPr lang="en-US" dirty="0" smtClean="0"/>
              <a:t> </a:t>
            </a:r>
            <a:r>
              <a:rPr lang="en-US" err="1" smtClean="0"/>
              <a:t>sowie</a:t>
            </a:r>
            <a:r>
              <a:rPr lang="en-US" smtClean="0"/>
              <a:t> Kugelscheibe-Kegelpfanne</a:t>
            </a:r>
          </a:p>
          <a:p>
            <a:pPr lvl="1">
              <a:spcAft>
                <a:spcPts val="200"/>
              </a:spcAft>
            </a:pPr>
            <a:endParaRPr lang="en-US" sz="1400"/>
          </a:p>
          <a:p>
            <a:pPr>
              <a:spcAft>
                <a:spcPts val="200"/>
              </a:spcAft>
            </a:pPr>
            <a:r>
              <a:rPr lang="en-US" sz="1800" smtClean="0"/>
              <a:t>Anpassung der Hängegestelle an Forderungen Vermesser wurde vorgenommen</a:t>
            </a:r>
            <a:endParaRPr lang="en-US" sz="1800" dirty="0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1293813" lvl="2" indent="-285750">
              <a:spcAft>
                <a:spcPts val="200"/>
              </a:spcAft>
              <a:buFont typeface="Wingdings" panose="05000000000000000000" pitchFamily="2" charset="2"/>
              <a:buChar char="§"/>
            </a:pPr>
            <a:endParaRPr lang="en-US" sz="1400" dirty="0"/>
          </a:p>
          <a:p>
            <a:pPr lvl="2">
              <a:spcAft>
                <a:spcPts val="200"/>
              </a:spcAft>
            </a:pPr>
            <a:endParaRPr lang="en-US" sz="1200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1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Konzept </a:t>
            </a:r>
            <a:r>
              <a:rPr lang="de-DE" dirty="0"/>
              <a:t>Magnetabhängung </a:t>
            </a:r>
            <a:r>
              <a:rPr lang="de-DE"/>
              <a:t>im </a:t>
            </a:r>
            <a:r>
              <a:rPr lang="de-DE" smtClean="0"/>
              <a:t>XTL R 28-38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6" name="Untertitel 1"/>
          <p:cNvSpPr>
            <a:spLocks noGrp="1"/>
          </p:cNvSpPr>
          <p:nvPr/>
        </p:nvSpPr>
        <p:spPr bwMode="auto">
          <a:xfrm>
            <a:off x="388142" y="823912"/>
            <a:ext cx="85201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None/>
              <a:defRPr sz="2000" b="1">
                <a:solidFill>
                  <a:srgbClr val="F28E00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smtClean="0"/>
              <a:t>Justiergestelle</a:t>
            </a:r>
            <a:endParaRPr lang="en-US" sz="2400" dirty="0"/>
          </a:p>
        </p:txBody>
      </p:sp>
      <p:sp>
        <p:nvSpPr>
          <p:cNvPr id="17" name="Inhaltsplatzhalter 2"/>
          <p:cNvSpPr>
            <a:spLocks noGrp="1"/>
          </p:cNvSpPr>
          <p:nvPr/>
        </p:nvSpPr>
        <p:spPr bwMode="auto">
          <a:xfrm>
            <a:off x="516337" y="1371949"/>
            <a:ext cx="6642100" cy="48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 err="1" smtClean="0">
                <a:solidFill>
                  <a:srgbClr val="FF6600"/>
                </a:solidFill>
              </a:rPr>
              <a:t>Versteifung</a:t>
            </a:r>
            <a:r>
              <a:rPr lang="en-US" b="1" dirty="0" smtClean="0">
                <a:solidFill>
                  <a:srgbClr val="FF6600"/>
                </a:solidFill>
              </a:rPr>
              <a:t> – </a:t>
            </a:r>
            <a:r>
              <a:rPr lang="en-US" b="1" dirty="0" err="1" smtClean="0">
                <a:solidFill>
                  <a:srgbClr val="FF6600"/>
                </a:solidFill>
              </a:rPr>
              <a:t>für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err="1" smtClean="0">
                <a:solidFill>
                  <a:srgbClr val="FF6600"/>
                </a:solidFill>
              </a:rPr>
              <a:t>schwere</a:t>
            </a:r>
            <a:r>
              <a:rPr lang="en-US" b="1" smtClean="0">
                <a:solidFill>
                  <a:srgbClr val="FF6600"/>
                </a:solidFill>
              </a:rPr>
              <a:t> Magnete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19892" r="10898" b="26724"/>
          <a:stretch/>
        </p:blipFill>
        <p:spPr bwMode="auto">
          <a:xfrm>
            <a:off x="3563786" y="1852552"/>
            <a:ext cx="5345946" cy="220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t="13475" r="18261" b="18895"/>
          <a:stretch/>
        </p:blipFill>
        <p:spPr bwMode="auto">
          <a:xfrm>
            <a:off x="675033" y="4165470"/>
            <a:ext cx="3511053" cy="217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4113482" y="4188726"/>
            <a:ext cx="5030518" cy="21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b="1" dirty="0" smtClean="0">
                <a:solidFill>
                  <a:srgbClr val="FF6600"/>
                </a:solidFill>
              </a:rPr>
              <a:t>Master Bond Polymer Adhesive EP30</a:t>
            </a:r>
          </a:p>
          <a:p>
            <a:pPr marL="0" indent="0">
              <a:buFont typeface="Arial Black" pitchFamily="34" charset="0"/>
              <a:buNone/>
            </a:pPr>
            <a:r>
              <a:rPr lang="en-US" sz="1400" dirty="0" smtClean="0">
                <a:solidFill>
                  <a:srgbClr val="FF6600"/>
                </a:solidFill>
              </a:rPr>
              <a:t>Low Viscosity, Two Component Epoxy Adhesive For High Performance General Purpose Bonding</a:t>
            </a:r>
          </a:p>
          <a:p>
            <a:pPr>
              <a:spcAft>
                <a:spcPts val="0"/>
              </a:spcAft>
            </a:pPr>
            <a:r>
              <a:rPr lang="en-US" sz="1400" dirty="0" err="1" smtClean="0"/>
              <a:t>Bisher</a:t>
            </a:r>
            <a:r>
              <a:rPr lang="en-US" sz="1400" dirty="0" smtClean="0"/>
              <a:t> in Petra III </a:t>
            </a:r>
            <a:r>
              <a:rPr lang="en-US" sz="1400" dirty="0" err="1" smtClean="0"/>
              <a:t>verwendet</a:t>
            </a:r>
            <a:endParaRPr lang="en-US" sz="1400" dirty="0" smtClean="0"/>
          </a:p>
          <a:p>
            <a:pPr>
              <a:spcAft>
                <a:spcPts val="0"/>
              </a:spcAft>
            </a:pPr>
            <a:r>
              <a:rPr lang="en-US" sz="1400" dirty="0" err="1" smtClean="0"/>
              <a:t>Bereits</a:t>
            </a:r>
            <a:r>
              <a:rPr lang="en-US" sz="1400" dirty="0" smtClean="0"/>
              <a:t> </a:t>
            </a:r>
            <a:r>
              <a:rPr lang="en-US" sz="1400" dirty="0" err="1" smtClean="0"/>
              <a:t>getestet</a:t>
            </a:r>
            <a:r>
              <a:rPr lang="en-US" sz="1400" dirty="0" smtClean="0"/>
              <a:t> auf </a:t>
            </a:r>
            <a:r>
              <a:rPr lang="en-US" sz="1400" dirty="0" err="1" smtClean="0"/>
              <a:t>Strahlenhärte</a:t>
            </a:r>
            <a:r>
              <a:rPr lang="en-US" sz="1400" dirty="0" smtClean="0"/>
              <a:t>, </a:t>
            </a:r>
            <a:r>
              <a:rPr lang="en-US" sz="1400" dirty="0" err="1" smtClean="0"/>
              <a:t>Datenblatt</a:t>
            </a:r>
            <a:r>
              <a:rPr lang="en-US" sz="1400" dirty="0" smtClean="0"/>
              <a:t> </a:t>
            </a:r>
            <a:r>
              <a:rPr lang="en-US" sz="1400" dirty="0" err="1" smtClean="0"/>
              <a:t>liegt</a:t>
            </a:r>
            <a:r>
              <a:rPr lang="en-US" sz="1400" dirty="0" smtClean="0"/>
              <a:t> </a:t>
            </a:r>
            <a:r>
              <a:rPr lang="en-US" sz="1400" dirty="0" err="1" smtClean="0"/>
              <a:t>vor</a:t>
            </a:r>
            <a:endParaRPr lang="en-US" sz="1400" dirty="0" smtClean="0"/>
          </a:p>
          <a:p>
            <a:pPr>
              <a:spcAft>
                <a:spcPts val="0"/>
              </a:spcAft>
            </a:pPr>
            <a:r>
              <a:rPr lang="en-US" sz="1400" dirty="0" err="1" smtClean="0"/>
              <a:t>Preisintensiv</a:t>
            </a:r>
            <a:r>
              <a:rPr lang="en-US" sz="1400" dirty="0" smtClean="0"/>
              <a:t> (ca. 1000 € je kg)</a:t>
            </a:r>
          </a:p>
          <a:p>
            <a:pPr marL="0" indent="0">
              <a:spcAft>
                <a:spcPts val="0"/>
              </a:spcAft>
              <a:buFont typeface="Arial Black" pitchFamily="34" charset="0"/>
              <a:buNone/>
            </a:pPr>
            <a:endParaRPr lang="en-US" sz="1400" dirty="0"/>
          </a:p>
          <a:p>
            <a:r>
              <a:rPr lang="de-DE" sz="1400" dirty="0"/>
              <a:t>ca. 0,25 Liter pro Regenrinne = ca. 0,5l pro </a:t>
            </a:r>
            <a:r>
              <a:rPr lang="de-DE" sz="1400" dirty="0" smtClean="0"/>
              <a:t>Gestell</a:t>
            </a:r>
            <a:endParaRPr lang="de-DE" sz="1400" dirty="0"/>
          </a:p>
        </p:txBody>
      </p:sp>
      <p:sp>
        <p:nvSpPr>
          <p:cNvPr id="21" name="Pfeil nach unten 20"/>
          <p:cNvSpPr/>
          <p:nvPr/>
        </p:nvSpPr>
        <p:spPr bwMode="auto">
          <a:xfrm>
            <a:off x="3636390" y="4482396"/>
            <a:ext cx="549696" cy="1035313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525862" y="1852552"/>
            <a:ext cx="3037924" cy="21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err="1" smtClean="0">
                <a:solidFill>
                  <a:srgbClr val="FF6600"/>
                </a:solidFill>
              </a:rPr>
              <a:t>Gestell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wird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nach</a:t>
            </a:r>
            <a:r>
              <a:rPr lang="en-US" sz="1200" dirty="0" smtClean="0">
                <a:solidFill>
                  <a:srgbClr val="FF6600"/>
                </a:solidFill>
              </a:rPr>
              <a:t> der </a:t>
            </a:r>
            <a:r>
              <a:rPr lang="en-US" sz="1200" dirty="0" err="1" smtClean="0">
                <a:solidFill>
                  <a:srgbClr val="FF6600"/>
                </a:solidFill>
              </a:rPr>
              <a:t>Einjustierung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zu</a:t>
            </a:r>
            <a:r>
              <a:rPr lang="en-US" sz="1200" dirty="0" smtClean="0">
                <a:solidFill>
                  <a:srgbClr val="FF6600"/>
                </a:solidFill>
              </a:rPr>
              <a:t/>
            </a:r>
            <a:br>
              <a:rPr lang="en-US" sz="1200" dirty="0" smtClean="0">
                <a:solidFill>
                  <a:srgbClr val="FF6600"/>
                </a:solidFill>
              </a:rPr>
            </a:br>
            <a:r>
              <a:rPr lang="en-US" sz="1200" dirty="0" err="1" smtClean="0">
                <a:solidFill>
                  <a:srgbClr val="FF6600"/>
                </a:solidFill>
              </a:rPr>
              <a:t>einem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Kasten</a:t>
            </a:r>
            <a:r>
              <a:rPr lang="en-US" sz="1200" dirty="0" smtClean="0">
                <a:solidFill>
                  <a:srgbClr val="FF6600"/>
                </a:solidFill>
              </a:rPr>
              <a:t> </a:t>
            </a:r>
            <a:r>
              <a:rPr lang="en-US" sz="1200" dirty="0" err="1" smtClean="0">
                <a:solidFill>
                  <a:srgbClr val="FF6600"/>
                </a:solidFill>
              </a:rPr>
              <a:t>geschlossen</a:t>
            </a:r>
            <a:r>
              <a:rPr lang="en-US" sz="1200" dirty="0" smtClean="0">
                <a:solidFill>
                  <a:srgbClr val="FF6600"/>
                </a:solidFill>
              </a:rPr>
              <a:t/>
            </a:r>
            <a:br>
              <a:rPr lang="en-US" sz="1200" dirty="0" smtClean="0">
                <a:solidFill>
                  <a:srgbClr val="FF6600"/>
                </a:solidFill>
              </a:rPr>
            </a:br>
            <a:r>
              <a:rPr lang="en-US" sz="1200" dirty="0" smtClean="0">
                <a:solidFill>
                  <a:schemeClr val="accent1"/>
                </a:solidFill>
              </a:rPr>
              <a:t>Falls </a:t>
            </a:r>
            <a:r>
              <a:rPr lang="en-US" sz="1200" dirty="0" err="1" smtClean="0">
                <a:solidFill>
                  <a:schemeClr val="accent1"/>
                </a:solidFill>
              </a:rPr>
              <a:t>Neujustierung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erforderlich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wird</a:t>
            </a:r>
            <a:r>
              <a:rPr lang="en-US" sz="1200" dirty="0" smtClean="0">
                <a:solidFill>
                  <a:schemeClr val="accent1"/>
                </a:solidFill>
              </a:rPr>
              <a:t>, </a:t>
            </a:r>
            <a:r>
              <a:rPr lang="en-US" sz="1200" dirty="0" err="1" smtClean="0">
                <a:solidFill>
                  <a:schemeClr val="accent1"/>
                </a:solidFill>
              </a:rPr>
              <a:t>müssen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Rinne</a:t>
            </a:r>
            <a:r>
              <a:rPr lang="en-US" sz="1200" dirty="0" smtClean="0">
                <a:solidFill>
                  <a:schemeClr val="accent1"/>
                </a:solidFill>
              </a:rPr>
              <a:t> und </a:t>
            </a:r>
            <a:r>
              <a:rPr lang="en-US" sz="1200" dirty="0" err="1" smtClean="0">
                <a:solidFill>
                  <a:schemeClr val="accent1"/>
                </a:solidFill>
              </a:rPr>
              <a:t>Schwert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weggeworfen</a:t>
            </a:r>
            <a:r>
              <a:rPr lang="en-US" sz="1200" dirty="0" smtClean="0">
                <a:solidFill>
                  <a:schemeClr val="accent1"/>
                </a:solidFill>
              </a:rPr>
              <a:t> und </a:t>
            </a:r>
            <a:r>
              <a:rPr lang="en-US" sz="1200" dirty="0" err="1" smtClean="0">
                <a:solidFill>
                  <a:schemeClr val="accent1"/>
                </a:solidFill>
              </a:rPr>
              <a:t>dafür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neue</a:t>
            </a:r>
            <a:r>
              <a:rPr lang="en-US" sz="1200" dirty="0" smtClean="0">
                <a:solidFill>
                  <a:schemeClr val="accent1"/>
                </a:solidFill>
              </a:rPr>
              <a:t> </a:t>
            </a:r>
            <a:r>
              <a:rPr lang="en-US" sz="1200" dirty="0" err="1" smtClean="0">
                <a:solidFill>
                  <a:schemeClr val="accent1"/>
                </a:solidFill>
              </a:rPr>
              <a:t>eingebaut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werden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endParaRPr lang="en-US" sz="1200" dirty="0" smtClean="0">
              <a:solidFill>
                <a:schemeClr val="accent1"/>
              </a:solidFill>
            </a:endParaRPr>
          </a:p>
          <a:p>
            <a:pPr>
              <a:spcAft>
                <a:spcPts val="0"/>
              </a:spcAft>
            </a:pPr>
            <a:r>
              <a:rPr lang="en-US" sz="1200" dirty="0" err="1" smtClean="0"/>
              <a:t>Rinne</a:t>
            </a:r>
            <a:r>
              <a:rPr lang="en-US" sz="1200" dirty="0" smtClean="0"/>
              <a:t> </a:t>
            </a:r>
            <a:r>
              <a:rPr lang="en-US" sz="1200" dirty="0" err="1" smtClean="0"/>
              <a:t>mit</a:t>
            </a:r>
            <a:r>
              <a:rPr lang="en-US" sz="1200" dirty="0" smtClean="0"/>
              <a:t> </a:t>
            </a:r>
            <a:r>
              <a:rPr lang="en-US" sz="1200" dirty="0" err="1" smtClean="0"/>
              <a:t>Langlöchern</a:t>
            </a:r>
            <a:r>
              <a:rPr lang="en-US" sz="1200" dirty="0" smtClean="0"/>
              <a:t> </a:t>
            </a:r>
            <a:r>
              <a:rPr lang="en-US" sz="1200" dirty="0" err="1" smtClean="0"/>
              <a:t>für</a:t>
            </a:r>
            <a:r>
              <a:rPr lang="en-US" sz="1200" dirty="0" smtClean="0"/>
              <a:t> </a:t>
            </a:r>
            <a:r>
              <a:rPr lang="en-US" sz="1200" dirty="0" err="1" smtClean="0"/>
              <a:t>Querabweichungen</a:t>
            </a:r>
            <a:endParaRPr lang="en-US" sz="1200" dirty="0" smtClean="0"/>
          </a:p>
          <a:p>
            <a:pPr>
              <a:spcAft>
                <a:spcPts val="0"/>
              </a:spcAft>
            </a:pPr>
            <a:r>
              <a:rPr lang="en-US" sz="1200" dirty="0" err="1" smtClean="0"/>
              <a:t>Schwert</a:t>
            </a:r>
            <a:r>
              <a:rPr lang="en-US" sz="1200" dirty="0" smtClean="0"/>
              <a:t> </a:t>
            </a:r>
            <a:r>
              <a:rPr lang="en-US" sz="1200" dirty="0" err="1" smtClean="0"/>
              <a:t>mit</a:t>
            </a:r>
            <a:r>
              <a:rPr lang="en-US" sz="1200" dirty="0" smtClean="0"/>
              <a:t> </a:t>
            </a:r>
            <a:r>
              <a:rPr lang="en-US" sz="1200" dirty="0" err="1" smtClean="0"/>
              <a:t>Langlöchern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 smtClean="0"/>
              <a:t>für</a:t>
            </a:r>
            <a:r>
              <a:rPr lang="en-US" sz="1200" dirty="0" smtClean="0"/>
              <a:t> </a:t>
            </a:r>
            <a:r>
              <a:rPr lang="en-US" sz="1200" dirty="0" err="1" smtClean="0"/>
              <a:t>Höhenabweichung</a:t>
            </a: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1200" dirty="0" err="1" smtClean="0"/>
              <a:t>Verguss</a:t>
            </a:r>
            <a:r>
              <a:rPr lang="en-US" sz="1200" dirty="0" smtClean="0"/>
              <a:t> </a:t>
            </a:r>
            <a:r>
              <a:rPr lang="en-US" sz="1200" dirty="0" err="1" smtClean="0"/>
              <a:t>mit</a:t>
            </a:r>
            <a:r>
              <a:rPr lang="en-US" sz="1200" dirty="0" smtClean="0"/>
              <a:t> Epoxid-2-Komponenten-Kleber </a:t>
            </a:r>
            <a:r>
              <a:rPr lang="en-US" sz="1200" dirty="0" err="1" smtClean="0"/>
              <a:t>für</a:t>
            </a:r>
            <a:r>
              <a:rPr lang="en-US" sz="1200" dirty="0" smtClean="0"/>
              <a:t> </a:t>
            </a:r>
            <a:r>
              <a:rPr lang="en-US" sz="1200" dirty="0" err="1" smtClean="0"/>
              <a:t>Abweichung</a:t>
            </a:r>
            <a:r>
              <a:rPr lang="en-US" sz="1200" dirty="0" smtClean="0"/>
              <a:t> in der </a:t>
            </a:r>
            <a:r>
              <a:rPr lang="en-US" sz="1200" dirty="0" err="1" smtClean="0"/>
              <a:t>Neigung</a:t>
            </a:r>
            <a:endParaRPr lang="en-US" sz="1200" dirty="0" smtClean="0"/>
          </a:p>
        </p:txBody>
      </p:sp>
      <p:sp>
        <p:nvSpPr>
          <p:cNvPr id="10" name="Rechteck 9"/>
          <p:cNvSpPr/>
          <p:nvPr/>
        </p:nvSpPr>
        <p:spPr>
          <a:xfrm rot="19328697">
            <a:off x="1017186" y="2967335"/>
            <a:ext cx="7109639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  <a:scene3d>
            <a:camera prst="orthographicFront">
              <a:rot lat="20699999" lon="1800000" rev="20699999"/>
            </a:camera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de-DE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Siehe Design Review</a:t>
            </a:r>
            <a:endParaRPr lang="de-DE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8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0</TotalTime>
  <Words>879</Words>
  <Application>Microsoft Office PowerPoint</Application>
  <PresentationFormat>Bildschirmpräsentation (4:3)</PresentationFormat>
  <Paragraphs>275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2_DESY_Vortrag_3-1</vt:lpstr>
      <vt:lpstr>PRR - Tragrahmen XTL R28-38</vt:lpstr>
      <vt:lpstr>Inhalt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Konzept Magnetabhängung im XTL R 28-38 </vt:lpstr>
      <vt:lpstr> Statik und Dynamik </vt:lpstr>
      <vt:lpstr> Statik und Dynamik </vt:lpstr>
      <vt:lpstr> Statik und Dynamik </vt:lpstr>
      <vt:lpstr> Statik und Dynamik </vt:lpstr>
      <vt:lpstr> Statik und Dynamik </vt:lpstr>
      <vt:lpstr> Statik und Dynamik </vt:lpstr>
      <vt:lpstr> Fertigungszeichnungen </vt:lpstr>
      <vt:lpstr> Fertigungszeichnungen </vt:lpstr>
      <vt:lpstr> Fertigungszeichnungen </vt:lpstr>
      <vt:lpstr> Fertigungszeichnungen </vt:lpstr>
      <vt:lpstr> Fertigungszeichnungen </vt:lpstr>
      <vt:lpstr> Fertigungszeichnungen </vt:lpstr>
      <vt:lpstr> Schnittstellen </vt:lpstr>
      <vt:lpstr> Schnittstellen </vt:lpstr>
      <vt:lpstr> Schnittstellen </vt:lpstr>
      <vt:lpstr> Schnittstellen </vt:lpstr>
      <vt:lpstr> Schnittstellen </vt:lpstr>
      <vt:lpstr> Schnittstellen </vt:lpstr>
      <vt:lpstr> Schnittstellen </vt:lpstr>
      <vt:lpstr> Weiteres Vorgehen </vt:lpstr>
      <vt:lpstr> Unterlagen 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Platzer, Roland</cp:lastModifiedBy>
  <cp:revision>465</cp:revision>
  <cp:lastPrinted>2014-07-02T10:50:00Z</cp:lastPrinted>
  <dcterms:created xsi:type="dcterms:W3CDTF">2008-04-14T12:45:38Z</dcterms:created>
  <dcterms:modified xsi:type="dcterms:W3CDTF">2014-12-11T10:21:47Z</dcterms:modified>
</cp:coreProperties>
</file>