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325" r:id="rId2"/>
    <p:sldId id="258" r:id="rId3"/>
    <p:sldId id="259" r:id="rId4"/>
    <p:sldId id="342" r:id="rId5"/>
    <p:sldId id="260" r:id="rId6"/>
    <p:sldId id="261" r:id="rId7"/>
    <p:sldId id="334" r:id="rId8"/>
    <p:sldId id="34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2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343" r:id="rId35"/>
    <p:sldId id="290" r:id="rId36"/>
    <p:sldId id="344" r:id="rId37"/>
    <p:sldId id="291" r:id="rId38"/>
    <p:sldId id="345" r:id="rId39"/>
    <p:sldId id="346" r:id="rId40"/>
    <p:sldId id="295" r:id="rId41"/>
    <p:sldId id="296" r:id="rId42"/>
    <p:sldId id="297" r:id="rId43"/>
    <p:sldId id="298" r:id="rId44"/>
    <p:sldId id="301" r:id="rId45"/>
    <p:sldId id="303" r:id="rId46"/>
    <p:sldId id="304" r:id="rId47"/>
    <p:sldId id="305" r:id="rId48"/>
    <p:sldId id="306" r:id="rId49"/>
    <p:sldId id="308" r:id="rId50"/>
    <p:sldId id="333" r:id="rId51"/>
    <p:sldId id="307" r:id="rId52"/>
    <p:sldId id="340" r:id="rId53"/>
    <p:sldId id="337" r:id="rId54"/>
    <p:sldId id="338" r:id="rId55"/>
    <p:sldId id="339" r:id="rId56"/>
    <p:sldId id="341" r:id="rId57"/>
    <p:sldId id="353" r:id="rId58"/>
    <p:sldId id="350" r:id="rId59"/>
    <p:sldId id="351" r:id="rId60"/>
    <p:sldId id="352" r:id="rId61"/>
    <p:sldId id="310" r:id="rId62"/>
    <p:sldId id="354" r:id="rId63"/>
    <p:sldId id="326" r:id="rId64"/>
    <p:sldId id="327" r:id="rId65"/>
    <p:sldId id="328" r:id="rId66"/>
    <p:sldId id="329" r:id="rId67"/>
    <p:sldId id="330" r:id="rId68"/>
    <p:sldId id="331" r:id="rId69"/>
    <p:sldId id="332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62" autoAdjust="0"/>
  </p:normalViewPr>
  <p:slideViewPr>
    <p:cSldViewPr snapToGrid="0" snapToObjects="1">
      <p:cViewPr varScale="1">
        <p:scale>
          <a:sx n="82" d="100"/>
          <a:sy n="82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ECCC4-6F3D-8545-A179-64307866562E}" type="datetimeFigureOut">
              <a:rPr lang="en-US" smtClean="0"/>
              <a:t>21/05/15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B0807-C22B-9E48-8D86-CA227ABE6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8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2DED0-DF72-0F46-B629-3EEE9AAE115E}" type="datetimeFigureOut">
              <a:rPr lang="en-US" smtClean="0"/>
              <a:t>21/05/15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779D8-FEE0-084B-A9CC-A8822F3E1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3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0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838200"/>
            <a:ext cx="4024312" cy="3019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4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3269" y="838489"/>
            <a:ext cx="3906650" cy="301913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4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3269" y="838489"/>
            <a:ext cx="3906650" cy="301913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1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3269" y="838489"/>
            <a:ext cx="3906650" cy="301913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46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3269" y="838489"/>
            <a:ext cx="3906650" cy="301913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9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623888"/>
            <a:ext cx="4154487" cy="31162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06824" y="3948546"/>
            <a:ext cx="4437529" cy="3741054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838200"/>
            <a:ext cx="4024312" cy="3019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05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4438" y="838200"/>
            <a:ext cx="4024312" cy="3019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9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g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4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60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pic>
        <p:nvPicPr>
          <p:cNvPr id="7" name="Picture 6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8" name="Picture 7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2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9" name="Picture 8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11" name="Picture 10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1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7" name="Picture 6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-FCC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  <p:pic>
        <p:nvPicPr>
          <p:cNvPr id="9" name="Picture 8" descr="cern_logo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/>
          <a:lstStyle/>
          <a:p>
            <a:fld id="{B3C3AFAD-5121-D248-9050-9436D626C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gif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9708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2800"/>
            <a:ext cx="8229600" cy="509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</a:t>
            </a:r>
          </a:p>
          <a:p>
            <a:pPr lvl="2"/>
            <a:r>
              <a:rPr lang="fr-CH" dirty="0" smtClean="0"/>
              <a:t>Third level</a:t>
            </a:r>
          </a:p>
          <a:p>
            <a:pPr lvl="3"/>
            <a:r>
              <a:rPr lang="fr-CH" dirty="0" smtClean="0"/>
              <a:t>Fourth level</a:t>
            </a:r>
          </a:p>
          <a:p>
            <a:pPr lvl="4"/>
            <a:r>
              <a:rPr lang="fr-CH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80944"/>
            <a:ext cx="9144000" cy="3511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8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FCC, DESY, May 2015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49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3C3AFAD-5121-D248-9050-9436D626CD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cern_logo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38547"/>
            <a:ext cx="672939" cy="672939"/>
          </a:xfrm>
          <a:prstGeom prst="rect">
            <a:avLst/>
          </a:prstGeom>
        </p:spPr>
      </p:pic>
      <p:pic>
        <p:nvPicPr>
          <p:cNvPr id="11" name="Picture 10" descr="logo-FCC-04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99" y="105575"/>
            <a:ext cx="1185534" cy="4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6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ln>
            <a:noFill/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emf"/><Relationship Id="rId3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4" Type="http://schemas.openxmlformats.org/officeDocument/2006/relationships/image" Target="../media/image51.tiff"/><Relationship Id="rId5" Type="http://schemas.openxmlformats.org/officeDocument/2006/relationships/image" Target="../media/image52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Relationship Id="rId3" Type="http://schemas.openxmlformats.org/officeDocument/2006/relationships/image" Target="../media/image5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6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6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emf"/><Relationship Id="rId5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emf"/><Relationship Id="rId3" Type="http://schemas.openxmlformats.org/officeDocument/2006/relationships/image" Target="../media/image59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iff"/><Relationship Id="rId4" Type="http://schemas.openxmlformats.org/officeDocument/2006/relationships/image" Target="../media/image50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tif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1.tiff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iff"/><Relationship Id="rId4" Type="http://schemas.openxmlformats.org/officeDocument/2006/relationships/image" Target="../media/image8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5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Relationship Id="rId3" Type="http://schemas.openxmlformats.org/officeDocument/2006/relationships/image" Target="../media/image8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8.png"/><Relationship Id="rId3" Type="http://schemas.openxmlformats.org/officeDocument/2006/relationships/hyperlink" Target="http://arxiv.org/pdf/1308.6176v3.pdf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90.wmf"/><Relationship Id="rId6" Type="http://schemas.openxmlformats.org/officeDocument/2006/relationships/image" Target="../media/image92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93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9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category/5263/" TargetMode="External"/><Relationship Id="rId4" Type="http://schemas.openxmlformats.org/officeDocument/2006/relationships/hyperlink" Target="mailto:daniel.schulte@cern.ch" TargetMode="External"/><Relationship Id="rId5" Type="http://schemas.openxmlformats.org/officeDocument/2006/relationships/hyperlink" Target="https://indico.cern.ch/category/5262/" TargetMode="External"/><Relationship Id="rId6" Type="http://schemas.openxmlformats.org/officeDocument/2006/relationships/hyperlink" Target="mailto:brennan.goddard@cern.ch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indico.cern.ch/category/515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ern.ch/wolfgang-gentner-stipendien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emf"/><Relationship Id="rId3" Type="http://schemas.openxmlformats.org/officeDocument/2006/relationships/image" Target="../media/image100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109.png"/><Relationship Id="rId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68.xml.rels><?xml version="1.0" encoding="UTF-8" standalone="yes"?>
<Relationships xmlns="http://schemas.openxmlformats.org/package/2006/relationships"><Relationship Id="rId9" Type="http://schemas.openxmlformats.org/officeDocument/2006/relationships/hyperlink" Target="mailto:Fritz.Caspers@cern.ch" TargetMode="External"/><Relationship Id="rId20" Type="http://schemas.openxmlformats.org/officeDocument/2006/relationships/hyperlink" Target="mailto:Ralf.Trant@cern.ch" TargetMode="External"/><Relationship Id="rId21" Type="http://schemas.openxmlformats.org/officeDocument/2006/relationships/hyperlink" Target="mailto:Doris.Forkel-Wirth@cern.ch" TargetMode="External"/><Relationship Id="rId22" Type="http://schemas.openxmlformats.org/officeDocument/2006/relationships/hyperlink" Target="mailto:Tobias.Dobers@cern.ch" TargetMode="External"/><Relationship Id="rId23" Type="http://schemas.openxmlformats.org/officeDocument/2006/relationships/hyperlink" Target="mailto:John.Andrew.Osborne@cern.ch" TargetMode="External"/><Relationship Id="rId24" Type="http://schemas.openxmlformats.org/officeDocument/2006/relationships/hyperlink" Target="mailto:Christian.Joram@cern.ch" TargetMode="External"/><Relationship Id="rId25" Type="http://schemas.openxmlformats.org/officeDocument/2006/relationships/hyperlink" Target="mailto:Sascha.Schmeling@cern.ch" TargetMode="External"/><Relationship Id="rId26" Type="http://schemas.openxmlformats.org/officeDocument/2006/relationships/hyperlink" Target="mailto:Angela.Goehring-Crinon@cern.ch" TargetMode="External"/><Relationship Id="rId10" Type="http://schemas.openxmlformats.org/officeDocument/2006/relationships/hyperlink" Target="mailto:Erk.Jensen@cern.ch" TargetMode="External"/><Relationship Id="rId11" Type="http://schemas.openxmlformats.org/officeDocument/2006/relationships/hyperlink" Target="mailto:Edgar.Mahner@cern.ch" TargetMode="External"/><Relationship Id="rId12" Type="http://schemas.openxmlformats.org/officeDocument/2006/relationships/hyperlink" Target="mailto:Friedrich.Haug@cern.ch" TargetMode="External"/><Relationship Id="rId13" Type="http://schemas.openxmlformats.org/officeDocument/2006/relationships/hyperlink" Target="mailto:Markus.Zerlauth@cern.ch" TargetMode="External"/><Relationship Id="rId14" Type="http://schemas.openxmlformats.org/officeDocument/2006/relationships/hyperlink" Target="mailto:Wolfgang.Hofle@cern.ch" TargetMode="External"/><Relationship Id="rId15" Type="http://schemas.openxmlformats.org/officeDocument/2006/relationships/hyperlink" Target="mailto:Alexander.Kluge@cern.ch" TargetMode="External"/><Relationship Id="rId16" Type="http://schemas.openxmlformats.org/officeDocument/2006/relationships/hyperlink" Target="mailto:Stefan.Lueders@cern.ch" TargetMode="External"/><Relationship Id="rId17" Type="http://schemas.openxmlformats.org/officeDocument/2006/relationships/hyperlink" Target="mailto:Dirk.Duellmann@cern.ch" TargetMode="External"/><Relationship Id="rId18" Type="http://schemas.openxmlformats.org/officeDocument/2006/relationships/hyperlink" Target="mailto:Salvatore.Mele@cern.ch" TargetMode="External"/><Relationship Id="rId19" Type="http://schemas.openxmlformats.org/officeDocument/2006/relationships/hyperlink" Target="mailto:Stefano.Sgobba@cern.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Michael.Hauschild@cern.ch" TargetMode="External"/><Relationship Id="rId4" Type="http://schemas.openxmlformats.org/officeDocument/2006/relationships/hyperlink" Target="mailto:manfred.fleischer@desy.de" TargetMode="External"/><Relationship Id="rId5" Type="http://schemas.openxmlformats.org/officeDocument/2006/relationships/hyperlink" Target="mailto:Lars.Aprin@cern.ch" TargetMode="External"/><Relationship Id="rId6" Type="http://schemas.openxmlformats.org/officeDocument/2006/relationships/hyperlink" Target="mailto:Rudiger.Schmidt@cern.ch" TargetMode="External"/><Relationship Id="rId7" Type="http://schemas.openxmlformats.org/officeDocument/2006/relationships/hyperlink" Target="mailto:Uli.Raich@cern.ch" TargetMode="External"/><Relationship Id="rId8" Type="http://schemas.openxmlformats.org/officeDocument/2006/relationships/hyperlink" Target="mailto:Stephan.Russenschuck@cern.ch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hyperlink" Target="https://cern.ch/wolfgang-gentner-stipendi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microsoft.com/office/2007/relationships/hdphoto" Target="../media/hdphoto2.wdp"/><Relationship Id="rId7" Type="http://schemas.openxmlformats.org/officeDocument/2006/relationships/image" Target="../media/image15.emf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383" y="692696"/>
            <a:ext cx="8159489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600" dirty="0" smtClean="0"/>
          </a:p>
          <a:p>
            <a:pPr algn="ctr"/>
            <a:r>
              <a:rPr lang="en-GB" sz="4000" dirty="0" smtClean="0"/>
              <a:t>FCC Accelerator Studies</a:t>
            </a:r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/>
          </a:p>
          <a:p>
            <a:endParaRPr lang="en-GB" sz="2600" dirty="0" smtClean="0"/>
          </a:p>
          <a:p>
            <a:endParaRPr lang="en-GB" sz="2600" dirty="0" smtClean="0"/>
          </a:p>
          <a:p>
            <a:r>
              <a:rPr lang="en-GB" sz="2400" dirty="0" smtClean="0"/>
              <a:t>Daniel Schulte for the FCC team</a:t>
            </a:r>
            <a:endParaRPr lang="en-US" sz="2400" b="0" dirty="0" smtClean="0"/>
          </a:p>
          <a:p>
            <a:r>
              <a:rPr lang="en-US" dirty="0" smtClean="0"/>
              <a:t>DESY, May</a:t>
            </a:r>
            <a:r>
              <a:rPr lang="en-US" b="0" baseline="0" dirty="0" smtClean="0"/>
              <a:t> 2015</a:t>
            </a:r>
            <a:endParaRPr lang="en-GB" b="0" dirty="0"/>
          </a:p>
        </p:txBody>
      </p:sp>
      <p:pic>
        <p:nvPicPr>
          <p:cNvPr id="3" name="Picture 2" descr="logo-FCC-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02631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FCC-</a:t>
            </a:r>
            <a:r>
              <a:rPr lang="en-US" dirty="0" err="1" smtClean="0"/>
              <a:t>hh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374078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GB" dirty="0" smtClean="0">
                <a:solidFill>
                  <a:srgbClr val="000000"/>
                </a:solidFill>
              </a:rPr>
              <a:t>Two main experiments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Two reserve experimental areas used in baseline</a:t>
            </a:r>
          </a:p>
          <a:p>
            <a:pPr marL="457200" indent="-457200"/>
            <a:r>
              <a:rPr lang="en-GB" dirty="0" smtClean="0">
                <a:solidFill>
                  <a:srgbClr val="000000"/>
                </a:solidFill>
              </a:rPr>
              <a:t>80% of circumference filled with bunches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/>
              <a:t>Baseline: 250fb</a:t>
            </a:r>
            <a:r>
              <a:rPr lang="en-GB" baseline="30000" dirty="0" smtClean="0"/>
              <a:t>-1</a:t>
            </a:r>
            <a:r>
              <a:rPr lang="en-GB" dirty="0" smtClean="0"/>
              <a:t> per year (including shutdowns)</a:t>
            </a:r>
          </a:p>
          <a:p>
            <a:pPr>
              <a:buFont typeface="Arial"/>
              <a:buChar char="•"/>
            </a:pPr>
            <a:r>
              <a:rPr lang="en-GB" dirty="0" smtClean="0"/>
              <a:t> focus on 25ns spacing</a:t>
            </a:r>
          </a:p>
          <a:p>
            <a:pPr>
              <a:buFont typeface="Arial"/>
              <a:buChar char="•"/>
            </a:pPr>
            <a:endParaRPr lang="en-GB" dirty="0" smtClean="0"/>
          </a:p>
          <a:p>
            <a:r>
              <a:rPr lang="en-GB" dirty="0" smtClean="0"/>
              <a:t>Ultimate: 1000fb</a:t>
            </a:r>
            <a:r>
              <a:rPr lang="en-GB" baseline="30000" dirty="0" smtClean="0"/>
              <a:t>-1</a:t>
            </a:r>
            <a:r>
              <a:rPr lang="en-GB" dirty="0" smtClean="0"/>
              <a:t> per year</a:t>
            </a:r>
          </a:p>
          <a:p>
            <a:pPr>
              <a:buFont typeface="Arial"/>
              <a:buChar char="•"/>
            </a:pPr>
            <a:r>
              <a:rPr lang="en-GB" dirty="0" smtClean="0"/>
              <a:t> more emphasis on 5ns</a:t>
            </a:r>
            <a:endParaRPr lang="en-GB" dirty="0" smtClean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62159"/>
              </p:ext>
            </p:extLst>
          </p:nvPr>
        </p:nvGraphicFramePr>
        <p:xfrm>
          <a:off x="318355" y="817758"/>
          <a:ext cx="846560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66"/>
                <a:gridCol w="1533694"/>
                <a:gridCol w="1463449"/>
                <a:gridCol w="1363347"/>
                <a:gridCol w="136334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HL-LHC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FCC-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</a:rPr>
                        <a:t>hh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Cms</a:t>
                      </a:r>
                      <a:r>
                        <a:rPr lang="en-US" sz="2000" dirty="0" smtClean="0"/>
                        <a:t> energy [</a:t>
                      </a:r>
                      <a:r>
                        <a:rPr lang="en-US" sz="2000" dirty="0" err="1" smtClean="0"/>
                        <a:t>TeV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Luminosity [10</a:t>
                      </a:r>
                      <a:r>
                        <a:rPr lang="en-US" sz="2000" baseline="30000" dirty="0" smtClean="0"/>
                        <a:t>34</a:t>
                      </a:r>
                      <a:r>
                        <a:rPr lang="en-US" sz="2000" baseline="0" dirty="0" smtClean="0"/>
                        <a:t>cm</a:t>
                      </a:r>
                      <a:r>
                        <a:rPr lang="en-US" sz="2000" baseline="30000" dirty="0" smtClean="0"/>
                        <a:t>-2</a:t>
                      </a:r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dirty="0" smtClean="0"/>
                        <a:t>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distance</a:t>
                      </a:r>
                      <a:r>
                        <a:rPr lang="en-US" sz="2000" baseline="0" dirty="0" smtClean="0"/>
                        <a:t> [ns]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25/5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Background</a:t>
                      </a:r>
                      <a:r>
                        <a:rPr lang="en-US" sz="2000" baseline="0" dirty="0" smtClean="0"/>
                        <a:t> events/</a:t>
                      </a:r>
                      <a:r>
                        <a:rPr lang="en-US" sz="2000" baseline="0" dirty="0" err="1" smtClean="0"/>
                        <a:t>bx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680 (136)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Bunch length [cm]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Challenges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42466"/>
            <a:ext cx="8229600" cy="565117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Energy</a:t>
            </a:r>
          </a:p>
          <a:p>
            <a:pPr lvl="1"/>
            <a:r>
              <a:rPr lang="en-US" smtClean="0"/>
              <a:t>Limited by the machine size and the strength of the bending dipoles</a:t>
            </a:r>
          </a:p>
          <a:p>
            <a:pPr lvl="1">
              <a:buFont typeface="Symbol" charset="0"/>
              <a:buChar char=""/>
            </a:pPr>
            <a:r>
              <a:rPr lang="en-US" smtClean="0"/>
              <a:t> Have to maximise the magnet strength</a:t>
            </a:r>
          </a:p>
          <a:p>
            <a:pPr lvl="1">
              <a:buFont typeface="Symbol" charset="0"/>
              <a:buChar char=""/>
            </a:pPr>
            <a:endParaRPr lang="en-US" smtClean="0"/>
          </a:p>
          <a:p>
            <a:r>
              <a:rPr lang="en-US" smtClean="0"/>
              <a:t>Luminosity</a:t>
            </a:r>
          </a:p>
          <a:p>
            <a:pPr lvl="1">
              <a:buFont typeface="Symbol" charset="0"/>
              <a:buChar char=""/>
            </a:pPr>
            <a:r>
              <a:rPr lang="en-US" smtClean="0"/>
              <a:t>Need to maximise the use of the beam for luminosity production</a:t>
            </a:r>
          </a:p>
          <a:p>
            <a:pPr lvl="1">
              <a:buFont typeface="Symbol" charset="0"/>
              <a:buChar char=""/>
            </a:pPr>
            <a:endParaRPr lang="en-US" smtClean="0"/>
          </a:p>
          <a:p>
            <a:r>
              <a:rPr lang="en-US" smtClean="0"/>
              <a:t>Beam power handling</a:t>
            </a:r>
          </a:p>
          <a:p>
            <a:pPr lvl="1"/>
            <a:r>
              <a:rPr lang="en-US" smtClean="0"/>
              <a:t>The beam can damage the machine</a:t>
            </a:r>
          </a:p>
          <a:p>
            <a:pPr lvl="1"/>
            <a:r>
              <a:rPr lang="en-US" smtClean="0"/>
              <a:t>Quench the magnets</a:t>
            </a:r>
          </a:p>
          <a:p>
            <a:pPr lvl="1"/>
            <a:r>
              <a:rPr lang="en-US" smtClean="0"/>
              <a:t>Create background in the experiments</a:t>
            </a:r>
          </a:p>
          <a:p>
            <a:pPr lvl="1">
              <a:buFont typeface="Symbol" charset="0"/>
              <a:buChar char=""/>
            </a:pPr>
            <a:r>
              <a:rPr lang="en-US" smtClean="0"/>
              <a:t>Need a concept to deal with the beam power</a:t>
            </a:r>
          </a:p>
          <a:p>
            <a:pPr lvl="1">
              <a:buFont typeface="Symbol" charset="0"/>
              <a:buChar char=""/>
            </a:pPr>
            <a:endParaRPr lang="en-US" smtClean="0"/>
          </a:p>
          <a:p>
            <a:r>
              <a:rPr lang="en-US" smtClean="0"/>
              <a:t>Cost</a:t>
            </a:r>
          </a:p>
          <a:p>
            <a:pPr lvl="1"/>
            <a:r>
              <a:rPr lang="en-US" smtClean="0"/>
              <a:t>The total cost is a concern, so we have to push everything to the limit to reduce cost</a:t>
            </a:r>
          </a:p>
          <a:p>
            <a:pPr lvl="1">
              <a:buFont typeface="Symbol" charset="0"/>
              <a:buChar char=""/>
            </a:pPr>
            <a:r>
              <a:rPr lang="en-US" smtClean="0"/>
              <a:t> Most things will become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Preliminary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771465"/>
            <a:ext cx="360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First layout developed</a:t>
            </a:r>
          </a:p>
          <a:p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Two high-luminosity experiments (A and G)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Two other experiments (F and H)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Two collimation lines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/>
              <a:t>Two injection and two extraction lines</a:t>
            </a:r>
          </a:p>
          <a:p>
            <a:pPr marL="342900" indent="-342900">
              <a:buFont typeface="Arial"/>
              <a:buChar char="•"/>
            </a:pPr>
            <a:endParaRPr lang="en-GB" sz="2000" dirty="0" smtClean="0"/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rgbClr val="FF0000"/>
                </a:solidFill>
              </a:rPr>
              <a:t>Insertion lengths are based on first order estimates, will be reviewed as optics designs are made</a:t>
            </a:r>
          </a:p>
        </p:txBody>
      </p:sp>
      <p:pic>
        <p:nvPicPr>
          <p:cNvPr id="8" name="Picture 7" descr="FCC_layou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62000"/>
            <a:ext cx="50516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Injection and Site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4161472"/>
            <a:ext cx="42672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conclusions:</a:t>
            </a:r>
          </a:p>
          <a:p>
            <a:pPr>
              <a:buFont typeface="Arial"/>
              <a:buChar char="•"/>
            </a:pPr>
            <a:r>
              <a:rPr lang="en-US" dirty="0" smtClean="0"/>
              <a:t> 93km seems to fit the site really well, likely better than smaller 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100km tunnel appears possible</a:t>
            </a:r>
          </a:p>
          <a:p>
            <a:pPr>
              <a:buFont typeface="Arial"/>
              <a:buChar char="•"/>
            </a:pPr>
            <a:r>
              <a:rPr lang="en-US" dirty="0" smtClean="0"/>
              <a:t> The LHC could be used as an injector</a:t>
            </a:r>
          </a:p>
          <a:p>
            <a:pPr>
              <a:buFont typeface="Arial"/>
              <a:buChar char="•"/>
            </a:pPr>
            <a:r>
              <a:rPr lang="en-US" dirty="0" smtClean="0"/>
              <a:t> Will also consider SPS and FCC tunnel for injector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2" b="16455"/>
          <a:stretch/>
        </p:blipFill>
        <p:spPr bwMode="auto">
          <a:xfrm>
            <a:off x="4345200" y="838200"/>
            <a:ext cx="4798800" cy="31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5" b="19197"/>
          <a:stretch/>
        </p:blipFill>
        <p:spPr bwMode="auto">
          <a:xfrm>
            <a:off x="381000" y="2743200"/>
            <a:ext cx="4395600" cy="356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838200"/>
            <a:ext cx="472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SPS, LHC or injector in collider tunnel considered as injectors</a:t>
            </a:r>
          </a:p>
          <a:p>
            <a:endParaRPr lang="en-US" dirty="0" smtClean="0"/>
          </a:p>
          <a:p>
            <a:r>
              <a:rPr lang="en-US" dirty="0" smtClean="0"/>
              <a:t>Injection energy 3.3TeV (could be increased a bit if LHC is used)</a:t>
            </a: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 Cell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914400"/>
            <a:ext cx="3276600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Longer cell</a:t>
            </a:r>
          </a:p>
          <a:p>
            <a:pPr>
              <a:spcBef>
                <a:spcPts val="1200"/>
              </a:spcBef>
              <a:buFont typeface="Symbol" pitchFamily="-105" charset="2"/>
              <a:buChar char=""/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 better dipole filling factor</a:t>
            </a:r>
          </a:p>
          <a:p>
            <a:pPr>
              <a:spcBef>
                <a:spcPts val="1200"/>
              </a:spcBef>
              <a:buFont typeface="Symbol" pitchFamily="-105" charset="2"/>
              <a:buChar char=""/>
              <a:defRPr/>
            </a:pPr>
            <a:endParaRPr lang="en-US" sz="1600" kern="0" dirty="0" smtClean="0">
              <a:latin typeface="Arial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Shorter cells</a:t>
            </a:r>
          </a:p>
          <a:p>
            <a:pPr>
              <a:spcBef>
                <a:spcPts val="1200"/>
              </a:spcBef>
              <a:buFont typeface="Symbol" pitchFamily="-105" charset="2"/>
              <a:buChar char=""/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 more stable beam</a:t>
            </a:r>
          </a:p>
          <a:p>
            <a:pPr>
              <a:spcBef>
                <a:spcPts val="1200"/>
              </a:spcBef>
              <a:defRPr/>
            </a:pPr>
            <a:endParaRPr lang="en-US" sz="1600" kern="0" dirty="0" smtClean="0">
              <a:latin typeface="Arial"/>
              <a:cs typeface="Calibri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12 dipoles with L=14.3m</a:t>
            </a:r>
          </a:p>
          <a:p>
            <a:pPr>
              <a:spcBef>
                <a:spcPts val="1200"/>
              </a:spcBef>
              <a:defRPr/>
            </a:pPr>
            <a:r>
              <a:rPr lang="en-US" sz="1600" kern="0" dirty="0" err="1" smtClean="0">
                <a:latin typeface="Arial"/>
                <a:cs typeface="Calibri" pitchFamily="34" charset="0"/>
              </a:rPr>
              <a:t>L</a:t>
            </a:r>
            <a:r>
              <a:rPr lang="en-US" sz="1600" kern="0" baseline="-25000" dirty="0" err="1" smtClean="0">
                <a:latin typeface="Arial"/>
                <a:cs typeface="Calibri" pitchFamily="34" charset="0"/>
              </a:rPr>
              <a:t>cell</a:t>
            </a:r>
            <a:r>
              <a:rPr lang="en-US" sz="1600" kern="0" dirty="0" smtClean="0">
                <a:latin typeface="Arial"/>
                <a:cs typeface="Calibri" pitchFamily="34" charset="0"/>
              </a:rPr>
              <a:t>=214.755m</a:t>
            </a:r>
          </a:p>
          <a:p>
            <a:pPr>
              <a:spcBef>
                <a:spcPts val="1200"/>
              </a:spcBef>
              <a:defRPr/>
            </a:pPr>
            <a:r>
              <a:rPr lang="en-US" sz="1600" kern="0" dirty="0">
                <a:latin typeface="Arial"/>
                <a:cs typeface="Calibri" pitchFamily="34" charset="0"/>
              </a:rPr>
              <a:t>F</a:t>
            </a:r>
            <a:r>
              <a:rPr lang="en-US" sz="1600" kern="0" dirty="0" smtClean="0">
                <a:latin typeface="Arial"/>
                <a:cs typeface="Calibri" pitchFamily="34" charset="0"/>
              </a:rPr>
              <a:t>ill factor about 80%</a:t>
            </a:r>
          </a:p>
          <a:p>
            <a:pPr>
              <a:spcBef>
                <a:spcPts val="1200"/>
              </a:spcBef>
              <a:defRPr/>
            </a:pPr>
            <a:r>
              <a:rPr lang="en-US" sz="1600" kern="0" dirty="0" smtClean="0">
                <a:latin typeface="Arial"/>
                <a:cs typeface="Calibri" pitchFamily="34" charset="0"/>
              </a:rPr>
              <a:t>Field (100km ring): (16-ε)T </a:t>
            </a:r>
          </a:p>
        </p:txBody>
      </p:sp>
      <p:pic>
        <p:nvPicPr>
          <p:cNvPr id="8" name="Picture 7" descr="fcc_ring_v8_roundracetrack_fullbend_100.12_14.3_001_00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48680"/>
            <a:ext cx="8229600" cy="58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Dipole Basic Concept (“Cosine Theta”)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lhc-pho-1998-3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8" y="781577"/>
            <a:ext cx="7375336" cy="5181901"/>
          </a:xfrm>
          <a:prstGeom prst="rect">
            <a:avLst/>
          </a:prstGeom>
        </p:spPr>
      </p:pic>
      <p:pic>
        <p:nvPicPr>
          <p:cNvPr id="8" name="Picture 59" descr="LHC Dipole Cross S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36844" r="53949" b="51054"/>
          <a:stretch>
            <a:fillRect/>
          </a:stretch>
        </p:blipFill>
        <p:spPr bwMode="auto">
          <a:xfrm>
            <a:off x="4565650" y="4271963"/>
            <a:ext cx="45275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6716166" y="787400"/>
            <a:ext cx="2717800" cy="1676400"/>
            <a:chOff x="408" y="2677"/>
            <a:chExt cx="1904" cy="1163"/>
          </a:xfrm>
        </p:grpSpPr>
        <p:grpSp>
          <p:nvGrpSpPr>
            <p:cNvPr id="10" name="Group 14"/>
            <p:cNvGrpSpPr>
              <a:grpSpLocks noChangeAspect="1"/>
            </p:cNvGrpSpPr>
            <p:nvPr/>
          </p:nvGrpSpPr>
          <p:grpSpPr bwMode="auto">
            <a:xfrm>
              <a:off x="750" y="2677"/>
              <a:ext cx="1314" cy="1163"/>
              <a:chOff x="1440" y="2872"/>
              <a:chExt cx="1040" cy="920"/>
            </a:xfrm>
          </p:grpSpPr>
          <p:sp>
            <p:nvSpPr>
              <p:cNvPr id="30" name="Oval 7"/>
              <p:cNvSpPr>
                <a:spLocks noChangeAspect="1" noChangeArrowheads="1"/>
              </p:cNvSpPr>
              <p:nvPr/>
            </p:nvSpPr>
            <p:spPr bwMode="auto">
              <a:xfrm>
                <a:off x="1560" y="2872"/>
                <a:ext cx="920" cy="920"/>
              </a:xfrm>
              <a:prstGeom prst="ellipse">
                <a:avLst/>
              </a:prstGeom>
              <a:solidFill>
                <a:srgbClr val="00CC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Oval 8"/>
              <p:cNvSpPr>
                <a:spLocks noChangeAspect="1" noChangeArrowheads="1"/>
              </p:cNvSpPr>
              <p:nvPr/>
            </p:nvSpPr>
            <p:spPr bwMode="auto">
              <a:xfrm>
                <a:off x="1440" y="2872"/>
                <a:ext cx="920" cy="9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5"/>
            <p:cNvGrpSpPr>
              <a:grpSpLocks noChangeAspect="1"/>
            </p:cNvGrpSpPr>
            <p:nvPr/>
          </p:nvGrpSpPr>
          <p:grpSpPr bwMode="auto">
            <a:xfrm flipH="1">
              <a:off x="608" y="2677"/>
              <a:ext cx="1314" cy="1163"/>
              <a:chOff x="1440" y="2872"/>
              <a:chExt cx="1040" cy="920"/>
            </a:xfrm>
          </p:grpSpPr>
          <p:sp>
            <p:nvSpPr>
              <p:cNvPr id="28" name="Oval 16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560" y="2872"/>
                <a:ext cx="920" cy="92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1440" y="2872"/>
                <a:ext cx="920" cy="92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1384" y="32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fr-FR" sz="14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928" y="2696"/>
              <a:ext cx="38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de-AT" altLang="fr-FR" sz="1800" b="1" smtClean="0">
                  <a:solidFill>
                    <a:schemeClr val="bg1"/>
                  </a:solidFill>
                  <a:ea typeface="+mn-ea"/>
                  <a:cs typeface="+mn-cs"/>
                </a:rPr>
                <a:t>I(</a:t>
              </a:r>
              <a:r>
                <a:rPr lang="de-AT" altLang="fr-FR" sz="1800" b="1" smtClean="0">
                  <a:solidFill>
                    <a:schemeClr val="bg1"/>
                  </a:solidFill>
                  <a:latin typeface="Symbol" pitchFamily="18" charset="2"/>
                  <a:ea typeface="+mn-ea"/>
                  <a:cs typeface="+mn-cs"/>
                </a:rPr>
                <a:t>f</a:t>
              </a:r>
              <a:r>
                <a:rPr lang="de-AT" altLang="fr-FR" sz="1800" b="1" smtClean="0">
                  <a:solidFill>
                    <a:schemeClr val="bg1"/>
                  </a:solidFill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 flipV="1">
              <a:off x="1384" y="2832"/>
              <a:ext cx="3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fr-FR" sz="14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1456" y="3056"/>
              <a:ext cx="38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de-AT" altLang="fr-FR" sz="1800" b="1" smtClean="0">
                  <a:solidFill>
                    <a:schemeClr val="bg1"/>
                  </a:solidFill>
                  <a:latin typeface="Symbol" pitchFamily="18" charset="2"/>
                  <a:ea typeface="+mn-ea"/>
                  <a:cs typeface="+mn-cs"/>
                </a:rPr>
                <a:t>f</a:t>
              </a:r>
              <a:endParaRPr lang="de-AT" altLang="fr-FR" sz="1800" b="1" smtClean="0">
                <a:solidFill>
                  <a:schemeClr val="bg1"/>
                </a:solidFill>
                <a:ea typeface="+mn-ea"/>
                <a:cs typeface="+mn-cs"/>
              </a:endParaRP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V="1">
              <a:off x="1056" y="2976"/>
              <a:ext cx="0" cy="528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fr-FR" sz="14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V="1">
              <a:off x="1368" y="2976"/>
              <a:ext cx="0" cy="528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fr-FR" sz="14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V="1">
              <a:off x="1672" y="2976"/>
              <a:ext cx="0" cy="528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fr-FR" sz="1400" b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1264" y="2784"/>
              <a:ext cx="384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de-AT" altLang="fr-FR" sz="1800" b="1" smtClean="0">
                  <a:solidFill>
                    <a:schemeClr val="bg1"/>
                  </a:solidFill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408" y="3531"/>
              <a:ext cx="384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de-AT" altLang="fr-FR" sz="1800" b="1" smtClean="0">
                  <a:solidFill>
                    <a:schemeClr val="bg1"/>
                  </a:solidFill>
                  <a:ea typeface="+mn-ea"/>
                  <a:cs typeface="+mn-cs"/>
                </a:rPr>
                <a:t>I(</a:t>
              </a:r>
              <a:r>
                <a:rPr lang="de-AT" altLang="fr-FR" sz="1800" b="1" smtClean="0">
                  <a:solidFill>
                    <a:schemeClr val="bg1"/>
                  </a:solidFill>
                  <a:latin typeface="Symbol" pitchFamily="18" charset="2"/>
                  <a:ea typeface="+mn-ea"/>
                  <a:cs typeface="+mn-cs"/>
                </a:rPr>
                <a:t>f</a:t>
              </a:r>
              <a:r>
                <a:rPr lang="de-AT" altLang="fr-FR" sz="1800" b="1" smtClean="0">
                  <a:solidFill>
                    <a:schemeClr val="bg1"/>
                  </a:solidFill>
                  <a:ea typeface="+mn-ea"/>
                  <a:cs typeface="+mn-cs"/>
                </a:rPr>
                <a:t>)</a:t>
              </a:r>
            </a:p>
          </p:txBody>
        </p:sp>
        <p:grpSp>
          <p:nvGrpSpPr>
            <p:cNvPr id="21" name="Group 43"/>
            <p:cNvGrpSpPr>
              <a:grpSpLocks noChangeAspect="1"/>
            </p:cNvGrpSpPr>
            <p:nvPr/>
          </p:nvGrpSpPr>
          <p:grpSpPr bwMode="auto">
            <a:xfrm>
              <a:off x="1948" y="3216"/>
              <a:ext cx="96" cy="96"/>
              <a:chOff x="2304" y="2832"/>
              <a:chExt cx="336" cy="336"/>
            </a:xfrm>
          </p:grpSpPr>
          <p:sp>
            <p:nvSpPr>
              <p:cNvPr id="25" name="Oval 40"/>
              <p:cNvSpPr>
                <a:spLocks noChangeAspect="1" noChangeArrowheads="1"/>
              </p:cNvSpPr>
              <p:nvPr/>
            </p:nvSpPr>
            <p:spPr bwMode="auto">
              <a:xfrm>
                <a:off x="2304" y="2832"/>
                <a:ext cx="336" cy="33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6" name="Line 41"/>
              <p:cNvSpPr>
                <a:spLocks noChangeAspect="1" noChangeShapeType="1"/>
              </p:cNvSpPr>
              <p:nvPr/>
            </p:nvSpPr>
            <p:spPr bwMode="auto">
              <a:xfrm flipV="1">
                <a:off x="2352" y="2876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7" name="Line 42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2356" y="2880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52"/>
            <p:cNvGrpSpPr>
              <a:grpSpLocks/>
            </p:cNvGrpSpPr>
            <p:nvPr/>
          </p:nvGrpSpPr>
          <p:grpSpPr bwMode="auto">
            <a:xfrm>
              <a:off x="648" y="3216"/>
              <a:ext cx="96" cy="96"/>
              <a:chOff x="2400" y="2928"/>
              <a:chExt cx="336" cy="336"/>
            </a:xfrm>
          </p:grpSpPr>
          <p:sp>
            <p:nvSpPr>
              <p:cNvPr id="23" name="Oval 45"/>
              <p:cNvSpPr>
                <a:spLocks noChangeAspect="1" noChangeArrowheads="1"/>
              </p:cNvSpPr>
              <p:nvPr/>
            </p:nvSpPr>
            <p:spPr bwMode="auto">
              <a:xfrm>
                <a:off x="2400" y="2928"/>
                <a:ext cx="336" cy="336"/>
              </a:xfrm>
              <a:prstGeom prst="ellips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" name="Oval 49"/>
              <p:cNvSpPr>
                <a:spLocks noChangeAspect="1" noChangeArrowheads="1"/>
              </p:cNvSpPr>
              <p:nvPr/>
            </p:nvSpPr>
            <p:spPr bwMode="auto">
              <a:xfrm>
                <a:off x="2548" y="307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 eaLnBrk="0" hangingPunct="0">
                  <a:lnSpc>
                    <a:spcPct val="90000"/>
                  </a:lnSpc>
                  <a:spcBef>
                    <a:spcPct val="20000"/>
                  </a:spcBef>
                </a:pPr>
                <a:endParaRPr lang="fr-FR" sz="1400" b="1" smtClean="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Magnet Design Issues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59852"/>
            <a:ext cx="6426200" cy="563751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Field level</a:t>
            </a:r>
          </a:p>
          <a:p>
            <a:pPr lvl="1"/>
            <a:r>
              <a:rPr lang="en-US" smtClean="0"/>
              <a:t>Higher field level allows to use a smaller ring</a:t>
            </a:r>
          </a:p>
          <a:p>
            <a:pPr lvl="1"/>
            <a:r>
              <a:rPr lang="en-US" smtClean="0"/>
              <a:t>But is technically challenging</a:t>
            </a:r>
          </a:p>
          <a:p>
            <a:pPr lvl="1"/>
            <a:endParaRPr lang="en-US" smtClean="0"/>
          </a:p>
          <a:p>
            <a:r>
              <a:rPr lang="en-US" smtClean="0"/>
              <a:t>Aperture</a:t>
            </a:r>
          </a:p>
          <a:p>
            <a:pPr lvl="1"/>
            <a:r>
              <a:rPr lang="en-US" smtClean="0"/>
              <a:t>A larger aperture means more volume with the magnetic field</a:t>
            </a:r>
          </a:p>
          <a:p>
            <a:pPr lvl="1"/>
            <a:r>
              <a:rPr lang="en-US" smtClean="0"/>
              <a:t>Larger stored energy and larger forces</a:t>
            </a:r>
          </a:p>
          <a:p>
            <a:pPr lvl="1"/>
            <a:r>
              <a:rPr lang="en-US" smtClean="0"/>
              <a:t>Higher cost</a:t>
            </a:r>
          </a:p>
          <a:p>
            <a:pPr lvl="1"/>
            <a:endParaRPr lang="en-US" smtClean="0"/>
          </a:p>
          <a:p>
            <a:r>
              <a:rPr lang="en-US" smtClean="0"/>
              <a:t>The field quality</a:t>
            </a:r>
          </a:p>
          <a:p>
            <a:pPr lvl="1"/>
            <a:r>
              <a:rPr lang="en-US" smtClean="0"/>
              <a:t>Unwanted non-linear field components</a:t>
            </a:r>
          </a:p>
          <a:p>
            <a:pPr lvl="1"/>
            <a:r>
              <a:rPr lang="en-US" smtClean="0"/>
              <a:t>Especially at injection (low field)</a:t>
            </a:r>
          </a:p>
          <a:p>
            <a:pPr lvl="1"/>
            <a:r>
              <a:rPr lang="en-US" smtClean="0"/>
              <a:t>Can make particles move chaotic and be lost</a:t>
            </a:r>
          </a:p>
          <a:p>
            <a:pPr lvl="1"/>
            <a:endParaRPr lang="en-US" smtClean="0"/>
          </a:p>
          <a:p>
            <a:r>
              <a:rPr lang="en-US" smtClean="0"/>
              <a:t>The cost</a:t>
            </a:r>
          </a:p>
          <a:p>
            <a:pPr lvl="1"/>
            <a:r>
              <a:rPr lang="en-US" smtClean="0"/>
              <a:t>The most costly component in the machine</a:t>
            </a:r>
            <a:endParaRPr lang="en-US" dirty="0"/>
          </a:p>
        </p:txBody>
      </p:sp>
      <p:pic>
        <p:nvPicPr>
          <p:cNvPr id="8" name="Picture 59" descr="LHC Dipole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3" t="36844" r="53949" b="51054"/>
          <a:stretch>
            <a:fillRect/>
          </a:stretch>
        </p:blipFill>
        <p:spPr bwMode="auto">
          <a:xfrm>
            <a:off x="5867400" y="2869190"/>
            <a:ext cx="3098800" cy="14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1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Limits for the Field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2351" y="4450099"/>
            <a:ext cx="5622311" cy="21095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limits the achievable field</a:t>
            </a:r>
          </a:p>
          <a:p>
            <a:pPr lvl="1"/>
            <a:r>
              <a:rPr lang="en-US" dirty="0" smtClean="0"/>
              <a:t>In theory</a:t>
            </a:r>
          </a:p>
          <a:p>
            <a:pPr lvl="1"/>
            <a:r>
              <a:rPr lang="en-US" dirty="0" smtClean="0"/>
              <a:t>Even lower limit in practice (shown)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Can use different materials</a:t>
            </a:r>
          </a:p>
          <a:p>
            <a:pPr lvl="1"/>
            <a:r>
              <a:rPr lang="en-US" dirty="0" err="1" smtClean="0"/>
              <a:t>Nb</a:t>
            </a:r>
            <a:r>
              <a:rPr lang="en-US" dirty="0" smtClean="0"/>
              <a:t>-Ti is used for LHC</a:t>
            </a:r>
          </a:p>
          <a:p>
            <a:pPr lvl="1"/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is used for high luminosity upgrade 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80" y="712567"/>
            <a:ext cx="6500883" cy="36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ernnews1_11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4645"/>
            <a:ext cx="3054444" cy="299335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5937" y="712567"/>
            <a:ext cx="2511615" cy="274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cable can quench (superconductivity breaks down)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the current is too high</a:t>
            </a:r>
          </a:p>
          <a:p>
            <a:endParaRPr lang="en-US" dirty="0" smtClean="0"/>
          </a:p>
          <a:p>
            <a:r>
              <a:rPr lang="en-US" dirty="0" smtClean="0"/>
              <a:t>If the magnetic field is too high</a:t>
            </a: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Effective Magnet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86" y="6019799"/>
            <a:ext cx="5002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Coil sketch of a 15 T magnet with grading, E. Todesco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14158" y="710824"/>
            <a:ext cx="4903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 is much more costly than </a:t>
            </a:r>
            <a:r>
              <a:rPr lang="en-US" sz="2400" dirty="0" err="1" smtClean="0"/>
              <a:t>Nb</a:t>
            </a:r>
            <a:r>
              <a:rPr lang="en-US" sz="2400" dirty="0" smtClean="0"/>
              <a:t>-Ti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2400" dirty="0" smtClean="0"/>
              <a:t>Use both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6" y="1794210"/>
            <a:ext cx="9114014" cy="42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Effective Magnet Design 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154358"/>
            <a:ext cx="506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smtClean="0"/>
              <a:t>Coil sketch of a 20 T magnet with grading, E. Todesco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7747" y="616022"/>
            <a:ext cx="5139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HTS is even more expensive than Nb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Sn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400" dirty="0" smtClean="0"/>
              <a:t>Even more complex design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739900"/>
            <a:ext cx="9114014" cy="40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774722"/>
            <a:ext cx="5758208" cy="58694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year-long process initiated by the European Commission</a:t>
            </a:r>
          </a:p>
          <a:p>
            <a:pPr lvl="1"/>
            <a:r>
              <a:rPr lang="en-US" dirty="0" smtClean="0"/>
              <a:t>Council has provided the particle physics strategy</a:t>
            </a:r>
          </a:p>
          <a:p>
            <a:pPr lvl="1"/>
            <a:r>
              <a:rPr lang="en-US" dirty="0" smtClean="0"/>
              <a:t>Comparable processes elsewhere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Identified four highest priorities</a:t>
            </a:r>
          </a:p>
          <a:p>
            <a:pPr lvl="1"/>
            <a:r>
              <a:rPr lang="en-US" dirty="0" smtClean="0"/>
              <a:t>Highest priority is exploitation of the LHC including luminosity upgrades</a:t>
            </a:r>
          </a:p>
          <a:p>
            <a:pPr lvl="1"/>
            <a:r>
              <a:rPr lang="en-US" dirty="0" smtClean="0"/>
              <a:t>Europe should be able to propose an ambitious project after the LHC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Either high energy proton collider (</a:t>
            </a:r>
            <a:r>
              <a:rPr lang="en-US" b="1" dirty="0" smtClean="0">
                <a:solidFill>
                  <a:srgbClr val="FF0000"/>
                </a:solidFill>
              </a:rPr>
              <a:t>FCC-</a:t>
            </a:r>
            <a:r>
              <a:rPr lang="en-US" b="1" dirty="0" err="1" smtClean="0">
                <a:solidFill>
                  <a:srgbClr val="FF0000"/>
                </a:solidFill>
              </a:rPr>
              <a:t>hh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Or high energy linear collider (</a:t>
            </a:r>
            <a:r>
              <a:rPr lang="en-US" b="1" dirty="0" smtClean="0">
                <a:solidFill>
                  <a:srgbClr val="FF0000"/>
                </a:solidFill>
              </a:rPr>
              <a:t>CLIC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/>
              <a:t>Europe welcomes Japan to make a proposal to host </a:t>
            </a:r>
            <a:r>
              <a:rPr lang="en-US" b="1" dirty="0" smtClean="0"/>
              <a:t>ILC</a:t>
            </a:r>
          </a:p>
          <a:p>
            <a:pPr lvl="1"/>
            <a:r>
              <a:rPr lang="en-US" dirty="0" smtClean="0"/>
              <a:t>Long baseline neutrino facility</a:t>
            </a:r>
          </a:p>
        </p:txBody>
      </p:sp>
      <p:pic>
        <p:nvPicPr>
          <p:cNvPr id="8" name="Picture 7" descr="Magne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208" y="588108"/>
            <a:ext cx="2499691" cy="189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586" y="5225180"/>
            <a:ext cx="2561329" cy="1604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504" y="2483948"/>
            <a:ext cx="2123077" cy="145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333" y="3747746"/>
            <a:ext cx="2101679" cy="14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17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Parameters and Luminosity Target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535865"/>
              </p:ext>
            </p:extLst>
          </p:nvPr>
        </p:nvGraphicFramePr>
        <p:xfrm>
          <a:off x="4343400" y="920130"/>
          <a:ext cx="459513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1066800"/>
                <a:gridCol w="1166137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Baseline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Ultimate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 L [10</a:t>
                      </a:r>
                      <a:r>
                        <a:rPr lang="en-US" sz="1600" baseline="30000" dirty="0" smtClean="0"/>
                        <a:t>34</a:t>
                      </a:r>
                      <a:r>
                        <a:rPr lang="en-US" sz="1600" baseline="0" dirty="0" smtClean="0"/>
                        <a:t>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Background</a:t>
                      </a:r>
                      <a:r>
                        <a:rPr lang="en-US" sz="1600" baseline="0" dirty="0" smtClean="0"/>
                        <a:t> events/</a:t>
                      </a:r>
                      <a:r>
                        <a:rPr lang="en-US" sz="1600" baseline="0" dirty="0" err="1" smtClean="0"/>
                        <a:t>bx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170 (34)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680 (136)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Bunch distance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FF"/>
                          </a:solidFill>
                        </a:rPr>
                        <a:t>Δt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[ns]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25 (5)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Bunch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 charge N [10</a:t>
                      </a:r>
                      <a:r>
                        <a:rPr lang="en-US" sz="1600" baseline="30000" dirty="0" smtClean="0">
                          <a:solidFill>
                            <a:srgbClr val="0000FF"/>
                          </a:solidFill>
                        </a:rPr>
                        <a:t>11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1 (0.2)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Fract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. of ring filled 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η</a:t>
                      </a:r>
                      <a:r>
                        <a:rPr lang="en-US" sz="1600" baseline="-25000" dirty="0" err="1" smtClean="0">
                          <a:solidFill>
                            <a:srgbClr val="0000FF"/>
                          </a:solidFill>
                        </a:rPr>
                        <a:t>fill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[%]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Norm. </a:t>
                      </a:r>
                      <a:r>
                        <a:rPr lang="en-US" sz="1600" baseline="0" dirty="0" err="1" smtClean="0">
                          <a:solidFill>
                            <a:srgbClr val="FF0000"/>
                          </a:solidFill>
                        </a:rPr>
                        <a:t>emitt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. [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2.2(0.44)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Max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ξ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for 2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IPs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(0.02)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0.03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IP beta-function β [m]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1.1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0.3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IP beam size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(3)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3.5 (1.6)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RMS bunch length </a:t>
                      </a:r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z</a:t>
                      </a:r>
                      <a:r>
                        <a:rPr lang="en-US" sz="1600" dirty="0" smtClean="0"/>
                        <a:t> [cm]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Crossing angle [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Symbol" charset="2"/>
                          <a:cs typeface="Symbol" charset="2"/>
                        </a:rPr>
                        <a:t>s’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]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Crab. Cav.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Turn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-around time [h]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7" y="853135"/>
            <a:ext cx="3028950" cy="1178865"/>
          </a:xfrm>
          <a:prstGeom prst="rect">
            <a:avLst/>
          </a:prstGeom>
        </p:spPr>
      </p:pic>
      <p:pic>
        <p:nvPicPr>
          <p:cNvPr id="10" name="Picture 9" descr="p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" y="3400729"/>
            <a:ext cx="3127375" cy="1308575"/>
          </a:xfrm>
          <a:prstGeom prst="rect">
            <a:avLst/>
          </a:prstGeom>
        </p:spPr>
      </p:pic>
      <p:pic>
        <p:nvPicPr>
          <p:cNvPr id="12" name="Picture 11" descr="p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75" y="2332887"/>
            <a:ext cx="1727200" cy="762000"/>
          </a:xfrm>
          <a:prstGeom prst="rect">
            <a:avLst/>
          </a:prstGeom>
        </p:spPr>
      </p:pic>
      <p:pic>
        <p:nvPicPr>
          <p:cNvPr id="13" name="Picture 12" descr="p0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8" y="4864276"/>
            <a:ext cx="3385146" cy="14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812800"/>
            <a:ext cx="532719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2100" y="1016000"/>
            <a:ext cx="3187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100 </a:t>
            </a:r>
            <a:r>
              <a:rPr lang="en-US" sz="2000" dirty="0" err="1" smtClean="0"/>
              <a:t>TeV</a:t>
            </a:r>
            <a:r>
              <a:rPr lang="en-US" sz="2000" dirty="0" smtClean="0"/>
              <a:t> even protons radiate significantly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Total power of 5 MW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>
                <a:solidFill>
                  <a:srgbClr val="FF0000"/>
                </a:solidFill>
              </a:rPr>
              <a:t>Needs to be cooled away</a:t>
            </a:r>
          </a:p>
          <a:p>
            <a:endParaRPr lang="en-US" sz="2000" dirty="0" smtClean="0"/>
          </a:p>
          <a:p>
            <a:r>
              <a:rPr lang="en-US" sz="2000" dirty="0" smtClean="0"/>
              <a:t>Equivalent to 30W</a:t>
            </a:r>
            <a:r>
              <a:rPr lang="en-US" sz="2000" dirty="0"/>
              <a:t>/m /</a:t>
            </a:r>
            <a:r>
              <a:rPr lang="en-US" sz="2000" dirty="0" smtClean="0"/>
              <a:t>beam in the arcs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11421" y="45085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Protons loose energy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They are damped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2000" dirty="0" smtClean="0"/>
              <a:t>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improves with time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Typical damping time 1 hour</a:t>
            </a:r>
            <a:endParaRPr lang="en-US" sz="2000" dirty="0"/>
          </a:p>
        </p:txBody>
      </p:sp>
      <p:pic>
        <p:nvPicPr>
          <p:cNvPr id="10" name="Picture 9" descr="dampin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" y="4234614"/>
            <a:ext cx="5135222" cy="19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Integrated Luminosity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 descr="FCChh_lumi_ultimate25ns_noL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62" y="3683000"/>
            <a:ext cx="4896545" cy="29590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6256" y="4076700"/>
            <a:ext cx="2094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Ultimate example, 25ns, no luminosity </a:t>
            </a:r>
            <a:r>
              <a:rPr lang="en-US" sz="1400" dirty="0" err="1" smtClean="0"/>
              <a:t>levelling</a:t>
            </a:r>
            <a:endParaRPr lang="en-US" sz="1400" dirty="0" smtClean="0"/>
          </a:p>
          <a:p>
            <a:r>
              <a:rPr lang="en-US" sz="1400" dirty="0" smtClean="0"/>
              <a:t>8fb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/day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42879" y="5635476"/>
            <a:ext cx="1993617" cy="0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88046" y="5255691"/>
            <a:ext cx="1555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Turn-around time</a:t>
            </a:r>
            <a:endParaRPr lang="en-US" sz="1400" dirty="0"/>
          </a:p>
        </p:txBody>
      </p:sp>
      <p:pic>
        <p:nvPicPr>
          <p:cNvPr id="11" name="Picture 10" descr="FCChh_intensity_ultimate25ns_noLev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6" y="751632"/>
            <a:ext cx="4464496" cy="2592288"/>
          </a:xfrm>
          <a:prstGeom prst="rect">
            <a:avLst/>
          </a:prstGeom>
        </p:spPr>
      </p:pic>
      <p:pic>
        <p:nvPicPr>
          <p:cNvPr id="12" name="Picture 11" descr="FCChh_emit_ultimate25ns_noLev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22" y="751632"/>
            <a:ext cx="4962551" cy="26642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302" y="3977772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Developing model including all relevant effects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 smtClean="0"/>
              <a:t>Iterations required</a:t>
            </a:r>
          </a:p>
          <a:p>
            <a:pPr marL="742950" lvl="1" indent="-285750"/>
            <a:endParaRPr lang="en-GB" sz="1600" dirty="0" smtClean="0"/>
          </a:p>
          <a:p>
            <a:pPr marL="285750" indent="-285750">
              <a:buFont typeface="Symbol" charset="0"/>
              <a:buChar char=""/>
            </a:pPr>
            <a:r>
              <a:rPr lang="en-GB" sz="1600" dirty="0" smtClean="0"/>
              <a:t>Can reach &gt;8fb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 with ultimate for </a:t>
            </a:r>
            <a:r>
              <a:rPr lang="en-GB" sz="1600" dirty="0" err="1" smtClean="0"/>
              <a:t>ξ</a:t>
            </a:r>
            <a:r>
              <a:rPr lang="en-GB" sz="1600" dirty="0" smtClean="0"/>
              <a:t>=0.03</a:t>
            </a:r>
          </a:p>
          <a:p>
            <a:pPr marL="742950" lvl="2" indent="-285750">
              <a:buFont typeface="Symbol" charset="0"/>
              <a:buChar char=""/>
            </a:pPr>
            <a:r>
              <a:rPr lang="en-GB" sz="1600" dirty="0" smtClean="0"/>
              <a:t>5000fb</a:t>
            </a:r>
            <a:r>
              <a:rPr lang="en-GB" sz="1600" baseline="30000" dirty="0"/>
              <a:t>-1</a:t>
            </a:r>
            <a:r>
              <a:rPr lang="en-GB" sz="1600" dirty="0"/>
              <a:t> per 5 year </a:t>
            </a:r>
            <a:r>
              <a:rPr lang="en-GB" sz="1600" dirty="0" smtClean="0"/>
              <a:t>run</a:t>
            </a:r>
          </a:p>
          <a:p>
            <a:pPr marL="285750" indent="-285750">
              <a:buFont typeface="Symbol" charset="0"/>
              <a:buChar char=""/>
            </a:pPr>
            <a:endParaRPr lang="en-GB" sz="1600" dirty="0" smtClean="0"/>
          </a:p>
          <a:p>
            <a:pPr marL="285750" indent="-285750">
              <a:buFont typeface="Symbol" charset="0"/>
              <a:buChar char=""/>
            </a:pPr>
            <a:r>
              <a:rPr lang="en-GB" sz="1600" dirty="0" smtClean="0"/>
              <a:t>Beam is burned quickly</a:t>
            </a:r>
          </a:p>
          <a:p>
            <a:pPr marL="742950" lvl="1" indent="-285750">
              <a:buFont typeface="Symbol" charset="0"/>
              <a:buChar char=""/>
            </a:pPr>
            <a:r>
              <a:rPr lang="en-GB" sz="1600" dirty="0" smtClean="0"/>
              <a:t>Another reason to have enough charge stored</a:t>
            </a: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Synchrotron Radiation and Beam Screen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397948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Synchrotron radiation power ~30W/m/beam in arcs (</a:t>
            </a:r>
            <a:r>
              <a:rPr lang="en-US" sz="1600" dirty="0" err="1" smtClean="0">
                <a:solidFill>
                  <a:srgbClr val="FF0000"/>
                </a:solidFill>
              </a:rPr>
              <a:t>E</a:t>
            </a:r>
            <a:r>
              <a:rPr lang="en-US" sz="1600" baseline="-25000" dirty="0" err="1" smtClean="0">
                <a:solidFill>
                  <a:srgbClr val="FF0000"/>
                </a:solidFill>
              </a:rPr>
              <a:t>crit</a:t>
            </a:r>
            <a:r>
              <a:rPr lang="en-US" sz="1600" dirty="0" smtClean="0">
                <a:solidFill>
                  <a:srgbClr val="FF0000"/>
                </a:solidFill>
              </a:rPr>
              <a:t>=4.3keV), total 5 MW (LHC 7kW)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Cooling challenge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Vacuum challenge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Impedance challenge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Mechanical challenge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Electron cloud</a:t>
            </a:r>
          </a:p>
          <a:p>
            <a:pPr marL="342900" indent="-342900">
              <a:buFont typeface="Symbol" charset="0"/>
              <a:buChar char=""/>
            </a:pPr>
            <a:r>
              <a:rPr lang="en-US" sz="1600" dirty="0">
                <a:solidFill>
                  <a:srgbClr val="FF0000"/>
                </a:solidFill>
              </a:rPr>
              <a:t>Cost </a:t>
            </a:r>
            <a:r>
              <a:rPr lang="en-US" sz="1600" dirty="0" smtClean="0">
                <a:solidFill>
                  <a:srgbClr val="FF0000"/>
                </a:solidFill>
              </a:rPr>
              <a:t>challenge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 descr="beam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12" y="908720"/>
            <a:ext cx="4640226" cy="2520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685800"/>
            <a:ext cx="178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LHC </a:t>
            </a:r>
            <a:r>
              <a:rPr lang="en-US" sz="1600" dirty="0" err="1" smtClean="0"/>
              <a:t>beamscreen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94542" y="3124200"/>
            <a:ext cx="2849458" cy="584776"/>
          </a:xfrm>
          <a:prstGeom prst="rect">
            <a:avLst/>
          </a:prstGeom>
          <a:solidFill>
            <a:srgbClr val="F2CF2D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Talks by C. </a:t>
            </a:r>
            <a:r>
              <a:rPr lang="en-US" sz="1600" dirty="0" err="1" smtClean="0"/>
              <a:t>Garion</a:t>
            </a:r>
            <a:r>
              <a:rPr lang="en-US" sz="1600" dirty="0" smtClean="0"/>
              <a:t>, L. </a:t>
            </a:r>
            <a:r>
              <a:rPr lang="en-US" sz="1600" dirty="0" err="1" smtClean="0"/>
              <a:t>Tavian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K. </a:t>
            </a:r>
            <a:r>
              <a:rPr lang="en-US" sz="1600" dirty="0" err="1" smtClean="0"/>
              <a:t>Ohmi</a:t>
            </a:r>
            <a:r>
              <a:rPr lang="en-US" sz="1600" dirty="0" smtClean="0"/>
              <a:t>, U. </a:t>
            </a:r>
            <a:r>
              <a:rPr lang="en-US" sz="1600" dirty="0" err="1" smtClean="0"/>
              <a:t>Niedermayer</a:t>
            </a:r>
            <a:r>
              <a:rPr lang="en-US" sz="1600" dirty="0" smtClean="0"/>
              <a:t>, … 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5308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Choice of </a:t>
            </a:r>
            <a:r>
              <a:rPr lang="en-US" dirty="0" err="1" smtClean="0"/>
              <a:t>beamscreen</a:t>
            </a:r>
            <a:r>
              <a:rPr lang="en-US" dirty="0" smtClean="0"/>
              <a:t> temperature is 50K</a:t>
            </a:r>
          </a:p>
          <a:p>
            <a:r>
              <a:rPr lang="en-US" dirty="0" smtClean="0"/>
              <a:t>5MW synchrotron radiation =&gt; 100MW of cooling power</a:t>
            </a:r>
          </a:p>
          <a:p>
            <a:r>
              <a:rPr lang="en-US" dirty="0" smtClean="0"/>
              <a:t>Good vacuum between 40-60K</a:t>
            </a:r>
          </a:p>
          <a:p>
            <a:r>
              <a:rPr lang="en-US" dirty="0" smtClean="0"/>
              <a:t>Impedance still reasonable</a:t>
            </a:r>
            <a:endParaRPr lang="en-US" dirty="0"/>
          </a:p>
        </p:txBody>
      </p:sp>
      <p:pic>
        <p:nvPicPr>
          <p:cNvPr id="12" name="Picture 11" descr="p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908720"/>
            <a:ext cx="2245258" cy="902781"/>
          </a:xfrm>
          <a:prstGeom prst="rect">
            <a:avLst/>
          </a:prstGeom>
        </p:spPr>
      </p:pic>
      <p:sp>
        <p:nvSpPr>
          <p:cNvPr id="13" name="Donut 12"/>
          <p:cNvSpPr/>
          <p:nvPr/>
        </p:nvSpPr>
        <p:spPr>
          <a:xfrm>
            <a:off x="2482850" y="769020"/>
            <a:ext cx="1187450" cy="1193800"/>
          </a:xfrm>
          <a:prstGeom prst="donut">
            <a:avLst>
              <a:gd name="adj" fmla="val 4167"/>
            </a:avLst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Screen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0"/>
            <a:ext cx="3097088" cy="3084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124200"/>
            <a:ext cx="265394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Impedance:</a:t>
            </a:r>
          </a:p>
          <a:p>
            <a:r>
              <a:rPr lang="en-US" dirty="0" smtClean="0"/>
              <a:t>Minimum radius &gt;13mm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14800"/>
            <a:ext cx="246853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Impedance:</a:t>
            </a:r>
          </a:p>
          <a:p>
            <a:r>
              <a:rPr lang="en-US" dirty="0" smtClean="0"/>
              <a:t>0.3mm copper coating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810794" y="49392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2200" y="3429000"/>
            <a:ext cx="258338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Cooling:</a:t>
            </a:r>
          </a:p>
          <a:p>
            <a:r>
              <a:rPr lang="en-US" dirty="0" smtClean="0"/>
              <a:t>O(5mm) outer diameter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196820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Stress in quench:</a:t>
            </a:r>
          </a:p>
          <a:p>
            <a:r>
              <a:rPr lang="en-US" dirty="0" smtClean="0"/>
              <a:t>1.75mm steel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0" y="4876800"/>
            <a:ext cx="28194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Cold bore and space for helium1.5mm+1.5mm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4191000"/>
            <a:ext cx="207088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Space for support:</a:t>
            </a:r>
          </a:p>
          <a:p>
            <a:r>
              <a:rPr lang="en-US" dirty="0" smtClean="0"/>
              <a:t>O(2mm)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9200" y="3810000"/>
            <a:ext cx="2971800" cy="1066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43000" y="4800600"/>
            <a:ext cx="27432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00200" y="5410200"/>
            <a:ext cx="17526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rot="10800000" flipV="1">
            <a:off x="4267200" y="3752166"/>
            <a:ext cx="1905000" cy="18866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rot="10800000" flipV="1">
            <a:off x="4267200" y="4514166"/>
            <a:ext cx="2057400" cy="13532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1"/>
          </p:cNvCxnSpPr>
          <p:nvPr/>
        </p:nvCxnSpPr>
        <p:spPr>
          <a:xfrm rot="10800000" flipV="1">
            <a:off x="4419600" y="5199966"/>
            <a:ext cx="1676400" cy="8198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9800" y="5715000"/>
            <a:ext cx="2743200" cy="369332"/>
          </a:xfrm>
          <a:prstGeom prst="rect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Total coil aperture 50mm</a:t>
            </a:r>
            <a:endParaRPr lang="en-US" dirty="0"/>
          </a:p>
        </p:txBody>
      </p:sp>
      <p:pic>
        <p:nvPicPr>
          <p:cNvPr id="22" name="Picture 21" descr="p_rec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762000"/>
            <a:ext cx="1304555" cy="1306400"/>
          </a:xfrm>
          <a:prstGeom prst="rect">
            <a:avLst/>
          </a:prstGeom>
        </p:spPr>
      </p:pic>
      <p:pic>
        <p:nvPicPr>
          <p:cNvPr id="23" name="Picture 22" descr="p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0"/>
            <a:ext cx="1304405" cy="1298947"/>
          </a:xfrm>
          <a:prstGeom prst="rect">
            <a:avLst/>
          </a:prstGeom>
        </p:spPr>
      </p:pic>
      <p:pic>
        <p:nvPicPr>
          <p:cNvPr id="24" name="Picture 23" descr="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62000"/>
            <a:ext cx="1300843" cy="12954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924800" y="1295400"/>
            <a:ext cx="215999" cy="21599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229600" y="1295400"/>
            <a:ext cx="215999" cy="21599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34400" y="1295400"/>
            <a:ext cx="215999" cy="21599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8382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tradeoff</a:t>
            </a:r>
          </a:p>
          <a:p>
            <a:r>
              <a:rPr lang="en-US" dirty="0" smtClean="0"/>
              <a:t>Explore different directions</a:t>
            </a:r>
          </a:p>
          <a:p>
            <a:r>
              <a:rPr lang="en-US" dirty="0" smtClean="0"/>
              <a:t>Need some maturity for design to make choice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1000" y="2514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But can guess magnet aperture quite well: </a:t>
            </a:r>
            <a:r>
              <a:rPr lang="en-US" dirty="0" smtClean="0">
                <a:solidFill>
                  <a:srgbClr val="FF0000"/>
                </a:solidFill>
              </a:rPr>
              <a:t>50mm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Power for Cooling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82104" y="701259"/>
            <a:ext cx="221782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 screen cooling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8" name="Picture 7" descr="p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65667"/>
            <a:ext cx="1930400" cy="1922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3129" y="709726"/>
            <a:ext cx="1823705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Cold bore cooling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3" y="2139984"/>
            <a:ext cx="662022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06942"/>
              </p:ext>
            </p:extLst>
          </p:nvPr>
        </p:nvGraphicFramePr>
        <p:xfrm>
          <a:off x="237058" y="975850"/>
          <a:ext cx="5489776" cy="110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5" imgW="3060700" imgH="457200" progId="Equation.3">
                  <p:embed/>
                </p:oleObj>
              </mc:Choice>
              <mc:Fallback>
                <p:oleObj name="Equation" r:id="rId5" imgW="306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58" y="975850"/>
                        <a:ext cx="5489776" cy="1103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stCxn id="7" idx="2"/>
          </p:cNvCxnSpPr>
          <p:nvPr/>
        </p:nvCxnSpPr>
        <p:spPr>
          <a:xfrm rot="5400000">
            <a:off x="1362389" y="3186866"/>
            <a:ext cx="2236908" cy="22035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</p:cNvCxnSpPr>
          <p:nvPr/>
        </p:nvCxnSpPr>
        <p:spPr>
          <a:xfrm flipH="1">
            <a:off x="4690533" y="2187054"/>
            <a:ext cx="124449" cy="257838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726834" y="1893432"/>
            <a:ext cx="1630699" cy="16954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99932" y="739708"/>
            <a:ext cx="4462463" cy="10307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Choice of Temperature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2757" y="764704"/>
            <a:ext cx="7074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Can only use some temperatures in order to maintain good vacuum</a:t>
            </a:r>
          </a:p>
          <a:p>
            <a:r>
              <a:rPr lang="en-US" dirty="0"/>
              <a:t>&lt;20,   </a:t>
            </a:r>
            <a:r>
              <a:rPr lang="en-US" dirty="0">
                <a:solidFill>
                  <a:srgbClr val="FF0000"/>
                </a:solidFill>
              </a:rPr>
              <a:t>40K-60K</a:t>
            </a:r>
            <a:r>
              <a:rPr lang="en-US" dirty="0"/>
              <a:t>,  </a:t>
            </a:r>
            <a:r>
              <a:rPr lang="en-US" dirty="0">
                <a:solidFill>
                  <a:srgbClr val="FF0000"/>
                </a:solidFill>
              </a:rPr>
              <a:t>100K-120K</a:t>
            </a:r>
            <a:r>
              <a:rPr lang="en-US" dirty="0"/>
              <a:t>,  &gt;</a:t>
            </a:r>
            <a:r>
              <a:rPr lang="en-US" dirty="0" smtClean="0"/>
              <a:t>190K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8357" y="5884644"/>
            <a:ext cx="5469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beams emit about 5MW of synchrotron radiation</a:t>
            </a:r>
          </a:p>
          <a:p>
            <a:r>
              <a:rPr lang="en-US" dirty="0" smtClean="0"/>
              <a:t>About 30W/m/beam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76" y="1464920"/>
            <a:ext cx="662022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924300" y="1412776"/>
            <a:ext cx="431676" cy="29687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30576" y="1412776"/>
            <a:ext cx="978024" cy="319732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3528256" y="3962400"/>
            <a:ext cx="792088" cy="749920"/>
          </a:xfrm>
          <a:prstGeom prst="donut">
            <a:avLst>
              <a:gd name="adj" fmla="val 1219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25800" y="1639280"/>
            <a:ext cx="444500" cy="324036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9250" y="3225800"/>
            <a:ext cx="895350" cy="16538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1800" y="3225800"/>
            <a:ext cx="1587500" cy="165384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0108" y="4623420"/>
            <a:ext cx="3240360" cy="175432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But at 100K the impedance is about twice as high as at 50K</a:t>
            </a:r>
          </a:p>
          <a:p>
            <a:endParaRPr lang="en-US" dirty="0" smtClean="0"/>
          </a:p>
          <a:p>
            <a:r>
              <a:rPr lang="en-US" dirty="0" smtClean="0"/>
              <a:t>Choose 50K</a:t>
            </a:r>
            <a:endParaRPr lang="en-US" dirty="0"/>
          </a:p>
          <a:p>
            <a:r>
              <a:rPr lang="en-US" dirty="0" smtClean="0"/>
              <a:t>Need 20x5MW=100MW for cooling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202976" y="4318000"/>
            <a:ext cx="67853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900" y="4165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100MW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215676" y="3631168"/>
            <a:ext cx="67853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600" y="347876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00MW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215676" y="2959100"/>
            <a:ext cx="67853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1600" y="28067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00MW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Impedances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21" y="853392"/>
            <a:ext cx="331027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Effects similar to </a:t>
            </a:r>
            <a:r>
              <a:rPr lang="en-US" sz="2000" dirty="0" err="1" smtClean="0"/>
              <a:t>wakefields</a:t>
            </a:r>
            <a:r>
              <a:rPr lang="en-US" sz="2000" dirty="0" smtClean="0"/>
              <a:t> in </a:t>
            </a:r>
            <a:r>
              <a:rPr lang="en-US" sz="2000" dirty="0" err="1" smtClean="0"/>
              <a:t>linacs</a:t>
            </a:r>
            <a:r>
              <a:rPr lang="en-US" sz="2000" dirty="0" smtClean="0"/>
              <a:t> also occur in many parts of a ring</a:t>
            </a:r>
          </a:p>
          <a:p>
            <a:endParaRPr lang="en-US" sz="2000" dirty="0"/>
          </a:p>
          <a:p>
            <a:r>
              <a:rPr lang="en-US" sz="2000" dirty="0" smtClean="0"/>
              <a:t>Two important effects are: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Wakefields</a:t>
            </a:r>
            <a:r>
              <a:rPr lang="en-US" sz="2000" dirty="0" smtClean="0"/>
              <a:t> from the smooth </a:t>
            </a:r>
            <a:r>
              <a:rPr lang="en-US" sz="2000" dirty="0" err="1" smtClean="0"/>
              <a:t>beampipe</a:t>
            </a:r>
            <a:r>
              <a:rPr lang="en-US" sz="2000" dirty="0" smtClean="0"/>
              <a:t> at injection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Wakefields</a:t>
            </a:r>
            <a:r>
              <a:rPr lang="en-US" sz="2000" dirty="0" smtClean="0"/>
              <a:t> from collimators at full energy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Note: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 high energy more impedance can be tolerated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But the collimators are moved in at full energy</a:t>
            </a:r>
            <a:endParaRPr lang="en-US" sz="2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2611" y="827992"/>
            <a:ext cx="5864578" cy="1789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44066" y="3038711"/>
            <a:ext cx="5334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Impedance (Z) of </a:t>
            </a:r>
            <a:r>
              <a:rPr lang="en-US" sz="2000" dirty="0" err="1" smtClean="0"/>
              <a:t>beampipe</a:t>
            </a:r>
            <a:r>
              <a:rPr lang="en-US" sz="2000" dirty="0" smtClean="0"/>
              <a:t> depends on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Resistivity (</a:t>
            </a:r>
            <a:r>
              <a:rPr lang="en-US" sz="2000" dirty="0" smtClean="0">
                <a:latin typeface="Symbol" charset="2"/>
                <a:cs typeface="Symbol" charset="2"/>
              </a:rPr>
              <a:t>r)</a:t>
            </a:r>
            <a:r>
              <a:rPr lang="en-US" sz="2000" dirty="0" smtClean="0"/>
              <a:t>, temperature and magnetic field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Beampipe</a:t>
            </a:r>
            <a:r>
              <a:rPr lang="en-US" sz="2000" dirty="0" smtClean="0"/>
              <a:t> radius (b)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03567"/>
              </p:ext>
            </p:extLst>
          </p:nvPr>
        </p:nvGraphicFramePr>
        <p:xfrm>
          <a:off x="6680200" y="4484645"/>
          <a:ext cx="2298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 [K]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@0T [</a:t>
                      </a:r>
                      <a:r>
                        <a:rPr lang="en-US" dirty="0" err="1" smtClean="0"/>
                        <a:t>nΩm</a:t>
                      </a:r>
                      <a:r>
                        <a:rPr lang="en-US" dirty="0" smtClean="0"/>
                        <a:t>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985937"/>
              </p:ext>
            </p:extLst>
          </p:nvPr>
        </p:nvGraphicFramePr>
        <p:xfrm>
          <a:off x="4054336" y="4661932"/>
          <a:ext cx="1597164" cy="1088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4" imgW="596900" imgH="406400" progId="Equation.3">
                  <p:embed/>
                </p:oleObj>
              </mc:Choice>
              <mc:Fallback>
                <p:oleObj name="Equation" r:id="rId4" imgW="596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336" y="4661932"/>
                        <a:ext cx="1597164" cy="1088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81800" y="41402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Resistivity of copper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Estimates of </a:t>
            </a:r>
            <a:r>
              <a:rPr lang="en-US" dirty="0" err="1" smtClean="0">
                <a:solidFill>
                  <a:srgbClr val="FFFFFF"/>
                </a:solidFill>
              </a:rPr>
              <a:t>Beamipe</a:t>
            </a:r>
            <a:r>
              <a:rPr lang="en-US" dirty="0" smtClean="0">
                <a:solidFill>
                  <a:srgbClr val="FFFFFF"/>
                </a:solidFill>
              </a:rPr>
              <a:t> Impedance Effects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38" y="692696"/>
            <a:ext cx="6011412" cy="47678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5" y="687900"/>
            <a:ext cx="25557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Mounet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5302949"/>
            <a:ext cx="2915816" cy="646331"/>
          </a:xfrm>
          <a:prstGeom prst="rect">
            <a:avLst/>
          </a:prstGeom>
          <a:solidFill>
            <a:srgbClr val="BBD3F8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Many more impedance studies required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25050" y="3125867"/>
            <a:ext cx="2915816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 feedback within 10 turns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Challenge for RF and instrumentation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increase the beam screen radius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Or decrease beam current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505" y="5455759"/>
            <a:ext cx="899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Multi-bunch effect at 50K and injection (worst case)</a:t>
            </a:r>
          </a:p>
          <a:p>
            <a:r>
              <a:rPr lang="en-US" dirty="0" smtClean="0"/>
              <a:t>Only resistive wall (infinite copper layer assumed)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51720" y="764704"/>
            <a:ext cx="72008" cy="4392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592" y="2420888"/>
            <a:ext cx="52565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9592" y="3115568"/>
            <a:ext cx="5256584" cy="0"/>
          </a:xfrm>
          <a:prstGeom prst="line">
            <a:avLst/>
          </a:prstGeom>
          <a:ln w="2857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9592" y="3429000"/>
            <a:ext cx="5256584" cy="0"/>
          </a:xfrm>
          <a:prstGeom prst="line">
            <a:avLst/>
          </a:prstGeom>
          <a:ln w="28575" cmpd="sng">
            <a:solidFill>
              <a:srgbClr val="7F1C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5816" y="1988840"/>
            <a:ext cx="101872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10 turns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5856" y="2755528"/>
            <a:ext cx="966931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n>
                  <a:solidFill>
                    <a:srgbClr val="008000"/>
                  </a:solidFill>
                </a:ln>
              </a:rPr>
              <a:t>5</a:t>
            </a:r>
            <a:r>
              <a:rPr lang="en-US" dirty="0" smtClean="0">
                <a:ln>
                  <a:solidFill>
                    <a:srgbClr val="008000"/>
                  </a:solidFill>
                </a:ln>
              </a:rPr>
              <a:t>0 turns</a:t>
            </a:r>
            <a:endParaRPr lang="en-US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7984" y="3429000"/>
            <a:ext cx="1082348" cy="369332"/>
          </a:xfrm>
          <a:prstGeom prst="rect">
            <a:avLst/>
          </a:prstGeom>
          <a:noFill/>
          <a:ln>
            <a:solidFill>
              <a:srgbClr val="7F1C8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7F1C80"/>
                  </a:solidFill>
                </a:ln>
              </a:rPr>
              <a:t>100 turns</a:t>
            </a:r>
            <a:endParaRPr lang="en-US" dirty="0">
              <a:ln>
                <a:solidFill>
                  <a:srgbClr val="7F1C80"/>
                </a:solidFill>
              </a:ln>
            </a:endParaRPr>
          </a:p>
        </p:txBody>
      </p:sp>
      <p:sp>
        <p:nvSpPr>
          <p:cNvPr id="19" name="Donut 18"/>
          <p:cNvSpPr/>
          <p:nvPr/>
        </p:nvSpPr>
        <p:spPr>
          <a:xfrm>
            <a:off x="1713384" y="2561208"/>
            <a:ext cx="770384" cy="770384"/>
          </a:xfrm>
          <a:prstGeom prst="donut">
            <a:avLst>
              <a:gd name="adj" fmla="val 7402"/>
            </a:avLst>
          </a:prstGeom>
          <a:solidFill>
            <a:srgbClr val="3366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5050" y="1094542"/>
            <a:ext cx="29158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Growth rate of multi-bunch instability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9650" y="1927577"/>
            <a:ext cx="29158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Noise growths every 20-30 turns by factor 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27984" y="1435100"/>
            <a:ext cx="1591816" cy="617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1" grpId="1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Screen Example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74768"/>
            <a:ext cx="2724472" cy="2229295"/>
          </a:xfrm>
          <a:prstGeom prst="rect">
            <a:avLst/>
          </a:prstGeom>
        </p:spPr>
      </p:pic>
      <p:pic>
        <p:nvPicPr>
          <p:cNvPr id="8" name="Picture 7" descr="FCChh_H2Density_vs_BStype.PNG"/>
          <p:cNvPicPr>
            <a:picLocks noChangeAspect="1"/>
          </p:cNvPicPr>
          <p:nvPr/>
        </p:nvPicPr>
        <p:blipFill rotWithShape="1">
          <a:blip r:embed="rId3"/>
          <a:srcRect l="3320"/>
          <a:stretch/>
        </p:blipFill>
        <p:spPr>
          <a:xfrm>
            <a:off x="6362699" y="1066800"/>
            <a:ext cx="2781301" cy="1884377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8" y="692696"/>
            <a:ext cx="3168352" cy="3137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/>
          <a:stretch>
            <a:fillRect/>
          </a:stretch>
        </p:blipFill>
        <p:spPr>
          <a:xfrm>
            <a:off x="3733800" y="796461"/>
            <a:ext cx="2703062" cy="1802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3124200"/>
            <a:ext cx="5715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tools for evaluation are in place</a:t>
            </a:r>
          </a:p>
          <a:p>
            <a:endParaRPr lang="en-US" dirty="0" smtClean="0"/>
          </a:p>
          <a:p>
            <a:r>
              <a:rPr lang="en-US" dirty="0" smtClean="0"/>
              <a:t>Can prepare for choice</a:t>
            </a:r>
          </a:p>
          <a:p>
            <a:endParaRPr lang="en-US" dirty="0" smtClean="0"/>
          </a:p>
          <a:p>
            <a:r>
              <a:rPr lang="en-US" dirty="0" smtClean="0"/>
              <a:t>May lead to new questions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E.g. orbit stability</a:t>
            </a:r>
          </a:p>
          <a:p>
            <a:pPr>
              <a:buFont typeface="Arial"/>
              <a:buChar char="•"/>
            </a:pPr>
            <a:r>
              <a:rPr lang="en-US" dirty="0" smtClean="0"/>
              <a:t> Novel cooling system to reduce number of valves</a:t>
            </a:r>
          </a:p>
          <a:p>
            <a:pPr>
              <a:buFont typeface="Arial"/>
              <a:buChar char="•"/>
            </a:pPr>
            <a:r>
              <a:rPr lang="en-US" dirty="0" smtClean="0"/>
              <a:t> Magnetic centre location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Are vibrations an issue?</a:t>
            </a:r>
          </a:p>
          <a:p>
            <a:pPr>
              <a:buFont typeface="Arial"/>
              <a:buChar char="•"/>
            </a:pPr>
            <a:r>
              <a:rPr lang="en-US" dirty="0" smtClean="0"/>
              <a:t> Limited pumping holes in </a:t>
            </a:r>
            <a:r>
              <a:rPr lang="en-US" dirty="0" err="1" smtClean="0"/>
              <a:t>beamscreen</a:t>
            </a:r>
            <a:r>
              <a:rPr lang="en-US" dirty="0" smtClean="0"/>
              <a:t> around beam?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685800"/>
            <a:ext cx="176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layout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990600"/>
            <a:ext cx="148480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Heat transport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038335" y="956846"/>
            <a:ext cx="157226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Vacuum quality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3810000"/>
            <a:ext cx="18842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Photon distribution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1981200"/>
            <a:ext cx="1388997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Kersevan</a:t>
            </a:r>
            <a:endParaRPr lang="en-US" sz="1400" dirty="0" smtClean="0"/>
          </a:p>
          <a:p>
            <a:r>
              <a:rPr lang="en-US" sz="1400" dirty="0" smtClean="0"/>
              <a:t>C. </a:t>
            </a:r>
            <a:r>
              <a:rPr lang="en-US" sz="1400" dirty="0" err="1" smtClean="0"/>
              <a:t>Garion</a:t>
            </a:r>
            <a:endParaRPr lang="en-US" sz="1400" dirty="0" smtClean="0"/>
          </a:p>
          <a:p>
            <a:r>
              <a:rPr lang="en-US" sz="1400" dirty="0" smtClean="0"/>
              <a:t>L. </a:t>
            </a:r>
            <a:r>
              <a:rPr lang="en-US" sz="1400" dirty="0" err="1" smtClean="0"/>
              <a:t>Tavian</a:t>
            </a:r>
            <a:r>
              <a:rPr lang="en-US" sz="1400" dirty="0" smtClean="0"/>
              <a:t>, et al.</a:t>
            </a: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Exploitation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931333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dirty="0" err="1" smtClean="0">
                <a:latin typeface="Times"/>
                <a:cs typeface="Times"/>
              </a:rPr>
              <a:t>c</a:t>
            </a:r>
            <a:r>
              <a:rPr lang="en-US" sz="2000" dirty="0" smtClean="0">
                <a:latin typeface="Times"/>
                <a:cs typeface="Times"/>
              </a:rPr>
              <a:t>) ... </a:t>
            </a:r>
            <a:r>
              <a:rPr lang="en-US" sz="2000" i="1" dirty="0" smtClean="0">
                <a:latin typeface="Times"/>
                <a:cs typeface="Times"/>
              </a:rPr>
              <a:t>Europe’s top priority should be the exploitation of the full potential of the LHC, including the high-luminosity upgrade of the machine and detectors with a view to collecting ten times more data than in the initial design, by around 2030. …</a:t>
            </a:r>
            <a:endParaRPr lang="en-GB" sz="20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850" y="2531779"/>
            <a:ext cx="8718550" cy="245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327017" y="2961928"/>
            <a:ext cx="0" cy="2448272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4691441" y="333727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today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38" y="2413895"/>
            <a:ext cx="538822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7961" y="2366268"/>
            <a:ext cx="5767754" cy="26670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079631" y="5390604"/>
            <a:ext cx="64058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65m </a:t>
            </a:r>
          </a:p>
        </p:txBody>
      </p: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>
            <a:off x="1547664" y="5352876"/>
            <a:ext cx="57600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1708639" y="3052068"/>
            <a:ext cx="1301262" cy="1328738"/>
          </a:xfrm>
          <a:prstGeom prst="ellipse">
            <a:avLst/>
          </a:prstGeom>
          <a:solidFill>
            <a:schemeClr val="accent1">
              <a:alpha val="18823"/>
            </a:schemeClr>
          </a:solidFill>
          <a:ln w="12700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1" name="Straight Arrow Connector 25"/>
          <p:cNvCxnSpPr>
            <a:cxnSpLocks noChangeShapeType="1"/>
          </p:cNvCxnSpPr>
          <p:nvPr/>
        </p:nvCxnSpPr>
        <p:spPr bwMode="auto">
          <a:xfrm>
            <a:off x="7236296" y="2366268"/>
            <a:ext cx="0" cy="26670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7310611" y="2417681"/>
            <a:ext cx="64058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30m 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4761036" y="2563120"/>
            <a:ext cx="2395903" cy="2295525"/>
          </a:xfrm>
          <a:prstGeom prst="ellipse">
            <a:avLst/>
          </a:prstGeom>
          <a:solidFill>
            <a:schemeClr val="accent1">
              <a:alpha val="16862"/>
            </a:schemeClr>
          </a:solidFill>
          <a:ln w="12700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3509268"/>
            <a:ext cx="1567961" cy="457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7335716" y="3509268"/>
            <a:ext cx="1758462" cy="457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smtClean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" name="Straight Arrow Connector 12"/>
          <p:cNvCxnSpPr>
            <a:cxnSpLocks noChangeShapeType="1"/>
          </p:cNvCxnSpPr>
          <p:nvPr/>
        </p:nvCxnSpPr>
        <p:spPr bwMode="auto">
          <a:xfrm>
            <a:off x="611560" y="6144964"/>
            <a:ext cx="7667999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067944" y="6142651"/>
            <a:ext cx="64058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</a:rPr>
              <a:t>8</a:t>
            </a:r>
            <a:r>
              <a:rPr lang="en-GB" dirty="0" smtClean="0">
                <a:solidFill>
                  <a:srgbClr val="000000"/>
                </a:solidFill>
              </a:rPr>
              <a:t>0m </a:t>
            </a:r>
          </a:p>
        </p:txBody>
      </p: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 flipV="1">
            <a:off x="8245767" y="4128312"/>
            <a:ext cx="0" cy="201665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 flipV="1">
            <a:off x="650405" y="4128312"/>
            <a:ext cx="0" cy="2016652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/>
        </p:nvSpPr>
        <p:spPr>
          <a:xfrm>
            <a:off x="90853" y="3659005"/>
            <a:ext cx="559552" cy="181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5767" y="3654517"/>
            <a:ext cx="559552" cy="1812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568" y="3659631"/>
            <a:ext cx="321549" cy="1767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50851" y="3663492"/>
            <a:ext cx="321549" cy="1767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371" y="31168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  <a:latin typeface="Calibri"/>
              </a:rPr>
              <a:t>Q1    </a:t>
            </a:r>
            <a:r>
              <a:rPr lang="de-DE" dirty="0" smtClean="0">
                <a:solidFill>
                  <a:srgbClr val="C0504D"/>
                </a:solidFill>
                <a:latin typeface="Calibri"/>
              </a:rPr>
              <a:t>TAS</a:t>
            </a:r>
            <a:endParaRPr lang="de-DE" dirty="0">
              <a:solidFill>
                <a:srgbClr val="C0504D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352" y="3092211"/>
            <a:ext cx="103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504D"/>
                </a:solidFill>
                <a:latin typeface="Calibri"/>
              </a:rPr>
              <a:t>TAS  </a:t>
            </a:r>
            <a:r>
              <a:rPr lang="de-DE" dirty="0" smtClean="0">
                <a:solidFill>
                  <a:prstClr val="black"/>
                </a:solidFill>
                <a:latin typeface="Calibri"/>
              </a:rPr>
              <a:t>Q1</a:t>
            </a:r>
            <a:endParaRPr lang="de-DE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Straight Arrow Connector 12"/>
          <p:cNvCxnSpPr>
            <a:cxnSpLocks noChangeShapeType="1"/>
          </p:cNvCxnSpPr>
          <p:nvPr/>
        </p:nvCxnSpPr>
        <p:spPr bwMode="auto">
          <a:xfrm>
            <a:off x="650405" y="4272328"/>
            <a:ext cx="91462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>
            <a:off x="7364932" y="4272328"/>
            <a:ext cx="91462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763061" y="4272328"/>
            <a:ext cx="70470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7.5m </a:t>
            </a: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7438292" y="4272328"/>
            <a:ext cx="70470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1" tIns="45706" rIns="91411" bIns="4570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7.5m </a:t>
            </a:r>
          </a:p>
        </p:txBody>
      </p:sp>
      <p:sp>
        <p:nvSpPr>
          <p:cNvPr id="30" name="Rectangle 29"/>
          <p:cNvSpPr/>
          <p:nvPr/>
        </p:nvSpPr>
        <p:spPr>
          <a:xfrm flipV="1">
            <a:off x="1073715" y="3520251"/>
            <a:ext cx="473949" cy="14324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1082090" y="3796245"/>
            <a:ext cx="465574" cy="1702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7346795" y="3516873"/>
            <a:ext cx="465565" cy="1376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7338420" y="3792866"/>
            <a:ext cx="473940" cy="1432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5510" y="743367"/>
            <a:ext cx="808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L* &gt;40m allows the the triplet (Q1-Q3) and the triplet shielding (TAS) to be ‘hidden’ in the tunnel </a:t>
            </a:r>
          </a:p>
          <a:p>
            <a:endParaRPr lang="en-US" b="1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08000"/>
                </a:solidFill>
                <a:sym typeface="Wingdings"/>
              </a:rPr>
              <a:t> very comfortable situation for cavern infrastructure and ALARA related items.</a:t>
            </a:r>
            <a:r>
              <a:rPr lang="en-US" b="1" dirty="0" smtClean="0">
                <a:solidFill>
                  <a:srgbClr val="008000"/>
                </a:solidFill>
              </a:rPr>
              <a:t>   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Final Focus Design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12675" y="838200"/>
            <a:ext cx="20313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R. Martin, R</a:t>
            </a:r>
            <a:r>
              <a:rPr lang="en-US" dirty="0"/>
              <a:t>.</a:t>
            </a:r>
            <a:r>
              <a:rPr lang="en-US" dirty="0" smtClean="0"/>
              <a:t> Tomas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121981"/>
            <a:ext cx="3600400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The maximum </a:t>
            </a:r>
            <a:r>
              <a:rPr lang="en-US" sz="2000" dirty="0" err="1" smtClean="0">
                <a:solidFill>
                  <a:srgbClr val="000000"/>
                </a:solidFill>
              </a:rPr>
              <a:t>quadrupole</a:t>
            </a:r>
            <a:r>
              <a:rPr lang="en-US" sz="2000" dirty="0" smtClean="0">
                <a:solidFill>
                  <a:srgbClr val="000000"/>
                </a:solidFill>
              </a:rPr>
              <a:t> field limits the beta-function/beam size at the IP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Smaller beam at IP =&gt; larger beam at </a:t>
            </a:r>
            <a:r>
              <a:rPr lang="en-US" sz="2000" dirty="0" err="1" smtClean="0">
                <a:solidFill>
                  <a:srgbClr val="000000"/>
                </a:solidFill>
              </a:rPr>
              <a:t>quadrupole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The larger L* the larger the beam</a:t>
            </a:r>
          </a:p>
        </p:txBody>
      </p:sp>
      <p:pic>
        <p:nvPicPr>
          <p:cNvPr id="9" name="Picture 8" descr="Beam_sizes_HL_LH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1105932"/>
            <a:ext cx="5715000" cy="4000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19500" y="5131832"/>
            <a:ext cx="5224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inal triplet will be a critical aperture limitation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Limits the beta-function</a:t>
            </a:r>
            <a:endParaRPr lang="en-US" dirty="0"/>
          </a:p>
        </p:txBody>
      </p:sp>
      <p:pic>
        <p:nvPicPr>
          <p:cNvPr id="11" name="Picture 10" descr="p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89000"/>
            <a:ext cx="2245258" cy="902781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1257300" y="749300"/>
            <a:ext cx="647700" cy="1193800"/>
          </a:xfrm>
          <a:prstGeom prst="donut">
            <a:avLst>
              <a:gd name="adj" fmla="val 4167"/>
            </a:avLst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9554" y="5966936"/>
            <a:ext cx="3817121" cy="369332"/>
          </a:xfrm>
          <a:prstGeom prst="rect">
            <a:avLst/>
          </a:prstGeom>
          <a:solidFill>
            <a:srgbClr val="E6B9B8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 not simply reduce the </a:t>
            </a:r>
            <a:r>
              <a:rPr lang="en-US" dirty="0" err="1" smtClean="0"/>
              <a:t>emittance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Beam-beam Effects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32</a:t>
            </a:fld>
            <a:endParaRPr lang="en-US"/>
          </a:p>
        </p:txBody>
      </p:sp>
      <p:pic>
        <p:nvPicPr>
          <p:cNvPr id="12" name="Picture 11" descr="p1.tiff"/>
          <p:cNvPicPr>
            <a:picLocks noChangeAspect="1"/>
          </p:cNvPicPr>
          <p:nvPr/>
        </p:nvPicPr>
        <p:blipFill rotWithShape="1">
          <a:blip r:embed="rId2"/>
          <a:srcRect t="882" r="8277" b="59757"/>
          <a:stretch/>
        </p:blipFill>
        <p:spPr>
          <a:xfrm>
            <a:off x="457200" y="739709"/>
            <a:ext cx="8364007" cy="3082992"/>
          </a:xfrm>
          <a:prstGeom prst="rect">
            <a:avLst/>
          </a:prstGeom>
        </p:spPr>
      </p:pic>
      <p:pic>
        <p:nvPicPr>
          <p:cNvPr id="13" name="Picture 12" descr="PhaseSpaceDistortion_LEvans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771" y="3540552"/>
            <a:ext cx="3379229" cy="2933966"/>
          </a:xfrm>
          <a:prstGeom prst="rect">
            <a:avLst/>
          </a:prstGeom>
        </p:spPr>
      </p:pic>
      <p:pic>
        <p:nvPicPr>
          <p:cNvPr id="17" name="Picture 16" descr="p1.tiff"/>
          <p:cNvPicPr>
            <a:picLocks noChangeAspect="1"/>
          </p:cNvPicPr>
          <p:nvPr/>
        </p:nvPicPr>
        <p:blipFill rotWithShape="1">
          <a:blip r:embed="rId2"/>
          <a:srcRect t="882" r="8277" b="59757"/>
          <a:stretch/>
        </p:blipFill>
        <p:spPr>
          <a:xfrm>
            <a:off x="186243" y="744272"/>
            <a:ext cx="8364007" cy="3082992"/>
          </a:xfrm>
          <a:prstGeom prst="rect">
            <a:avLst/>
          </a:prstGeom>
        </p:spPr>
      </p:pic>
      <p:grpSp>
        <p:nvGrpSpPr>
          <p:cNvPr id="18" name="Group 9"/>
          <p:cNvGrpSpPr/>
          <p:nvPr/>
        </p:nvGrpSpPr>
        <p:grpSpPr>
          <a:xfrm>
            <a:off x="0" y="3460669"/>
            <a:ext cx="4938136" cy="3086826"/>
            <a:chOff x="7217182" y="846189"/>
            <a:chExt cx="2102346" cy="1834775"/>
          </a:xfrm>
        </p:grpSpPr>
        <p:pic>
          <p:nvPicPr>
            <p:cNvPr id="19" name="Picture 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182" y="846189"/>
              <a:ext cx="2102346" cy="183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 bwMode="auto">
            <a:xfrm>
              <a:off x="7682805" y="1854395"/>
              <a:ext cx="537670" cy="4992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5105400" y="4824643"/>
            <a:ext cx="914400" cy="332232"/>
          </a:xfrm>
          <a:prstGeom prst="rightArrow">
            <a:avLst>
              <a:gd name="adj1" fmla="val 20964"/>
              <a:gd name="adj2" fmla="val 5000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Beam-beam Effects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93937" y="3863361"/>
            <a:ext cx="34928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First results for head-on beam beam: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Synchrotron noise is acceptable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Likely OK for ultimate</a:t>
            </a:r>
          </a:p>
          <a:p>
            <a:pPr marL="285750" indent="-285750">
              <a:buFont typeface="Symbol" charset="0"/>
              <a:buChar char=""/>
            </a:pP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 smtClean="0"/>
              <a:t>First results for long-range beam-beam: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Separation is sufficient for baseline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600" dirty="0" smtClean="0">
                <a:solidFill>
                  <a:srgbClr val="FF0000"/>
                </a:solidFill>
              </a:rPr>
              <a:t>Should be solvable for ultimate</a:t>
            </a:r>
          </a:p>
        </p:txBody>
      </p:sp>
      <p:pic>
        <p:nvPicPr>
          <p:cNvPr id="11" name="Picture 10" descr="FCChh_DA_xingEmitScan_12s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6893"/>
            <a:ext cx="4954126" cy="3319101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>
          <a:xfrm>
            <a:off x="3810000" y="2866893"/>
            <a:ext cx="457200" cy="457200"/>
          </a:xfrm>
          <a:prstGeom prst="donut">
            <a:avLst>
              <a:gd name="adj" fmla="val 7407"/>
            </a:avLst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 descr="p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55" y="1299762"/>
            <a:ext cx="2245258" cy="902781"/>
          </a:xfrm>
          <a:prstGeom prst="rect">
            <a:avLst/>
          </a:prstGeom>
        </p:spPr>
      </p:pic>
      <p:sp>
        <p:nvSpPr>
          <p:cNvPr id="19" name="Donut 18"/>
          <p:cNvSpPr/>
          <p:nvPr/>
        </p:nvSpPr>
        <p:spPr>
          <a:xfrm>
            <a:off x="6426455" y="1160062"/>
            <a:ext cx="647700" cy="1193800"/>
          </a:xfrm>
          <a:prstGeom prst="donut">
            <a:avLst>
              <a:gd name="adj" fmla="val 41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 descr="p2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55" y="2506092"/>
            <a:ext cx="2352675" cy="984420"/>
          </a:xfrm>
          <a:prstGeom prst="rect">
            <a:avLst/>
          </a:prstGeom>
        </p:spPr>
      </p:pic>
      <p:sp>
        <p:nvSpPr>
          <p:cNvPr id="21" name="Donut 20"/>
          <p:cNvSpPr/>
          <p:nvPr/>
        </p:nvSpPr>
        <p:spPr>
          <a:xfrm>
            <a:off x="6441797" y="2296712"/>
            <a:ext cx="647700" cy="1193800"/>
          </a:xfrm>
          <a:prstGeom prst="donut">
            <a:avLst>
              <a:gd name="adj" fmla="val 416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1160062"/>
            <a:ext cx="25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Effects depend 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</a:t>
            </a:r>
            <a:r>
              <a:rPr lang="en-US" dirty="0" smtClean="0"/>
              <a:t>eam-beam </a:t>
            </a:r>
            <a:r>
              <a:rPr lang="en-US" dirty="0" err="1" smtClean="0"/>
              <a:t>tuneshift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Crossing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Beam-beam Effect Mitigation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34</a:t>
            </a:fld>
            <a:endParaRPr lang="en-US"/>
          </a:p>
        </p:txBody>
      </p:sp>
      <p:pic>
        <p:nvPicPr>
          <p:cNvPr id="12" name="Picture 11" descr="p1.tiff"/>
          <p:cNvPicPr>
            <a:picLocks noChangeAspect="1"/>
          </p:cNvPicPr>
          <p:nvPr/>
        </p:nvPicPr>
        <p:blipFill rotWithShape="1">
          <a:blip r:embed="rId2"/>
          <a:srcRect t="882" r="8277" b="59757"/>
          <a:stretch/>
        </p:blipFill>
        <p:spPr>
          <a:xfrm>
            <a:off x="457200" y="739709"/>
            <a:ext cx="8364007" cy="3082992"/>
          </a:xfrm>
          <a:prstGeom prst="rect">
            <a:avLst/>
          </a:prstGeom>
        </p:spPr>
      </p:pic>
      <p:pic>
        <p:nvPicPr>
          <p:cNvPr id="17" name="Picture 16" descr="p1.tiff"/>
          <p:cNvPicPr>
            <a:picLocks noChangeAspect="1"/>
          </p:cNvPicPr>
          <p:nvPr/>
        </p:nvPicPr>
        <p:blipFill rotWithShape="1">
          <a:blip r:embed="rId2"/>
          <a:srcRect t="882" r="8277" b="59757"/>
          <a:stretch/>
        </p:blipFill>
        <p:spPr>
          <a:xfrm>
            <a:off x="186243" y="744272"/>
            <a:ext cx="8364007" cy="3082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385" y="3909746"/>
            <a:ext cx="43762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mitigation techniques are possible:</a:t>
            </a:r>
          </a:p>
          <a:p>
            <a:endParaRPr lang="en-US" dirty="0" smtClean="0"/>
          </a:p>
          <a:p>
            <a:r>
              <a:rPr lang="en-US" dirty="0" smtClean="0"/>
              <a:t>Head-on:</a:t>
            </a:r>
          </a:p>
          <a:p>
            <a:r>
              <a:rPr lang="en-US" dirty="0" smtClean="0"/>
              <a:t>Electron lens</a:t>
            </a:r>
          </a:p>
          <a:p>
            <a:endParaRPr lang="en-US" dirty="0"/>
          </a:p>
          <a:p>
            <a:r>
              <a:rPr lang="en-US" dirty="0" smtClean="0"/>
              <a:t>Long-range:</a:t>
            </a:r>
          </a:p>
          <a:p>
            <a:r>
              <a:rPr lang="en-US" dirty="0" smtClean="0"/>
              <a:t>Larger crossing angle (and crab crossing)</a:t>
            </a:r>
          </a:p>
          <a:p>
            <a:r>
              <a:rPr lang="en-US" dirty="0" smtClean="0"/>
              <a:t>Compensating wire (to be tested for HL-LHC)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02094" y="3468256"/>
            <a:ext cx="1622106" cy="441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3641" y="2790202"/>
            <a:ext cx="199615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Compensating wire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387772" y="3468256"/>
            <a:ext cx="1562825" cy="441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4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Radiation from Beam-beam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300" y="4876800"/>
            <a:ext cx="8229600" cy="169386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Total power of background events 100-500kW per experiment</a:t>
            </a:r>
          </a:p>
          <a:p>
            <a:pPr lvl="1"/>
            <a:r>
              <a:rPr lang="en-US" dirty="0" smtClean="0"/>
              <a:t>Car or truck engine</a:t>
            </a:r>
          </a:p>
          <a:p>
            <a:r>
              <a:rPr lang="en-US" dirty="0" smtClean="0"/>
              <a:t>Already a problem in LHC and HL-LHC</a:t>
            </a:r>
          </a:p>
          <a:p>
            <a:pPr lvl="1"/>
            <a:r>
              <a:rPr lang="en-US" dirty="0" smtClean="0"/>
              <a:t>Lifetime of magnets, heat load and quench</a:t>
            </a:r>
          </a:p>
          <a:p>
            <a:r>
              <a:rPr lang="en-US" dirty="0" smtClean="0"/>
              <a:t>Need to improve shielding</a:t>
            </a:r>
            <a:endParaRPr lang="en-US" dirty="0"/>
          </a:p>
        </p:txBody>
      </p:sp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800100"/>
            <a:ext cx="7338060" cy="40767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41300" y="3506788"/>
            <a:ext cx="2438400" cy="252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1300" y="3087688"/>
            <a:ext cx="2438400" cy="252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1300" y="3506788"/>
            <a:ext cx="8610600" cy="657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300" y="800100"/>
            <a:ext cx="128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 (TAS)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20360" y="20701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11500" y="2070100"/>
            <a:ext cx="6032500" cy="369332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2507734"/>
            <a:ext cx="268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need to open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Radiation in Final Triplet </a:t>
            </a:r>
            <a:r>
              <a:rPr lang="en-US" i="1" dirty="0" smtClean="0"/>
              <a:t>II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685800"/>
            <a:ext cx="3276600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z="1800" smtClean="0">
                <a:solidFill>
                  <a:srgbClr val="000090"/>
                </a:solidFill>
              </a:rPr>
              <a:t>Heat load seems OK for baseline and ultimate</a:t>
            </a:r>
          </a:p>
          <a:p>
            <a:pPr marL="36576" indent="0">
              <a:buFont typeface="Arial"/>
              <a:buNone/>
            </a:pPr>
            <a:endParaRPr lang="en-US" sz="1800" smtClean="0">
              <a:solidFill>
                <a:srgbClr val="000090"/>
              </a:solidFill>
            </a:endParaRPr>
          </a:p>
          <a:p>
            <a:pPr marL="36576" indent="0">
              <a:buFont typeface="Arial"/>
              <a:buNone/>
            </a:pPr>
            <a:r>
              <a:rPr lang="en-US" sz="1800" smtClean="0">
                <a:solidFill>
                  <a:srgbClr val="000090"/>
                </a:solidFill>
              </a:rPr>
              <a:t>With 20mm liner magnets survive O(3000fb</a:t>
            </a:r>
            <a:r>
              <a:rPr lang="en-US" sz="1800" baseline="30000" smtClean="0">
                <a:solidFill>
                  <a:srgbClr val="000090"/>
                </a:solidFill>
              </a:rPr>
              <a:t>-1</a:t>
            </a:r>
            <a:r>
              <a:rPr lang="en-US" sz="1800" smtClean="0">
                <a:solidFill>
                  <a:srgbClr val="000090"/>
                </a:solidFill>
              </a:rPr>
              <a:t>)</a:t>
            </a:r>
          </a:p>
          <a:p>
            <a:pPr marL="36576" indent="0">
              <a:buFont typeface="Symbol" pitchFamily="-105" charset="2"/>
              <a:buChar char=""/>
            </a:pPr>
            <a:r>
              <a:rPr lang="en-US" sz="1800" smtClean="0">
                <a:solidFill>
                  <a:srgbClr val="000090"/>
                </a:solidFill>
              </a:rPr>
              <a:t> 10% of the total dose</a:t>
            </a:r>
          </a:p>
          <a:p>
            <a:pPr marL="36576" indent="0">
              <a:buFont typeface="Symbol" pitchFamily="-105" charset="2"/>
              <a:buChar char=""/>
            </a:pPr>
            <a:r>
              <a:rPr lang="en-US" sz="1800" smtClean="0">
                <a:solidFill>
                  <a:srgbClr val="000090"/>
                </a:solidFill>
              </a:rPr>
              <a:t> OK for 5 year baseline run</a:t>
            </a:r>
          </a:p>
          <a:p>
            <a:pPr marL="36576" indent="0">
              <a:buFont typeface="Symbol" pitchFamily="-105" charset="2"/>
              <a:buChar char=""/>
            </a:pPr>
            <a:r>
              <a:rPr lang="en-US" sz="1800" smtClean="0">
                <a:solidFill>
                  <a:srgbClr val="000090"/>
                </a:solidFill>
              </a:rPr>
              <a:t> Not OK for an ultimate run</a:t>
            </a:r>
          </a:p>
          <a:p>
            <a:pPr marL="36576" indent="0">
              <a:buFont typeface="Arial"/>
              <a:buNone/>
            </a:pPr>
            <a:endParaRPr lang="en-US" sz="1800" smtClean="0">
              <a:solidFill>
                <a:srgbClr val="000090"/>
              </a:solidFill>
            </a:endParaRPr>
          </a:p>
          <a:p>
            <a:pPr marL="36576" indent="0">
              <a:buFont typeface="Arial"/>
              <a:buNone/>
            </a:pPr>
            <a:r>
              <a:rPr lang="en-US" sz="1800" smtClean="0">
                <a:solidFill>
                  <a:srgbClr val="000090"/>
                </a:solidFill>
              </a:rPr>
              <a:t>Need to</a:t>
            </a:r>
          </a:p>
          <a:p>
            <a:pPr marL="36576" indent="0"/>
            <a:r>
              <a:rPr lang="en-US" sz="1800" smtClean="0">
                <a:solidFill>
                  <a:srgbClr val="000090"/>
                </a:solidFill>
              </a:rPr>
              <a:t> Further improve shielding</a:t>
            </a:r>
          </a:p>
          <a:p>
            <a:pPr marL="36576" indent="0"/>
            <a:r>
              <a:rPr lang="en-US" sz="1800" smtClean="0">
                <a:solidFill>
                  <a:srgbClr val="000090"/>
                </a:solidFill>
              </a:rPr>
              <a:t> Improved radiation hardness of magnets</a:t>
            </a:r>
          </a:p>
          <a:p>
            <a:pPr marL="36576" indent="0"/>
            <a:r>
              <a:rPr lang="en-US" sz="1800" smtClean="0">
                <a:solidFill>
                  <a:srgbClr val="000090"/>
                </a:solidFill>
              </a:rPr>
              <a:t> Think about replacement of triplets</a:t>
            </a:r>
          </a:p>
          <a:p>
            <a:pPr marL="36576" indent="0"/>
            <a:r>
              <a:rPr lang="en-US" sz="1800" smtClean="0">
                <a:solidFill>
                  <a:srgbClr val="000090"/>
                </a:solidFill>
              </a:rPr>
              <a:t> Play with optics</a:t>
            </a:r>
          </a:p>
          <a:p>
            <a:pPr marL="36576" indent="0"/>
            <a:r>
              <a:rPr lang="en-US" sz="1800" smtClean="0">
                <a:solidFill>
                  <a:srgbClr val="000090"/>
                </a:solidFill>
              </a:rPr>
              <a:t> …</a:t>
            </a:r>
          </a:p>
          <a:p>
            <a:pPr marL="36576" indent="0">
              <a:buFont typeface="Arial"/>
              <a:buNone/>
            </a:pPr>
            <a:endParaRPr lang="en-US" sz="1800" dirty="0" smtClean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6296" y="685800"/>
            <a:ext cx="1907704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F. </a:t>
            </a:r>
            <a:r>
              <a:rPr lang="en-US" sz="1600" dirty="0" err="1" smtClean="0"/>
              <a:t>Cerutti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M. I. </a:t>
            </a:r>
            <a:r>
              <a:rPr lang="en-US" sz="1600" dirty="0" err="1" smtClean="0"/>
              <a:t>Besana</a:t>
            </a:r>
            <a:r>
              <a:rPr lang="en-US" sz="1600" dirty="0" smtClean="0"/>
              <a:t>, et al.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1333122"/>
            <a:ext cx="5868112" cy="46866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124200" y="5256212"/>
            <a:ext cx="6019800" cy="1588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17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Machine Protection and Friends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18076"/>
            <a:ext cx="4114800" cy="26109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n-US" sz="1800" smtClean="0"/>
              <a:t>8GJ kinetic energy per beam</a:t>
            </a:r>
          </a:p>
          <a:p>
            <a:r>
              <a:rPr lang="en-US" sz="1800" smtClean="0"/>
              <a:t>Airbus A380 at 720km/h</a:t>
            </a:r>
          </a:p>
          <a:p>
            <a:r>
              <a:rPr lang="en-US" sz="1800" smtClean="0"/>
              <a:t>2000kg TNT per beam</a:t>
            </a:r>
          </a:p>
          <a:p>
            <a:r>
              <a:rPr lang="en-US" sz="1800" smtClean="0"/>
              <a:t>O(20) times LHC</a:t>
            </a:r>
          </a:p>
          <a:p>
            <a:endParaRPr lang="en-US" sz="1800" smtClean="0"/>
          </a:p>
          <a:p>
            <a:pPr>
              <a:buFont typeface="Symbol" charset="0"/>
              <a:buChar char=""/>
            </a:pPr>
            <a:r>
              <a:rPr lang="en-US" sz="1800" smtClean="0">
                <a:solidFill>
                  <a:srgbClr val="FF0000"/>
                </a:solidFill>
              </a:rPr>
              <a:t>Machine protection</a:t>
            </a:r>
          </a:p>
          <a:p>
            <a:pPr marL="36576" indent="0">
              <a:buFont typeface="Arial"/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8" name="Picture 6" descr="Z20-57"/>
          <p:cNvPicPr>
            <a:picLocks noChangeAspect="1" noChangeArrowheads="1"/>
          </p:cNvPicPr>
          <p:nvPr/>
        </p:nvPicPr>
        <p:blipFill>
          <a:blip r:embed="rId2" cstate="print"/>
          <a:srcRect t="28515"/>
          <a:stretch>
            <a:fillRect/>
          </a:stretch>
        </p:blipFill>
        <p:spPr bwMode="auto">
          <a:xfrm>
            <a:off x="4114800" y="838200"/>
            <a:ext cx="48323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200" y="3505200"/>
            <a:ext cx="8991600" cy="261092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0C377B"/>
                </a:solidFill>
              </a:rPr>
              <a:t>High risk at injection and extraction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endParaRPr lang="en-US" dirty="0" smtClean="0">
              <a:solidFill>
                <a:srgbClr val="0C377B"/>
              </a:solidFill>
            </a:endParaRP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0C377B"/>
                </a:solidFill>
              </a:rPr>
              <a:t>Instrumentation to detect failures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0C377B"/>
                </a:solidFill>
              </a:rPr>
              <a:t>Interlock system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endParaRPr lang="en-US" dirty="0" smtClean="0">
              <a:solidFill>
                <a:srgbClr val="0C377B"/>
              </a:solidFill>
            </a:endParaRP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 protection and collimation system</a:t>
            </a: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endParaRPr lang="en-US" noProof="0" dirty="0" smtClean="0">
              <a:solidFill>
                <a:srgbClr val="0C377B"/>
              </a:solidFill>
            </a:endParaRPr>
          </a:p>
          <a:p>
            <a:pPr marL="493776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achine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protection strategy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581128"/>
            <a:ext cx="4032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O(160GJ) </a:t>
            </a:r>
            <a:r>
              <a:rPr lang="en-US" dirty="0"/>
              <a:t>in </a:t>
            </a:r>
            <a:r>
              <a:rPr lang="en-US" dirty="0" smtClean="0"/>
              <a:t>magnets</a:t>
            </a:r>
          </a:p>
          <a:p>
            <a:r>
              <a:rPr lang="en-US" dirty="0" smtClean="0"/>
              <a:t>O(20) times LHC</a:t>
            </a:r>
          </a:p>
          <a:p>
            <a:endParaRPr lang="en-US" dirty="0"/>
          </a:p>
          <a:p>
            <a:pPr marL="285750" indent="-285750">
              <a:buFont typeface="Symbol" charset="0"/>
              <a:buChar char=""/>
            </a:pPr>
            <a:r>
              <a:rPr lang="en-US" dirty="0" smtClean="0"/>
              <a:t>Serious protection issue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Collimation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p2.tiff"/>
          <p:cNvPicPr>
            <a:picLocks noChangeAspect="1"/>
          </p:cNvPicPr>
          <p:nvPr/>
        </p:nvPicPr>
        <p:blipFill rotWithShape="1">
          <a:blip r:embed="rId2"/>
          <a:srcRect t="44798"/>
          <a:stretch/>
        </p:blipFill>
        <p:spPr>
          <a:xfrm>
            <a:off x="635030" y="685800"/>
            <a:ext cx="8192378" cy="3116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6200" y="838200"/>
            <a:ext cx="1176925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Redaelli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-1" y="4039433"/>
            <a:ext cx="6133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dirty="0" smtClean="0"/>
              <a:t>Efficiency is important</a:t>
            </a:r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/>
              <a:t> </a:t>
            </a:r>
            <a:r>
              <a:rPr lang="en-GB" dirty="0" smtClean="0"/>
              <a:t>Robustness in case of fast beam loss (in </a:t>
            </a:r>
            <a:r>
              <a:rPr lang="en-GB" dirty="0" smtClean="0"/>
              <a:t>a few </a:t>
            </a:r>
            <a:r>
              <a:rPr lang="en-GB" dirty="0" smtClean="0"/>
              <a:t>minutes)</a:t>
            </a:r>
          </a:p>
          <a:p>
            <a:pPr marL="742950" lvl="1" indent="-285750">
              <a:buFont typeface="Symbol" charset="0"/>
              <a:buChar char=""/>
            </a:pPr>
            <a:r>
              <a:rPr lang="en-GB" dirty="0" smtClean="0"/>
              <a:t>Materials, …</a:t>
            </a:r>
            <a:endParaRPr lang="en-GB" dirty="0" smtClean="0"/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Arial"/>
              <a:buChar char="•"/>
            </a:pPr>
            <a:r>
              <a:rPr lang="en-GB" dirty="0" smtClean="0"/>
              <a:t> Main impedance at collision energy</a:t>
            </a:r>
          </a:p>
          <a:p>
            <a:r>
              <a:rPr lang="en-GB" dirty="0" smtClean="0"/>
              <a:t>	=&gt; Optics, materials, …</a:t>
            </a:r>
            <a:endParaRPr lang="en-GB" dirty="0" smtClean="0"/>
          </a:p>
        </p:txBody>
      </p:sp>
      <p:pic>
        <p:nvPicPr>
          <p:cNvPr id="12" name="Picture 11" descr="FCC_layou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121" y="3567887"/>
            <a:ext cx="2765663" cy="2878518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8121184" y="4939487"/>
            <a:ext cx="609600" cy="332232"/>
          </a:xfrm>
          <a:prstGeom prst="rightArrow">
            <a:avLst>
              <a:gd name="adj1" fmla="val 29036"/>
              <a:gd name="adj2" fmla="val 3951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673384" y="4939487"/>
            <a:ext cx="609600" cy="332232"/>
          </a:xfrm>
          <a:prstGeom prst="rightArrow">
            <a:avLst>
              <a:gd name="adj1" fmla="val 29036"/>
              <a:gd name="adj2" fmla="val 39518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73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Collimation </a:t>
            </a:r>
            <a:r>
              <a:rPr lang="en-US" dirty="0" smtClean="0"/>
              <a:t>Studies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Efficiency_vs_amplitu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728899"/>
            <a:ext cx="3699520" cy="2519501"/>
          </a:xfrm>
          <a:prstGeom prst="rect">
            <a:avLst/>
          </a:prstGeom>
        </p:spPr>
      </p:pic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3"/>
          <a:srcRect b="3418"/>
          <a:stretch>
            <a:fillRect/>
          </a:stretch>
        </p:blipFill>
        <p:spPr>
          <a:xfrm>
            <a:off x="0" y="3387530"/>
            <a:ext cx="4167110" cy="3034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6348" y="5562600"/>
            <a:ext cx="124485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Fiascari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S. </a:t>
            </a:r>
            <a:r>
              <a:rPr lang="en-US" sz="1600" dirty="0" err="1" smtClean="0"/>
              <a:t>Redaelli</a:t>
            </a:r>
            <a:endParaRPr lang="en-US" sz="1600" dirty="0"/>
          </a:p>
        </p:txBody>
      </p:sp>
      <p:pic>
        <p:nvPicPr>
          <p:cNvPr id="10" name="Picture 9" descr="p1.tiff"/>
          <p:cNvPicPr>
            <a:picLocks noChangeAspect="1"/>
          </p:cNvPicPr>
          <p:nvPr/>
        </p:nvPicPr>
        <p:blipFill>
          <a:blip r:embed="rId4"/>
          <a:srcRect t="12574" r="14714"/>
          <a:stretch>
            <a:fillRect/>
          </a:stretch>
        </p:blipFill>
        <p:spPr>
          <a:xfrm>
            <a:off x="3211810" y="762000"/>
            <a:ext cx="5779790" cy="3131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8666" y="914400"/>
            <a:ext cx="104748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 Tomas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0" y="838200"/>
            <a:ext cx="335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First </a:t>
            </a:r>
            <a:r>
              <a:rPr lang="en-GB" dirty="0" err="1" smtClean="0"/>
              <a:t>betatron</a:t>
            </a:r>
            <a:r>
              <a:rPr lang="en-GB" dirty="0" smtClean="0"/>
              <a:t> collimation system scaled from LHC</a:t>
            </a:r>
          </a:p>
          <a:p>
            <a:pPr>
              <a:buFont typeface="Arial"/>
              <a:buChar char="•"/>
            </a:pPr>
            <a:r>
              <a:rPr lang="en-GB" dirty="0" smtClean="0"/>
              <a:t> Gaps as in HL-LHC</a:t>
            </a:r>
          </a:p>
          <a:p>
            <a:pPr>
              <a:buFont typeface="Arial"/>
              <a:buChar char="•"/>
            </a:pPr>
            <a:r>
              <a:rPr lang="en-GB" dirty="0" smtClean="0"/>
              <a:t> But 2.7km long</a:t>
            </a:r>
          </a:p>
          <a:p>
            <a:pPr>
              <a:buFont typeface="Symbol" pitchFamily="-105" charset="2"/>
              <a:buChar char=""/>
            </a:pPr>
            <a:r>
              <a:rPr lang="en-GB" dirty="0" smtClean="0"/>
              <a:t> Starting point for exploration</a:t>
            </a:r>
          </a:p>
          <a:p>
            <a:pPr>
              <a:buFont typeface="Symbol" pitchFamily="-105" charset="2"/>
              <a:buChar char=""/>
            </a:pPr>
            <a:endParaRPr lang="en-GB" dirty="0" smtClean="0"/>
          </a:p>
          <a:p>
            <a:pPr>
              <a:buFont typeface="Symbol" pitchFamily="-105" charset="2"/>
              <a:buChar char=""/>
            </a:pPr>
            <a:r>
              <a:rPr lang="en-GB" dirty="0" smtClean="0"/>
              <a:t> Fix issues from LHC design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426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3733800"/>
            <a:ext cx="64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5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LHC schedule beyond </a:t>
            </a:r>
            <a:r>
              <a:rPr lang="en-GB" dirty="0" smtClean="0"/>
              <a:t>LS1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48396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6813" y="264167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6693" y="40854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4565" y="26416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948" y="408541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</a:t>
            </a:r>
            <a:r>
              <a:rPr lang="en-GB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6133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4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141" y="551006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LS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6165" y="55100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Run 5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7895" y="6135687"/>
            <a:ext cx="581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solidFill>
                  <a:srgbClr val="FFFFFF"/>
                </a:solidFill>
              </a:rPr>
              <a:t>LHC schedule  approved by CERN management and LHC experiments spokespersons and technical coordinators  (December 2013)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009" y="664163"/>
            <a:ext cx="6186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LS2 	starting in </a:t>
            </a:r>
            <a:r>
              <a:rPr lang="en-GB" dirty="0" smtClean="0">
                <a:solidFill>
                  <a:srgbClr val="FF0000"/>
                </a:solidFill>
              </a:rPr>
              <a:t>2018 (July)	</a:t>
            </a:r>
            <a:r>
              <a:rPr lang="en-GB" dirty="0" smtClean="0"/>
              <a:t>=&gt; 	</a:t>
            </a:r>
            <a:r>
              <a:rPr lang="en-GB" dirty="0" smtClean="0">
                <a:solidFill>
                  <a:srgbClr val="FF0000"/>
                </a:solidFill>
              </a:rPr>
              <a:t>18 </a:t>
            </a:r>
            <a:r>
              <a:rPr lang="en-GB" dirty="0" smtClean="0"/>
              <a:t>months + 3 months BC 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 smtClean="0"/>
              <a:t>LS3	LHC: starting in 2023 	=&gt;	</a:t>
            </a:r>
            <a:r>
              <a:rPr lang="en-GB" dirty="0" smtClean="0">
                <a:solidFill>
                  <a:srgbClr val="FF0000"/>
                </a:solidFill>
              </a:rPr>
              <a:t>30</a:t>
            </a:r>
            <a:r>
              <a:rPr lang="en-GB" dirty="0" smtClean="0"/>
              <a:t> months + 3 months BC</a:t>
            </a:r>
          </a:p>
          <a:p>
            <a:pPr lvl="0">
              <a:tabLst>
                <a:tab pos="536575" algn="l"/>
                <a:tab pos="2963863" algn="l"/>
                <a:tab pos="3311525" algn="l"/>
              </a:tabLst>
            </a:pPr>
            <a:r>
              <a:rPr lang="en-GB" dirty="0"/>
              <a:t>	I</a:t>
            </a:r>
            <a:r>
              <a:rPr lang="en-GB" dirty="0" smtClean="0"/>
              <a:t>njectors: in 2024</a:t>
            </a:r>
            <a:r>
              <a:rPr lang="en-GB" dirty="0"/>
              <a:t>	</a:t>
            </a:r>
            <a:r>
              <a:rPr lang="en-GB" dirty="0" smtClean="0"/>
              <a:t>=&gt;</a:t>
            </a:r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13</a:t>
            </a:r>
            <a:r>
              <a:rPr lang="en-GB" dirty="0" smtClean="0"/>
              <a:t> months + 3 months BC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81022" y="566066"/>
            <a:ext cx="2355474" cy="1152846"/>
            <a:chOff x="6988333" y="1114770"/>
            <a:chExt cx="2025247" cy="903687"/>
          </a:xfrm>
        </p:grpSpPr>
        <p:grpSp>
          <p:nvGrpSpPr>
            <p:cNvPr id="18" name="Group 17"/>
            <p:cNvGrpSpPr/>
            <p:nvPr/>
          </p:nvGrpSpPr>
          <p:grpSpPr>
            <a:xfrm>
              <a:off x="7067911" y="1141217"/>
              <a:ext cx="1866091" cy="850793"/>
              <a:chOff x="7236296" y="15245"/>
              <a:chExt cx="1866091" cy="850793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236296" y="68139"/>
                <a:ext cx="224295" cy="1509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236296" y="256825"/>
                <a:ext cx="224295" cy="15094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36296" y="461945"/>
                <a:ext cx="224295" cy="15094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36296" y="671934"/>
                <a:ext cx="224295" cy="15094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7460591" y="15245"/>
                <a:ext cx="1641796" cy="850793"/>
                <a:chOff x="7460591" y="68139"/>
                <a:chExt cx="1641796" cy="850793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7460591" y="440642"/>
                  <a:ext cx="16417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Beam commissioning</a:t>
                  </a:r>
                  <a:endParaRPr lang="en-GB" sz="12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460591" y="641933"/>
                  <a:ext cx="115666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Technical stop</a:t>
                  </a:r>
                  <a:endParaRPr lang="en-GB" sz="12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460591" y="246120"/>
                  <a:ext cx="8659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Shutdown</a:t>
                  </a:r>
                  <a:endParaRPr lang="en-GB" sz="1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460591" y="68139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 smtClean="0"/>
                    <a:t>Physics</a:t>
                  </a:r>
                  <a:endParaRPr lang="en-GB" sz="1200" dirty="0"/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6988333" y="1114770"/>
              <a:ext cx="2025247" cy="903687"/>
            </a:xfrm>
            <a:prstGeom prst="rect">
              <a:avLst/>
            </a:prstGeom>
            <a:noFill/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108520" y="1671191"/>
            <a:ext cx="8688471" cy="4464496"/>
            <a:chOff x="349395" y="2018457"/>
            <a:chExt cx="8262087" cy="4464496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95" y="2018457"/>
              <a:ext cx="8262087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40253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14627" y="2893791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3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588224" y="422730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36096" y="2783568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9479" y="422730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</a:t>
              </a:r>
              <a:r>
                <a:rPr lang="en-GB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47664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4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65672" y="565195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LS 5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37696" y="565195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Run 5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090" y="5827910"/>
            <a:ext cx="32496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(</a:t>
            </a:r>
            <a:r>
              <a:rPr lang="en-GB" sz="1100" b="1" dirty="0" smtClean="0"/>
              <a:t>Extended) Year End Technical Stop: (E)YETS</a:t>
            </a:r>
            <a:endParaRPr lang="en-GB" sz="1100" b="1" dirty="0"/>
          </a:p>
        </p:txBody>
      </p:sp>
      <p:sp>
        <p:nvSpPr>
          <p:cNvPr id="40" name="Rectangle 39"/>
          <p:cNvSpPr/>
          <p:nvPr/>
        </p:nvSpPr>
        <p:spPr>
          <a:xfrm>
            <a:off x="3250804" y="2416604"/>
            <a:ext cx="603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EYETS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72717" y="2962275"/>
            <a:ext cx="332933" cy="250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2175288" y="2422468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75913" y="241463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77767" y="243368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72766" y="3867891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/>
              <a:t>Y</a:t>
            </a:r>
            <a:r>
              <a:rPr lang="en-GB" sz="1000" b="1" dirty="0" smtClean="0">
                <a:solidFill>
                  <a:schemeClr val="bg1"/>
                </a:solidFill>
              </a:rPr>
              <a:t>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56684" y="4114112"/>
            <a:ext cx="5180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chemeClr val="bg1"/>
                </a:solidFill>
              </a:rPr>
              <a:t>YETS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1921" y="427007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21934" y="5766355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3’000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602" y="184482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 fb</a:t>
            </a:r>
            <a:r>
              <a:rPr lang="fr-CH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endParaRPr lang="fr-FR" b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0232" y="5805264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4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Injection/Extraction Challenge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8620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</a:t>
            </a:r>
            <a:r>
              <a:rPr lang="en-GB" sz="1600" dirty="0" smtClean="0"/>
              <a:t>Total energy in beam batch injected needs to be limited</a:t>
            </a:r>
          </a:p>
          <a:p>
            <a:pPr>
              <a:buFont typeface="Arial"/>
              <a:buChar char="•"/>
            </a:pPr>
            <a:r>
              <a:rPr lang="en-GB" sz="1600" dirty="0" smtClean="0"/>
              <a:t> With LHC limit can inject O(100) bunches</a:t>
            </a:r>
          </a:p>
          <a:p>
            <a:pPr>
              <a:buFont typeface="Symbol" pitchFamily="-110" charset="2"/>
              <a:buChar char=""/>
            </a:pPr>
            <a:r>
              <a:rPr lang="en-GB" sz="1600" dirty="0" smtClean="0"/>
              <a:t> Very fast kicker (O(300ns)) for short gaps and beam filling factor of 80%</a:t>
            </a:r>
          </a:p>
          <a:p>
            <a:pPr>
              <a:buFont typeface="Symbol" pitchFamily="-110" charset="2"/>
              <a:buChar char=""/>
            </a:pPr>
            <a:r>
              <a:rPr lang="en-GB" sz="1600" dirty="0" smtClean="0"/>
              <a:t> Design improvements? </a:t>
            </a:r>
            <a:r>
              <a:rPr lang="en-GB" sz="1600" dirty="0" err="1" smtClean="0"/>
              <a:t>Massless</a:t>
            </a:r>
            <a:r>
              <a:rPr lang="en-GB" sz="1600" dirty="0" smtClean="0"/>
              <a:t> septum?</a:t>
            </a:r>
          </a:p>
          <a:p>
            <a:pPr>
              <a:buFont typeface="Symbol" pitchFamily="-110" charset="2"/>
              <a:buChar char=""/>
            </a:pPr>
            <a:endParaRPr lang="en-GB" sz="1600" dirty="0" smtClean="0"/>
          </a:p>
          <a:p>
            <a:pPr>
              <a:buFont typeface="Arial"/>
              <a:buChar char="•"/>
            </a:pPr>
            <a:r>
              <a:rPr lang="en-GB" sz="1600" dirty="0" smtClean="0"/>
              <a:t> Miss-firing of extraction kicker can lead to losses</a:t>
            </a:r>
          </a:p>
          <a:p>
            <a:pPr>
              <a:buFont typeface="Symbol" pitchFamily="-105" charset="2"/>
              <a:buChar char=""/>
            </a:pPr>
            <a:r>
              <a:rPr lang="en-GB" sz="1600" dirty="0" smtClean="0"/>
              <a:t> Which strategy?</a:t>
            </a:r>
          </a:p>
        </p:txBody>
      </p:sp>
      <p:pic>
        <p:nvPicPr>
          <p:cNvPr id="8" name="Picture 7" descr="p1.tiff"/>
          <p:cNvPicPr>
            <a:picLocks noChangeAspect="1"/>
          </p:cNvPicPr>
          <p:nvPr/>
        </p:nvPicPr>
        <p:blipFill>
          <a:blip r:embed="rId2"/>
          <a:srcRect t="8259" b="8259"/>
          <a:stretch>
            <a:fillRect/>
          </a:stretch>
        </p:blipFill>
        <p:spPr>
          <a:xfrm>
            <a:off x="0" y="762000"/>
            <a:ext cx="9144000" cy="304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11494"/>
            <a:ext cx="8229600" cy="51146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4400" smtClean="0">
                <a:latin typeface="+mj-lt"/>
              </a:rPr>
              <a:t>FCC-ee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Rational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 descr="xsec_vs_cme_mh125_th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576" y="758302"/>
            <a:ext cx="4088449" cy="346182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4553365" y="2156604"/>
            <a:ext cx="294983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505351" y="684066"/>
            <a:ext cx="52213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igure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5997"/>
            <a:ext cx="4834576" cy="33723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0984" y="5596478"/>
            <a:ext cx="162487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Consistent with current LHC results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6700" y="669780"/>
            <a:ext cx="4064000" cy="29878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Can use FCC-hh tunnel</a:t>
            </a:r>
          </a:p>
          <a:p>
            <a:pPr lvl="1"/>
            <a:r>
              <a:rPr lang="en-US" sz="3200" smtClean="0"/>
              <a:t>Tunnel cost has to be paid only once</a:t>
            </a:r>
          </a:p>
          <a:p>
            <a:pPr lvl="1"/>
            <a:endParaRPr lang="en-US" sz="3200" smtClean="0"/>
          </a:p>
          <a:p>
            <a:r>
              <a:rPr lang="en-US" smtClean="0"/>
              <a:t>Can operate at</a:t>
            </a:r>
          </a:p>
          <a:p>
            <a:pPr lvl="1"/>
            <a:r>
              <a:rPr lang="en-US" sz="3200" smtClean="0"/>
              <a:t>90 GeV (“Tera-Z”)</a:t>
            </a:r>
          </a:p>
          <a:p>
            <a:pPr lvl="1"/>
            <a:r>
              <a:rPr lang="en-US" sz="3200" smtClean="0"/>
              <a:t>160GeV (W pairs)</a:t>
            </a:r>
          </a:p>
          <a:p>
            <a:pPr lvl="1"/>
            <a:r>
              <a:rPr lang="en-US" sz="3200" smtClean="0"/>
              <a:t>240GeV (Higgs via Zh)</a:t>
            </a:r>
          </a:p>
          <a:p>
            <a:pPr lvl="1"/>
            <a:r>
              <a:rPr lang="en-US" sz="3200" smtClean="0"/>
              <a:t>350GeV (top threshold,  higgs productions via Zh and WW)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97500" y="4430196"/>
            <a:ext cx="3733800" cy="11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Limited energy reach</a:t>
            </a:r>
          </a:p>
          <a:p>
            <a:r>
              <a:rPr lang="en-US" sz="2200" dirty="0" smtClean="0"/>
              <a:t>But proton collider takes care of high energies</a:t>
            </a:r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1751" y="4326495"/>
            <a:ext cx="287437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43825" y="5106442"/>
            <a:ext cx="2949838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vs. Linear Colliders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Group 30"/>
          <p:cNvGrpSpPr/>
          <p:nvPr/>
        </p:nvGrpSpPr>
        <p:grpSpPr>
          <a:xfrm>
            <a:off x="568125" y="935310"/>
            <a:ext cx="7819321" cy="5025908"/>
            <a:chOff x="899592" y="315748"/>
            <a:chExt cx="6332008" cy="3905340"/>
          </a:xfrm>
        </p:grpSpPr>
        <p:pic>
          <p:nvPicPr>
            <p:cNvPr id="8" name="Picture 7" descr="Untitled.png"/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84414"/>
              <a:ext cx="6332008" cy="3636674"/>
            </a:xfrm>
            <a:prstGeom prst="rect">
              <a:avLst/>
            </a:prstGeom>
            <a:solidFill>
              <a:srgbClr val="666633"/>
            </a:solidFill>
            <a:ln>
              <a:solidFill>
                <a:schemeClr val="tx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H="1" flipV="1">
              <a:off x="3779912" y="3068960"/>
              <a:ext cx="864096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4572000" y="2600037"/>
              <a:ext cx="10690" cy="6849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211960" y="3140968"/>
              <a:ext cx="741459" cy="32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000FF"/>
                  </a:solidFill>
                  <a:effectLst/>
                </a:rPr>
                <a:t>Linear</a:t>
              </a: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080800" y="2430000"/>
              <a:ext cx="109728" cy="109728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4878000" y="836713"/>
              <a:ext cx="88880" cy="88880"/>
            </a:xfrm>
            <a:prstGeom prst="ellipse">
              <a:avLst/>
            </a:prstGeom>
            <a:solidFill>
              <a:srgbClr val="66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4048" y="692696"/>
              <a:ext cx="122269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effectLst/>
                </a:rPr>
                <a:t>CepC</a:t>
              </a:r>
              <a:r>
                <a:rPr lang="en-US" sz="1400" dirty="0" smtClean="0">
                  <a:effectLst/>
                </a:rPr>
                <a:t> (2 IPs)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080800" y="925594"/>
              <a:ext cx="1431012" cy="3015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511813" y="315748"/>
              <a:ext cx="969460" cy="609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  <a:effectLst/>
                </a:rPr>
                <a:t>Circular,</a:t>
              </a:r>
            </a:p>
            <a:p>
              <a:r>
                <a:rPr lang="en-US" sz="1500" dirty="0" smtClean="0">
                  <a:solidFill>
                    <a:srgbClr val="FF0000"/>
                  </a:solidFill>
                </a:rPr>
                <a:t>adding four experiments</a:t>
              </a:r>
              <a:endParaRPr lang="en-US" sz="1500" dirty="0" smtClean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19800" y="880607"/>
            <a:ext cx="308705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000" dirty="0" smtClean="0">
                <a:effectLst/>
                <a:hlinkClick r:id="rId3"/>
              </a:rPr>
              <a:t>Modified from original version:</a:t>
            </a:r>
          </a:p>
          <a:p>
            <a:r>
              <a:rPr lang="da-DK" sz="1000" u="sng" dirty="0" smtClean="0">
                <a:effectLst/>
                <a:hlinkClick r:id="rId3"/>
              </a:rPr>
              <a:t>http</a:t>
            </a:r>
            <a:r>
              <a:rPr lang="da-DK" sz="1000" u="sng" dirty="0">
                <a:effectLst/>
                <a:hlinkClick r:id="rId3"/>
              </a:rPr>
              <a:t>://arxiv.org/pdf/1308.6176v3.</a:t>
            </a:r>
            <a:r>
              <a:rPr lang="da-DK" sz="1000" u="sng" dirty="0" smtClean="0">
                <a:effectLst/>
                <a:hlinkClick r:id="rId3"/>
              </a:rPr>
              <a:t>pdf</a:t>
            </a:r>
            <a:endParaRPr lang="da-DK" sz="1000" u="sng" dirty="0" smtClean="0"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5916" y="697468"/>
            <a:ext cx="11509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Gianotti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2128" y="3967440"/>
            <a:ext cx="266700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China prepares a project similar to FCC-</a:t>
            </a:r>
            <a:r>
              <a:rPr lang="en-US" dirty="0" err="1" smtClean="0"/>
              <a:t>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Parameters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50791"/>
              </p:ext>
            </p:extLst>
          </p:nvPr>
        </p:nvGraphicFramePr>
        <p:xfrm>
          <a:off x="263364" y="825500"/>
          <a:ext cx="8423436" cy="336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40"/>
                <a:gridCol w="1344175"/>
                <a:gridCol w="1305770"/>
                <a:gridCol w="1228960"/>
                <a:gridCol w="1344175"/>
                <a:gridCol w="13569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LEP2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175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(mA)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1400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152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bunches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16’700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4’490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1’330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dirty="0" smtClean="0"/>
                        <a:t>*</a:t>
                      </a:r>
                      <a:r>
                        <a:rPr lang="en-US" baseline="-25000" dirty="0" smtClean="0"/>
                        <a:t>x/y</a:t>
                      </a:r>
                      <a:r>
                        <a:rPr lang="en-US" dirty="0" smtClean="0"/>
                        <a:t> (mm)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 /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1500 / 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smtClean="0"/>
                        <a:t>x</a:t>
                      </a:r>
                      <a:r>
                        <a:rPr lang="en-US" dirty="0" smtClean="0"/>
                        <a:t> (nm)/</a:t>
                      </a:r>
                      <a:r>
                        <a:rPr lang="en-US" dirty="0" err="1" smtClean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aseline="-25000" dirty="0" err="1" smtClean="0"/>
                        <a:t>y</a:t>
                      </a:r>
                      <a:r>
                        <a:rPr lang="en-US" dirty="0" smtClean="0"/>
                        <a:t> (pm)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29/60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3.3/7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30-50/~250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+mn-lt"/>
                        </a:rPr>
                        <a:t>x</a:t>
                      </a:r>
                      <a:r>
                        <a:rPr lang="en-US" baseline="0" dirty="0" smtClean="0">
                          <a:latin typeface="+mn-lt"/>
                        </a:rPr>
                        <a:t>(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baseline="0" dirty="0" smtClean="0">
                          <a:latin typeface="+mn-lt"/>
                        </a:rPr>
                        <a:t>m)/</a:t>
                      </a:r>
                      <a:r>
                        <a:rPr lang="en-US" baseline="0" dirty="0" err="1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-25000" dirty="0" err="1" smtClean="0">
                          <a:latin typeface="+mn-lt"/>
                        </a:rPr>
                        <a:t>y</a:t>
                      </a:r>
                      <a:r>
                        <a:rPr lang="en-US" baseline="0" dirty="0" smtClean="0">
                          <a:latin typeface="+mn-lt"/>
                        </a:rPr>
                        <a:t>(nm)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120/250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40/84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22/45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45/45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250/3500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baseline="-25000" dirty="0" err="1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L (10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 cm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800" b="0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r>
                        <a:rPr lang="en-US" sz="1800" b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GB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6.0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0.012</a:t>
                      </a:r>
                      <a:endParaRPr lang="en-GB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7425" y="4602023"/>
            <a:ext cx="6044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flat beams</a:t>
            </a:r>
          </a:p>
          <a:p>
            <a:endParaRPr lang="en-US" dirty="0" smtClean="0"/>
          </a:p>
          <a:p>
            <a:r>
              <a:rPr lang="en-US" dirty="0" smtClean="0"/>
              <a:t>Significant luminosity increase compared to LEP:</a:t>
            </a:r>
          </a:p>
          <a:p>
            <a:r>
              <a:rPr lang="en-US" dirty="0" smtClean="0"/>
              <a:t>Smaller </a:t>
            </a:r>
            <a:r>
              <a:rPr lang="en-US" dirty="0" err="1" smtClean="0"/>
              <a:t>emittances</a:t>
            </a:r>
            <a:r>
              <a:rPr lang="en-US" dirty="0" smtClean="0"/>
              <a:t>, beta-functions, larger power consumption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96200"/>
              </p:ext>
            </p:extLst>
          </p:nvPr>
        </p:nvGraphicFramePr>
        <p:xfrm>
          <a:off x="6718911" y="4671887"/>
          <a:ext cx="1161992" cy="91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583920" imgH="444240" progId="Equation.3">
                  <p:embed/>
                </p:oleObj>
              </mc:Choice>
              <mc:Fallback>
                <p:oleObj name="Equation" r:id="rId3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911" y="4671887"/>
                        <a:ext cx="1161992" cy="918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Luminosity Lifetime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486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14" y="2695676"/>
            <a:ext cx="6131586" cy="415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720" y="935474"/>
            <a:ext cx="2786725" cy="4883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Luminosity lifetime is dominated by radiative </a:t>
            </a:r>
            <a:r>
              <a:rPr lang="en-US" sz="2000" kern="0" dirty="0" err="1" smtClean="0">
                <a:latin typeface="+mn-lt"/>
              </a:rPr>
              <a:t>Bhabha</a:t>
            </a:r>
            <a:r>
              <a:rPr lang="en-US" sz="2000" kern="0" dirty="0" smtClean="0">
                <a:latin typeface="+mn-lt"/>
              </a:rPr>
              <a:t> scattering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000" kern="0" dirty="0" smtClean="0">
              <a:latin typeface="+mn-lt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000" kern="0" dirty="0"/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000" kern="0" dirty="0" smtClean="0">
              <a:latin typeface="+mn-lt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endParaRPr lang="en-US" sz="2000" kern="0" dirty="0"/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(total cross-section </a:t>
            </a:r>
            <a:r>
              <a:rPr lang="en-US" sz="2000" kern="0" dirty="0">
                <a:solidFill>
                  <a:srgbClr val="000000"/>
                </a:solidFill>
                <a:latin typeface="Symbol" panose="05050102010706020507" pitchFamily="18" charset="2"/>
                <a:sym typeface="Symbol"/>
              </a:rPr>
              <a:t>s</a:t>
            </a:r>
            <a:r>
              <a:rPr lang="en-US" sz="2000" kern="0" baseline="-25000" dirty="0">
                <a:solidFill>
                  <a:srgbClr val="000000"/>
                </a:solidFill>
                <a:latin typeface="Arial"/>
                <a:sym typeface="Symbol"/>
              </a:rPr>
              <a:t>ee</a:t>
            </a:r>
            <a:r>
              <a:rPr lang="en-US" sz="2000" kern="0" dirty="0">
                <a:solidFill>
                  <a:srgbClr val="000000"/>
                </a:solidFill>
                <a:latin typeface="Arial"/>
                <a:sym typeface="Symbol"/>
              </a:rPr>
              <a:t> 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sym typeface="Symbol"/>
              </a:rPr>
              <a:t>0.21b </a:t>
            </a:r>
            <a:r>
              <a:rPr lang="en-US" sz="2000" kern="0" dirty="0" smtClean="0">
                <a:sym typeface="Symbol"/>
              </a:rPr>
              <a:t>)</a:t>
            </a:r>
            <a:r>
              <a:rPr lang="en-US" sz="2000" kern="0" dirty="0" smtClean="0">
                <a:latin typeface="+mn-lt"/>
                <a:sym typeface="Symbol"/>
              </a:rPr>
              <a:t> 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  <a:sym typeface="Symbol"/>
              </a:rPr>
              <a:t>=&gt; Lifetimes down to ~15 minutes at 350GeV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sym typeface="Symbol"/>
              </a:rPr>
              <a:t>=&gt; Continuous top-up injection</a:t>
            </a:r>
            <a:endParaRPr lang="en-GB" sz="2000" kern="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99470"/>
              </p:ext>
            </p:extLst>
          </p:nvPr>
        </p:nvGraphicFramePr>
        <p:xfrm>
          <a:off x="457200" y="2328519"/>
          <a:ext cx="1562108" cy="791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4" imgW="876240" imgH="444240" progId="Equation.3">
                  <p:embed/>
                </p:oleObj>
              </mc:Choice>
              <mc:Fallback>
                <p:oleObj name="Equation" r:id="rId4" imgW="876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28519"/>
                        <a:ext cx="1562108" cy="7912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30438" y="3736240"/>
            <a:ext cx="89319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b="1" i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i="1" kern="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en-US" sz="20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endParaRPr lang="en-GB" sz="2000" b="1" i="1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p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75237" y="-698207"/>
            <a:ext cx="2155926" cy="47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Beamstrahlung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035" y="802512"/>
            <a:ext cx="7949835" cy="16619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27013" indent="-227013">
              <a:spcBef>
                <a:spcPct val="20000"/>
              </a:spcBef>
              <a:spcAft>
                <a:spcPts val="400"/>
              </a:spcAft>
              <a:buSzPct val="80000"/>
              <a:buFont typeface="Arial"/>
              <a:buChar char="•"/>
            </a:pPr>
            <a:r>
              <a:rPr lang="en-US" sz="2000" kern="0" dirty="0" smtClean="0">
                <a:latin typeface="+mn-lt"/>
              </a:rPr>
              <a:t>The colliding beams emit </a:t>
            </a:r>
            <a:r>
              <a:rPr lang="en-US" sz="2000" kern="0" dirty="0" err="1" smtClean="0">
                <a:latin typeface="+mn-lt"/>
              </a:rPr>
              <a:t>beamstrahlung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/>
              <a:t>like in a linear collider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SzPct val="80000"/>
              <a:buFont typeface="Arial"/>
              <a:buChar char="•"/>
            </a:pPr>
            <a:r>
              <a:rPr lang="en-US" sz="2000" kern="0" dirty="0" smtClean="0">
                <a:latin typeface="+mn-lt"/>
              </a:rPr>
              <a:t>The </a:t>
            </a:r>
            <a:r>
              <a:rPr lang="en-US" sz="2000" kern="0" dirty="0" smtClean="0"/>
              <a:t>average photon energy is small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SzPct val="80000"/>
              <a:buFont typeface="Arial"/>
              <a:buChar char="•"/>
            </a:pPr>
            <a:r>
              <a:rPr lang="en-US" sz="2000" kern="0" dirty="0" smtClean="0">
                <a:latin typeface="+mn-lt"/>
              </a:rPr>
              <a:t>But a few photons have a large energy</a:t>
            </a:r>
          </a:p>
          <a:p>
            <a:pPr marL="227013" indent="-227013">
              <a:spcBef>
                <a:spcPct val="20000"/>
              </a:spcBef>
              <a:spcAft>
                <a:spcPts val="400"/>
              </a:spcAft>
              <a:buSzPct val="80000"/>
              <a:buFont typeface="Arial"/>
              <a:buChar char="•"/>
            </a:pPr>
            <a:r>
              <a:rPr lang="en-US" sz="2000" kern="0" dirty="0" smtClean="0"/>
              <a:t>The electrons will be lost due to the energy error</a:t>
            </a:r>
            <a:endParaRPr lang="en-US" sz="2000" kern="0" dirty="0" smtClean="0">
              <a:latin typeface="+mn-lt"/>
            </a:endParaRPr>
          </a:p>
        </p:txBody>
      </p:sp>
      <p:grpSp>
        <p:nvGrpSpPr>
          <p:cNvPr id="8" name="Group 34"/>
          <p:cNvGrpSpPr/>
          <p:nvPr/>
        </p:nvGrpSpPr>
        <p:grpSpPr>
          <a:xfrm>
            <a:off x="5509746" y="1130300"/>
            <a:ext cx="3481854" cy="1781550"/>
            <a:chOff x="6569060" y="1726006"/>
            <a:chExt cx="2189085" cy="1367955"/>
          </a:xfrm>
        </p:grpSpPr>
        <p:grpSp>
          <p:nvGrpSpPr>
            <p:cNvPr id="9" name="Group 33"/>
            <p:cNvGrpSpPr/>
            <p:nvPr/>
          </p:nvGrpSpPr>
          <p:grpSpPr>
            <a:xfrm>
              <a:off x="6782712" y="1726006"/>
              <a:ext cx="1975433" cy="1110810"/>
              <a:chOff x="6751434" y="1726006"/>
              <a:chExt cx="1975433" cy="1110810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7375565" y="2103367"/>
                <a:ext cx="691290" cy="3333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pic>
            <p:nvPicPr>
              <p:cNvPr id="12" name="Picture 100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02919">
                <a:off x="7781300" y="1959728"/>
                <a:ext cx="634557" cy="246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6751434" y="2179561"/>
                <a:ext cx="624131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8098578" y="2360312"/>
                <a:ext cx="544351" cy="33899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8436403" y="1726006"/>
                <a:ext cx="29046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endParaRPr lang="en-GB" sz="2000" kern="0" dirty="0" smtClean="0">
                  <a:solidFill>
                    <a:srgbClr val="0000FF"/>
                  </a:solidFill>
                  <a:latin typeface="Symbol" panose="05050102010706020507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99832" y="1812444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07086" y="2436706"/>
                <a:ext cx="327334" cy="400110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:r>
                  <a:rPr lang="en-US" sz="2000" kern="0" dirty="0" smtClean="0">
                    <a:latin typeface="+mn-lt"/>
                  </a:rPr>
                  <a:t>e</a:t>
                </a:r>
                <a:endParaRPr lang="en-GB" sz="2000" kern="0" dirty="0" smtClean="0">
                  <a:latin typeface="+mn-lt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 bwMode="auto">
              <a:xfrm rot="10800000">
                <a:off x="6881521" y="2238445"/>
                <a:ext cx="494044" cy="8486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0" name="Arc 9"/>
            <p:cNvSpPr/>
            <p:nvPr/>
          </p:nvSpPr>
          <p:spPr bwMode="auto">
            <a:xfrm>
              <a:off x="6569060" y="2179561"/>
              <a:ext cx="1720905" cy="914400"/>
            </a:xfrm>
            <a:prstGeom prst="arc">
              <a:avLst>
                <a:gd name="adj1" fmla="val 16200000"/>
                <a:gd name="adj2" fmla="val 20272309"/>
              </a:avLst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801500" y="5417234"/>
            <a:ext cx="508344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2000" dirty="0" smtClean="0"/>
              <a:t>Flat beams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2000" dirty="0" err="1" smtClean="0"/>
              <a:t>Beamstrahlung</a:t>
            </a:r>
            <a:r>
              <a:rPr lang="en-US" sz="2000" dirty="0" smtClean="0"/>
              <a:t> is an issue at higher energies</a:t>
            </a:r>
            <a:endParaRPr lang="en-US" sz="2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92068"/>
              </p:ext>
            </p:extLst>
          </p:nvPr>
        </p:nvGraphicFramePr>
        <p:xfrm>
          <a:off x="5065189" y="4211063"/>
          <a:ext cx="3392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4" imgW="1727200" imgH="444500" progId="Equation.3">
                  <p:embed/>
                </p:oleObj>
              </mc:Choice>
              <mc:Fallback>
                <p:oleObj name="Equation" r:id="rId4" imgW="17272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189" y="4211063"/>
                        <a:ext cx="339248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8901" y="3023488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keep losses small require critical energy </a:t>
            </a:r>
            <a:r>
              <a:rPr lang="en-US" sz="2000" dirty="0" err="1" smtClean="0"/>
              <a:t>E</a:t>
            </a:r>
            <a:r>
              <a:rPr lang="en-US" sz="2000" baseline="-25000" dirty="0" err="1" smtClean="0"/>
              <a:t>crit</a:t>
            </a:r>
            <a:r>
              <a:rPr lang="en-US" sz="2000" dirty="0" smtClean="0"/>
              <a:t> (3/2 average photon energy) to be much smaller than energy acceptance (</a:t>
            </a:r>
            <a:r>
              <a:rPr lang="en-US" sz="2000" dirty="0" smtClean="0"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cs typeface="Symbol" charset="2"/>
              </a:rPr>
              <a:t>)</a:t>
            </a:r>
            <a:endParaRPr lang="en-US" sz="20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851100"/>
              </p:ext>
            </p:extLst>
          </p:nvPr>
        </p:nvGraphicFramePr>
        <p:xfrm>
          <a:off x="5994266" y="3126676"/>
          <a:ext cx="12239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6" imgW="622300" imgH="393700" progId="Equation.3">
                  <p:embed/>
                </p:oleObj>
              </mc:Choice>
              <mc:Fallback>
                <p:oleObj name="Equation" r:id="rId6" imgW="62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266" y="3126676"/>
                        <a:ext cx="12239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Top-up Injection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28700"/>
            <a:ext cx="6553200" cy="26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705534"/>
            <a:ext cx="2527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Boost energy in booster ring to collision energy</a:t>
            </a:r>
          </a:p>
          <a:p>
            <a:pPr>
              <a:buFont typeface="Arial"/>
              <a:buChar char="•"/>
            </a:pPr>
            <a:r>
              <a:rPr lang="en-US" dirty="0" smtClean="0"/>
              <a:t> Inject into collider ring on top of circulating beam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Requires third 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 Can keep collider current almost constant, even with short lifetimes</a:t>
            </a:r>
          </a:p>
          <a:p>
            <a:pPr>
              <a:buFont typeface="Arial"/>
              <a:buChar char="•"/>
            </a:pPr>
            <a:r>
              <a:rPr lang="en-US" dirty="0" smtClean="0"/>
              <a:t> Tested in B-factories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7300" y="4882465"/>
            <a:ext cx="3935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into booster at 20GeV</a:t>
            </a:r>
          </a:p>
          <a:p>
            <a:r>
              <a:rPr lang="en-US" dirty="0" smtClean="0"/>
              <a:t>Injection into collider ring very 10s or 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48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011494"/>
            <a:ext cx="8229600" cy="511467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CERN has been requested to develop two options for the future flagship projects</a:t>
            </a:r>
          </a:p>
          <a:p>
            <a:pPr lvl="1"/>
            <a:r>
              <a:rPr lang="en-US" dirty="0" smtClean="0"/>
              <a:t>CLIC, a high energy linear collider</a:t>
            </a:r>
          </a:p>
          <a:p>
            <a:pPr lvl="1"/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, with possibly FCC-</a:t>
            </a:r>
            <a:r>
              <a:rPr lang="en-US" dirty="0" err="1" smtClean="0"/>
              <a:t>ee</a:t>
            </a:r>
            <a:r>
              <a:rPr lang="en-US" dirty="0"/>
              <a:t> </a:t>
            </a:r>
            <a:r>
              <a:rPr lang="en-US" dirty="0" smtClean="0"/>
              <a:t>as intermediate step (also FCC-he option)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FCC study aims at CDR for European strategy update (2018)</a:t>
            </a:r>
          </a:p>
          <a:p>
            <a:r>
              <a:rPr lang="en-US" dirty="0" smtClean="0"/>
              <a:t>The work has just started</a:t>
            </a:r>
          </a:p>
          <a:p>
            <a:r>
              <a:rPr lang="en-US" dirty="0" smtClean="0"/>
              <a:t>First baseline exists</a:t>
            </a:r>
          </a:p>
          <a:p>
            <a:r>
              <a:rPr lang="en-US" dirty="0" smtClean="0"/>
              <a:t>More work to be done</a:t>
            </a:r>
          </a:p>
          <a:p>
            <a:pPr lvl="1"/>
            <a:r>
              <a:rPr lang="en-US" dirty="0" smtClean="0"/>
              <a:t>Exciting technological challenges</a:t>
            </a:r>
          </a:p>
          <a:p>
            <a:pPr lvl="1"/>
            <a:r>
              <a:rPr lang="en-US" dirty="0" smtClean="0"/>
              <a:t>Exciting beam physics</a:t>
            </a:r>
          </a:p>
          <a:p>
            <a:pPr lvl="1"/>
            <a:r>
              <a:rPr lang="en-US" dirty="0" smtClean="0"/>
              <a:t>Exciting physics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are looking for more collaboration</a:t>
            </a:r>
          </a:p>
          <a:p>
            <a:r>
              <a:rPr lang="en-US" dirty="0" smtClean="0"/>
              <a:t>We are looking for good people</a:t>
            </a:r>
          </a:p>
          <a:p>
            <a:pPr lvl="1"/>
            <a:r>
              <a:rPr lang="en-US" dirty="0" smtClean="0"/>
              <a:t>Including PhD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Want to Contribute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712968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700" b="1" dirty="0" smtClean="0">
                <a:solidFill>
                  <a:srgbClr val="0000CC"/>
                </a:solidFill>
                <a:ea typeface="Calibri"/>
                <a:cs typeface="Times New Roman"/>
              </a:rPr>
              <a:t> </a:t>
            </a:r>
            <a:endParaRPr lang="en-GB" sz="700" b="1" dirty="0">
              <a:solidFill>
                <a:srgbClr val="0000CC"/>
              </a:solidFill>
              <a:ea typeface="Calibri"/>
              <a:cs typeface="Times New Roman"/>
            </a:endParaRPr>
          </a:p>
          <a:p>
            <a:pPr lvl="0"/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Work/meeting structures established based on INDICO, see:</a:t>
            </a:r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 </a:t>
            </a:r>
            <a:r>
              <a:rPr lang="en-GB" sz="2000" b="1" dirty="0"/>
              <a:t>Study: 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</a:rPr>
              <a:t>	</a:t>
            </a:r>
            <a:r>
              <a:rPr lang="en-GB" sz="2000" b="1" dirty="0">
                <a:solidFill>
                  <a:prstClr val="black"/>
                </a:solidFill>
                <a:ea typeface="Calibri"/>
                <a:cs typeface="Times New Roman"/>
                <a:hlinkClick r:id="rId2"/>
              </a:rPr>
              <a:t>https://indico.cern.ch/category/5153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2"/>
              </a:rPr>
              <a:t>/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20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/>
            <a:r>
              <a:rPr lang="en-GB" sz="2000" b="1" dirty="0" smtClean="0">
                <a:solidFill>
                  <a:schemeClr val="accent6"/>
                </a:solidFill>
                <a:ea typeface="Calibri"/>
                <a:cs typeface="Times New Roman"/>
              </a:rPr>
              <a:t>In particular:</a:t>
            </a:r>
            <a:endParaRPr lang="en-GB" sz="2000" b="1" dirty="0">
              <a:solidFill>
                <a:schemeClr val="accent6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endParaRPr lang="en-GB" sz="1050" b="1" dirty="0" smtClean="0"/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FCC-</a:t>
            </a:r>
            <a:r>
              <a:rPr lang="en-GB" sz="2000" b="1" dirty="0" err="1" smtClean="0"/>
              <a:t>hh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Hadron</a:t>
            </a:r>
            <a:r>
              <a:rPr lang="en-GB" sz="2000" b="1" dirty="0" smtClean="0"/>
              <a:t> Collider VIDYO meetings </a:t>
            </a:r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hlinkClick r:id="rId3"/>
              </a:rPr>
              <a:t>https://indico.cern.ch/category/5263/</a:t>
            </a:r>
            <a:endParaRPr lang="en-GB" sz="2000" b="1" dirty="0" smtClean="0"/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4"/>
              </a:rPr>
              <a:t>daniel.schulte@cern.ch</a:t>
            </a: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800100" lvl="1" indent="-342900">
              <a:buFontTx/>
              <a:buChar char="-"/>
            </a:pPr>
            <a:endParaRPr lang="en-GB" sz="2000" b="1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buFontTx/>
              <a:buChar char="-"/>
            </a:pPr>
            <a:r>
              <a:rPr lang="en-GB" sz="2000" b="1" dirty="0" smtClean="0"/>
              <a:t>FCC-</a:t>
            </a:r>
            <a:r>
              <a:rPr lang="en-GB" sz="2000" b="1" dirty="0" err="1" smtClean="0"/>
              <a:t>hadron</a:t>
            </a:r>
            <a:r>
              <a:rPr lang="en-GB" sz="2000" b="1" dirty="0" smtClean="0"/>
              <a:t> injector meetings</a:t>
            </a:r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hlinkClick r:id="rId5"/>
              </a:rPr>
              <a:t>https://indico.cern.ch/category/5262/</a:t>
            </a:r>
            <a:endParaRPr lang="en-GB" sz="2000" b="1" dirty="0" smtClean="0"/>
          </a:p>
          <a:p>
            <a:pPr marL="800100" lvl="1" indent="-342900">
              <a:buFontTx/>
              <a:buChar char="-"/>
            </a:pP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Contacts: </a:t>
            </a:r>
            <a:r>
              <a:rPr lang="en-GB" sz="2000" b="1" dirty="0" smtClean="0">
                <a:solidFill>
                  <a:prstClr val="black"/>
                </a:solidFill>
                <a:ea typeface="Calibri"/>
                <a:cs typeface="Times New Roman"/>
                <a:hlinkClick r:id="rId6"/>
              </a:rPr>
              <a:t>brennan.goddard@cern.ch</a:t>
            </a:r>
            <a:endParaRPr lang="en-GB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Project at CERN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762000"/>
            <a:ext cx="8305800" cy="203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d</a:t>
            </a:r>
            <a:r>
              <a:rPr lang="en-US" dirty="0" smtClean="0">
                <a:latin typeface="Times"/>
                <a:cs typeface="Times"/>
              </a:rPr>
              <a:t>) …</a:t>
            </a:r>
            <a:r>
              <a:rPr lang="en-GB" dirty="0" smtClean="0">
                <a:latin typeface="Times-Roman"/>
              </a:rPr>
              <a:t>to propose an ambitious </a:t>
            </a:r>
            <a:r>
              <a:rPr lang="en-GB" b="1" dirty="0" smtClean="0">
                <a:latin typeface="Times-Roman"/>
              </a:rPr>
              <a:t>post-LHC accelerator project at CERN </a:t>
            </a:r>
            <a:r>
              <a:rPr lang="en-GB" dirty="0" smtClean="0">
                <a:latin typeface="Times-Roman"/>
              </a:rPr>
              <a:t>by the time of the next Strategy update…</a:t>
            </a:r>
            <a:endParaRPr lang="en-US" dirty="0" smtClean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… </a:t>
            </a:r>
            <a:r>
              <a:rPr lang="en-US" i="1" dirty="0" smtClean="0">
                <a:latin typeface="Times"/>
                <a:cs typeface="Times"/>
              </a:rPr>
              <a:t>CERN should undertake design studies for accelerator projects in a global context, with emphasis on proton-proton and electron-positron high-energy frontier machines. </a:t>
            </a:r>
            <a:r>
              <a:rPr lang="en-GB" i="1" dirty="0" smtClean="0">
                <a:latin typeface="Times"/>
                <a:cs typeface="Times"/>
              </a:rPr>
              <a:t>These design studies should be coupled to a vigorous accelerator </a:t>
            </a:r>
            <a:r>
              <a:rPr lang="en-GB" b="1" i="1" dirty="0" smtClean="0">
                <a:latin typeface="Times"/>
                <a:cs typeface="Times"/>
              </a:rPr>
              <a:t>R&amp;D programme</a:t>
            </a:r>
            <a:r>
              <a:rPr lang="en-GB" i="1" dirty="0" smtClean="0">
                <a:latin typeface="Times"/>
                <a:cs typeface="Times"/>
              </a:rPr>
              <a:t>, including </a:t>
            </a:r>
            <a:r>
              <a:rPr lang="en-GB" b="1" i="1" dirty="0" smtClean="0">
                <a:solidFill>
                  <a:srgbClr val="FF0000"/>
                </a:solidFill>
                <a:latin typeface="Times"/>
                <a:cs typeface="Times"/>
              </a:rPr>
              <a:t>high-field magnets</a:t>
            </a:r>
            <a:r>
              <a:rPr lang="en-GB" b="1" i="1" dirty="0" smtClean="0">
                <a:latin typeface="Times"/>
                <a:cs typeface="Times"/>
              </a:rPr>
              <a:t> and </a:t>
            </a:r>
            <a:r>
              <a:rPr lang="en-GB" b="1" i="1" dirty="0" smtClean="0">
                <a:solidFill>
                  <a:srgbClr val="00B050"/>
                </a:solidFill>
                <a:latin typeface="Times"/>
                <a:cs typeface="Times"/>
              </a:rPr>
              <a:t>high-gradient accelerating</a:t>
            </a:r>
            <a:r>
              <a:rPr lang="en-GB" b="1" i="1" dirty="0" smtClean="0">
                <a:latin typeface="Times"/>
                <a:cs typeface="Times"/>
              </a:rPr>
              <a:t> structures</a:t>
            </a:r>
            <a:r>
              <a:rPr lang="en-GB" i="1" dirty="0" smtClean="0">
                <a:latin typeface="Times"/>
                <a:cs typeface="Times"/>
              </a:rPr>
              <a:t>, </a:t>
            </a:r>
            <a:r>
              <a:rPr lang="en-GB" b="1" i="1" dirty="0" smtClean="0">
                <a:latin typeface="Times"/>
                <a:cs typeface="Times"/>
              </a:rPr>
              <a:t>in collaboration with national institutes, laboratories and universities worldwide.</a:t>
            </a:r>
            <a:r>
              <a:rPr lang="en-US" i="1" dirty="0" smtClean="0">
                <a:latin typeface="Times"/>
                <a:cs typeface="Times"/>
              </a:rPr>
              <a:t> </a:t>
            </a:r>
            <a:endParaRPr lang="en-US" dirty="0" smtClean="0">
              <a:latin typeface="Times"/>
              <a:cs typeface="Times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523" y="3291685"/>
            <a:ext cx="4299845" cy="2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"/>
          <p:cNvGrpSpPr/>
          <p:nvPr/>
        </p:nvGrpSpPr>
        <p:grpSpPr>
          <a:xfrm>
            <a:off x="34615" y="2768465"/>
            <a:ext cx="4220262" cy="3401471"/>
            <a:chOff x="34615" y="2768465"/>
            <a:chExt cx="4220262" cy="340147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5" y="3201618"/>
              <a:ext cx="4220262" cy="296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33892" y="2768465"/>
              <a:ext cx="23045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FF0000"/>
                  </a:solidFill>
                </a:rPr>
                <a:t>HFM – FCC-</a:t>
              </a:r>
              <a:r>
                <a:rPr lang="en-GB" sz="2400" b="1" dirty="0" err="1" smtClean="0">
                  <a:solidFill>
                    <a:srgbClr val="FF0000"/>
                  </a:solidFill>
                </a:rPr>
                <a:t>hh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17948" y="2768465"/>
            <a:ext cx="184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B050"/>
                </a:solidFill>
              </a:rPr>
              <a:t>HGA - CLIC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6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Ausbildungsprogramme</a:t>
            </a:r>
            <a:r>
              <a:rPr lang="en-GB" dirty="0" smtClean="0"/>
              <a:t> am </a:t>
            </a:r>
            <a:r>
              <a:rPr lang="en-GB" dirty="0"/>
              <a:t>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sz="3100" dirty="0" smtClean="0">
                <a:latin typeface="" pitchFamily="16"/>
              </a:rPr>
              <a:t>Summer Students </a:t>
            </a:r>
            <a:r>
              <a:rPr lang="en-GB" sz="3100" dirty="0">
                <a:latin typeface="" pitchFamily="16"/>
              </a:rPr>
              <a:t>(2 – 3 </a:t>
            </a:r>
            <a:r>
              <a:rPr lang="en-GB" sz="3100" dirty="0" err="1" smtClean="0">
                <a:latin typeface="" pitchFamily="16"/>
              </a:rPr>
              <a:t>Monate</a:t>
            </a:r>
            <a:r>
              <a:rPr lang="en-GB" sz="3100" dirty="0" smtClean="0">
                <a:latin typeface="" pitchFamily="16"/>
              </a:rPr>
              <a:t>, </a:t>
            </a:r>
            <a:r>
              <a:rPr lang="en-GB" sz="3100" dirty="0">
                <a:latin typeface="" pitchFamily="16"/>
              </a:rPr>
              <a:t>~</a:t>
            </a:r>
            <a:r>
              <a:rPr lang="en-GB" sz="3100" dirty="0" smtClean="0">
                <a:latin typeface="" pitchFamily="16"/>
              </a:rPr>
              <a:t>240 </a:t>
            </a:r>
            <a:r>
              <a:rPr lang="en-GB" sz="3100" dirty="0" err="1" smtClean="0">
                <a:latin typeface="" pitchFamily="16"/>
              </a:rPr>
              <a:t>Studenten</a:t>
            </a:r>
            <a:r>
              <a:rPr lang="en-GB" sz="3100" dirty="0" smtClean="0">
                <a:latin typeface="" pitchFamily="16"/>
              </a:rPr>
              <a:t>/</a:t>
            </a:r>
            <a:r>
              <a:rPr lang="en-GB" sz="3100" dirty="0" err="1" smtClean="0">
                <a:latin typeface="" pitchFamily="16"/>
              </a:rPr>
              <a:t>Jahr</a:t>
            </a:r>
            <a:r>
              <a:rPr lang="en-GB" sz="3100" dirty="0" smtClean="0">
                <a:latin typeface="" pitchFamily="16"/>
              </a:rPr>
              <a:t>)</a:t>
            </a:r>
          </a:p>
          <a:p>
            <a:pPr lvl="0"/>
            <a:endParaRPr lang="en-GB" sz="3100" dirty="0">
              <a:latin typeface="" pitchFamily="16"/>
            </a:endParaRPr>
          </a:p>
          <a:p>
            <a:pPr lvl="0"/>
            <a:r>
              <a:rPr lang="en-GB" sz="3100" dirty="0" smtClean="0">
                <a:latin typeface="" pitchFamily="16"/>
              </a:rPr>
              <a:t>Technical </a:t>
            </a:r>
            <a:r>
              <a:rPr lang="en-GB" sz="3100" dirty="0">
                <a:latin typeface="" pitchFamily="16"/>
              </a:rPr>
              <a:t>Students (6 – 12 </a:t>
            </a:r>
            <a:r>
              <a:rPr lang="en-GB" sz="3100" dirty="0" err="1" smtClean="0">
                <a:latin typeface="" pitchFamily="16"/>
              </a:rPr>
              <a:t>Monate</a:t>
            </a:r>
            <a:r>
              <a:rPr lang="en-GB" sz="3100" dirty="0" smtClean="0">
                <a:latin typeface="" pitchFamily="16"/>
              </a:rPr>
              <a:t>, ~160 </a:t>
            </a:r>
            <a:r>
              <a:rPr lang="en-GB" sz="3100" dirty="0" err="1">
                <a:latin typeface="" pitchFamily="16"/>
              </a:rPr>
              <a:t>S</a:t>
            </a:r>
            <a:r>
              <a:rPr lang="en-GB" sz="3100" dirty="0" err="1" smtClean="0">
                <a:latin typeface="" pitchFamily="16"/>
              </a:rPr>
              <a:t>tudenten</a:t>
            </a:r>
            <a:r>
              <a:rPr lang="en-GB" sz="3100" dirty="0" smtClean="0">
                <a:latin typeface="" pitchFamily="16"/>
              </a:rPr>
              <a:t>)</a:t>
            </a:r>
          </a:p>
          <a:p>
            <a:pPr lvl="0"/>
            <a:endParaRPr lang="en-GB" sz="3100" dirty="0">
              <a:latin typeface="" pitchFamily="16"/>
            </a:endParaRPr>
          </a:p>
          <a:p>
            <a:pPr lvl="0"/>
            <a:r>
              <a:rPr lang="en-GB" sz="3100" dirty="0" smtClean="0">
                <a:latin typeface="" pitchFamily="16"/>
              </a:rPr>
              <a:t>Doctoral </a:t>
            </a:r>
            <a:r>
              <a:rPr lang="en-GB" sz="3100" dirty="0">
                <a:latin typeface="" pitchFamily="16"/>
              </a:rPr>
              <a:t>Students (2 – 3 </a:t>
            </a:r>
            <a:r>
              <a:rPr lang="en-GB" sz="3100" dirty="0" err="1" smtClean="0">
                <a:latin typeface="" pitchFamily="16"/>
              </a:rPr>
              <a:t>Jahre</a:t>
            </a:r>
            <a:r>
              <a:rPr lang="en-GB" sz="3100" dirty="0" smtClean="0">
                <a:latin typeface="" pitchFamily="16"/>
              </a:rPr>
              <a:t>, </a:t>
            </a:r>
            <a:r>
              <a:rPr lang="en-GB" sz="3100" dirty="0">
                <a:latin typeface="" pitchFamily="16"/>
              </a:rPr>
              <a:t>~</a:t>
            </a:r>
            <a:r>
              <a:rPr lang="en-GB" sz="3100" dirty="0" smtClean="0">
                <a:latin typeface="" pitchFamily="16"/>
              </a:rPr>
              <a:t>170 </a:t>
            </a:r>
            <a:r>
              <a:rPr lang="en-GB" sz="3100" dirty="0" err="1" smtClean="0">
                <a:latin typeface="" pitchFamily="16"/>
              </a:rPr>
              <a:t>Studenten</a:t>
            </a:r>
            <a:r>
              <a:rPr lang="en-GB" sz="3100" dirty="0" smtClean="0">
                <a:latin typeface="" pitchFamily="16"/>
              </a:rPr>
              <a:t>)</a:t>
            </a:r>
            <a:endParaRPr lang="en-GB" sz="3100" dirty="0">
              <a:latin typeface="" pitchFamily="16"/>
            </a:endParaRPr>
          </a:p>
          <a:p>
            <a:pPr lvl="1"/>
            <a:r>
              <a:rPr lang="de-DE" dirty="0" smtClean="0">
                <a:solidFill>
                  <a:schemeClr val="accent4"/>
                </a:solidFill>
                <a:latin typeface="" pitchFamily="16"/>
              </a:rPr>
              <a:t>Doktoranden </a:t>
            </a:r>
            <a:r>
              <a:rPr lang="de-DE" dirty="0">
                <a:solidFill>
                  <a:schemeClr val="accent4"/>
                </a:solidFill>
                <a:latin typeface="" pitchFamily="16"/>
              </a:rPr>
              <a:t>mit technisch orientierten Themenbereichen</a:t>
            </a:r>
          </a:p>
          <a:p>
            <a:pPr lvl="1"/>
            <a:r>
              <a:rPr lang="de-DE" dirty="0">
                <a:solidFill>
                  <a:srgbClr val="FF0000"/>
                </a:solidFill>
                <a:latin typeface="" pitchFamily="16"/>
              </a:rPr>
              <a:t>Deutsches Sonderprogramm (</a:t>
            </a:r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Wolfgang-</a:t>
            </a:r>
            <a:r>
              <a:rPr lang="de-DE" dirty="0" err="1" smtClean="0">
                <a:solidFill>
                  <a:srgbClr val="FF0000"/>
                </a:solidFill>
                <a:latin typeface="" pitchFamily="16"/>
              </a:rPr>
              <a:t>Gentner</a:t>
            </a:r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-Programm)</a:t>
            </a:r>
          </a:p>
          <a:p>
            <a:pPr lvl="2"/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BMFT </a:t>
            </a:r>
            <a:r>
              <a:rPr lang="de-DE" dirty="0" err="1" smtClean="0">
                <a:solidFill>
                  <a:srgbClr val="FF0000"/>
                </a:solidFill>
                <a:latin typeface="" pitchFamily="16"/>
              </a:rPr>
              <a:t>finaziert</a:t>
            </a:r>
            <a:endParaRPr lang="de-DE" dirty="0" smtClean="0">
              <a:solidFill>
                <a:srgbClr val="FF0000"/>
              </a:solidFill>
              <a:latin typeface="" pitchFamily="16"/>
            </a:endParaRPr>
          </a:p>
          <a:p>
            <a:pPr lvl="2"/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Promotion an deutscher Universität</a:t>
            </a:r>
          </a:p>
          <a:p>
            <a:pPr lvl="2"/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Arbeit am CERN</a:t>
            </a:r>
          </a:p>
          <a:p>
            <a:pPr lvl="2"/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O(3.7kCHF/Monat)</a:t>
            </a:r>
          </a:p>
          <a:p>
            <a:pPr lvl="2"/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Am besten Kontakt vor der Bewerbung</a:t>
            </a:r>
          </a:p>
          <a:p>
            <a:pPr lvl="3"/>
            <a:r>
              <a:rPr lang="de-DE" sz="2300" dirty="0" smtClean="0">
                <a:solidFill>
                  <a:srgbClr val="FF0000"/>
                </a:solidFill>
                <a:latin typeface="" pitchFamily="16"/>
              </a:rPr>
              <a:t>Definition des Themas</a:t>
            </a:r>
          </a:p>
          <a:p>
            <a:pPr lvl="3"/>
            <a:r>
              <a:rPr lang="de-DE" sz="2300" dirty="0" smtClean="0">
                <a:solidFill>
                  <a:srgbClr val="FF0000"/>
                </a:solidFill>
                <a:latin typeface="" pitchFamily="16"/>
              </a:rPr>
              <a:t>Kontakt Professor zu Supervisor am CERN</a:t>
            </a:r>
          </a:p>
          <a:p>
            <a:pPr lvl="2"/>
            <a:r>
              <a:rPr lang="de-DE" dirty="0">
                <a:solidFill>
                  <a:schemeClr val="accent2"/>
                </a:solidFill>
                <a:hlinkClick r:id="rId3"/>
              </a:rPr>
              <a:t>https://cern.ch/wolfgang-gentner-stipendien</a:t>
            </a:r>
            <a:r>
              <a:rPr lang="de-DE" dirty="0" smtClean="0">
                <a:solidFill>
                  <a:schemeClr val="accent2"/>
                </a:solidFill>
                <a:hlinkClick r:id="rId3"/>
              </a:rPr>
              <a:t>/</a:t>
            </a:r>
            <a:endParaRPr lang="de-DE" dirty="0" smtClean="0">
              <a:solidFill>
                <a:schemeClr val="accent2"/>
              </a:solidFill>
            </a:endParaRPr>
          </a:p>
          <a:p>
            <a:pPr lvl="2"/>
            <a:endParaRPr lang="en-GB" dirty="0">
              <a:solidFill>
                <a:srgbClr val="FF0000"/>
              </a:solidFill>
              <a:latin typeface="" pitchFamily="16"/>
            </a:endParaRPr>
          </a:p>
          <a:p>
            <a:pPr lvl="0"/>
            <a:r>
              <a:rPr lang="en-GB" sz="3100" dirty="0">
                <a:latin typeface="" pitchFamily="16"/>
              </a:rPr>
              <a:t>Fellows (2 – 3 </a:t>
            </a:r>
            <a:r>
              <a:rPr lang="en-GB" sz="3100" dirty="0" err="1" smtClean="0">
                <a:latin typeface="" pitchFamily="16"/>
              </a:rPr>
              <a:t>Jahre</a:t>
            </a:r>
            <a:r>
              <a:rPr lang="en-GB" sz="3100" dirty="0" smtClean="0">
                <a:latin typeface="" pitchFamily="16"/>
              </a:rPr>
              <a:t>, </a:t>
            </a:r>
            <a:r>
              <a:rPr lang="en-GB" sz="3100" dirty="0">
                <a:latin typeface="" pitchFamily="16"/>
              </a:rPr>
              <a:t>~</a:t>
            </a:r>
            <a:r>
              <a:rPr lang="en-GB" sz="3100" dirty="0" smtClean="0">
                <a:latin typeface="" pitchFamily="16"/>
              </a:rPr>
              <a:t>550 </a:t>
            </a:r>
            <a:r>
              <a:rPr lang="en-GB" sz="3100" dirty="0">
                <a:latin typeface="" pitchFamily="16"/>
              </a:rPr>
              <a:t>Fellows</a:t>
            </a:r>
            <a:r>
              <a:rPr lang="en-GB" sz="3100" dirty="0" smtClean="0">
                <a:latin typeface="" pitchFamily="16"/>
              </a:rPr>
              <a:t>)</a:t>
            </a:r>
            <a:endParaRPr lang="en-GB" sz="3100" dirty="0">
              <a:latin typeface="" pitchFamily="16"/>
            </a:endParaRPr>
          </a:p>
        </p:txBody>
      </p:sp>
    </p:spTree>
    <p:extLst>
      <p:ext uri="{BB962C8B-B14F-4D97-AF65-F5344CB8AC3E}">
        <p14:creationId xmlns:p14="http://schemas.microsoft.com/office/powerpoint/2010/main" val="313357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cs typeface="ＭＳ Ｐゴシック" charset="-128"/>
              </a:rPr>
              <a:t>Thanks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950" y="838200"/>
            <a:ext cx="8794750" cy="586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3333FF"/>
                </a:solidFill>
                <a:latin typeface="Calibri" charset="0"/>
                <a:cs typeface="ＭＳ Ｐゴシック" charset="-128"/>
              </a:rPr>
              <a:t>Thanks for your patience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Calibri" charset="0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3333FF"/>
                </a:solidFill>
                <a:latin typeface="Calibri" charset="0"/>
                <a:cs typeface="ＭＳ Ｐゴシック" charset="-128"/>
              </a:rPr>
              <a:t>Thanks to all the people who helped or from whom I stole figures</a:t>
            </a:r>
          </a:p>
          <a:p>
            <a:pPr lvl="1">
              <a:lnSpc>
                <a:spcPct val="90000"/>
              </a:lnSpc>
            </a:pPr>
            <a:r>
              <a:rPr lang="en-US" sz="1600" smtClean="0">
                <a:solidFill>
                  <a:srgbClr val="000000"/>
                </a:solidFill>
                <a:latin typeface="Calibri" charset="0"/>
              </a:rPr>
              <a:t>S. Stapnes, L. Rossi, Ralph Assmann, Jean-Pierre Delahaye, Lucie Linssen, Steffen Doebert, Alexej Grudiev, Frank Tecker, Walter Wuensch, Stephane Poss, Jan Strube, Joerg Wenninger, M. Benedikt, Frank Zimmermann, Bernhard Holzer, …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7533" y="4978400"/>
            <a:ext cx="47713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can look into the seeds of </a:t>
            </a:r>
            <a:r>
              <a:rPr lang="en-US" dirty="0" err="1" smtClean="0"/>
              <a:t>time, And</a:t>
            </a:r>
            <a:r>
              <a:rPr lang="en-US" dirty="0" smtClean="0"/>
              <a:t> say which grain will grow and which will </a:t>
            </a:r>
            <a:r>
              <a:rPr lang="en-US" dirty="0" err="1" smtClean="0"/>
              <a:t>not; Speak</a:t>
            </a:r>
            <a:r>
              <a:rPr lang="en-US" dirty="0" smtClean="0"/>
              <a:t> then to me.</a:t>
            </a:r>
          </a:p>
          <a:p>
            <a:r>
              <a:rPr lang="en-US" dirty="0" smtClean="0"/>
              <a:t>(Shakespeare)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3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Expectations after Long Shutdown 1 (2015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17696"/>
            <a:ext cx="6248400" cy="1773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smtClean="0"/>
              <a:t>Cms energy </a:t>
            </a:r>
            <a:r>
              <a:rPr lang="en-GB" sz="2353" b="1" smtClean="0"/>
              <a:t>13 TeV</a:t>
            </a:r>
            <a:endParaRPr lang="en-GB" sz="2353" smtClean="0"/>
          </a:p>
          <a:p>
            <a:pPr marL="4381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smtClean="0"/>
              <a:t>Bunch spacing </a:t>
            </a:r>
            <a:r>
              <a:rPr lang="en-GB" sz="2353" b="1" smtClean="0"/>
              <a:t>25 ns</a:t>
            </a:r>
          </a:p>
          <a:p>
            <a:pPr marL="4381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53" smtClean="0"/>
              <a:t>Expected maximum luminosity: </a:t>
            </a:r>
            <a:r>
              <a:rPr lang="en-GB" sz="2353" b="1" smtClean="0"/>
              <a:t>1.6 x 10</a:t>
            </a:r>
            <a:r>
              <a:rPr lang="en-GB" sz="2353" b="1" baseline="30000" smtClean="0"/>
              <a:t>34 </a:t>
            </a:r>
            <a:r>
              <a:rPr lang="en-GB" sz="2353" b="1" smtClean="0"/>
              <a:t>cm</a:t>
            </a:r>
            <a:r>
              <a:rPr lang="en-GB" sz="2353" b="1" baseline="30000" smtClean="0"/>
              <a:t>-2</a:t>
            </a:r>
            <a:r>
              <a:rPr lang="en-GB" sz="2353" b="1" smtClean="0"/>
              <a:t> s</a:t>
            </a:r>
            <a:r>
              <a:rPr lang="en-GB" sz="2353" b="1" baseline="30000" smtClean="0"/>
              <a:t>-1 </a:t>
            </a:r>
            <a:r>
              <a:rPr lang="en-GB" sz="2353" smtClean="0"/>
              <a:t>± 20%</a:t>
            </a:r>
          </a:p>
          <a:p>
            <a:pPr lvl="1">
              <a:defRPr/>
            </a:pPr>
            <a:r>
              <a:rPr lang="en-GB" sz="2353" smtClean="0"/>
              <a:t>Limited by inner triplet heat load limit, due to collisions debris</a:t>
            </a:r>
          </a:p>
          <a:p>
            <a:pPr marL="438150"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22398"/>
              </p:ext>
            </p:extLst>
          </p:nvPr>
        </p:nvGraphicFramePr>
        <p:xfrm>
          <a:off x="321700" y="4902200"/>
          <a:ext cx="8342801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3328"/>
                <a:gridCol w="1182334"/>
                <a:gridCol w="1165072"/>
                <a:gridCol w="1333335"/>
                <a:gridCol w="1496471"/>
                <a:gridCol w="698933"/>
                <a:gridCol w="123332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Number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of bunches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Intensity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per bunch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Transverse</a:t>
                      </a:r>
                      <a:r>
                        <a:rPr lang="en-GB" sz="1600" baseline="0" noProof="0" dirty="0" smtClean="0"/>
                        <a:t> </a:t>
                      </a:r>
                    </a:p>
                    <a:p>
                      <a:pPr algn="ctr"/>
                      <a:r>
                        <a:rPr lang="en-GB" sz="1600" baseline="0" noProof="0" dirty="0" err="1" smtClean="0"/>
                        <a:t>emittance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Peak</a:t>
                      </a:r>
                    </a:p>
                    <a:p>
                      <a:pPr algn="ctr"/>
                      <a:r>
                        <a:rPr lang="en-GB" sz="1600" baseline="0" noProof="0" dirty="0" smtClean="0"/>
                        <a:t> luminosity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Pile up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Int.  yearly</a:t>
                      </a:r>
                    </a:p>
                    <a:p>
                      <a:pPr algn="ctr"/>
                      <a:r>
                        <a:rPr lang="en-GB" sz="1600" noProof="0" dirty="0" smtClean="0"/>
                        <a:t>luminosity</a:t>
                      </a:r>
                      <a:endParaRPr lang="en-GB" sz="1600" noProof="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sz="1400" b="1" dirty="0" smtClean="0"/>
                        <a:t>25 ns</a:t>
                      </a:r>
                      <a:r>
                        <a:rPr lang="fr-CH" sz="1400" b="1" baseline="0" dirty="0" smtClean="0"/>
                        <a:t> </a:t>
                      </a:r>
                      <a:r>
                        <a:rPr lang="fr-CH" sz="1400" b="1" dirty="0" smtClean="0"/>
                        <a:t>BCMS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2508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1.15 × 10</a:t>
                      </a:r>
                      <a:r>
                        <a:rPr lang="fr-CH" sz="1400" b="1" baseline="30000" dirty="0" smtClean="0"/>
                        <a:t>11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1.9 µm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400" b="1" dirty="0" smtClean="0"/>
                        <a:t>1.6×10</a:t>
                      </a:r>
                      <a:r>
                        <a:rPr lang="fr-CH" sz="1400" b="1" baseline="30000" dirty="0" smtClean="0"/>
                        <a:t>34</a:t>
                      </a:r>
                      <a:r>
                        <a:rPr lang="fr-CH" sz="1400" b="1" dirty="0" smtClean="0"/>
                        <a:t> cm</a:t>
                      </a:r>
                      <a:r>
                        <a:rPr lang="fr-CH" sz="1400" b="1" baseline="30000" dirty="0" smtClean="0"/>
                        <a:t>-2</a:t>
                      </a:r>
                      <a:r>
                        <a:rPr lang="fr-CH" sz="1400" b="1" dirty="0" smtClean="0"/>
                        <a:t>s</a:t>
                      </a:r>
                      <a:r>
                        <a:rPr lang="fr-CH" sz="1400" b="1" baseline="30000" dirty="0" smtClean="0"/>
                        <a:t>-1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~43</a:t>
                      </a:r>
                      <a:endParaRPr lang="fr-CH" sz="14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400" b="1" dirty="0" smtClean="0"/>
                        <a:t>~40-45 fb</a:t>
                      </a:r>
                      <a:r>
                        <a:rPr lang="fr-CH" sz="1400" b="1" baseline="30000" dirty="0" smtClean="0"/>
                        <a:t>-1</a:t>
                      </a:r>
                      <a:endParaRPr lang="fr-CH" sz="1400" b="1" baseline="30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819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conditions: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turn around time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machine availability </a:t>
            </a:r>
            <a:endParaRPr lang="en-GB" dirty="0" smtClean="0"/>
          </a:p>
          <a:p>
            <a:pPr marL="742950" lvl="1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GB" dirty="0" err="1" smtClean="0"/>
              <a:t>β</a:t>
            </a:r>
            <a:r>
              <a:rPr lang="en-GB" baseline="30000" dirty="0" smtClean="0"/>
              <a:t>*</a:t>
            </a:r>
            <a:r>
              <a:rPr lang="en-GB" dirty="0" smtClean="0"/>
              <a:t>  ≤ 0.5m (was 0.6 </a:t>
            </a:r>
            <a:r>
              <a:rPr lang="en-GB" dirty="0" err="1" smtClean="0"/>
              <a:t>m</a:t>
            </a:r>
            <a:r>
              <a:rPr lang="en-GB" dirty="0" smtClean="0"/>
              <a:t> in 2012)</a:t>
            </a:r>
          </a:p>
          <a:p>
            <a:pPr marL="742950" lvl="2" indent="-285750" defTabSz="457200">
              <a:spcBef>
                <a:spcPct val="20000"/>
              </a:spcBef>
              <a:buFont typeface="Arial"/>
              <a:buChar char="–"/>
              <a:defRPr/>
            </a:pPr>
            <a:r>
              <a:rPr lang="en-GB" dirty="0" smtClean="0"/>
              <a:t>Using new injector beam production scheme (BCMS), resulting in brighter beams.</a:t>
            </a:r>
          </a:p>
          <a:p>
            <a:pPr marL="285750" indent="-285750" defTabSz="457200">
              <a:spcBef>
                <a:spcPct val="20000"/>
              </a:spcBef>
              <a:buFont typeface="Arial"/>
              <a:buChar char="–"/>
              <a:defRPr/>
            </a:pP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5779" y="3886200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HL-LHC </a:t>
            </a:r>
            <a:r>
              <a:rPr lang="en-GB" dirty="0" smtClean="0"/>
              <a:t>Project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4198237" cy="30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3429000"/>
            <a:ext cx="41910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600" dirty="0" smtClean="0"/>
              <a:t>Many improvements on the LHC ring</a:t>
            </a:r>
          </a:p>
          <a:p>
            <a:pPr>
              <a:buNone/>
            </a:pPr>
            <a:endParaRPr lang="en-GB" sz="2600" dirty="0" smtClean="0"/>
          </a:p>
          <a:p>
            <a:r>
              <a:rPr lang="en-GB" sz="2600" dirty="0" smtClean="0"/>
              <a:t>New </a:t>
            </a:r>
            <a:r>
              <a:rPr lang="en-GB" sz="2600" dirty="0"/>
              <a:t>IR-quads </a:t>
            </a:r>
            <a:r>
              <a:rPr lang="en-GB" sz="2600" dirty="0" smtClean="0"/>
              <a:t>Nb</a:t>
            </a:r>
            <a:r>
              <a:rPr lang="en-GB" sz="2600" baseline="-25000" dirty="0" smtClean="0"/>
              <a:t>3</a:t>
            </a:r>
            <a:r>
              <a:rPr lang="en-GB" sz="2600" dirty="0" smtClean="0"/>
              <a:t>Sn (</a:t>
            </a:r>
            <a:r>
              <a:rPr lang="en-GB" sz="2600" dirty="0"/>
              <a:t>inner triplets)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New 11 </a:t>
            </a:r>
            <a:r>
              <a:rPr lang="en-GB" sz="2600" dirty="0"/>
              <a:t>T Nb</a:t>
            </a:r>
            <a:r>
              <a:rPr lang="en-GB" sz="2600" baseline="-25000" dirty="0"/>
              <a:t>3</a:t>
            </a:r>
            <a:r>
              <a:rPr lang="en-GB" sz="2600" dirty="0"/>
              <a:t>Sn (short) </a:t>
            </a:r>
            <a:r>
              <a:rPr lang="en-GB" sz="2600" dirty="0" smtClean="0"/>
              <a:t>dipoles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Collimation 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/>
              <a:t>Cryogenics </a:t>
            </a:r>
            <a:r>
              <a:rPr lang="en-GB" sz="2600" dirty="0" smtClean="0"/>
              <a:t>upgrade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Crab Cavities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Cold powering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Machine protection</a:t>
            </a:r>
          </a:p>
          <a:p>
            <a:pPr marL="342900" lvl="1" indent="-342900">
              <a:buFont typeface="Arial"/>
              <a:buChar char="•"/>
            </a:pPr>
            <a:r>
              <a:rPr lang="en-GB" sz="2600" dirty="0" smtClean="0"/>
              <a:t>…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838200"/>
            <a:ext cx="8686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61925">
              <a:buNone/>
            </a:pPr>
            <a:r>
              <a:rPr lang="en-GB" sz="2000" dirty="0" smtClean="0">
                <a:solidFill>
                  <a:srgbClr val="0C377B"/>
                </a:solidFill>
              </a:rPr>
              <a:t>Goal is to obtain about 3 - 4 fb</a:t>
            </a:r>
            <a:r>
              <a:rPr lang="en-GB" sz="2000" baseline="30000" dirty="0" smtClean="0">
                <a:solidFill>
                  <a:srgbClr val="0C377B"/>
                </a:solidFill>
              </a:rPr>
              <a:t>-1</a:t>
            </a:r>
            <a:r>
              <a:rPr lang="en-GB" sz="2000" dirty="0" smtClean="0">
                <a:solidFill>
                  <a:srgbClr val="0C377B"/>
                </a:solidFill>
              </a:rPr>
              <a:t>/day (250 to 300 fb</a:t>
            </a:r>
            <a:r>
              <a:rPr lang="en-GB" sz="2000" baseline="30000" dirty="0" smtClean="0">
                <a:solidFill>
                  <a:srgbClr val="0C377B"/>
                </a:solidFill>
              </a:rPr>
              <a:t>-1</a:t>
            </a:r>
            <a:r>
              <a:rPr lang="en-GB" sz="2000" dirty="0" smtClean="0">
                <a:solidFill>
                  <a:srgbClr val="0C377B"/>
                </a:solidFill>
              </a:rPr>
              <a:t>/year)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524000"/>
            <a:ext cx="5029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65" dirty="0" smtClean="0"/>
              <a:t>Many improvements on the injector chain</a:t>
            </a:r>
          </a:p>
          <a:p>
            <a:pPr>
              <a:buNone/>
            </a:pPr>
            <a:endParaRPr lang="en-GB" sz="2065" dirty="0" smtClean="0"/>
          </a:p>
          <a:p>
            <a:r>
              <a:rPr lang="en-GB" sz="2065" dirty="0" err="1" smtClean="0"/>
              <a:t>Linac</a:t>
            </a:r>
            <a:r>
              <a:rPr lang="en-GB" sz="2065" dirty="0" smtClean="0"/>
              <a:t> 4 - PS booster</a:t>
            </a:r>
          </a:p>
          <a:p>
            <a:r>
              <a:rPr lang="en-GB" sz="2065" dirty="0" smtClean="0"/>
              <a:t>PS</a:t>
            </a:r>
          </a:p>
          <a:p>
            <a:r>
              <a:rPr lang="en-GB" sz="2065" dirty="0" smtClean="0"/>
              <a:t>SPS</a:t>
            </a:r>
          </a:p>
          <a:p>
            <a:pPr>
              <a:buNone/>
            </a:pPr>
            <a:endParaRPr lang="en-GB" sz="2600" dirty="0" smtClean="0"/>
          </a:p>
        </p:txBody>
      </p:sp>
      <p:pic>
        <p:nvPicPr>
          <p:cNvPr id="11" name="Picture 2" descr="http://www.maalpu.org/lhc/LHC.cha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7" b="4761"/>
          <a:stretch/>
        </p:blipFill>
        <p:spPr bwMode="auto">
          <a:xfrm>
            <a:off x="5486400" y="1295400"/>
            <a:ext cx="2895600" cy="20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International </a:t>
            </a:r>
            <a:r>
              <a:rPr lang="en-GB" dirty="0" smtClean="0"/>
              <a:t>Collaboration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2296" y="1052736"/>
            <a:ext cx="60628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GB" sz="2800" dirty="0" smtClean="0"/>
              <a:t>Baseline layout of HL-LHC IR region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1192" y="5023808"/>
            <a:ext cx="899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with national laboratories but also involving industrial firms </a:t>
            </a:r>
            <a:endParaRPr lang="en-GB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-35144" y="1747981"/>
            <a:ext cx="9026744" cy="2551712"/>
            <a:chOff x="-35144" y="2240874"/>
            <a:chExt cx="9026744" cy="2551712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144" y="2240874"/>
              <a:ext cx="8377758" cy="2551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8342614" y="3175711"/>
              <a:ext cx="648986" cy="3161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38282" y="2861004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Q4</a:t>
              </a:r>
              <a:endParaRPr lang="fr-FR" sz="1400" dirty="0"/>
            </a:p>
          </p:txBody>
        </p:sp>
        <p:pic>
          <p:nvPicPr>
            <p:cNvPr id="13" name="Picture 2" descr="http://medias.doublet.pro/medias/images/produits/bd4b68f999ac2c4f0c7a1384b3f0bd22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91512" y="3173186"/>
              <a:ext cx="558263" cy="312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7949613" y="3175711"/>
              <a:ext cx="324493" cy="316147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28718" y="2869949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D2</a:t>
              </a:r>
              <a:endParaRPr lang="fr-FR" sz="1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96200" y="838200"/>
            <a:ext cx="11082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F. </a:t>
            </a:r>
            <a:r>
              <a:rPr lang="en-US" dirty="0" err="1" smtClean="0"/>
              <a:t>Bordry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0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of Dipole Fields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6768752" cy="4260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92280" y="1564337"/>
            <a:ext cx="205172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err="1" smtClean="0"/>
              <a:t>Looking</a:t>
            </a:r>
            <a:r>
              <a:rPr lang="fr-CH" sz="2000" dirty="0" smtClean="0"/>
              <a:t> </a:t>
            </a:r>
            <a:r>
              <a:rPr lang="fr-CH" sz="2000" dirty="0" err="1" smtClean="0"/>
              <a:t>at</a:t>
            </a:r>
            <a:r>
              <a:rPr lang="fr-CH" sz="2000" dirty="0" smtClean="0"/>
              <a:t> performance </a:t>
            </a:r>
            <a:r>
              <a:rPr lang="fr-CH" sz="2000" dirty="0" err="1" smtClean="0"/>
              <a:t>offered</a:t>
            </a:r>
            <a:r>
              <a:rPr lang="fr-CH" sz="2000" dirty="0" smtClean="0"/>
              <a:t> by </a:t>
            </a:r>
            <a:r>
              <a:rPr lang="fr-CH" sz="2000" dirty="0" err="1" smtClean="0"/>
              <a:t>practical</a:t>
            </a:r>
            <a:r>
              <a:rPr lang="fr-CH" sz="2000" dirty="0" smtClean="0"/>
              <a:t> SC, </a:t>
            </a:r>
            <a:r>
              <a:rPr lang="fr-CH" sz="2000" dirty="0" err="1" smtClean="0"/>
              <a:t>considering</a:t>
            </a:r>
            <a:r>
              <a:rPr lang="fr-CH" sz="2000" dirty="0" smtClean="0"/>
              <a:t> tunnel size and basic engineering (forces, stresses, </a:t>
            </a:r>
            <a:r>
              <a:rPr lang="fr-CH" sz="2000" dirty="0" err="1" smtClean="0"/>
              <a:t>energy</a:t>
            </a:r>
            <a:r>
              <a:rPr lang="fr-CH" sz="2000" dirty="0" smtClean="0"/>
              <a:t>) </a:t>
            </a:r>
            <a:r>
              <a:rPr lang="fr-CH" sz="2000" b="1" dirty="0" smtClean="0"/>
              <a:t>the </a:t>
            </a:r>
            <a:r>
              <a:rPr lang="fr-CH" sz="2000" b="1" dirty="0" err="1" smtClean="0"/>
              <a:t>practical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limits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is</a:t>
            </a:r>
            <a:r>
              <a:rPr lang="fr-CH" sz="2000" b="1" dirty="0" smtClean="0"/>
              <a:t> </a:t>
            </a:r>
            <a:r>
              <a:rPr lang="fr-CH" sz="2000" b="1" dirty="0" err="1" smtClean="0"/>
              <a:t>around</a:t>
            </a:r>
            <a:r>
              <a:rPr lang="fr-CH" sz="2000" b="1" dirty="0" smtClean="0"/>
              <a:t> 20 T. </a:t>
            </a:r>
            <a:r>
              <a:rPr lang="fr-CH" sz="2000" dirty="0" err="1" smtClean="0"/>
              <a:t>Such</a:t>
            </a:r>
            <a:r>
              <a:rPr lang="fr-CH" sz="2000" dirty="0" smtClean="0"/>
              <a:t> a challenge </a:t>
            </a:r>
            <a:r>
              <a:rPr lang="fr-CH" sz="2000" dirty="0" err="1" smtClean="0"/>
              <a:t>is</a:t>
            </a:r>
            <a:r>
              <a:rPr lang="fr-CH" sz="2000" dirty="0" smtClean="0"/>
              <a:t> </a:t>
            </a:r>
            <a:r>
              <a:rPr lang="fr-CH" sz="2000" dirty="0" err="1" smtClean="0"/>
              <a:t>similar</a:t>
            </a:r>
            <a:r>
              <a:rPr lang="fr-CH" sz="2000" dirty="0" smtClean="0"/>
              <a:t> to a 40 T </a:t>
            </a:r>
            <a:r>
              <a:rPr lang="fr-CH" sz="2000" dirty="0" err="1" smtClean="0"/>
              <a:t>solenoid</a:t>
            </a:r>
            <a:r>
              <a:rPr lang="fr-CH" sz="2000" dirty="0" smtClean="0"/>
              <a:t> (</a:t>
            </a:r>
            <a:r>
              <a:rPr lang="fr-CH" sz="2000" dirty="0" smtClean="0">
                <a:sym typeface="Symbol"/>
              </a:rPr>
              <a:t>-C)</a:t>
            </a:r>
            <a:endParaRPr lang="en-GB" sz="20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670583" y="3833497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59832" y="3683484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275856" y="3403659"/>
            <a:ext cx="62179" cy="621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22"/>
          <p:cNvGrpSpPr/>
          <p:nvPr/>
        </p:nvGrpSpPr>
        <p:grpSpPr>
          <a:xfrm>
            <a:off x="251520" y="5888907"/>
            <a:ext cx="2351199" cy="338554"/>
            <a:chOff x="251520" y="5888907"/>
            <a:chExt cx="2351199" cy="338554"/>
          </a:xfrm>
        </p:grpSpPr>
        <p:sp>
          <p:nvSpPr>
            <p:cNvPr id="13" name="TextBox 12"/>
            <p:cNvSpPr txBox="1"/>
            <p:nvPr/>
          </p:nvSpPr>
          <p:spPr>
            <a:xfrm>
              <a:off x="251520" y="5888907"/>
              <a:ext cx="2351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smtClean="0"/>
                <a:t>  Nb-Ti operating </a:t>
              </a:r>
              <a:r>
                <a:rPr lang="fr-CH" sz="1600" b="1" dirty="0" err="1" smtClean="0"/>
                <a:t>dipoles</a:t>
              </a:r>
              <a:r>
                <a:rPr lang="fr-CH" sz="1600" b="1" dirty="0" smtClean="0"/>
                <a:t>;  </a:t>
              </a:r>
              <a:endParaRPr lang="en-GB" sz="1600" b="1" dirty="0"/>
            </a:p>
          </p:txBody>
        </p:sp>
        <p:sp>
          <p:nvSpPr>
            <p:cNvPr id="14" name="Flowchart: Decision 18"/>
            <p:cNvSpPr>
              <a:spLocks noChangeAspect="1"/>
            </p:cNvSpPr>
            <p:nvPr/>
          </p:nvSpPr>
          <p:spPr>
            <a:xfrm>
              <a:off x="277305" y="6014936"/>
              <a:ext cx="99852" cy="8649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3732315" y="3014530"/>
            <a:ext cx="3636312" cy="3218126"/>
            <a:chOff x="3732315" y="3014530"/>
            <a:chExt cx="3636312" cy="321812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3732315" y="3014530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4204466" y="3306756"/>
              <a:ext cx="60350" cy="6035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24"/>
            <p:cNvGrpSpPr/>
            <p:nvPr/>
          </p:nvGrpSpPr>
          <p:grpSpPr>
            <a:xfrm>
              <a:off x="4985872" y="5894102"/>
              <a:ext cx="2382755" cy="338554"/>
              <a:chOff x="4985872" y="5894102"/>
              <a:chExt cx="2382755" cy="338554"/>
            </a:xfrm>
          </p:grpSpPr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4985872" y="6028009"/>
                <a:ext cx="60350" cy="6035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16047" y="5894102"/>
                <a:ext cx="23525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600" b="1" dirty="0" smtClean="0">
                    <a:sym typeface="Symbol"/>
                  </a:rPr>
                  <a:t>Nb3Sn block test </a:t>
                </a:r>
                <a:r>
                  <a:rPr lang="fr-CH" sz="1600" b="1" dirty="0" err="1" smtClean="0">
                    <a:sym typeface="Symbol"/>
                  </a:rPr>
                  <a:t>dipoles</a:t>
                </a:r>
                <a:r>
                  <a:rPr lang="fr-CH" sz="1600" b="1" dirty="0" smtClean="0"/>
                  <a:t> </a:t>
                </a:r>
                <a:endParaRPr lang="en-GB" sz="1600" b="1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635377" y="5888907"/>
            <a:ext cx="2337125" cy="338554"/>
            <a:chOff x="2635377" y="5888907"/>
            <a:chExt cx="2337125" cy="338554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635377" y="6041607"/>
              <a:ext cx="62179" cy="621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7556" y="5888907"/>
              <a:ext cx="22749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b="1" dirty="0" smtClean="0"/>
                <a:t>Nb3Sn cos</a:t>
              </a:r>
              <a:r>
                <a:rPr lang="fr-CH" sz="1600" b="1" dirty="0" smtClean="0">
                  <a:sym typeface="Symbol"/>
                </a:rPr>
                <a:t> test </a:t>
              </a:r>
              <a:r>
                <a:rPr lang="fr-CH" sz="1600" b="1" dirty="0" err="1" smtClean="0">
                  <a:sym typeface="Symbol"/>
                </a:rPr>
                <a:t>dipoles</a:t>
              </a:r>
              <a:endParaRPr lang="en-GB" sz="1600" b="1" dirty="0"/>
            </a:p>
          </p:txBody>
        </p:sp>
      </p:grpSp>
      <p:sp>
        <p:nvSpPr>
          <p:cNvPr id="24" name="Rectangle 23"/>
          <p:cNvSpPr>
            <a:spLocks noChangeAspect="1"/>
          </p:cNvSpPr>
          <p:nvPr/>
        </p:nvSpPr>
        <p:spPr>
          <a:xfrm>
            <a:off x="4430635" y="3303410"/>
            <a:ext cx="60350" cy="603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808150" y="2191224"/>
            <a:ext cx="1808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400" dirty="0" smtClean="0"/>
              <a:t>LBNL, </a:t>
            </a:r>
            <a:r>
              <a:rPr lang="fr-CH" sz="1400" dirty="0" err="1" smtClean="0"/>
              <a:t>with</a:t>
            </a:r>
            <a:r>
              <a:rPr lang="fr-CH" sz="1400" dirty="0" smtClean="0"/>
              <a:t> large bore</a:t>
            </a:r>
          </a:p>
          <a:p>
            <a:r>
              <a:rPr lang="fr-CH" sz="1400" dirty="0" err="1" smtClean="0"/>
              <a:t>Spring</a:t>
            </a:r>
            <a:r>
              <a:rPr lang="fr-CH" sz="1400" dirty="0" smtClean="0"/>
              <a:t> 2013</a:t>
            </a:r>
            <a:endParaRPr lang="en-GB" sz="1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518281" y="2687148"/>
            <a:ext cx="481517" cy="5889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5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 </a:t>
            </a:r>
            <a:r>
              <a:rPr lang="en-US" dirty="0" smtClean="0"/>
              <a:t>Cloud Effects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16016" y="5157192"/>
            <a:ext cx="1042723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K. </a:t>
            </a:r>
            <a:r>
              <a:rPr lang="en-US" sz="1400" dirty="0" err="1" smtClean="0"/>
              <a:t>Ohmi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L. </a:t>
            </a:r>
            <a:r>
              <a:rPr lang="en-US" sz="1400" dirty="0" err="1" smtClean="0"/>
              <a:t>Mether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G. </a:t>
            </a:r>
            <a:r>
              <a:rPr lang="en-US" sz="1400" dirty="0" err="1" smtClean="0"/>
              <a:t>Rumolo</a:t>
            </a:r>
            <a:endParaRPr lang="en-US" sz="1400" dirty="0" smtClean="0"/>
          </a:p>
          <a:p>
            <a:r>
              <a:rPr lang="en-US" sz="1400" dirty="0" smtClean="0"/>
              <a:t>R. </a:t>
            </a:r>
            <a:r>
              <a:rPr lang="en-US" sz="1400" dirty="0" err="1" smtClean="0"/>
              <a:t>Cimino</a:t>
            </a:r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6200" y="609600"/>
            <a:ext cx="3886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a potential performance limitation for LHC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Heat load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Beam instability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Generate large number of electrons</a:t>
            </a:r>
          </a:p>
          <a:p>
            <a:endParaRPr lang="en-US" dirty="0"/>
          </a:p>
          <a:p>
            <a:r>
              <a:rPr lang="en-US" dirty="0" smtClean="0"/>
              <a:t>First simulations for 25ns: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Symbol" charset="2"/>
              </a:rPr>
              <a:t>Photoelectron </a:t>
            </a:r>
            <a:r>
              <a:rPr lang="en-US" dirty="0" smtClean="0">
                <a:cs typeface="Symbol" charset="2"/>
              </a:rPr>
              <a:t>yield </a:t>
            </a:r>
            <a:r>
              <a:rPr lang="en-US" dirty="0" smtClean="0">
                <a:latin typeface="Symbol" charset="2"/>
                <a:cs typeface="Symbol" charset="2"/>
              </a:rPr>
              <a:t>U</a:t>
            </a:r>
            <a:r>
              <a:rPr lang="en-US" dirty="0" smtClean="0">
                <a:cs typeface="Symbol" charset="2"/>
              </a:rPr>
              <a:t>&lt;O(0.2)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cs typeface="Symbol" charset="2"/>
              </a:rPr>
              <a:t>S</a:t>
            </a:r>
            <a:r>
              <a:rPr lang="en-US" dirty="0" err="1" smtClean="0">
                <a:cs typeface="Symbol" charset="2"/>
              </a:rPr>
              <a:t>awtooth</a:t>
            </a:r>
            <a:r>
              <a:rPr lang="en-US" dirty="0" smtClean="0">
                <a:cs typeface="Symbol" charset="2"/>
              </a:rPr>
              <a:t> should better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Secondary emission yield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baseline="-25000" dirty="0" smtClean="0"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&lt;1.2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But need to include pinch due to bunch fields</a:t>
            </a:r>
          </a:p>
          <a:p>
            <a:pPr marL="285750" indent="-285750"/>
            <a:endParaRPr lang="en-US" dirty="0" smtClean="0">
              <a:cs typeface="Symbol" charset="2"/>
            </a:endParaRPr>
          </a:p>
          <a:p>
            <a:r>
              <a:rPr lang="en-US" dirty="0">
                <a:cs typeface="Symbol" charset="2"/>
              </a:rPr>
              <a:t>I</a:t>
            </a:r>
            <a:r>
              <a:rPr lang="en-US" dirty="0" smtClean="0">
                <a:cs typeface="Symbol" charset="2"/>
              </a:rPr>
              <a:t>mportant issue to follow up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5ns bunch spacing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Symbol" charset="2"/>
              </a:rPr>
              <a:t>W</a:t>
            </a:r>
            <a:r>
              <a:rPr lang="en-US" dirty="0" smtClean="0">
                <a:cs typeface="Symbol" charset="2"/>
              </a:rPr>
              <a:t>ork on mitigation techniques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Symbol" charset="2"/>
              </a:rPr>
              <a:t>Experimental data</a:t>
            </a:r>
          </a:p>
        </p:txBody>
      </p:sp>
      <p:pic>
        <p:nvPicPr>
          <p:cNvPr id="10" name="Picture 9" descr="cen_dens_FCC_50TeV_25ns_Y0.20_R0.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21095"/>
            <a:ext cx="5148064" cy="400404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851920" y="2564904"/>
            <a:ext cx="5184576" cy="0"/>
          </a:xfrm>
          <a:prstGeom prst="line">
            <a:avLst/>
          </a:prstGeom>
          <a:ln>
            <a:solidFill>
              <a:srgbClr val="7F1C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72200" y="1219200"/>
            <a:ext cx="236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before bunch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0525" y="3717032"/>
            <a:ext cx="104272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L. </a:t>
            </a:r>
            <a:r>
              <a:rPr lang="en-US" sz="1400" dirty="0" err="1" smtClean="0"/>
              <a:t>Mether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G. </a:t>
            </a:r>
            <a:r>
              <a:rPr lang="en-US" sz="1400" dirty="0" err="1" smtClean="0"/>
              <a:t>Rumolo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1102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for Loss Mechanism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31732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Beam-gas scattering goal</a:t>
            </a:r>
          </a:p>
          <a:p>
            <a:r>
              <a:rPr lang="en-US" dirty="0" smtClean="0"/>
              <a:t>&gt;100h beam lifetime</a:t>
            </a:r>
          </a:p>
          <a:p>
            <a:endParaRPr lang="en-US" dirty="0" smtClean="0"/>
          </a:p>
          <a:p>
            <a:pPr>
              <a:buFont typeface="Symbol" pitchFamily="-105" charset="2"/>
              <a:buChar char=""/>
            </a:pPr>
            <a:r>
              <a:rPr lang="en-US" dirty="0" smtClean="0">
                <a:cs typeface="Symbol" charset="2"/>
              </a:rPr>
              <a:t> &lt;O(10</a:t>
            </a:r>
            <a:r>
              <a:rPr lang="en-US" baseline="30000" dirty="0" smtClean="0">
                <a:cs typeface="Symbol" charset="2"/>
              </a:rPr>
              <a:t>15</a:t>
            </a:r>
            <a:r>
              <a:rPr lang="en-US" dirty="0" smtClean="0">
                <a:cs typeface="Symbol" charset="2"/>
              </a:rPr>
              <a:t>m</a:t>
            </a:r>
            <a:r>
              <a:rPr lang="en-US" baseline="30000" dirty="0" smtClean="0">
                <a:cs typeface="Symbol" charset="2"/>
              </a:rPr>
              <a:t>-3</a:t>
            </a:r>
            <a:r>
              <a:rPr lang="en-US" dirty="0" smtClean="0">
                <a:cs typeface="Symbol" charset="2"/>
              </a:rPr>
              <a:t>) H</a:t>
            </a:r>
            <a:r>
              <a:rPr lang="en-US" baseline="-25000" dirty="0" smtClean="0">
                <a:cs typeface="Symbol" charset="2"/>
              </a:rPr>
              <a:t>2</a:t>
            </a:r>
            <a:r>
              <a:rPr lang="en-US" dirty="0" smtClean="0">
                <a:cs typeface="Symbol" charset="2"/>
              </a:rPr>
              <a:t> (σ≈100mb)</a:t>
            </a:r>
          </a:p>
          <a:p>
            <a:pPr>
              <a:buFont typeface="Symbol" pitchFamily="-105" charset="2"/>
              <a:buChar char=""/>
            </a:pPr>
            <a:endParaRPr lang="en-US" dirty="0" smtClean="0">
              <a:cs typeface="Symbol" charset="2"/>
            </a:endParaRPr>
          </a:p>
          <a:p>
            <a:pPr>
              <a:buFont typeface="Symbol" pitchFamily="-105" charset="2"/>
              <a:buChar char=""/>
            </a:pPr>
            <a:r>
              <a:rPr lang="en-US" dirty="0" smtClean="0"/>
              <a:t> 40kW proton losses</a:t>
            </a:r>
          </a:p>
          <a:p>
            <a:pPr>
              <a:buFont typeface="Symbol" pitchFamily="-105" charset="2"/>
              <a:buChar char=""/>
            </a:pPr>
            <a:r>
              <a:rPr lang="en-US" dirty="0" smtClean="0"/>
              <a:t> </a:t>
            </a:r>
            <a:r>
              <a:rPr lang="en-US" dirty="0" smtClean="0">
                <a:cs typeface="Symbol" charset="2"/>
              </a:rPr>
              <a:t>power for cooling @2K is &lt;30MW, since elastic part is lost in collimation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6307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studies indicate peak power density O(1mW/cm</a:t>
            </a:r>
            <a:r>
              <a:rPr lang="en-US" baseline="30000" dirty="0" smtClean="0"/>
              <a:t>-3</a:t>
            </a:r>
            <a:r>
              <a:rPr lang="en-US" dirty="0" smtClean="0"/>
              <a:t>) and 3.5W/beam/dipole in cold</a:t>
            </a:r>
          </a:p>
          <a:p>
            <a:endParaRPr lang="en-US" dirty="0" smtClean="0"/>
          </a:p>
          <a:p>
            <a:r>
              <a:rPr lang="en-US" dirty="0" smtClean="0"/>
              <a:t>Seems very acceptable but need to define margin </a:t>
            </a:r>
          </a:p>
          <a:p>
            <a:endParaRPr lang="en-US" dirty="0" smtClean="0"/>
          </a:p>
          <a:p>
            <a:r>
              <a:rPr lang="en-US" dirty="0" smtClean="0"/>
              <a:t>Work in progress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42551"/>
            <a:ext cx="5779666" cy="35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Design 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1268761"/>
            <a:ext cx="4320480" cy="374441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US" smtClean="0"/>
              <a:t>400.8 MHz seems a good baseline</a:t>
            </a:r>
          </a:p>
          <a:p>
            <a:r>
              <a:rPr lang="en-US" smtClean="0"/>
              <a:t>16MV minimum with no margin</a:t>
            </a:r>
          </a:p>
          <a:p>
            <a:r>
              <a:rPr lang="en-US" smtClean="0"/>
              <a:t>32MV seems fine</a:t>
            </a:r>
          </a:p>
          <a:p>
            <a:endParaRPr lang="en-US" smtClean="0"/>
          </a:p>
          <a:p>
            <a:pPr marL="36576" indent="0">
              <a:buFont typeface="Arial"/>
              <a:buNone/>
            </a:pPr>
            <a:r>
              <a:rPr lang="en-US" smtClean="0"/>
              <a:t>200MHz appear somewhat low</a:t>
            </a:r>
          </a:p>
          <a:p>
            <a:r>
              <a:rPr lang="en-US" smtClean="0"/>
              <a:t>Needs higher voltage (&gt;100MV)</a:t>
            </a:r>
          </a:p>
          <a:p>
            <a:r>
              <a:rPr lang="en-US" smtClean="0"/>
              <a:t>Or longer bunches (12cm)</a:t>
            </a:r>
          </a:p>
          <a:p>
            <a:endParaRPr lang="en-US" smtClean="0"/>
          </a:p>
          <a:p>
            <a:pPr marL="36576" indent="0">
              <a:buFont typeface="Arial"/>
              <a:buNone/>
            </a:pPr>
            <a:r>
              <a:rPr lang="en-US" smtClean="0"/>
              <a:t>800MHz appears too high</a:t>
            </a:r>
          </a:p>
          <a:p>
            <a:endParaRPr lang="en-US" smtClean="0"/>
          </a:p>
          <a:p>
            <a:pPr marL="36576" indent="0">
              <a:buFont typeface="Arial"/>
              <a:buNone/>
            </a:pPr>
            <a:r>
              <a:rPr lang="en-US" smtClean="0"/>
              <a:t>Combination of 200 and 400MHz?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59"/>
            <a:ext cx="4465960" cy="430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380312" y="1268760"/>
            <a:ext cx="0" cy="34563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51520" y="5167213"/>
            <a:ext cx="8712968" cy="9260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2040" y="23488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Assumed impedance (x2)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80112" y="2996952"/>
            <a:ext cx="0" cy="576064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91030" y="908720"/>
            <a:ext cx="212372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44998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Bunch length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32240" y="3923764"/>
            <a:ext cx="576064" cy="576064"/>
          </a:xfrm>
          <a:prstGeom prst="straightConnector1">
            <a:avLst/>
          </a:prstGeom>
          <a:ln w="19050" cmpd="sng"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68344" y="3637473"/>
            <a:ext cx="931687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A900"/>
                </a:solidFill>
              </a:rPr>
              <a:t>32MV</a:t>
            </a:r>
          </a:p>
          <a:p>
            <a:r>
              <a:rPr lang="en-US" sz="2000" dirty="0" smtClean="0">
                <a:solidFill>
                  <a:srgbClr val="FF0066"/>
                </a:solidFill>
              </a:rPr>
              <a:t>24MV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16MV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229200"/>
            <a:ext cx="3192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Feedback design is critical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Emittance</a:t>
            </a:r>
            <a:r>
              <a:rPr lang="en-US" sz="2000" dirty="0" smtClean="0">
                <a:solidFill>
                  <a:srgbClr val="FF0000"/>
                </a:solidFill>
              </a:rPr>
              <a:t> control also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Scope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4248000" y="966072"/>
            <a:ext cx="4896000" cy="51849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20" y="856002"/>
            <a:ext cx="4342380" cy="55399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Develop CDR until 2017+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FCC-</a:t>
            </a:r>
            <a:r>
              <a:rPr lang="en-US" sz="2400" kern="0" dirty="0" err="1" smtClean="0">
                <a:cs typeface="Calibri" pitchFamily="34" charset="0"/>
              </a:rPr>
              <a:t>hh</a:t>
            </a:r>
            <a:endParaRPr lang="en-US" sz="2400" kern="0" dirty="0" smtClean="0"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	pp collider (ion option)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	100TeV </a:t>
            </a:r>
            <a:r>
              <a:rPr lang="en-US" sz="2400" kern="0" dirty="0" err="1" smtClean="0">
                <a:cs typeface="Calibri" pitchFamily="34" charset="0"/>
              </a:rPr>
              <a:t>cms</a:t>
            </a:r>
            <a:r>
              <a:rPr lang="en-US" sz="2400" kern="0" dirty="0" smtClean="0">
                <a:cs typeface="Calibri" pitchFamily="34" charset="0"/>
              </a:rPr>
              <a:t> energy</a:t>
            </a:r>
          </a:p>
          <a:p>
            <a:pPr marL="800100" lvl="1" indent="-342900">
              <a:spcBef>
                <a:spcPts val="1200"/>
              </a:spcBef>
              <a:buFont typeface="Symbol" charset="2"/>
              <a:buChar char=""/>
              <a:defRPr/>
            </a:pPr>
            <a:r>
              <a:rPr lang="en-US" sz="2400" kern="0" dirty="0" smtClean="0">
                <a:cs typeface="Calibri" pitchFamily="34" charset="0"/>
              </a:rPr>
              <a:t>defines infrastructure requirements</a:t>
            </a:r>
            <a:endParaRPr lang="en-US" sz="100" b="1" i="1" kern="0" dirty="0" smtClean="0"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FCC-</a:t>
            </a:r>
            <a:r>
              <a:rPr lang="en-US" sz="2400" kern="0" dirty="0" err="1" smtClean="0">
                <a:cs typeface="Calibri" pitchFamily="34" charset="0"/>
              </a:rPr>
              <a:t>ee</a:t>
            </a:r>
            <a:endParaRPr lang="en-US" sz="2400" kern="0" dirty="0" smtClean="0">
              <a:cs typeface="Calibri" pitchFamily="34" charset="0"/>
            </a:endParaRP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	</a:t>
            </a:r>
            <a:r>
              <a:rPr lang="en-US" sz="2400" kern="0" dirty="0" err="1" smtClean="0">
                <a:cs typeface="Calibri" pitchFamily="34" charset="0"/>
              </a:rPr>
              <a:t>e</a:t>
            </a:r>
            <a:r>
              <a:rPr lang="en-US" sz="2400" kern="0" baseline="30000" dirty="0" err="1" smtClean="0">
                <a:cs typeface="Calibri" pitchFamily="34" charset="0"/>
              </a:rPr>
              <a:t>+</a:t>
            </a:r>
            <a:r>
              <a:rPr lang="en-US" sz="2400" kern="0" dirty="0" err="1" smtClean="0">
                <a:cs typeface="Calibri" pitchFamily="34" charset="0"/>
              </a:rPr>
              <a:t>e</a:t>
            </a:r>
            <a:r>
              <a:rPr lang="en-US" sz="2400" kern="0" baseline="30000" dirty="0" smtClean="0">
                <a:cs typeface="Calibri" pitchFamily="34" charset="0"/>
              </a:rPr>
              <a:t>-</a:t>
            </a:r>
            <a:r>
              <a:rPr lang="en-US" sz="2400" kern="0" dirty="0" smtClean="0">
                <a:cs typeface="Calibri" pitchFamily="34" charset="0"/>
              </a:rPr>
              <a:t> collider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	potential intermediate step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FCC-he</a:t>
            </a:r>
          </a:p>
          <a:p>
            <a:pPr marL="342900" indent="-342900">
              <a:spcBef>
                <a:spcPts val="1200"/>
              </a:spcBef>
              <a:defRPr/>
            </a:pPr>
            <a:r>
              <a:rPr lang="en-US" sz="2400" kern="0" dirty="0" smtClean="0">
                <a:cs typeface="Calibri" pitchFamily="34" charset="0"/>
              </a:rPr>
              <a:t>	additional option</a:t>
            </a:r>
          </a:p>
        </p:txBody>
      </p:sp>
    </p:spTree>
    <p:extLst>
      <p:ext uri="{BB962C8B-B14F-4D97-AF65-F5344CB8AC3E}">
        <p14:creationId xmlns:p14="http://schemas.microsoft.com/office/powerpoint/2010/main" val="64284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Thickness of Copper </a:t>
            </a:r>
            <a:r>
              <a:rPr lang="en-US" dirty="0" smtClean="0"/>
              <a:t>Coating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60</a:t>
            </a:fld>
            <a:endParaRPr lang="en-US"/>
          </a:p>
        </p:txBody>
      </p:sp>
      <p:pic>
        <p:nvPicPr>
          <p:cNvPr id="7" name="Picture 6" descr="plot_vs_coat_m0_VHELHC_3TeV_Qp0_Cu50K_Q0p5_13344b_d0_Nb1e11_converged_x_im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" y="692696"/>
            <a:ext cx="7380312" cy="5535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692696"/>
            <a:ext cx="1131239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N</a:t>
            </a:r>
            <a:r>
              <a:rPr lang="en-US" sz="1600" dirty="0" smtClean="0"/>
              <a:t>. </a:t>
            </a:r>
            <a:r>
              <a:rPr lang="en-US" sz="1600" dirty="0" err="1" smtClean="0"/>
              <a:t>Mounet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124744"/>
            <a:ext cx="27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Q=0.5, can probably assume this upper limit on working point</a:t>
            </a:r>
            <a:endParaRPr lang="en-US" dirty="0">
              <a:latin typeface="Symbol" charset="2"/>
              <a:cs typeface="Symbol" charset="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78796" y="1052736"/>
            <a:ext cx="0" cy="46085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84168" y="2564904"/>
            <a:ext cx="298782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maybe 300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m of copper coating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>
                <a:cs typeface="Symbol" charset="2"/>
              </a:rPr>
              <a:t>Difficult because of eddy currents in quench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>
                <a:cs typeface="Symbol" charset="2"/>
              </a:rPr>
              <a:t>Induces stress on beam pipe</a:t>
            </a:r>
          </a:p>
          <a:p>
            <a:pPr marL="285750" indent="-285750">
              <a:buFont typeface="Symbol" charset="0"/>
              <a:buChar char=""/>
            </a:pPr>
            <a:r>
              <a:rPr lang="en-US" dirty="0" smtClean="0">
                <a:cs typeface="Symbol" charset="2"/>
              </a:rPr>
              <a:t>LHC has 50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cs typeface="Symbol" charset="2"/>
              </a:rPr>
              <a:t>m</a:t>
            </a:r>
          </a:p>
          <a:p>
            <a:pPr marL="285750" indent="-285750">
              <a:buFont typeface="Symbol" charset="0"/>
              <a:buChar char=""/>
            </a:pPr>
            <a:endParaRPr lang="en-US" dirty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HTS coating? Lots of work</a:t>
            </a:r>
          </a:p>
          <a:p>
            <a:r>
              <a:rPr lang="en-US" dirty="0" smtClean="0">
                <a:cs typeface="Symbol" charset="2"/>
              </a:rPr>
              <a:t>Impedance, coating technology, </a:t>
            </a:r>
            <a:r>
              <a:rPr lang="en-US" dirty="0" err="1" smtClean="0">
                <a:cs typeface="Symbol" charset="2"/>
              </a:rPr>
              <a:t>ecloud</a:t>
            </a:r>
            <a:r>
              <a:rPr lang="en-US" dirty="0" smtClean="0">
                <a:cs typeface="Symbol" charset="2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022199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61</a:t>
            </a:fld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0443" y="113594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ALBA/CELLS,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1" dirty="0" smtClean="0">
                <a:solidFill>
                  <a:srgbClr val="0C377B"/>
                </a:solidFill>
                <a:latin typeface="Arial"/>
              </a:rPr>
              <a:t>Ankara U., Turkey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Bern, Switzerland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BINP,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CASE (SUNY/BNL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USA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CBPF, Brazil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CEA Grenoble, France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CEA 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Saclay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CIEMAT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CNRS, France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Cockcroft Institute, UK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Colima, Mexico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CSIC/IFIC,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Darmstadt,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DESY, Germany 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Dresden,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Duke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U,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97345" y="1142906"/>
            <a:ext cx="34563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600" b="1" dirty="0">
                <a:solidFill>
                  <a:srgbClr val="0C377B"/>
                </a:solidFill>
                <a:latin typeface="Arial"/>
              </a:rPr>
              <a:t>EPFL,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GWNU, Korea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Geneva, Switzerland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Goethe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Frankfurt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GSI,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Hellenic Open U, Greece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HEPHY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Austria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IFJ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PAN Krakow, Poland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INFN,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 Minsk,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Iowa,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 Irvine, USA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Istanbul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Aydin U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., Turkey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JAI/Oxford,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JINR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Dubna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FZ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Jülich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Germany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39321" y="1142906"/>
            <a:ext cx="2843808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600" b="1" dirty="0">
                <a:solidFill>
                  <a:srgbClr val="0C377B"/>
                </a:solidFill>
                <a:latin typeface="Arial"/>
              </a:rPr>
              <a:t>KAIST,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KEK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Japan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KIAS, Korea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King’s College London,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KIT Karlsruhe, Germany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Korea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Sejong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Korea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MEPhI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Russia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MIT,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NBI, Denmark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600" b="1" dirty="0">
                <a:solidFill>
                  <a:srgbClr val="0C377B"/>
                </a:solidFill>
                <a:latin typeface="Arial"/>
              </a:rPr>
              <a:t>N</a:t>
            </a:r>
            <a:r>
              <a:rPr kumimoji="0" lang="en-GB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orthern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Illinois U., 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 PHEP Minsk, Belarus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 Liverpool, 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PSI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Switzerland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Sapienza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/Roma,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UC Santa Barbara,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 Silesia,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Tampere,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6539" y="188275"/>
            <a:ext cx="8856984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b="1" dirty="0" smtClean="0">
                <a:solidFill>
                  <a:srgbClr val="FF3300"/>
                </a:solidFill>
                <a:latin typeface="Arial"/>
              </a:rPr>
              <a:t>51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FCC collaboration members &amp; CERN as host institute,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b="1" noProof="0" dirty="0" smtClean="0">
                <a:solidFill>
                  <a:srgbClr val="FF3300"/>
                </a:solidFill>
                <a:latin typeface="Arial"/>
              </a:rPr>
              <a:t>22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sz="2400" b="1" noProof="0" dirty="0" smtClean="0">
                <a:solidFill>
                  <a:srgbClr val="FF3300"/>
                </a:solidFill>
                <a:latin typeface="Arial"/>
              </a:rPr>
              <a:t>March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2015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0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CEPC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1009485"/>
            <a:ext cx="7495918" cy="40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300" y="976245"/>
            <a:ext cx="1991635" cy="685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altLang="zh-CN" sz="1600" i="1" dirty="0" smtClean="0">
                <a:latin typeface="+mj-lt"/>
                <a:cs typeface="Times New Roman" panose="02020603050405020304" pitchFamily="18" charset="0"/>
              </a:rPr>
              <a:t>D. Wang </a:t>
            </a:r>
            <a:r>
              <a:rPr lang="en-US" altLang="zh-CN" sz="1600" i="1" dirty="0">
                <a:latin typeface="+mj-lt"/>
                <a:cs typeface="Times New Roman" panose="02020603050405020304" pitchFamily="18" charset="0"/>
              </a:rPr>
              <a:t>&amp; </a:t>
            </a:r>
            <a:r>
              <a:rPr lang="en-US" altLang="zh-CN" sz="1600" i="1" dirty="0" smtClean="0">
                <a:latin typeface="+mj-lt"/>
                <a:cs typeface="Times New Roman" panose="02020603050405020304" pitchFamily="18" charset="0"/>
              </a:rPr>
              <a:t>H. </a:t>
            </a:r>
            <a:r>
              <a:rPr lang="en-US" altLang="zh-CN" sz="1600" i="1" dirty="0" err="1" smtClean="0">
                <a:latin typeface="+mj-lt"/>
                <a:cs typeface="Times New Roman" panose="02020603050405020304" pitchFamily="18" charset="0"/>
              </a:rPr>
              <a:t>Geng</a:t>
            </a:r>
            <a:endParaRPr lang="en-US" altLang="zh-CN" sz="1600" i="1" dirty="0" smtClean="0"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600" i="1" kern="0" dirty="0" smtClean="0">
                <a:latin typeface="+mj-lt"/>
                <a:cs typeface="Times New Roman" panose="02020603050405020304" pitchFamily="18" charset="0"/>
              </a:rPr>
              <a:t>6</a:t>
            </a:r>
            <a:r>
              <a:rPr lang="en-US" sz="1600" i="1" kern="0" baseline="30000" dirty="0" smtClean="0"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1600" i="1" kern="0" dirty="0" smtClean="0">
                <a:latin typeface="+mj-lt"/>
                <a:cs typeface="Times New Roman" panose="02020603050405020304" pitchFamily="18" charset="0"/>
              </a:rPr>
              <a:t> TLEP Workshop</a:t>
            </a:r>
            <a:endParaRPr lang="en-GB" sz="1600" i="1" kern="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170" y="5426060"/>
            <a:ext cx="6670416" cy="461665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400" kern="0" dirty="0" smtClean="0">
                <a:latin typeface="+mn-lt"/>
              </a:rPr>
              <a:t>A lot of synergies between FCC-</a:t>
            </a:r>
            <a:r>
              <a:rPr lang="en-US" sz="2400" kern="0" dirty="0" err="1" smtClean="0">
                <a:latin typeface="+mn-lt"/>
              </a:rPr>
              <a:t>ee</a:t>
            </a:r>
            <a:r>
              <a:rPr lang="en-US" sz="2400" kern="0" dirty="0" smtClean="0">
                <a:latin typeface="+mn-lt"/>
              </a:rPr>
              <a:t> and CEPC !</a:t>
            </a:r>
            <a:endParaRPr lang="en-GB" sz="2400" kern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548" y="3592680"/>
            <a:ext cx="1585690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1400" i="1" kern="0" dirty="0" smtClean="0">
                <a:latin typeface="+mn-lt"/>
              </a:rPr>
              <a:t>(</a:t>
            </a:r>
            <a:r>
              <a:rPr lang="en-US" sz="1400" i="1" kern="0" dirty="0" err="1" smtClean="0">
                <a:latin typeface="+mn-lt"/>
              </a:rPr>
              <a:t>centre</a:t>
            </a:r>
            <a:r>
              <a:rPr lang="en-US" sz="1400" i="1" kern="0" dirty="0" smtClean="0">
                <a:latin typeface="+mn-lt"/>
              </a:rPr>
              <a:t>-of mass !)</a:t>
            </a:r>
            <a:endParaRPr lang="en-GB" sz="1400" i="1" kern="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25" y="2491220"/>
            <a:ext cx="125226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US" sz="2000" kern="0" dirty="0" smtClean="0">
                <a:latin typeface="+mn-lt"/>
              </a:rPr>
              <a:t>50-70 km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95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Ausbildungsprogramme</a:t>
            </a:r>
            <a:r>
              <a:rPr lang="en-GB" dirty="0" smtClean="0"/>
              <a:t> am </a:t>
            </a:r>
            <a:r>
              <a:rPr lang="en-GB" dirty="0"/>
              <a:t>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 smtClean="0">
                <a:latin typeface="" pitchFamily="16"/>
              </a:rPr>
              <a:t>Summer Students </a:t>
            </a:r>
            <a:r>
              <a:rPr lang="en-GB" dirty="0">
                <a:latin typeface="" pitchFamily="16"/>
              </a:rPr>
              <a:t>(2 – 3 </a:t>
            </a:r>
            <a:r>
              <a:rPr lang="en-GB" dirty="0" err="1" smtClean="0">
                <a:latin typeface="" pitchFamily="16"/>
              </a:rPr>
              <a:t>Monate</a:t>
            </a:r>
            <a:r>
              <a:rPr lang="en-GB" dirty="0" smtClean="0">
                <a:latin typeface="" pitchFamily="16"/>
              </a:rPr>
              <a:t>, </a:t>
            </a:r>
            <a:r>
              <a:rPr lang="en-GB" dirty="0">
                <a:latin typeface="" pitchFamily="16"/>
              </a:rPr>
              <a:t>~</a:t>
            </a:r>
            <a:r>
              <a:rPr lang="en-GB" dirty="0" smtClean="0">
                <a:latin typeface="" pitchFamily="16"/>
              </a:rPr>
              <a:t>240 </a:t>
            </a:r>
            <a:r>
              <a:rPr lang="en-GB" dirty="0" err="1" smtClean="0">
                <a:latin typeface="" pitchFamily="16"/>
              </a:rPr>
              <a:t>Studenten</a:t>
            </a:r>
            <a:r>
              <a:rPr lang="en-GB" dirty="0" smtClean="0">
                <a:latin typeface="" pitchFamily="16"/>
              </a:rPr>
              <a:t>/</a:t>
            </a:r>
            <a:r>
              <a:rPr lang="en-GB" dirty="0" err="1" smtClean="0">
                <a:latin typeface="" pitchFamily="16"/>
              </a:rPr>
              <a:t>Jahr</a:t>
            </a:r>
            <a:r>
              <a:rPr lang="en-GB" dirty="0" smtClean="0">
                <a:latin typeface="" pitchFamily="16"/>
              </a:rPr>
              <a:t>)</a:t>
            </a:r>
            <a:endParaRPr lang="en-GB" dirty="0">
              <a:latin typeface="" pitchFamily="16"/>
            </a:endParaRPr>
          </a:p>
          <a:p>
            <a:pPr lvl="1"/>
            <a:r>
              <a:rPr lang="en-GB" dirty="0" err="1" smtClean="0">
                <a:latin typeface="" pitchFamily="16"/>
              </a:rPr>
              <a:t>Studierende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 err="1" smtClean="0">
                <a:latin typeface="" pitchFamily="16"/>
              </a:rPr>
              <a:t>im</a:t>
            </a:r>
            <a:r>
              <a:rPr lang="en-GB" dirty="0" smtClean="0">
                <a:latin typeface="" pitchFamily="16"/>
              </a:rPr>
              <a:t> 3. – 4. </a:t>
            </a:r>
            <a:r>
              <a:rPr lang="en-GB" dirty="0" err="1" smtClean="0">
                <a:latin typeface="" pitchFamily="16"/>
              </a:rPr>
              <a:t>Jahr</a:t>
            </a:r>
            <a:r>
              <a:rPr lang="en-GB" dirty="0" smtClean="0">
                <a:latin typeface="" pitchFamily="16"/>
              </a:rPr>
              <a:t>, </a:t>
            </a:r>
            <a:r>
              <a:rPr lang="en-GB" dirty="0">
                <a:latin typeface="" pitchFamily="16"/>
              </a:rPr>
              <a:t>								 </a:t>
            </a:r>
            <a:r>
              <a:rPr lang="en-GB" dirty="0" smtClean="0">
                <a:latin typeface="" pitchFamily="16"/>
              </a:rPr>
              <a:t>   	  </a:t>
            </a:r>
            <a:r>
              <a:rPr lang="en-GB" dirty="0" err="1" smtClean="0">
                <a:latin typeface="" pitchFamily="16"/>
              </a:rPr>
              <a:t>vorwiegend</a:t>
            </a:r>
            <a:r>
              <a:rPr lang="en-GB" dirty="0" smtClean="0">
                <a:latin typeface="" pitchFamily="16"/>
              </a:rPr>
              <a:t> </a:t>
            </a:r>
            <a:r>
              <a:rPr lang="de-DE" dirty="0" smtClean="0">
                <a:latin typeface="" pitchFamily="16"/>
              </a:rPr>
              <a:t>Physik, auch Informatik und Ingenieurswissenschaften</a:t>
            </a:r>
            <a:endParaRPr lang="en-GB" dirty="0">
              <a:latin typeface="" pitchFamily="16"/>
            </a:endParaRPr>
          </a:p>
          <a:p>
            <a:pPr lvl="1"/>
            <a:r>
              <a:rPr lang="en-GB" dirty="0" err="1" smtClean="0">
                <a:latin typeface="" pitchFamily="16"/>
              </a:rPr>
              <a:t>Vorlesungen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>
                <a:latin typeface="" pitchFamily="16"/>
              </a:rPr>
              <a:t>+ </a:t>
            </a:r>
            <a:r>
              <a:rPr lang="en-GB" dirty="0" err="1" smtClean="0">
                <a:latin typeface="" pitchFamily="16"/>
              </a:rPr>
              <a:t>Arbeit</a:t>
            </a:r>
            <a:r>
              <a:rPr lang="en-GB" dirty="0" smtClean="0">
                <a:latin typeface="" pitchFamily="16"/>
              </a:rPr>
              <a:t> in </a:t>
            </a:r>
            <a:r>
              <a:rPr lang="en-GB" dirty="0" err="1" smtClean="0">
                <a:latin typeface="" pitchFamily="16"/>
              </a:rPr>
              <a:t>einer</a:t>
            </a:r>
            <a:r>
              <a:rPr lang="en-GB" dirty="0" smtClean="0">
                <a:latin typeface="" pitchFamily="16"/>
              </a:rPr>
              <a:t> CERN </a:t>
            </a:r>
            <a:r>
              <a:rPr lang="en-GB" dirty="0" err="1" smtClean="0">
                <a:latin typeface="" pitchFamily="16"/>
              </a:rPr>
              <a:t>Gruppe</a:t>
            </a:r>
            <a:r>
              <a:rPr lang="en-GB" dirty="0" smtClean="0">
                <a:latin typeface="" pitchFamily="16"/>
              </a:rPr>
              <a:t> (</a:t>
            </a:r>
            <a:r>
              <a:rPr lang="en-GB" dirty="0" err="1" smtClean="0">
                <a:latin typeface="" pitchFamily="16"/>
              </a:rPr>
              <a:t>kleines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 err="1" smtClean="0">
                <a:latin typeface="" pitchFamily="16"/>
              </a:rPr>
              <a:t>Projekt</a:t>
            </a:r>
            <a:r>
              <a:rPr lang="en-GB" dirty="0" smtClean="0">
                <a:latin typeface="" pitchFamily="16"/>
              </a:rPr>
              <a:t>)</a:t>
            </a:r>
            <a:endParaRPr lang="en-GB" dirty="0">
              <a:latin typeface="" pitchFamily="16"/>
            </a:endParaRPr>
          </a:p>
          <a:p>
            <a:pPr lvl="0"/>
            <a:r>
              <a:rPr lang="en-GB" dirty="0">
                <a:latin typeface="" pitchFamily="16"/>
              </a:rPr>
              <a:t>Technical Students (6 – 12 </a:t>
            </a:r>
            <a:r>
              <a:rPr lang="en-GB" dirty="0" err="1" smtClean="0">
                <a:latin typeface="" pitchFamily="16"/>
              </a:rPr>
              <a:t>Monate</a:t>
            </a:r>
            <a:r>
              <a:rPr lang="en-GB" dirty="0" smtClean="0">
                <a:latin typeface="" pitchFamily="16"/>
              </a:rPr>
              <a:t>, ~160 </a:t>
            </a:r>
            <a:r>
              <a:rPr lang="en-GB" dirty="0" err="1">
                <a:latin typeface="" pitchFamily="16"/>
              </a:rPr>
              <a:t>S</a:t>
            </a:r>
            <a:r>
              <a:rPr lang="en-GB" dirty="0" err="1" smtClean="0">
                <a:latin typeface="" pitchFamily="16"/>
              </a:rPr>
              <a:t>tudenten</a:t>
            </a:r>
            <a:r>
              <a:rPr lang="en-GB" dirty="0" smtClean="0">
                <a:latin typeface="" pitchFamily="16"/>
              </a:rPr>
              <a:t>)</a:t>
            </a:r>
            <a:endParaRPr lang="en-GB" dirty="0">
              <a:latin typeface="" pitchFamily="16"/>
            </a:endParaRPr>
          </a:p>
          <a:p>
            <a:pPr lvl="1"/>
            <a:r>
              <a:rPr lang="en-GB" dirty="0" err="1" smtClean="0">
                <a:latin typeface="" pitchFamily="16"/>
              </a:rPr>
              <a:t>Diplom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>
                <a:latin typeface="" pitchFamily="16"/>
              </a:rPr>
              <a:t>u</a:t>
            </a:r>
            <a:r>
              <a:rPr lang="en-GB" dirty="0" smtClean="0">
                <a:latin typeface="" pitchFamily="16"/>
              </a:rPr>
              <a:t>nd </a:t>
            </a:r>
            <a:r>
              <a:rPr lang="en-GB" dirty="0" err="1" smtClean="0">
                <a:latin typeface="" pitchFamily="16"/>
              </a:rPr>
              <a:t>Masterstudenten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>
                <a:latin typeface="" pitchFamily="16"/>
              </a:rPr>
              <a:t>in </a:t>
            </a:r>
            <a:r>
              <a:rPr lang="en-GB" dirty="0" err="1" smtClean="0">
                <a:latin typeface="" pitchFamily="16"/>
              </a:rPr>
              <a:t>technischen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 err="1" smtClean="0">
                <a:latin typeface="" pitchFamily="16"/>
              </a:rPr>
              <a:t>Bereichen</a:t>
            </a:r>
            <a:endParaRPr lang="en-GB" dirty="0" smtClean="0">
              <a:latin typeface="" pitchFamily="16"/>
            </a:endParaRPr>
          </a:p>
          <a:p>
            <a:pPr lvl="1"/>
            <a:r>
              <a:rPr lang="de-DE" dirty="0">
                <a:latin typeface="" pitchFamily="16"/>
              </a:rPr>
              <a:t>Sonderprogramm für FH Studenten aus </a:t>
            </a:r>
            <a:r>
              <a:rPr lang="de-DE" dirty="0" smtClean="0">
                <a:latin typeface="" pitchFamily="16"/>
              </a:rPr>
              <a:t>Baden-W. und Rheinland-Pfalz</a:t>
            </a:r>
            <a:endParaRPr lang="en-GB" dirty="0">
              <a:latin typeface="" pitchFamily="16"/>
            </a:endParaRPr>
          </a:p>
          <a:p>
            <a:pPr lvl="0"/>
            <a:r>
              <a:rPr lang="en-GB" dirty="0">
                <a:latin typeface="" pitchFamily="16"/>
              </a:rPr>
              <a:t>Doctoral Students (2 – 3 </a:t>
            </a:r>
            <a:r>
              <a:rPr lang="en-GB" dirty="0" err="1" smtClean="0">
                <a:latin typeface="" pitchFamily="16"/>
              </a:rPr>
              <a:t>Jahre</a:t>
            </a:r>
            <a:r>
              <a:rPr lang="en-GB" dirty="0" smtClean="0">
                <a:latin typeface="" pitchFamily="16"/>
              </a:rPr>
              <a:t>, </a:t>
            </a:r>
            <a:r>
              <a:rPr lang="en-GB" dirty="0">
                <a:latin typeface="" pitchFamily="16"/>
              </a:rPr>
              <a:t>~</a:t>
            </a:r>
            <a:r>
              <a:rPr lang="en-GB" dirty="0" smtClean="0">
                <a:latin typeface="" pitchFamily="16"/>
              </a:rPr>
              <a:t>170 </a:t>
            </a:r>
            <a:r>
              <a:rPr lang="en-GB" dirty="0" err="1" smtClean="0">
                <a:latin typeface="" pitchFamily="16"/>
              </a:rPr>
              <a:t>Studenten</a:t>
            </a:r>
            <a:r>
              <a:rPr lang="en-GB" dirty="0" smtClean="0">
                <a:latin typeface="" pitchFamily="16"/>
              </a:rPr>
              <a:t>)</a:t>
            </a:r>
            <a:endParaRPr lang="en-GB" dirty="0">
              <a:latin typeface="" pitchFamily="16"/>
            </a:endParaRPr>
          </a:p>
          <a:p>
            <a:pPr lvl="1"/>
            <a:r>
              <a:rPr lang="de-DE" dirty="0" smtClean="0">
                <a:solidFill>
                  <a:schemeClr val="accent4"/>
                </a:solidFill>
                <a:latin typeface="" pitchFamily="16"/>
              </a:rPr>
              <a:t>Doktoranden </a:t>
            </a:r>
            <a:r>
              <a:rPr lang="de-DE" dirty="0">
                <a:solidFill>
                  <a:schemeClr val="accent4"/>
                </a:solidFill>
                <a:latin typeface="" pitchFamily="16"/>
              </a:rPr>
              <a:t>mit technisch orientierten Themenbereichen</a:t>
            </a:r>
          </a:p>
          <a:p>
            <a:pPr lvl="1"/>
            <a:r>
              <a:rPr lang="de-DE" dirty="0">
                <a:solidFill>
                  <a:srgbClr val="FF0000"/>
                </a:solidFill>
                <a:latin typeface="" pitchFamily="16"/>
              </a:rPr>
              <a:t>Deutsches Sonderprogramm (</a:t>
            </a:r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Wolfgang-</a:t>
            </a:r>
            <a:r>
              <a:rPr lang="de-DE" dirty="0" err="1" smtClean="0">
                <a:solidFill>
                  <a:srgbClr val="FF0000"/>
                </a:solidFill>
                <a:latin typeface="" pitchFamily="16"/>
              </a:rPr>
              <a:t>Gentner</a:t>
            </a:r>
            <a:r>
              <a:rPr lang="de-DE" dirty="0" smtClean="0">
                <a:solidFill>
                  <a:srgbClr val="FF0000"/>
                </a:solidFill>
                <a:latin typeface="" pitchFamily="16"/>
              </a:rPr>
              <a:t>-Programm)</a:t>
            </a:r>
            <a:endParaRPr lang="en-GB" dirty="0">
              <a:solidFill>
                <a:srgbClr val="FF0000"/>
              </a:solidFill>
              <a:latin typeface="" pitchFamily="16"/>
            </a:endParaRPr>
          </a:p>
          <a:p>
            <a:pPr lvl="0"/>
            <a:r>
              <a:rPr lang="en-GB" dirty="0">
                <a:latin typeface="" pitchFamily="16"/>
              </a:rPr>
              <a:t>Fellows (2 – 3 </a:t>
            </a:r>
            <a:r>
              <a:rPr lang="en-GB" dirty="0" err="1" smtClean="0">
                <a:latin typeface="" pitchFamily="16"/>
              </a:rPr>
              <a:t>Jahre</a:t>
            </a:r>
            <a:r>
              <a:rPr lang="en-GB" dirty="0" smtClean="0">
                <a:latin typeface="" pitchFamily="16"/>
              </a:rPr>
              <a:t>, </a:t>
            </a:r>
            <a:r>
              <a:rPr lang="en-GB" dirty="0">
                <a:latin typeface="" pitchFamily="16"/>
              </a:rPr>
              <a:t>~</a:t>
            </a:r>
            <a:r>
              <a:rPr lang="en-GB" dirty="0" smtClean="0">
                <a:latin typeface="" pitchFamily="16"/>
              </a:rPr>
              <a:t>550 </a:t>
            </a:r>
            <a:r>
              <a:rPr lang="en-GB" dirty="0">
                <a:latin typeface="" pitchFamily="16"/>
              </a:rPr>
              <a:t>Fellows)</a:t>
            </a:r>
          </a:p>
          <a:p>
            <a:pPr lvl="1"/>
            <a:r>
              <a:rPr lang="en-GB" dirty="0">
                <a:latin typeface="" pitchFamily="16"/>
              </a:rPr>
              <a:t>Junior-Fellowships: </a:t>
            </a:r>
            <a:r>
              <a:rPr lang="en-GB" dirty="0" err="1" smtClean="0">
                <a:latin typeface="" pitchFamily="16"/>
              </a:rPr>
              <a:t>technischer</a:t>
            </a:r>
            <a:r>
              <a:rPr lang="en-GB" dirty="0" smtClean="0">
                <a:latin typeface="" pitchFamily="16"/>
              </a:rPr>
              <a:t> </a:t>
            </a:r>
            <a:r>
              <a:rPr lang="en-GB" dirty="0" err="1" smtClean="0">
                <a:latin typeface="" pitchFamily="16"/>
              </a:rPr>
              <a:t>Abschluß</a:t>
            </a:r>
            <a:r>
              <a:rPr lang="en-GB" dirty="0" smtClean="0">
                <a:latin typeface="" pitchFamily="16"/>
              </a:rPr>
              <a:t>, </a:t>
            </a:r>
            <a:r>
              <a:rPr lang="en-GB" dirty="0" err="1" smtClean="0">
                <a:latin typeface="" pitchFamily="16"/>
              </a:rPr>
              <a:t>keine</a:t>
            </a:r>
            <a:r>
              <a:rPr lang="en-GB" dirty="0" smtClean="0">
                <a:latin typeface="" pitchFamily="16"/>
              </a:rPr>
              <a:t> Promotion </a:t>
            </a:r>
            <a:r>
              <a:rPr lang="en-GB" dirty="0" err="1" smtClean="0">
                <a:latin typeface="" pitchFamily="16"/>
              </a:rPr>
              <a:t>erforderlich</a:t>
            </a:r>
            <a:endParaRPr lang="en-GB" dirty="0">
              <a:latin typeface="" pitchFamily="16"/>
            </a:endParaRPr>
          </a:p>
          <a:p>
            <a:pPr lvl="1"/>
            <a:r>
              <a:rPr lang="en-GB" dirty="0">
                <a:latin typeface="" pitchFamily="16"/>
              </a:rPr>
              <a:t>Senior-Fellowships (Post-Doc): </a:t>
            </a:r>
            <a:r>
              <a:rPr lang="en-GB" dirty="0" smtClean="0">
                <a:latin typeface="" pitchFamily="16"/>
              </a:rPr>
              <a:t>Promotion </a:t>
            </a:r>
            <a:r>
              <a:rPr lang="en-GB" dirty="0" err="1" smtClean="0">
                <a:latin typeface="" pitchFamily="16"/>
              </a:rPr>
              <a:t>erforderlich</a:t>
            </a:r>
            <a:endParaRPr lang="en-GB" dirty="0">
              <a:latin typeface="" pitchFamily="16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77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Wolfgang-</a:t>
            </a:r>
            <a:r>
              <a:rPr lang="de-DE" dirty="0" err="1" smtClean="0"/>
              <a:t>Gentner</a:t>
            </a:r>
            <a:r>
              <a:rPr lang="de-DE" dirty="0" smtClean="0"/>
              <a:t>-Programm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Zusatzprogramm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existierenden</a:t>
            </a:r>
            <a:r>
              <a:rPr lang="en-US" dirty="0"/>
              <a:t> CERN Doctoral Student </a:t>
            </a:r>
            <a:r>
              <a:rPr lang="en-US" dirty="0" err="1" smtClean="0"/>
              <a:t>Programm</a:t>
            </a:r>
            <a:endParaRPr lang="en-US" dirty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Finanzierung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durch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BMBF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0080"/>
                </a:solidFill>
              </a:rPr>
              <a:t>bis</a:t>
            </a:r>
            <a:r>
              <a:rPr lang="en-US" dirty="0" smtClean="0">
                <a:solidFill>
                  <a:srgbClr val="000080"/>
                </a:solidFill>
              </a:rPr>
              <a:t> </a:t>
            </a:r>
            <a:r>
              <a:rPr lang="en-US" dirty="0" err="1" smtClean="0">
                <a:solidFill>
                  <a:srgbClr val="000080"/>
                </a:solidFill>
              </a:rPr>
              <a:t>zu</a:t>
            </a:r>
            <a:r>
              <a:rPr lang="en-US" dirty="0" smtClean="0">
                <a:solidFill>
                  <a:srgbClr val="000080"/>
                </a:solidFill>
              </a:rPr>
              <a:t> 13 </a:t>
            </a:r>
            <a:r>
              <a:rPr lang="en-US" dirty="0" err="1" smtClean="0">
                <a:solidFill>
                  <a:srgbClr val="000080"/>
                </a:solidFill>
              </a:rPr>
              <a:t>neue</a:t>
            </a:r>
            <a:r>
              <a:rPr lang="en-US" dirty="0" smtClean="0">
                <a:solidFill>
                  <a:srgbClr val="000080"/>
                </a:solidFill>
              </a:rPr>
              <a:t> </a:t>
            </a:r>
            <a:r>
              <a:rPr lang="en-US" dirty="0" err="1" smtClean="0">
                <a:solidFill>
                  <a:srgbClr val="000080"/>
                </a:solidFill>
              </a:rPr>
              <a:t>Doktoranden</a:t>
            </a:r>
            <a:r>
              <a:rPr lang="en-US" dirty="0" smtClean="0">
                <a:solidFill>
                  <a:srgbClr val="000080"/>
                </a:solidFill>
              </a:rPr>
              <a:t> pro </a:t>
            </a:r>
            <a:r>
              <a:rPr lang="en-US" dirty="0" err="1" smtClean="0">
                <a:solidFill>
                  <a:srgbClr val="000080"/>
                </a:solidFill>
              </a:rPr>
              <a:t>Jahr</a:t>
            </a:r>
            <a:r>
              <a:rPr lang="en-US" dirty="0">
                <a:solidFill>
                  <a:srgbClr val="000080"/>
                </a:solidFill>
              </a:rPr>
              <a:t> </a:t>
            </a:r>
            <a:r>
              <a:rPr lang="en-US" dirty="0" smtClean="0">
                <a:solidFill>
                  <a:srgbClr val="000080"/>
                </a:solidFill>
              </a:rPr>
              <a:t>(</a:t>
            </a:r>
            <a:r>
              <a:rPr lang="en-US" dirty="0" err="1" smtClean="0">
                <a:solidFill>
                  <a:srgbClr val="000080"/>
                </a:solidFill>
              </a:rPr>
              <a:t>derzeit</a:t>
            </a:r>
            <a:r>
              <a:rPr lang="en-US" dirty="0" smtClean="0">
                <a:solidFill>
                  <a:srgbClr val="000080"/>
                </a:solidFill>
              </a:rPr>
              <a:t> 40 </a:t>
            </a:r>
            <a:r>
              <a:rPr lang="en-US" dirty="0" err="1" smtClean="0">
                <a:solidFill>
                  <a:srgbClr val="000080"/>
                </a:solidFill>
              </a:rPr>
              <a:t>Doktoranden</a:t>
            </a:r>
            <a:r>
              <a:rPr lang="en-US" dirty="0" smtClean="0">
                <a:solidFill>
                  <a:srgbClr val="000080"/>
                </a:solidFill>
              </a:rPr>
              <a:t> </a:t>
            </a:r>
            <a:r>
              <a:rPr lang="en-US" dirty="0" err="1" smtClean="0">
                <a:solidFill>
                  <a:srgbClr val="000080"/>
                </a:solidFill>
              </a:rPr>
              <a:t>im</a:t>
            </a:r>
            <a:r>
              <a:rPr lang="en-US" dirty="0" smtClean="0">
                <a:solidFill>
                  <a:srgbClr val="000080"/>
                </a:solidFill>
              </a:rPr>
              <a:t> </a:t>
            </a:r>
            <a:r>
              <a:rPr lang="en-US" dirty="0" err="1" smtClean="0">
                <a:solidFill>
                  <a:srgbClr val="000080"/>
                </a:solidFill>
              </a:rPr>
              <a:t>Programm</a:t>
            </a:r>
            <a:r>
              <a:rPr lang="en-US" dirty="0" smtClean="0">
                <a:solidFill>
                  <a:srgbClr val="000080"/>
                </a:solidFill>
              </a:rPr>
              <a:t>)</a:t>
            </a:r>
          </a:p>
          <a:p>
            <a:r>
              <a:rPr lang="de-DE" dirty="0" smtClean="0"/>
              <a:t>Enge Zusammenarbeit Universität – CERN</a:t>
            </a:r>
          </a:p>
          <a:p>
            <a:pPr lvl="1"/>
            <a:r>
              <a:rPr lang="de-DE" dirty="0" smtClean="0"/>
              <a:t>Promotion an deutscher Universität</a:t>
            </a:r>
          </a:p>
          <a:p>
            <a:pPr lvl="1"/>
            <a:r>
              <a:rPr lang="de-DE" dirty="0" smtClean="0"/>
              <a:t>Überwiegender Aufenthalt und Arbeit am CERN (bis zu 3 Jahre)</a:t>
            </a:r>
          </a:p>
          <a:p>
            <a:r>
              <a:rPr lang="de-DE" dirty="0" err="1" smtClean="0"/>
              <a:t>Ausschliesslich</a:t>
            </a:r>
            <a:r>
              <a:rPr lang="de-DE" dirty="0" smtClean="0"/>
              <a:t> </a:t>
            </a:r>
            <a:r>
              <a:rPr lang="de-DE" dirty="0"/>
              <a:t>technisch orientierte Themen</a:t>
            </a:r>
          </a:p>
          <a:p>
            <a:pPr lvl="2"/>
            <a:r>
              <a:rPr lang="de-DE" dirty="0">
                <a:solidFill>
                  <a:srgbClr val="000080"/>
                </a:solidFill>
              </a:rPr>
              <a:t>Beschleunigertechnologie, Instrumentierung (Teilchendetektoren), Informatik, Elektronik, Sicherheitstechnik, Informationswissenschaften, Didaktik etc.</a:t>
            </a:r>
          </a:p>
          <a:p>
            <a:pPr lvl="2"/>
            <a:r>
              <a:rPr lang="de-DE" dirty="0">
                <a:solidFill>
                  <a:srgbClr val="000080"/>
                </a:solidFill>
              </a:rPr>
              <a:t>keine </a:t>
            </a:r>
            <a:r>
              <a:rPr lang="de-DE" dirty="0" smtClean="0">
                <a:solidFill>
                  <a:srgbClr val="000080"/>
                </a:solidFill>
              </a:rPr>
              <a:t>Analyse von experimentellen Daten (z.B. </a:t>
            </a:r>
            <a:r>
              <a:rPr lang="de-DE" dirty="0" err="1" smtClean="0">
                <a:solidFill>
                  <a:srgbClr val="000080"/>
                </a:solidFill>
              </a:rPr>
              <a:t>Higgs</a:t>
            </a:r>
            <a:r>
              <a:rPr lang="de-DE" dirty="0" smtClean="0">
                <a:solidFill>
                  <a:srgbClr val="000080"/>
                </a:solidFill>
              </a:rPr>
              <a:t>-Forschung bei den LHC-Experimenten), </a:t>
            </a:r>
            <a:r>
              <a:rPr lang="de-DE" dirty="0">
                <a:solidFill>
                  <a:srgbClr val="000080"/>
                </a:solidFill>
              </a:rPr>
              <a:t>keine theoretische </a:t>
            </a:r>
            <a:r>
              <a:rPr lang="de-DE" dirty="0" smtClean="0">
                <a:solidFill>
                  <a:srgbClr val="000080"/>
                </a:solidFill>
              </a:rPr>
              <a:t>Physik</a:t>
            </a:r>
            <a:endParaRPr lang="en-US" dirty="0"/>
          </a:p>
          <a:p>
            <a:r>
              <a:rPr lang="en-US" dirty="0" err="1"/>
              <a:t>Mittel</a:t>
            </a:r>
            <a:r>
              <a:rPr lang="en-US" dirty="0"/>
              <a:t>-/</a:t>
            </a:r>
            <a:r>
              <a:rPr lang="en-US" dirty="0" err="1"/>
              <a:t>langfristige</a:t>
            </a:r>
            <a:r>
              <a:rPr lang="en-US" dirty="0"/>
              <a:t> </a:t>
            </a:r>
            <a:r>
              <a:rPr lang="en-US" dirty="0" err="1"/>
              <a:t>Ziele</a:t>
            </a:r>
            <a:endParaRPr lang="en-US" dirty="0"/>
          </a:p>
          <a:p>
            <a:pPr lvl="2"/>
            <a:r>
              <a:rPr lang="en-US" dirty="0" err="1"/>
              <a:t>Erh</a:t>
            </a:r>
            <a:r>
              <a:rPr lang="de-DE" dirty="0" err="1"/>
              <a:t>öhung</a:t>
            </a:r>
            <a:r>
              <a:rPr lang="de-DE" dirty="0"/>
              <a:t> des Anteils an deutschen CERN-Mitarbeitern im technischen Bereich</a:t>
            </a:r>
          </a:p>
          <a:p>
            <a:pPr lvl="2"/>
            <a:r>
              <a:rPr lang="de-DE" dirty="0"/>
              <a:t>Verbesserung der Kontakte zwischen deutschen Hochschulen und </a:t>
            </a:r>
            <a:r>
              <a:rPr lang="de-DE" dirty="0" smtClean="0"/>
              <a:t>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55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Bewerbung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Bewerbung direkt beim CERN über </a:t>
            </a:r>
            <a:r>
              <a:rPr lang="de-DE" dirty="0" smtClean="0"/>
              <a:t>e-</a:t>
            </a:r>
            <a:r>
              <a:rPr lang="de-DE" dirty="0" err="1" smtClean="0"/>
              <a:t>recruitment</a:t>
            </a:r>
            <a:endParaRPr lang="de-DE" dirty="0"/>
          </a:p>
          <a:p>
            <a:pPr lvl="1"/>
            <a:r>
              <a:rPr lang="de-DE" dirty="0"/>
              <a:t>Vorauswahl der </a:t>
            </a:r>
            <a:r>
              <a:rPr lang="de-DE" dirty="0" err="1"/>
              <a:t>Gentner</a:t>
            </a:r>
            <a:r>
              <a:rPr lang="de-DE" dirty="0"/>
              <a:t>-Stipendien durch (deutsches) 			</a:t>
            </a:r>
            <a:r>
              <a:rPr lang="de-DE" dirty="0" smtClean="0"/>
              <a:t>  </a:t>
            </a:r>
            <a:r>
              <a:rPr lang="de-DE" dirty="0" err="1" smtClean="0"/>
              <a:t>Gentner</a:t>
            </a:r>
            <a:r>
              <a:rPr lang="de-DE" dirty="0" smtClean="0"/>
              <a:t> Programm-Komitee</a:t>
            </a:r>
          </a:p>
          <a:p>
            <a:pPr lvl="2"/>
            <a:r>
              <a:rPr lang="de-DE" dirty="0" smtClean="0"/>
              <a:t>Voraussetzungen: </a:t>
            </a:r>
            <a:r>
              <a:rPr lang="de-DE" dirty="0">
                <a:solidFill>
                  <a:srgbClr val="FF0000"/>
                </a:solidFill>
              </a:rPr>
              <a:t>EU-Staatsbürgerschaft, Promotion an deutscher </a:t>
            </a:r>
            <a:r>
              <a:rPr lang="de-DE" dirty="0" smtClean="0">
                <a:solidFill>
                  <a:srgbClr val="FF0000"/>
                </a:solidFill>
              </a:rPr>
              <a:t>Hochschule</a:t>
            </a:r>
          </a:p>
          <a:p>
            <a:r>
              <a:rPr lang="de-DE" dirty="0"/>
              <a:t>2 Bewerbungsrunden pro Jahr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Bewerbungsschluß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November </a:t>
            </a:r>
            <a:r>
              <a:rPr lang="de-DE" dirty="0" smtClean="0">
                <a:solidFill>
                  <a:srgbClr val="FF0000"/>
                </a:solidFill>
              </a:rPr>
              <a:t>+ Mai</a:t>
            </a:r>
          </a:p>
          <a:p>
            <a:r>
              <a:rPr lang="de-DE" dirty="0" smtClean="0"/>
              <a:t>Themen</a:t>
            </a:r>
            <a:endParaRPr lang="de-DE" dirty="0"/>
          </a:p>
          <a:p>
            <a:pPr lvl="1"/>
            <a:r>
              <a:rPr lang="de-DE" dirty="0"/>
              <a:t>in der Regel bereits vor Bewerbung definiert, betreuender Hochschullehrer + CERN-Betreuer/Gruppe bekannt</a:t>
            </a:r>
          </a:p>
          <a:p>
            <a:pPr lvl="1"/>
            <a:r>
              <a:rPr lang="de-DE" dirty="0"/>
              <a:t>oder ohne konkretes Thema bei Bewerbung, dann spätere Zuordnung auf ein von den CERN-Gruppen eingereichtes </a:t>
            </a:r>
            <a:r>
              <a:rPr lang="de-DE" dirty="0" smtClean="0"/>
              <a:t>Thema</a:t>
            </a:r>
          </a:p>
          <a:p>
            <a:r>
              <a:rPr lang="de-DE" dirty="0"/>
              <a:t>Endgültige Auswahl der Kandidaten und Themen durch </a:t>
            </a:r>
            <a:r>
              <a:rPr lang="de-DE" dirty="0" smtClean="0"/>
              <a:t>CERN-Auswahlkomitee</a:t>
            </a:r>
          </a:p>
          <a:p>
            <a:pPr lvl="1"/>
            <a:r>
              <a:rPr lang="de-DE" dirty="0"/>
              <a:t>Auswahl/Zuordnung von Kandidat zu Thema + (CERN-)</a:t>
            </a:r>
            <a:r>
              <a:rPr lang="de-DE" dirty="0" smtClean="0"/>
              <a:t>Betreuer/Gruppe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83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Anstellung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erfolgreiche</a:t>
            </a:r>
            <a:r>
              <a:rPr lang="en-US" dirty="0" smtClean="0"/>
              <a:t> </a:t>
            </a:r>
            <a:r>
              <a:rPr lang="en-US" dirty="0" err="1" smtClean="0"/>
              <a:t>Auswahl</a:t>
            </a:r>
            <a:endParaRPr lang="en-US" dirty="0" smtClean="0"/>
          </a:p>
          <a:p>
            <a:r>
              <a:rPr lang="de-DE" dirty="0"/>
              <a:t>Doktorand erhält CERN-Vertrag</a:t>
            </a:r>
          </a:p>
          <a:p>
            <a:pPr lvl="1"/>
            <a:r>
              <a:rPr lang="de-DE" dirty="0"/>
              <a:t>beinhaltet Beschreibung des Promotionsthema (Abstract)</a:t>
            </a:r>
          </a:p>
          <a:p>
            <a:pPr lvl="1"/>
            <a:r>
              <a:rPr lang="de-DE" dirty="0"/>
              <a:t>unterzeichnet durch</a:t>
            </a:r>
          </a:p>
          <a:p>
            <a:pPr lvl="2"/>
            <a:r>
              <a:rPr lang="de-DE" dirty="0" smtClean="0"/>
              <a:t>Doktorand, CERN-Betreuer, betreuender Hochschullehrer</a:t>
            </a:r>
          </a:p>
          <a:p>
            <a:r>
              <a:rPr lang="de-DE" dirty="0" smtClean="0"/>
              <a:t>Beginn</a:t>
            </a:r>
          </a:p>
          <a:p>
            <a:pPr lvl="1"/>
            <a:r>
              <a:rPr lang="de-DE" dirty="0" smtClean="0"/>
              <a:t>frühester Zeitpunkt ca. 3-4 Monate nach </a:t>
            </a:r>
            <a:r>
              <a:rPr lang="de-DE" dirty="0" err="1" smtClean="0"/>
              <a:t>Bewerbungsschluß</a:t>
            </a:r>
            <a:endParaRPr lang="de-DE" dirty="0" smtClean="0"/>
          </a:p>
          <a:p>
            <a:pPr lvl="2"/>
            <a:r>
              <a:rPr lang="de-DE" dirty="0" smtClean="0"/>
              <a:t>November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März,   Mai </a:t>
            </a:r>
            <a:r>
              <a:rPr lang="de-DE" dirty="0" smtClean="0">
                <a:sym typeface="Wingdings" panose="05000000000000000000" pitchFamily="2" charset="2"/>
              </a:rPr>
              <a:t> August</a:t>
            </a:r>
          </a:p>
          <a:p>
            <a:pPr lvl="2"/>
            <a:r>
              <a:rPr lang="de-DE" dirty="0" smtClean="0">
                <a:sym typeface="Wingdings" panose="05000000000000000000" pitchFamily="2" charset="2"/>
              </a:rPr>
              <a:t>Beginn kann auch mehrere Monate später erfolgen</a:t>
            </a:r>
          </a:p>
          <a:p>
            <a:r>
              <a:rPr lang="de-DE" dirty="0"/>
              <a:t>Überwachung der Promotionsfortschritte</a:t>
            </a:r>
          </a:p>
          <a:p>
            <a:pPr lvl="1"/>
            <a:r>
              <a:rPr lang="de-DE" dirty="0" err="1"/>
              <a:t>regelmässige</a:t>
            </a:r>
            <a:r>
              <a:rPr lang="de-DE" dirty="0"/>
              <a:t> Berichte nach (6), 18, 30 Monaten</a:t>
            </a:r>
          </a:p>
          <a:p>
            <a:pPr lvl="2"/>
            <a:r>
              <a:rPr lang="de-DE" dirty="0"/>
              <a:t>Fortschritte des vergangenen Berichtszeitraums</a:t>
            </a:r>
          </a:p>
          <a:p>
            <a:pPr lvl="2"/>
            <a:r>
              <a:rPr lang="de-DE" dirty="0"/>
              <a:t>Vorhaben im zukünftigen Berichtszeitraum bzw. bis zur Promotion</a:t>
            </a:r>
          </a:p>
          <a:p>
            <a:pPr lvl="2"/>
            <a:r>
              <a:rPr lang="de-DE" dirty="0"/>
              <a:t>Berichte </a:t>
            </a:r>
            <a:r>
              <a:rPr lang="de-DE" dirty="0" smtClean="0"/>
              <a:t>unterzeichnet durch</a:t>
            </a:r>
            <a:endParaRPr lang="de-DE" dirty="0"/>
          </a:p>
          <a:p>
            <a:pPr lvl="3"/>
            <a:r>
              <a:rPr lang="de-DE" dirty="0" smtClean="0"/>
              <a:t>Doktorand, </a:t>
            </a:r>
            <a:r>
              <a:rPr lang="de-DE" dirty="0"/>
              <a:t>CERN-Betreuer, </a:t>
            </a:r>
            <a:r>
              <a:rPr lang="de-DE" dirty="0" smtClean="0"/>
              <a:t>betreuender </a:t>
            </a:r>
            <a:r>
              <a:rPr lang="de-DE" dirty="0"/>
              <a:t>Hochschullehrer</a:t>
            </a: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65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14720" y="133238"/>
            <a:ext cx="8294400" cy="646331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 pitchFamily="2"/>
              <a:buNone/>
            </a:defPPr>
            <a:lvl1pPr lvl="0">
              <a:buClr>
                <a:srgbClr val="000000"/>
              </a:buClr>
              <a:buSzPct val="45000"/>
              <a:buFont typeface="StarSymbol" pitchFamily="2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>
              <a:buNone/>
              <a:tabLst>
                <a:tab pos="0" algn="l"/>
                <a:tab pos="214547" algn="l"/>
                <a:tab pos="622088" algn="l"/>
                <a:tab pos="1029305" algn="l"/>
                <a:tab pos="1436846" algn="l"/>
                <a:tab pos="1844388" algn="l"/>
                <a:tab pos="2251930" algn="l"/>
                <a:tab pos="2659471" algn="l"/>
                <a:tab pos="3067014" algn="l"/>
                <a:tab pos="3474555" algn="l"/>
                <a:tab pos="3882098" algn="l"/>
                <a:tab pos="4289640" algn="l"/>
                <a:tab pos="4697182" algn="l"/>
                <a:tab pos="5104723" algn="l"/>
                <a:tab pos="5512265" algn="l"/>
                <a:tab pos="5919807" algn="l"/>
                <a:tab pos="6327349" algn="l"/>
                <a:tab pos="6734891" algn="l"/>
                <a:tab pos="7142433" algn="l"/>
                <a:tab pos="7549975" algn="l"/>
                <a:tab pos="7957517" algn="l"/>
              </a:tabLst>
            </a:pPr>
            <a:r>
              <a:rPr lang="en-US" dirty="0" err="1" smtClean="0"/>
              <a:t>Aufwendungen</a:t>
            </a:r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8832" y="804175"/>
            <a:ext cx="8709120" cy="6682035"/>
          </a:xfrm>
        </p:spPr>
        <p:txBody>
          <a:bodyPr>
            <a:spAutoFit/>
          </a:bodyPr>
          <a:lstStyle>
            <a:defPPr marL="500040" marR="0" lvl="0" indent="-355680" algn="l" hangingPunct="0">
              <a:spcBef>
                <a:spcPts val="0"/>
              </a:spcBef>
              <a:spcAft>
                <a:spcPts val="1097"/>
              </a:spcAft>
              <a:buSzPts val="1984"/>
              <a:buNone/>
              <a:tabLst>
                <a:tab pos="398160" algn="l"/>
                <a:tab pos="847439" algn="l"/>
                <a:tab pos="1296720" algn="l"/>
                <a:tab pos="1745999" algn="l"/>
                <a:tab pos="2195280" algn="l"/>
                <a:tab pos="2644560" algn="l"/>
                <a:tab pos="3093840" algn="l"/>
                <a:tab pos="3543120" algn="l"/>
                <a:tab pos="3992400" algn="l"/>
                <a:tab pos="4441680" algn="l"/>
                <a:tab pos="4890960" algn="l"/>
                <a:tab pos="5340240" algn="l"/>
                <a:tab pos="5789519" algn="l"/>
                <a:tab pos="6238800" algn="l"/>
                <a:tab pos="6688080" algn="l"/>
                <a:tab pos="7137360" algn="l"/>
                <a:tab pos="7586640" algn="l"/>
                <a:tab pos="8035920" algn="l"/>
                <a:tab pos="8484840" algn="l"/>
                <a:tab pos="893412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0080"/>
                </a:solidFill>
                <a:latin typeface="Luxi Sans" pitchFamily="2"/>
                <a:ea typeface="HG Mincho Light J" pitchFamily="2"/>
                <a:cs typeface="HG Mincho Light J" pitchFamily="2"/>
              </a:defRPr>
            </a:defPPr>
            <a:lvl1pPr marL="500040" marR="0" lvl="0" indent="-355680" algn="l" hangingPunct="0">
              <a:spcBef>
                <a:spcPts val="0"/>
              </a:spcBef>
              <a:spcAft>
                <a:spcPts val="1097"/>
              </a:spcAft>
              <a:buSzPts val="1984"/>
              <a:buBlip>
                <a:blip r:embed="rId3"/>
              </a:buBlip>
              <a:tabLst>
                <a:tab pos="398160" algn="l"/>
                <a:tab pos="847439" algn="l"/>
                <a:tab pos="1296720" algn="l"/>
                <a:tab pos="1745999" algn="l"/>
                <a:tab pos="2195280" algn="l"/>
                <a:tab pos="2644560" algn="l"/>
                <a:tab pos="3093840" algn="l"/>
                <a:tab pos="3543120" algn="l"/>
                <a:tab pos="3992400" algn="l"/>
                <a:tab pos="4441680" algn="l"/>
                <a:tab pos="4890960" algn="l"/>
                <a:tab pos="5340240" algn="l"/>
                <a:tab pos="5789519" algn="l"/>
                <a:tab pos="6238800" algn="l"/>
                <a:tab pos="6688080" algn="l"/>
                <a:tab pos="7137360" algn="l"/>
                <a:tab pos="7586640" algn="l"/>
                <a:tab pos="8035920" algn="l"/>
                <a:tab pos="8484840" algn="l"/>
                <a:tab pos="893412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0080"/>
                </a:solidFill>
                <a:latin typeface="Luxi Sans" pitchFamily="2"/>
                <a:ea typeface="HG Mincho Light J" pitchFamily="2"/>
                <a:cs typeface="HG Mincho Light J" pitchFamily="2"/>
              </a:defRPr>
            </a:lvl1pPr>
            <a:lvl2pPr marL="787320" marR="0" lvl="1" indent="-285840" algn="l" hangingPunct="0">
              <a:spcBef>
                <a:spcPts val="0"/>
              </a:spcBef>
              <a:spcAft>
                <a:spcPts val="1100"/>
              </a:spcAft>
              <a:buSzPts val="1469"/>
              <a:buBlip>
                <a:blip r:embed="rId4"/>
              </a:buBlip>
              <a:tabLst>
                <a:tab pos="110880" algn="l"/>
                <a:tab pos="560160" algn="l"/>
                <a:tab pos="1009439" algn="l"/>
                <a:tab pos="1458719" algn="l"/>
                <a:tab pos="1908000" algn="l"/>
                <a:tab pos="2357280" algn="l"/>
                <a:tab pos="2806560" algn="l"/>
                <a:tab pos="3255839" algn="l"/>
                <a:tab pos="3705120" algn="l"/>
                <a:tab pos="4154399" algn="l"/>
                <a:tab pos="4603679" algn="l"/>
                <a:tab pos="5052960" algn="l"/>
                <a:tab pos="5502240" algn="l"/>
                <a:tab pos="5951520" algn="l"/>
                <a:tab pos="6400799" algn="l"/>
                <a:tab pos="6849720" algn="l"/>
                <a:tab pos="7298999" algn="l"/>
                <a:tab pos="7748280" algn="l"/>
                <a:tab pos="8197560" algn="l"/>
                <a:tab pos="864684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Luxi Sans" pitchFamily="2"/>
                <a:ea typeface="HG Mincho Light J" pitchFamily="2"/>
                <a:cs typeface="HG Mincho Light J" pitchFamily="2"/>
              </a:defRPr>
            </a:lvl2pPr>
            <a:lvl3pPr marL="1076040" marR="0" lvl="2" indent="-428400" algn="l" hangingPunct="0">
              <a:lnSpc>
                <a:spcPct val="91000"/>
              </a:lnSpc>
              <a:spcBef>
                <a:spcPts val="0"/>
              </a:spcBef>
              <a:spcAft>
                <a:spcPts val="825"/>
              </a:spcAft>
              <a:buSzPts val="539"/>
              <a:buBlip>
                <a:blip r:embed="rId5"/>
              </a:buBlip>
              <a:tabLst>
                <a:tab pos="271440" algn="l"/>
                <a:tab pos="720719" algn="l"/>
                <a:tab pos="1169640" algn="l"/>
                <a:tab pos="1618920" algn="l"/>
                <a:tab pos="2068200" algn="l"/>
                <a:tab pos="2517480" algn="l"/>
                <a:tab pos="2966759" algn="l"/>
                <a:tab pos="3416040" algn="l"/>
                <a:tab pos="3865319" algn="l"/>
                <a:tab pos="4314600" algn="l"/>
                <a:tab pos="4763880" algn="l"/>
                <a:tab pos="5213160" algn="l"/>
                <a:tab pos="5662440" algn="l"/>
                <a:tab pos="6111720" algn="l"/>
                <a:tab pos="6560999" algn="l"/>
                <a:tab pos="7010280" algn="l"/>
                <a:tab pos="7459560" algn="l"/>
                <a:tab pos="7908839" algn="l"/>
                <a:tab pos="8358120" algn="l"/>
                <a:tab pos="8807399" algn="l"/>
              </a:tabLst>
              <a:def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Luxi Sans" pitchFamily="2"/>
                <a:ea typeface="HG Mincho Light J" pitchFamily="2"/>
                <a:cs typeface="HG Mincho Light J" pitchFamily="2"/>
              </a:defRPr>
            </a:lvl3pPr>
            <a:lvl4pPr marL="1363320" marR="0" lvl="3" indent="-428400" algn="l" hangingPunct="0">
              <a:lnSpc>
                <a:spcPct val="91000"/>
              </a:lnSpc>
              <a:spcBef>
                <a:spcPts val="0"/>
              </a:spcBef>
              <a:spcAft>
                <a:spcPts val="536"/>
              </a:spcAft>
              <a:buSzPts val="331"/>
              <a:buBlip>
                <a:blip r:embed="rId6"/>
              </a:buBlip>
              <a:tabLst>
                <a:tab pos="433079" algn="l"/>
                <a:tab pos="882359" algn="l"/>
                <a:tab pos="1331640" algn="l"/>
                <a:tab pos="1780920" algn="l"/>
                <a:tab pos="2230200" algn="l"/>
                <a:tab pos="2679480" algn="l"/>
                <a:tab pos="3128759" algn="l"/>
                <a:tab pos="3578040" algn="l"/>
                <a:tab pos="4027320" algn="l"/>
                <a:tab pos="4476600" algn="l"/>
                <a:tab pos="4925880" algn="l"/>
                <a:tab pos="5375160" algn="l"/>
                <a:tab pos="5824440" algn="l"/>
                <a:tab pos="6273720" algn="l"/>
                <a:tab pos="6723000" algn="l"/>
                <a:tab pos="7172279" algn="l"/>
                <a:tab pos="7621560" algn="l"/>
                <a:tab pos="8070840" algn="l"/>
                <a:tab pos="8519760" algn="l"/>
                <a:tab pos="8969040" algn="l"/>
              </a:tabLst>
              <a:defRPr lang="en-US" sz="1400" b="1" i="0" u="none" strike="noStrike" baseline="0">
                <a:ln>
                  <a:noFill/>
                </a:ln>
                <a:solidFill>
                  <a:srgbClr val="000000"/>
                </a:solidFill>
                <a:latin typeface="Luxi Sans" pitchFamily="2"/>
                <a:ea typeface="HG Mincho Light J" pitchFamily="2"/>
                <a:cs typeface="HG Mincho Light J" pitchFamily="2"/>
              </a:defRPr>
            </a:lvl4pPr>
            <a:lvl5pPr marL="1652399" marR="0" lvl="4" indent="-430200" algn="l" hangingPunct="0">
              <a:lnSpc>
                <a:spcPct val="91000"/>
              </a:lnSpc>
              <a:spcBef>
                <a:spcPts val="0"/>
              </a:spcBef>
              <a:spcAft>
                <a:spcPts val="249"/>
              </a:spcAft>
              <a:buSzPts val="1150"/>
              <a:buBlip>
                <a:blip r:embed="rId3"/>
              </a:buBlip>
              <a:tabLst>
                <a:tab pos="144360" algn="l"/>
                <a:tab pos="593640" algn="l"/>
                <a:tab pos="1042919" algn="l"/>
                <a:tab pos="1492199" algn="l"/>
                <a:tab pos="1941480" algn="l"/>
                <a:tab pos="2390760" algn="l"/>
                <a:tab pos="2839680" algn="l"/>
                <a:tab pos="3288959" algn="l"/>
                <a:tab pos="3738240" algn="l"/>
                <a:tab pos="4187520" algn="l"/>
                <a:tab pos="4636800" algn="l"/>
                <a:tab pos="5086079" algn="l"/>
                <a:tab pos="5535360" algn="l"/>
                <a:tab pos="5984640" algn="l"/>
                <a:tab pos="6433920" algn="l"/>
                <a:tab pos="6883200" algn="l"/>
                <a:tab pos="7332479" algn="l"/>
                <a:tab pos="7781760" algn="l"/>
                <a:tab pos="8231040" algn="l"/>
                <a:tab pos="868032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HG Mincho Light J" pitchFamily="2"/>
                <a:cs typeface="HG Mincho Light J" pitchFamily="2"/>
              </a:defRPr>
            </a:lvl5pPr>
            <a:lvl6pPr marL="1652399" marR="0" lvl="5" indent="-430200" algn="l" hangingPunct="0">
              <a:lnSpc>
                <a:spcPct val="91000"/>
              </a:lnSpc>
              <a:spcBef>
                <a:spcPts val="0"/>
              </a:spcBef>
              <a:spcAft>
                <a:spcPts val="249"/>
              </a:spcAft>
              <a:buSzPts val="1150"/>
              <a:buBlip>
                <a:blip r:embed="rId3"/>
              </a:buBlip>
              <a:tabLst>
                <a:tab pos="144360" algn="l"/>
                <a:tab pos="593640" algn="l"/>
                <a:tab pos="1042919" algn="l"/>
                <a:tab pos="1492199" algn="l"/>
                <a:tab pos="1941480" algn="l"/>
                <a:tab pos="2390760" algn="l"/>
                <a:tab pos="2839680" algn="l"/>
                <a:tab pos="3288959" algn="l"/>
                <a:tab pos="3738240" algn="l"/>
                <a:tab pos="4187520" algn="l"/>
                <a:tab pos="4636800" algn="l"/>
                <a:tab pos="5086079" algn="l"/>
                <a:tab pos="5535360" algn="l"/>
                <a:tab pos="5984640" algn="l"/>
                <a:tab pos="6433920" algn="l"/>
                <a:tab pos="6883200" algn="l"/>
                <a:tab pos="7332479" algn="l"/>
                <a:tab pos="7781760" algn="l"/>
                <a:tab pos="8231040" algn="l"/>
                <a:tab pos="868032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HG Mincho Light J" pitchFamily="2"/>
                <a:cs typeface="HG Mincho Light J" pitchFamily="2"/>
              </a:defRPr>
            </a:lvl6pPr>
            <a:lvl7pPr marL="1652399" marR="0" lvl="6" indent="-430200" algn="l" hangingPunct="0">
              <a:lnSpc>
                <a:spcPct val="91000"/>
              </a:lnSpc>
              <a:spcBef>
                <a:spcPts val="0"/>
              </a:spcBef>
              <a:spcAft>
                <a:spcPts val="249"/>
              </a:spcAft>
              <a:buSzPts val="1150"/>
              <a:buBlip>
                <a:blip r:embed="rId3"/>
              </a:buBlip>
              <a:tabLst>
                <a:tab pos="144360" algn="l"/>
                <a:tab pos="593640" algn="l"/>
                <a:tab pos="1042919" algn="l"/>
                <a:tab pos="1492199" algn="l"/>
                <a:tab pos="1941480" algn="l"/>
                <a:tab pos="2390760" algn="l"/>
                <a:tab pos="2839680" algn="l"/>
                <a:tab pos="3288959" algn="l"/>
                <a:tab pos="3738240" algn="l"/>
                <a:tab pos="4187520" algn="l"/>
                <a:tab pos="4636800" algn="l"/>
                <a:tab pos="5086079" algn="l"/>
                <a:tab pos="5535360" algn="l"/>
                <a:tab pos="5984640" algn="l"/>
                <a:tab pos="6433920" algn="l"/>
                <a:tab pos="6883200" algn="l"/>
                <a:tab pos="7332479" algn="l"/>
                <a:tab pos="7781760" algn="l"/>
                <a:tab pos="8231040" algn="l"/>
                <a:tab pos="868032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HG Mincho Light J" pitchFamily="2"/>
                <a:cs typeface="HG Mincho Light J" pitchFamily="2"/>
              </a:defRPr>
            </a:lvl7pPr>
            <a:lvl8pPr marL="1652399" marR="0" lvl="7" indent="-430200" algn="l" hangingPunct="0">
              <a:lnSpc>
                <a:spcPct val="91000"/>
              </a:lnSpc>
              <a:spcBef>
                <a:spcPts val="0"/>
              </a:spcBef>
              <a:spcAft>
                <a:spcPts val="249"/>
              </a:spcAft>
              <a:buSzPts val="1150"/>
              <a:buBlip>
                <a:blip r:embed="rId3"/>
              </a:buBlip>
              <a:tabLst>
                <a:tab pos="144360" algn="l"/>
                <a:tab pos="593640" algn="l"/>
                <a:tab pos="1042919" algn="l"/>
                <a:tab pos="1492199" algn="l"/>
                <a:tab pos="1941480" algn="l"/>
                <a:tab pos="2390760" algn="l"/>
                <a:tab pos="2839680" algn="l"/>
                <a:tab pos="3288959" algn="l"/>
                <a:tab pos="3738240" algn="l"/>
                <a:tab pos="4187520" algn="l"/>
                <a:tab pos="4636800" algn="l"/>
                <a:tab pos="5086079" algn="l"/>
                <a:tab pos="5535360" algn="l"/>
                <a:tab pos="5984640" algn="l"/>
                <a:tab pos="6433920" algn="l"/>
                <a:tab pos="6883200" algn="l"/>
                <a:tab pos="7332479" algn="l"/>
                <a:tab pos="7781760" algn="l"/>
                <a:tab pos="8231040" algn="l"/>
                <a:tab pos="868032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HG Mincho Light J" pitchFamily="2"/>
                <a:cs typeface="HG Mincho Light J" pitchFamily="2"/>
              </a:defRPr>
            </a:lvl8pPr>
            <a:lvl9pPr marL="1944000" marR="0" lvl="8" indent="-216000" algn="l" hangingPunct="0">
              <a:lnSpc>
                <a:spcPct val="91000"/>
              </a:lnSpc>
              <a:spcBef>
                <a:spcPts val="0"/>
              </a:spcBef>
              <a:spcAft>
                <a:spcPts val="249"/>
              </a:spcAft>
              <a:buClr>
                <a:srgbClr val="000000"/>
              </a:buClr>
              <a:buSzPct val="45000"/>
              <a:buFont typeface="StarSymbol"/>
              <a:buChar char="●"/>
              <a:tabLst>
                <a:tab pos="144360" algn="l"/>
                <a:tab pos="593640" algn="l"/>
                <a:tab pos="1042919" algn="l"/>
                <a:tab pos="1492199" algn="l"/>
                <a:tab pos="1941480" algn="l"/>
                <a:tab pos="2390760" algn="l"/>
                <a:tab pos="2839680" algn="l"/>
                <a:tab pos="3288959" algn="l"/>
                <a:tab pos="3738240" algn="l"/>
                <a:tab pos="4187520" algn="l"/>
                <a:tab pos="4636800" algn="l"/>
                <a:tab pos="5086079" algn="l"/>
                <a:tab pos="5535360" algn="l"/>
                <a:tab pos="5984640" algn="l"/>
                <a:tab pos="6433920" algn="l"/>
                <a:tab pos="6883200" algn="l"/>
                <a:tab pos="7332479" algn="l"/>
                <a:tab pos="7781760" algn="l"/>
                <a:tab pos="8231040" algn="l"/>
                <a:tab pos="8680320" algn="l"/>
              </a:tabLst>
              <a:defRPr lang="en-US" sz="2000" b="1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HG Mincho Light J" pitchFamily="2"/>
                <a:cs typeface="HG Mincho Light J" pitchFamily="2"/>
              </a:defRPr>
            </a:lvl9pPr>
          </a:lstStyle>
          <a:p>
            <a:pPr lvl="0"/>
            <a:r>
              <a:rPr lang="en-US" dirty="0" smtClean="0">
                <a:latin typeface="" pitchFamily="16"/>
              </a:rPr>
              <a:t>BMBF</a:t>
            </a:r>
            <a:endParaRPr lang="en-US" dirty="0">
              <a:latin typeface="" pitchFamily="16"/>
            </a:endParaRPr>
          </a:p>
          <a:p>
            <a:pPr lvl="1"/>
            <a:r>
              <a:rPr lang="en-US" dirty="0" err="1" smtClean="0">
                <a:latin typeface="" pitchFamily="16"/>
              </a:rPr>
              <a:t>Aufenthalt</a:t>
            </a:r>
            <a:r>
              <a:rPr lang="en-US" dirty="0" smtClean="0">
                <a:latin typeface="" pitchFamily="16"/>
              </a:rPr>
              <a:t> am CERN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  <a:latin typeface="" pitchFamily="16"/>
              </a:rPr>
              <a:t>bis</a:t>
            </a:r>
            <a:r>
              <a:rPr lang="en-US" dirty="0" smtClean="0">
                <a:solidFill>
                  <a:srgbClr val="FF0000"/>
                </a:solidFill>
                <a:latin typeface="" pitchFamily="16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" pitchFamily="16"/>
              </a:rPr>
              <a:t>zu</a:t>
            </a:r>
            <a:r>
              <a:rPr lang="en-US" dirty="0" smtClean="0">
                <a:solidFill>
                  <a:srgbClr val="FF0000"/>
                </a:solidFill>
                <a:latin typeface="" pitchFamily="16"/>
              </a:rPr>
              <a:t> 36 </a:t>
            </a:r>
            <a:r>
              <a:rPr lang="en-US" dirty="0" err="1" smtClean="0">
                <a:solidFill>
                  <a:srgbClr val="FF0000"/>
                </a:solidFill>
                <a:latin typeface="" pitchFamily="16"/>
              </a:rPr>
              <a:t>Monate</a:t>
            </a:r>
            <a:r>
              <a:rPr lang="en-US" dirty="0" smtClean="0">
                <a:solidFill>
                  <a:srgbClr val="FF0000"/>
                </a:solidFill>
                <a:latin typeface="" pitchFamily="16"/>
              </a:rPr>
              <a:t> </a:t>
            </a:r>
            <a:r>
              <a:rPr lang="en-US" dirty="0" err="1" smtClean="0">
                <a:latin typeface="" pitchFamily="16"/>
              </a:rPr>
              <a:t>innerhalb</a:t>
            </a:r>
            <a:r>
              <a:rPr lang="en-US" dirty="0" smtClean="0">
                <a:latin typeface="" pitchFamily="16"/>
              </a:rPr>
              <a:t> von 4 </a:t>
            </a:r>
            <a:r>
              <a:rPr lang="en-US" dirty="0" err="1" smtClean="0">
                <a:latin typeface="" pitchFamily="16"/>
              </a:rPr>
              <a:t>Jahren</a:t>
            </a:r>
            <a:r>
              <a:rPr lang="en-US" dirty="0" smtClean="0">
                <a:latin typeface="" pitchFamily="16"/>
              </a:rPr>
              <a:t> </a:t>
            </a:r>
            <a:r>
              <a:rPr lang="en-US" sz="1100" dirty="0">
                <a:latin typeface="" pitchFamily="16"/>
              </a:rPr>
              <a:t>(</a:t>
            </a:r>
            <a:r>
              <a:rPr lang="en-US" sz="1100" dirty="0" err="1">
                <a:latin typeface="" pitchFamily="16"/>
              </a:rPr>
              <a:t>unbezahlte</a:t>
            </a:r>
            <a:r>
              <a:rPr lang="en-US" sz="1100" dirty="0">
                <a:latin typeface="" pitchFamily="16"/>
              </a:rPr>
              <a:t> </a:t>
            </a:r>
            <a:r>
              <a:rPr lang="en-US" sz="1100" dirty="0" err="1">
                <a:latin typeface="" pitchFamily="16"/>
              </a:rPr>
              <a:t>Unterbrechung</a:t>
            </a:r>
            <a:r>
              <a:rPr lang="en-US" sz="1100" dirty="0">
                <a:latin typeface="" pitchFamily="16"/>
              </a:rPr>
              <a:t> von </a:t>
            </a:r>
            <a:r>
              <a:rPr lang="en-US" sz="1100" dirty="0" err="1">
                <a:latin typeface="" pitchFamily="16"/>
              </a:rPr>
              <a:t>bis</a:t>
            </a:r>
            <a:r>
              <a:rPr lang="en-US" sz="1100" dirty="0">
                <a:latin typeface="" pitchFamily="16"/>
              </a:rPr>
              <a:t> </a:t>
            </a:r>
            <a:r>
              <a:rPr lang="en-US" sz="1100" dirty="0" err="1">
                <a:latin typeface="" pitchFamily="16"/>
              </a:rPr>
              <a:t>zu</a:t>
            </a:r>
            <a:r>
              <a:rPr lang="en-US" sz="1100" dirty="0">
                <a:latin typeface="" pitchFamily="16"/>
              </a:rPr>
              <a:t> 12 </a:t>
            </a:r>
            <a:r>
              <a:rPr lang="en-US" sz="1100" dirty="0" err="1">
                <a:latin typeface="" pitchFamily="16"/>
              </a:rPr>
              <a:t>Monaten</a:t>
            </a:r>
            <a:r>
              <a:rPr lang="en-US" sz="1100" dirty="0">
                <a:latin typeface="" pitchFamily="16"/>
              </a:rPr>
              <a:t> </a:t>
            </a:r>
            <a:r>
              <a:rPr lang="en-US" sz="1100" dirty="0" err="1">
                <a:latin typeface="" pitchFamily="16"/>
              </a:rPr>
              <a:t>möglich</a:t>
            </a:r>
            <a:r>
              <a:rPr lang="en-US" sz="1100" dirty="0">
                <a:latin typeface="" pitchFamily="16"/>
              </a:rPr>
              <a:t>)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  <a:latin typeface="Luxi Sans" pitchFamily="34"/>
              </a:rPr>
              <a:t>steuerfreie</a:t>
            </a:r>
            <a:r>
              <a:rPr lang="en-US" dirty="0" smtClean="0">
                <a:solidFill>
                  <a:srgbClr val="FF0000"/>
                </a:solidFill>
                <a:latin typeface="Luxi Sans" pitchFamily="3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Luxi Sans" pitchFamily="34"/>
              </a:rPr>
              <a:t>Grundpauschale</a:t>
            </a:r>
            <a:r>
              <a:rPr lang="en-US" dirty="0" smtClean="0">
                <a:solidFill>
                  <a:srgbClr val="FF0000"/>
                </a:solidFill>
                <a:latin typeface="Luxi Sans" pitchFamily="34"/>
              </a:rPr>
              <a:t> </a:t>
            </a:r>
            <a:r>
              <a:rPr lang="en-US" dirty="0" smtClean="0">
                <a:latin typeface="Luxi Sans" pitchFamily="34"/>
              </a:rPr>
              <a:t>(</a:t>
            </a:r>
            <a:r>
              <a:rPr lang="en-US" dirty="0" err="1" smtClean="0">
                <a:latin typeface="Luxi Sans" pitchFamily="34"/>
              </a:rPr>
              <a:t>ledig</a:t>
            </a:r>
            <a:r>
              <a:rPr lang="en-US" dirty="0">
                <a:latin typeface="Luxi Sans" pitchFamily="34"/>
              </a:rPr>
              <a:t>, </a:t>
            </a:r>
            <a:r>
              <a:rPr lang="en-US" dirty="0" err="1">
                <a:latin typeface="Luxi Sans" pitchFamily="34"/>
              </a:rPr>
              <a:t>keine</a:t>
            </a:r>
            <a:r>
              <a:rPr lang="en-US" dirty="0">
                <a:latin typeface="Luxi Sans" pitchFamily="34"/>
              </a:rPr>
              <a:t> </a:t>
            </a:r>
            <a:r>
              <a:rPr lang="en-US" dirty="0" smtClean="0">
                <a:latin typeface="Luxi Sans" pitchFamily="34"/>
              </a:rPr>
              <a:t>Kinder): </a:t>
            </a:r>
            <a:r>
              <a:rPr lang="en-US" dirty="0" smtClean="0">
                <a:solidFill>
                  <a:srgbClr val="FF0000"/>
                </a:solidFill>
                <a:latin typeface="Luxi Sans" pitchFamily="34"/>
              </a:rPr>
              <a:t>3679 </a:t>
            </a:r>
            <a:r>
              <a:rPr lang="en-US" dirty="0">
                <a:solidFill>
                  <a:srgbClr val="FF0000"/>
                </a:solidFill>
                <a:latin typeface="Luxi Sans" pitchFamily="34"/>
              </a:rPr>
              <a:t>CHF (~3000 </a:t>
            </a:r>
            <a:r>
              <a:rPr lang="en-US" dirty="0" smtClean="0">
                <a:solidFill>
                  <a:srgbClr val="FF0000"/>
                </a:solidFill>
                <a:latin typeface="Luxi Sans" pitchFamily="34"/>
              </a:rPr>
              <a:t>EUR)</a:t>
            </a:r>
          </a:p>
          <a:p>
            <a:pPr lvl="3"/>
            <a:r>
              <a:rPr lang="en-US" dirty="0" smtClean="0">
                <a:latin typeface="Luxi Sans" pitchFamily="34"/>
              </a:rPr>
              <a:t>4.7% Abzug </a:t>
            </a:r>
            <a:r>
              <a:rPr lang="en-US" dirty="0" err="1" smtClean="0">
                <a:latin typeface="Luxi Sans" pitchFamily="34"/>
              </a:rPr>
              <a:t>für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Krankenversicherung</a:t>
            </a:r>
            <a:r>
              <a:rPr lang="en-US" dirty="0" smtClean="0">
                <a:latin typeface="Luxi Sans" pitchFamily="34"/>
              </a:rPr>
              <a:t>, + </a:t>
            </a:r>
            <a:r>
              <a:rPr lang="en-US" dirty="0" err="1" smtClean="0">
                <a:latin typeface="Luxi Sans" pitchFamily="34"/>
              </a:rPr>
              <a:t>weitere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Familien</a:t>
            </a:r>
            <a:r>
              <a:rPr lang="en-US" dirty="0" smtClean="0">
                <a:latin typeface="Luxi Sans" pitchFamily="34"/>
              </a:rPr>
              <a:t>- und </a:t>
            </a:r>
            <a:r>
              <a:rPr lang="en-US" dirty="0" err="1" smtClean="0">
                <a:latin typeface="Luxi Sans" pitchFamily="34"/>
              </a:rPr>
              <a:t>Kinderzuschläge</a:t>
            </a:r>
            <a:endParaRPr lang="en-US" dirty="0" smtClean="0">
              <a:latin typeface="Luxi Sans" pitchFamily="34"/>
            </a:endParaRPr>
          </a:p>
          <a:p>
            <a:pPr lvl="3"/>
            <a:r>
              <a:rPr lang="en-US" dirty="0" err="1" smtClean="0">
                <a:latin typeface="Luxi Sans" pitchFamily="34"/>
              </a:rPr>
              <a:t>wichtig</a:t>
            </a:r>
            <a:r>
              <a:rPr lang="en-US" dirty="0" smtClean="0">
                <a:latin typeface="Luxi Sans" pitchFamily="34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Luxi Sans" pitchFamily="34"/>
              </a:rPr>
              <a:t>keine</a:t>
            </a:r>
            <a:r>
              <a:rPr lang="en-US" dirty="0">
                <a:solidFill>
                  <a:srgbClr val="002060"/>
                </a:solidFill>
                <a:latin typeface="Luxi Sans" pitchFamily="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xi Sans" pitchFamily="34"/>
              </a:rPr>
              <a:t>Rentenversicherungsbeiträge</a:t>
            </a:r>
            <a:r>
              <a:rPr lang="en-US" dirty="0" smtClean="0">
                <a:solidFill>
                  <a:srgbClr val="002060"/>
                </a:solidFill>
                <a:latin typeface="Luxi Sans" pitchFamily="34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Luxi Sans" pitchFamily="34"/>
              </a:rPr>
              <a:t>keine</a:t>
            </a:r>
            <a:r>
              <a:rPr lang="en-US" dirty="0" smtClean="0">
                <a:solidFill>
                  <a:srgbClr val="002060"/>
                </a:solidFill>
                <a:latin typeface="Luxi Sans" pitchFamily="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Luxi Sans" pitchFamily="34"/>
              </a:rPr>
              <a:t>Arbeitslosenversicherung</a:t>
            </a:r>
            <a:r>
              <a:rPr lang="en-US" dirty="0" smtClean="0">
                <a:solidFill>
                  <a:srgbClr val="002060"/>
                </a:solidFill>
                <a:latin typeface="Luxi Sans" pitchFamily="34"/>
              </a:rPr>
              <a:t> </a:t>
            </a:r>
            <a:endParaRPr lang="en-US" dirty="0">
              <a:solidFill>
                <a:srgbClr val="002060"/>
              </a:solidFill>
              <a:latin typeface="Luxi Sans" pitchFamily="34"/>
            </a:endParaRPr>
          </a:p>
          <a:p>
            <a:pPr lvl="1"/>
            <a:r>
              <a:rPr lang="en-US" dirty="0" err="1" smtClean="0">
                <a:latin typeface="Luxi Sans" pitchFamily="34"/>
              </a:rPr>
              <a:t>Reisekosten</a:t>
            </a:r>
            <a:endParaRPr lang="en-US" dirty="0">
              <a:latin typeface="Luxi Sans" pitchFamily="34"/>
            </a:endParaRPr>
          </a:p>
          <a:p>
            <a:pPr lvl="2"/>
            <a:r>
              <a:rPr lang="en-US" dirty="0" err="1" smtClean="0">
                <a:latin typeface="Luxi Sans" pitchFamily="34"/>
              </a:rPr>
              <a:t>Regelmäßige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Reisen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zur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Heimat-Universität</a:t>
            </a:r>
            <a:endParaRPr lang="en-US" dirty="0">
              <a:latin typeface="Luxi Sans" pitchFamily="34"/>
            </a:endParaRPr>
          </a:p>
          <a:p>
            <a:pPr lvl="2"/>
            <a:r>
              <a:rPr lang="de-DE" dirty="0" smtClean="0">
                <a:latin typeface="Luxi Sans" pitchFamily="34"/>
              </a:rPr>
              <a:t>Fachverbandstagungen </a:t>
            </a:r>
            <a:r>
              <a:rPr lang="de-DE" dirty="0">
                <a:latin typeface="Luxi Sans" pitchFamily="34"/>
              </a:rPr>
              <a:t>in Deutschland (DPG, </a:t>
            </a:r>
            <a:r>
              <a:rPr lang="de-DE" dirty="0" smtClean="0">
                <a:latin typeface="Luxi Sans" pitchFamily="34"/>
              </a:rPr>
              <a:t>VDI, etc.)</a:t>
            </a:r>
            <a:endParaRPr lang="en-US" dirty="0" smtClean="0">
              <a:latin typeface="Luxi Sans" pitchFamily="34"/>
            </a:endParaRPr>
          </a:p>
          <a:p>
            <a:pPr lvl="2"/>
            <a:r>
              <a:rPr lang="en-US" dirty="0" err="1" smtClean="0">
                <a:latin typeface="Luxi Sans" pitchFamily="34"/>
              </a:rPr>
              <a:t>Reisen</a:t>
            </a:r>
            <a:r>
              <a:rPr lang="en-US" dirty="0" smtClean="0">
                <a:latin typeface="Luxi Sans" pitchFamily="34"/>
              </a:rPr>
              <a:t> des </a:t>
            </a:r>
            <a:r>
              <a:rPr lang="en-US" dirty="0" err="1" smtClean="0">
                <a:latin typeface="Luxi Sans" pitchFamily="34"/>
              </a:rPr>
              <a:t>deutschen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Hochschulbetreuers</a:t>
            </a:r>
            <a:r>
              <a:rPr lang="en-US" dirty="0" smtClean="0">
                <a:latin typeface="Luxi Sans" pitchFamily="34"/>
              </a:rPr>
              <a:t> </a:t>
            </a:r>
            <a:r>
              <a:rPr lang="en-US" dirty="0" err="1" smtClean="0">
                <a:latin typeface="Luxi Sans" pitchFamily="34"/>
              </a:rPr>
              <a:t>zum</a:t>
            </a:r>
            <a:r>
              <a:rPr lang="en-US" dirty="0" smtClean="0">
                <a:latin typeface="Luxi Sans" pitchFamily="34"/>
              </a:rPr>
              <a:t> CERN</a:t>
            </a:r>
            <a:endParaRPr lang="en-US" dirty="0">
              <a:latin typeface="Luxi Sans" pitchFamily="34"/>
            </a:endParaRPr>
          </a:p>
          <a:p>
            <a:pPr lvl="0"/>
            <a:r>
              <a:rPr lang="en-US" dirty="0" smtClean="0">
                <a:latin typeface="Luxi Sans" pitchFamily="34"/>
              </a:rPr>
              <a:t>CERN(-</a:t>
            </a:r>
            <a:r>
              <a:rPr lang="en-US" dirty="0" err="1" smtClean="0">
                <a:latin typeface="Luxi Sans" pitchFamily="34"/>
              </a:rPr>
              <a:t>Gruppe</a:t>
            </a:r>
            <a:r>
              <a:rPr lang="en-US" dirty="0" smtClean="0">
                <a:latin typeface="Luxi Sans" pitchFamily="34"/>
              </a:rPr>
              <a:t>)</a:t>
            </a:r>
            <a:endParaRPr lang="en-US" dirty="0">
              <a:latin typeface="Luxi Sans" pitchFamily="34"/>
            </a:endParaRPr>
          </a:p>
          <a:p>
            <a:pPr lvl="1"/>
            <a:r>
              <a:rPr lang="en-US" dirty="0" err="1" smtClean="0">
                <a:latin typeface="Luxi Sans" pitchFamily="34"/>
              </a:rPr>
              <a:t>Integrationskosten</a:t>
            </a:r>
            <a:endParaRPr lang="en-US" dirty="0" smtClean="0">
              <a:latin typeface="Luxi Sans" pitchFamily="34"/>
            </a:endParaRPr>
          </a:p>
          <a:p>
            <a:pPr lvl="2"/>
            <a:r>
              <a:rPr lang="de-DE" dirty="0">
                <a:latin typeface="Luxi Sans" pitchFamily="34"/>
              </a:rPr>
              <a:t>1 Sprachkurs (französisch oder englisch)</a:t>
            </a:r>
          </a:p>
          <a:p>
            <a:pPr lvl="2"/>
            <a:r>
              <a:rPr lang="de-DE" dirty="0">
                <a:latin typeface="Luxi Sans" pitchFamily="34"/>
              </a:rPr>
              <a:t>Notwendige Arbeitsmittel (PC, Laptop ...), Sicherheitstraining, </a:t>
            </a:r>
            <a:r>
              <a:rPr lang="de-DE" dirty="0" smtClean="0">
                <a:latin typeface="Luxi Sans" pitchFamily="34"/>
              </a:rPr>
              <a:t>Fortbildung</a:t>
            </a:r>
            <a:endParaRPr lang="en-US" dirty="0">
              <a:latin typeface="Luxi Sans" pitchFamily="34"/>
            </a:endParaRPr>
          </a:p>
          <a:p>
            <a:pPr lvl="1"/>
            <a:r>
              <a:rPr lang="en-US" dirty="0" err="1" smtClean="0">
                <a:latin typeface="Luxi Sans" pitchFamily="34"/>
              </a:rPr>
              <a:t>Reisekosten</a:t>
            </a:r>
            <a:endParaRPr lang="en-US" dirty="0" smtClean="0">
              <a:latin typeface="Luxi Sans" pitchFamily="34"/>
            </a:endParaRPr>
          </a:p>
          <a:p>
            <a:pPr lvl="2"/>
            <a:r>
              <a:rPr lang="de-DE" dirty="0">
                <a:latin typeface="Luxi Sans" pitchFamily="34"/>
              </a:rPr>
              <a:t>Reise zu einer internationalen Konferenz (mit themenrelevantem </a:t>
            </a:r>
            <a:r>
              <a:rPr lang="de-DE" dirty="0" smtClean="0">
                <a:latin typeface="Luxi Sans" pitchFamily="34"/>
              </a:rPr>
              <a:t>Vortrag oder Poster)</a:t>
            </a:r>
            <a:endParaRPr lang="en-US" dirty="0" smtClean="0">
              <a:latin typeface="Luxi Sans" pitchFamily="34"/>
            </a:endParaRPr>
          </a:p>
          <a:p>
            <a:pPr lvl="2"/>
            <a:r>
              <a:rPr lang="de-DE" dirty="0" smtClean="0">
                <a:latin typeface="Luxi Sans" pitchFamily="34"/>
              </a:rPr>
              <a:t>einmalige Einladung </a:t>
            </a:r>
            <a:r>
              <a:rPr lang="de-DE" dirty="0">
                <a:latin typeface="Luxi Sans" pitchFamily="34"/>
              </a:rPr>
              <a:t>des deutschen Hochschullehrers zum </a:t>
            </a:r>
            <a:r>
              <a:rPr lang="de-DE" dirty="0" smtClean="0">
                <a:latin typeface="Luxi Sans" pitchFamily="34"/>
              </a:rPr>
              <a:t>CERN</a:t>
            </a:r>
            <a:endParaRPr lang="de-DE" dirty="0">
              <a:latin typeface="Luxi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9653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Kontaktpersonen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39708"/>
            <a:ext cx="8229600" cy="5093363"/>
          </a:xfrm>
        </p:spPr>
        <p:txBody>
          <a:bodyPr/>
          <a:lstStyle/>
          <a:p>
            <a:r>
              <a:rPr lang="de-DE" dirty="0" smtClean="0"/>
              <a:t>Allgemeine Informationen:</a:t>
            </a:r>
          </a:p>
          <a:p>
            <a:pPr marL="587529" lvl="2" indent="0">
              <a:buNone/>
            </a:pPr>
            <a:r>
              <a:rPr lang="de-DE" dirty="0" smtClean="0">
                <a:hlinkClick r:id="rId3"/>
              </a:rPr>
              <a:t>Michael Hauschild</a:t>
            </a:r>
            <a:r>
              <a:rPr lang="de-DE" dirty="0" smtClean="0"/>
              <a:t> (CERN), </a:t>
            </a:r>
            <a:r>
              <a:rPr lang="de-DE" dirty="0" smtClean="0">
                <a:hlinkClick r:id="rId4"/>
              </a:rPr>
              <a:t>Manfred Fleischer</a:t>
            </a:r>
            <a:r>
              <a:rPr lang="de-DE" dirty="0" smtClean="0"/>
              <a:t> (DESY)</a:t>
            </a:r>
            <a:r>
              <a:rPr lang="en-GB" dirty="0" smtClean="0"/>
              <a:t>, </a:t>
            </a:r>
            <a:r>
              <a:rPr lang="en-GB" dirty="0" smtClean="0">
                <a:hlinkClick r:id="rId5"/>
              </a:rPr>
              <a:t>Lars </a:t>
            </a:r>
            <a:r>
              <a:rPr lang="en-GB" dirty="0" err="1" smtClean="0">
                <a:hlinkClick r:id="rId5"/>
              </a:rPr>
              <a:t>Aprin</a:t>
            </a:r>
            <a:r>
              <a:rPr lang="en-GB" dirty="0" smtClean="0"/>
              <a:t> (Univ. Wuppertal)</a:t>
            </a:r>
            <a:endParaRPr lang="de-DE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88104"/>
              </p:ext>
            </p:extLst>
          </p:nvPr>
        </p:nvGraphicFramePr>
        <p:xfrm>
          <a:off x="979537" y="1926539"/>
          <a:ext cx="7250242" cy="46686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49685"/>
                <a:gridCol w="3200557"/>
              </a:tblGrid>
              <a:tr h="32662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     </a:t>
                      </a:r>
                      <a:r>
                        <a:rPr lang="en-GB" sz="1600" u="none" strike="noStrike" dirty="0" err="1">
                          <a:effectLst/>
                        </a:rPr>
                        <a:t>Bereich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     </a:t>
                      </a:r>
                      <a:r>
                        <a:rPr lang="en-GB" sz="1600" u="none" strike="noStrike" dirty="0" err="1" smtClean="0">
                          <a:effectLst/>
                        </a:rPr>
                        <a:t>Kontakt</a:t>
                      </a:r>
                      <a:r>
                        <a:rPr lang="en-GB" sz="1600" u="none" strike="noStrike" dirty="0" smtClean="0">
                          <a:effectLst/>
                        </a:rPr>
                        <a:t> am CERN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ctr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Beschleunigerphysik</a:t>
                      </a:r>
                      <a:r>
                        <a:rPr lang="en-GB" sz="1300" u="none" strike="noStrike" dirty="0">
                          <a:effectLst/>
                        </a:rPr>
                        <a:t> und -</a:t>
                      </a:r>
                      <a:r>
                        <a:rPr lang="en-GB" sz="1300" u="none" strike="noStrike" dirty="0" err="1">
                          <a:effectLst/>
                        </a:rPr>
                        <a:t>technologie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 err="1">
                          <a:effectLst/>
                          <a:hlinkClick r:id="rId6"/>
                        </a:rPr>
                        <a:t>Rüdiger</a:t>
                      </a:r>
                      <a:r>
                        <a:rPr lang="en-GB" sz="1300" u="none" strike="noStrike" dirty="0">
                          <a:effectLst/>
                          <a:hlinkClick r:id="rId6"/>
                        </a:rPr>
                        <a:t> </a:t>
                      </a:r>
                      <a:r>
                        <a:rPr lang="en-GB" sz="1300" u="none" strike="noStrike" dirty="0" smtClean="0">
                          <a:effectLst/>
                          <a:hlinkClick r:id="rId6"/>
                        </a:rPr>
                        <a:t>Schmidt</a:t>
                      </a:r>
                      <a:r>
                        <a:rPr lang="en-GB" sz="1300" u="none" strike="noStrike" dirty="0" smtClean="0">
                          <a:effectLst/>
                        </a:rPr>
                        <a:t>, </a:t>
                      </a:r>
                      <a:r>
                        <a:rPr lang="en-GB" sz="1300" u="none" strike="noStrike" dirty="0" err="1" smtClean="0">
                          <a:effectLst/>
                          <a:hlinkClick r:id="rId7"/>
                        </a:rPr>
                        <a:t>Uli</a:t>
                      </a:r>
                      <a:r>
                        <a:rPr lang="en-GB" sz="1300" u="none" strike="noStrike" dirty="0" smtClean="0">
                          <a:effectLst/>
                          <a:hlinkClick r:id="rId7"/>
                        </a:rPr>
                        <a:t> </a:t>
                      </a:r>
                      <a:r>
                        <a:rPr lang="en-GB" sz="1300" u="none" strike="noStrike" dirty="0" err="1" smtClean="0">
                          <a:effectLst/>
                          <a:hlinkClick r:id="rId7"/>
                        </a:rPr>
                        <a:t>Raich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Magnettechnologie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8"/>
                        </a:rPr>
                        <a:t>Stephan </a:t>
                      </a:r>
                      <a:r>
                        <a:rPr lang="en-GB" sz="1300" u="none" strike="noStrike" dirty="0" err="1">
                          <a:effectLst/>
                          <a:hlinkClick r:id="rId8"/>
                        </a:rPr>
                        <a:t>Russenschuck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Hochfrequenztechnik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  <a:hlinkClick r:id="rId9"/>
                        </a:rPr>
                        <a:t>Fritz </a:t>
                      </a:r>
                      <a:r>
                        <a:rPr lang="en-GB" sz="1300" u="none" strike="noStrike" dirty="0" err="1" smtClean="0">
                          <a:effectLst/>
                          <a:hlinkClick r:id="rId9"/>
                        </a:rPr>
                        <a:t>Caspers</a:t>
                      </a:r>
                      <a:r>
                        <a:rPr lang="en-GB" sz="1300" u="none" strike="noStrike" dirty="0" smtClean="0">
                          <a:effectLst/>
                        </a:rPr>
                        <a:t>, </a:t>
                      </a:r>
                      <a:r>
                        <a:rPr lang="en-GB" sz="1300" u="none" strike="noStrike" dirty="0" err="1" smtClean="0">
                          <a:effectLst/>
                          <a:hlinkClick r:id="rId10"/>
                        </a:rPr>
                        <a:t>Erk</a:t>
                      </a:r>
                      <a:r>
                        <a:rPr lang="en-GB" sz="1300" u="none" strike="noStrike" dirty="0" smtClean="0">
                          <a:effectLst/>
                          <a:hlinkClick r:id="rId10"/>
                        </a:rPr>
                        <a:t> Jensen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Vakuumtechnologie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1"/>
                        </a:rPr>
                        <a:t>Edgar </a:t>
                      </a:r>
                      <a:r>
                        <a:rPr lang="en-GB" sz="1300" u="none" strike="noStrike" dirty="0" err="1">
                          <a:effectLst/>
                          <a:hlinkClick r:id="rId11"/>
                        </a:rPr>
                        <a:t>Mahner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Tieftemperaturtechnologie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2"/>
                        </a:rPr>
                        <a:t>Friedrich </a:t>
                      </a:r>
                      <a:r>
                        <a:rPr lang="en-GB" sz="1300" u="none" strike="noStrike" dirty="0" err="1">
                          <a:effectLst/>
                          <a:hlinkClick r:id="rId12"/>
                        </a:rPr>
                        <a:t>Haug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Elektrotechnik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3"/>
                        </a:rPr>
                        <a:t>Markus </a:t>
                      </a:r>
                      <a:r>
                        <a:rPr lang="en-GB" sz="1300" u="none" strike="noStrike" dirty="0" err="1">
                          <a:effectLst/>
                          <a:hlinkClick r:id="rId13"/>
                        </a:rPr>
                        <a:t>Zerlauth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Elektronik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>
                          <a:effectLst/>
                          <a:hlinkClick r:id="rId14"/>
                        </a:rPr>
                        <a:t>Wolfgang </a:t>
                      </a:r>
                      <a:r>
                        <a:rPr lang="en-GB" sz="1300" u="none" strike="noStrike" dirty="0" err="1" smtClean="0">
                          <a:effectLst/>
                          <a:hlinkClick r:id="rId14"/>
                        </a:rPr>
                        <a:t>Hofle</a:t>
                      </a:r>
                      <a:r>
                        <a:rPr lang="en-GB" sz="1300" u="none" strike="noStrike" dirty="0" smtClean="0">
                          <a:effectLst/>
                        </a:rPr>
                        <a:t>, </a:t>
                      </a:r>
                      <a:r>
                        <a:rPr lang="en-GB" sz="1300" u="none" strike="noStrike" dirty="0" smtClean="0">
                          <a:effectLst/>
                          <a:hlinkClick r:id="rId15"/>
                        </a:rPr>
                        <a:t>Alexander Kluge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Systemsteuerung</a:t>
                      </a:r>
                      <a:r>
                        <a:rPr lang="en-GB" sz="1300" u="none" strike="noStrike" dirty="0">
                          <a:effectLst/>
                        </a:rPr>
                        <a:t> und </a:t>
                      </a:r>
                      <a:r>
                        <a:rPr lang="en-GB" sz="1300" u="none" strike="noStrike" dirty="0" err="1">
                          <a:effectLst/>
                        </a:rPr>
                        <a:t>Automatisierungstechnik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6"/>
                        </a:rPr>
                        <a:t>Stefan </a:t>
                      </a:r>
                      <a:r>
                        <a:rPr lang="en-GB" sz="1300" u="none" strike="noStrike" dirty="0" err="1">
                          <a:effectLst/>
                          <a:hlinkClick r:id="rId16"/>
                        </a:rPr>
                        <a:t>Lueders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Computer und Netzwerk Sicherheit: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6"/>
                        </a:rPr>
                        <a:t>Stefan </a:t>
                      </a:r>
                      <a:r>
                        <a:rPr lang="en-GB" sz="1300" u="none" strike="noStrike" dirty="0" err="1">
                          <a:effectLst/>
                          <a:hlinkClick r:id="rId16"/>
                        </a:rPr>
                        <a:t>Lueders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Informations- und Kommunikationstechnologie: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7"/>
                        </a:rPr>
                        <a:t>Dirk </a:t>
                      </a:r>
                      <a:r>
                        <a:rPr lang="en-GB" sz="1300" u="none" strike="noStrike" dirty="0" err="1">
                          <a:effectLst/>
                          <a:hlinkClick r:id="rId17"/>
                        </a:rPr>
                        <a:t>Düllmann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Informationswissenschaft: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8"/>
                        </a:rPr>
                        <a:t>Salvatore </a:t>
                      </a:r>
                      <a:r>
                        <a:rPr lang="en-GB" sz="1300" u="none" strike="noStrike" dirty="0" err="1">
                          <a:effectLst/>
                          <a:hlinkClick r:id="rId18"/>
                        </a:rPr>
                        <a:t>Mele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Angewandte Mathematik: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 smtClean="0">
                          <a:effectLst/>
                          <a:hlinkClick r:id="rId8"/>
                        </a:rPr>
                        <a:t>Stephan </a:t>
                      </a:r>
                      <a:r>
                        <a:rPr lang="en-GB" sz="1300" u="none" strike="noStrike" dirty="0" err="1" smtClean="0">
                          <a:effectLst/>
                          <a:hlinkClick r:id="rId8"/>
                        </a:rPr>
                        <a:t>Russenschuck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Maschinenbau: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smtClean="0">
                          <a:effectLst/>
                          <a:hlinkClick r:id="rId12"/>
                        </a:rPr>
                        <a:t>Friedrich </a:t>
                      </a:r>
                      <a:r>
                        <a:rPr lang="en-GB" sz="1300" u="none" strike="noStrike" dirty="0" err="1" smtClean="0">
                          <a:effectLst/>
                          <a:hlinkClick r:id="rId12"/>
                        </a:rPr>
                        <a:t>Haug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Materialforschung: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19"/>
                        </a:rPr>
                        <a:t>Stefano </a:t>
                      </a:r>
                      <a:r>
                        <a:rPr lang="en-GB" sz="1300" u="none" strike="noStrike" dirty="0" err="1">
                          <a:effectLst/>
                          <a:hlinkClick r:id="rId19"/>
                        </a:rPr>
                        <a:t>Sgobba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Sicherheitstechnik: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0"/>
                        </a:rPr>
                        <a:t>Ralf </a:t>
                      </a:r>
                      <a:r>
                        <a:rPr lang="en-GB" sz="1300" u="none" strike="noStrike" dirty="0" err="1">
                          <a:effectLst/>
                          <a:hlinkClick r:id="rId20"/>
                        </a:rPr>
                        <a:t>Trant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Strahlenschutz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1"/>
                        </a:rPr>
                        <a:t>Doris </a:t>
                      </a:r>
                      <a:r>
                        <a:rPr lang="en-GB" sz="1300" u="none" strike="noStrike" dirty="0" err="1">
                          <a:effectLst/>
                          <a:hlinkClick r:id="rId21"/>
                        </a:rPr>
                        <a:t>Forkel</a:t>
                      </a:r>
                      <a:r>
                        <a:rPr lang="en-GB" sz="1300" u="none" strike="noStrike" dirty="0">
                          <a:effectLst/>
                          <a:hlinkClick r:id="rId21"/>
                        </a:rPr>
                        <a:t>-Wirth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Vermessungswesen: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2"/>
                        </a:rPr>
                        <a:t>Tobias </a:t>
                      </a:r>
                      <a:r>
                        <a:rPr lang="en-GB" sz="1300" u="none" strike="noStrike" dirty="0" err="1">
                          <a:effectLst/>
                          <a:hlinkClick r:id="rId22"/>
                        </a:rPr>
                        <a:t>Dobers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Bauingenieurwesen: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3"/>
                        </a:rPr>
                        <a:t>John Osborne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Teilchendetektoren</a:t>
                      </a:r>
                      <a:r>
                        <a:rPr lang="en-GB" sz="1300" u="none" strike="noStrike" dirty="0">
                          <a:effectLst/>
                        </a:rPr>
                        <a:t> und </a:t>
                      </a:r>
                      <a:r>
                        <a:rPr lang="en-GB" sz="1300" u="none" strike="noStrike" dirty="0" err="1">
                          <a:effectLst/>
                        </a:rPr>
                        <a:t>Instrumentierung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4"/>
                        </a:rPr>
                        <a:t>Christian </a:t>
                      </a:r>
                      <a:r>
                        <a:rPr lang="en-GB" sz="1300" u="none" strike="noStrike" dirty="0" err="1">
                          <a:effectLst/>
                          <a:hlinkClick r:id="rId24"/>
                        </a:rPr>
                        <a:t>Joram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 err="1" smtClean="0">
                          <a:effectLst/>
                        </a:rPr>
                        <a:t>Physik-Didaktik</a:t>
                      </a:r>
                      <a:r>
                        <a:rPr lang="en-GB" sz="1300" u="none" strike="noStrike" dirty="0" smtClean="0">
                          <a:effectLst/>
                        </a:rPr>
                        <a:t> und </a:t>
                      </a:r>
                      <a:r>
                        <a:rPr lang="en-GB" sz="1300" u="none" strike="noStrike" dirty="0" err="1" smtClean="0">
                          <a:effectLst/>
                        </a:rPr>
                        <a:t>Wissenschaftsvisualisierung</a:t>
                      </a:r>
                      <a:r>
                        <a:rPr lang="en-GB" sz="1300" u="none" strike="noStrike" dirty="0" smtClean="0">
                          <a:effectLst/>
                        </a:rPr>
                        <a:t>: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u="none" strike="noStrike" dirty="0" err="1" smtClean="0">
                          <a:effectLst/>
                          <a:hlinkClick r:id="rId25"/>
                        </a:rPr>
                        <a:t>Sascha</a:t>
                      </a:r>
                      <a:r>
                        <a:rPr lang="en-GB" sz="1300" u="none" strike="noStrike" dirty="0" smtClean="0">
                          <a:effectLst/>
                          <a:hlinkClick r:id="rId25"/>
                        </a:rPr>
                        <a:t> </a:t>
                      </a:r>
                      <a:r>
                        <a:rPr lang="en-GB" sz="1300" u="none" strike="noStrike" dirty="0" err="1" smtClean="0">
                          <a:effectLst/>
                          <a:hlinkClick r:id="rId25"/>
                        </a:rPr>
                        <a:t>Schmeling</a:t>
                      </a:r>
                      <a:endParaRPr lang="en-GB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  <a:tr h="202197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 err="1">
                          <a:effectLst/>
                        </a:rPr>
                        <a:t>Internationales</a:t>
                      </a:r>
                      <a:r>
                        <a:rPr lang="en-GB" sz="1300" u="none" strike="noStrike" dirty="0">
                          <a:effectLst/>
                        </a:rPr>
                        <a:t> </a:t>
                      </a:r>
                      <a:r>
                        <a:rPr lang="en-GB" sz="1300" u="none" strike="noStrike" dirty="0" err="1">
                          <a:effectLst/>
                        </a:rPr>
                        <a:t>Recht</a:t>
                      </a:r>
                      <a:r>
                        <a:rPr lang="en-GB" sz="1300" u="none" strike="noStrike" dirty="0">
                          <a:effectLst/>
                        </a:rPr>
                        <a:t>: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  <a:hlinkClick r:id="rId26"/>
                        </a:rPr>
                        <a:t>Angela </a:t>
                      </a:r>
                      <a:r>
                        <a:rPr lang="en-GB" sz="1300" u="none" strike="noStrike" dirty="0" err="1">
                          <a:effectLst/>
                          <a:hlinkClick r:id="rId26"/>
                        </a:rPr>
                        <a:t>Goehring-Crinon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40" marR="8640" marT="86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02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8" y="1599918"/>
            <a:ext cx="7975421" cy="4922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Webseite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20" y="816027"/>
            <a:ext cx="8707680" cy="783892"/>
          </a:xfrm>
        </p:spPr>
        <p:txBody>
          <a:bodyPr>
            <a:normAutofit fontScale="85000" lnSpcReduction="20000"/>
          </a:bodyPr>
          <a:lstStyle/>
          <a:p>
            <a:pPr marL="454893" lvl="1" indent="0">
              <a:buNone/>
            </a:pPr>
            <a:r>
              <a:rPr lang="de-DE" dirty="0">
                <a:solidFill>
                  <a:schemeClr val="accent2"/>
                </a:solidFill>
                <a:hlinkClick r:id="rId4"/>
              </a:rPr>
              <a:t>https://cern.ch/wolfgang-gentner-stipendien</a:t>
            </a:r>
            <a:r>
              <a:rPr lang="de-DE" dirty="0" smtClean="0">
                <a:solidFill>
                  <a:schemeClr val="accent2"/>
                </a:solidFill>
                <a:hlinkClick r:id="rId4"/>
              </a:rPr>
              <a:t>/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Informationen</a:t>
            </a:r>
            <a:r>
              <a:rPr lang="en-US" dirty="0" smtClean="0">
                <a:solidFill>
                  <a:srgbClr val="002060"/>
                </a:solidFill>
              </a:rPr>
              <a:t> auf Deutsch und auf </a:t>
            </a:r>
            <a:r>
              <a:rPr lang="en-US" dirty="0" err="1" smtClean="0">
                <a:solidFill>
                  <a:srgbClr val="002060"/>
                </a:solidFill>
              </a:rPr>
              <a:t>Englisch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Study time line towards </a:t>
            </a:r>
            <a:r>
              <a:rPr lang="en-GB" dirty="0" smtClean="0"/>
              <a:t>CDR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7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549056"/>
              </p:ext>
            </p:extLst>
          </p:nvPr>
        </p:nvGraphicFramePr>
        <p:xfrm>
          <a:off x="51943" y="1087903"/>
          <a:ext cx="9040020" cy="4955335"/>
        </p:xfrm>
        <a:graphic>
          <a:graphicData uri="http://schemas.openxmlformats.org/drawingml/2006/table">
            <a:tbl>
              <a:tblPr firstRow="1" bandRow="1"/>
              <a:tblGrid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  <a:gridCol w="452001"/>
              </a:tblGrid>
              <a:tr h="440196"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2014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2015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2016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2017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b="1" dirty="0" smtClean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</a:rPr>
                        <a:t>2018</a:t>
                      </a:r>
                      <a:endParaRPr lang="en-GB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28859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Q1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Q2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Q3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200" dirty="0" smtClean="0">
                          <a:latin typeface="Century Gothic" panose="020B0502020202020204" pitchFamily="34" charset="0"/>
                        </a:rPr>
                        <a:t>Q4</a:t>
                      </a:r>
                      <a:endParaRPr lang="en-GB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40000"/>
                      </a:srgbClr>
                    </a:solidFill>
                  </a:tcPr>
                </a:tc>
              </a:tr>
              <a:tr h="4186280"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58559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1171187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756781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2342375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927969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3513563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4099156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4684750" algn="l" defTabSz="585593" rtl="0" eaLnBrk="1" latinLnBrk="0" hangingPunct="1">
                        <a:defRPr sz="23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16414" y="2202748"/>
            <a:ext cx="2238916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options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“weak interaction”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7549" y="5284844"/>
            <a:ext cx="1256294" cy="376404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rgbClr val="CC0099"/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779" y="1880712"/>
            <a:ext cx="2653680" cy="294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plan,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scope definition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88000" y="4888240"/>
            <a:ext cx="1837682" cy="579821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</a:t>
            </a:r>
            <a:r>
              <a:rPr lang="en-GB" sz="1600" b="1" kern="0" dirty="0" smtClean="0">
                <a:solidFill>
                  <a:srgbClr val="0C377B"/>
                </a:solidFill>
              </a:rPr>
              <a:t>Week 2018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contents of CDR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822" y="5774062"/>
            <a:ext cx="1330785" cy="26354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CDR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ready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9119" y="1808464"/>
            <a:ext cx="615661" cy="581317"/>
            <a:chOff x="4333017" y="2114253"/>
            <a:chExt cx="1219048" cy="12190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482601" y="3231680"/>
            <a:ext cx="2131330" cy="617144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2015: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dirty="0" smtClean="0">
                <a:solidFill>
                  <a:srgbClr val="0C377B"/>
                </a:solidFill>
              </a:rPr>
              <a:t>work towards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baseline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096294" y="2780251"/>
            <a:ext cx="615661" cy="576741"/>
            <a:chOff x="-1219048" y="3333377"/>
            <a:chExt cx="540000" cy="540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664421" y="3735276"/>
            <a:ext cx="615661" cy="581317"/>
            <a:chOff x="4333017" y="2114253"/>
            <a:chExt cx="1219048" cy="121904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3017" y="2114253"/>
              <a:ext cx="1219048" cy="12190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566" y="2421324"/>
              <a:ext cx="361950" cy="6096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581975" y="5550463"/>
            <a:ext cx="615661" cy="576741"/>
            <a:chOff x="6234726" y="2760924"/>
            <a:chExt cx="540000" cy="54000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4726" y="2760924"/>
              <a:ext cx="540000" cy="540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0100" y="2877214"/>
              <a:ext cx="252000" cy="252000"/>
            </a:xfrm>
            <a:prstGeom prst="rect">
              <a:avLst/>
            </a:prstGeom>
          </p:spPr>
        </p:pic>
      </p:grpSp>
      <p:sp>
        <p:nvSpPr>
          <p:cNvPr id="27" name="Rounded Rectangle 26"/>
          <p:cNvSpPr/>
          <p:nvPr/>
        </p:nvSpPr>
        <p:spPr>
          <a:xfrm>
            <a:off x="2676292" y="2969036"/>
            <a:ext cx="295827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conceptual study of baseline “strong interact.”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272262" y="3590599"/>
            <a:ext cx="2466113" cy="679189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17 &amp; Review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 model, LHC results</a:t>
            </a:r>
            <a:b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study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re-scoping?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846566" y="4326938"/>
            <a:ext cx="1678184" cy="542222"/>
          </a:xfrm>
          <a:prstGeom prst="roundRect">
            <a:avLst/>
          </a:prstGeom>
          <a:solidFill>
            <a:srgbClr val="0C377B">
              <a:lumMod val="20000"/>
              <a:lumOff val="80000"/>
            </a:srgbClr>
          </a:solidFill>
          <a:ln w="9525" cap="flat" cmpd="sng" algn="ctr">
            <a:solidFill>
              <a:srgbClr val="0C377B">
                <a:shade val="60000"/>
                <a:satMod val="300000"/>
              </a:srgbClr>
            </a:solidFill>
            <a:prstDash val="solid"/>
          </a:ln>
          <a:effectLst>
            <a:glow rad="63500">
              <a:srgbClr val="0C377B">
                <a:tint val="30000"/>
                <a:shade val="95000"/>
                <a:satMod val="300000"/>
                <a:alpha val="5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Elaboration,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20930" y="3470906"/>
            <a:ext cx="615661" cy="576741"/>
            <a:chOff x="-1219048" y="3333377"/>
            <a:chExt cx="540000" cy="54000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  <p:sp>
        <p:nvSpPr>
          <p:cNvPr id="34" name="Rounded Rectangle 33"/>
          <p:cNvSpPr/>
          <p:nvPr/>
        </p:nvSpPr>
        <p:spPr>
          <a:xfrm>
            <a:off x="3252515" y="4035295"/>
            <a:ext cx="1725989" cy="454336"/>
          </a:xfrm>
          <a:prstGeom prst="roundRect">
            <a:avLst/>
          </a:prstGeom>
          <a:solidFill>
            <a:srgbClr val="F9F9F9"/>
          </a:solidFill>
          <a:ln w="952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C377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FCC Week 2016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0" noProof="0" dirty="0" smtClean="0">
                <a:solidFill>
                  <a:srgbClr val="0C377B"/>
                </a:solidFill>
              </a:rPr>
              <a:t>Progress review</a:t>
            </a:r>
            <a:endParaRPr kumimoji="0" lang="en-GB" sz="1600" i="0" u="none" strike="noStrike" kern="0" cap="none" spc="0" normalizeH="0" baseline="0" noProof="0" dirty="0" smtClean="0">
              <a:ln>
                <a:noFill/>
              </a:ln>
              <a:solidFill>
                <a:srgbClr val="0C377B"/>
              </a:solidFill>
              <a:effectLst/>
              <a:uLnTx/>
              <a:uFillTx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34606" y="4774772"/>
            <a:ext cx="615661" cy="576741"/>
            <a:chOff x="-1219048" y="3333377"/>
            <a:chExt cx="540000" cy="540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9219" l="0" r="992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19048" y="3333377"/>
              <a:ext cx="540000" cy="54000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8453" y="3477510"/>
              <a:ext cx="238810" cy="23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751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Collaboration </a:t>
            </a:r>
            <a:r>
              <a:rPr lang="en-GB" dirty="0" smtClean="0"/>
              <a:t>Status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8</a:t>
            </a:fld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-8603276" y="1645332"/>
            <a:ext cx="17273129" cy="4317592"/>
            <a:chOff x="-9180874" y="1944486"/>
            <a:chExt cx="17273129" cy="4317592"/>
          </a:xfrm>
        </p:grpSpPr>
        <p:grpSp>
          <p:nvGrpSpPr>
            <p:cNvPr id="132" name="Group 131"/>
            <p:cNvGrpSpPr/>
            <p:nvPr/>
          </p:nvGrpSpPr>
          <p:grpSpPr>
            <a:xfrm>
              <a:off x="-9180874" y="1944487"/>
              <a:ext cx="8635181" cy="4317591"/>
              <a:chOff x="-9180874" y="1944487"/>
              <a:chExt cx="8635181" cy="4317591"/>
            </a:xfrm>
          </p:grpSpPr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183" name="Group 182"/>
              <p:cNvGrpSpPr/>
              <p:nvPr/>
            </p:nvGrpSpPr>
            <p:grpSpPr>
              <a:xfrm>
                <a:off x="-7791596" y="2404096"/>
                <a:ext cx="6373664" cy="2242480"/>
                <a:chOff x="-7791596" y="2404096"/>
                <a:chExt cx="6373664" cy="2242480"/>
              </a:xfrm>
            </p:grpSpPr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5" name="Picture 18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6" name="Picture 18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7" name="Picture 18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8" name="Picture 18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9" name="Picture 18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3" name="Picture 19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5" name="Picture 19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7" name="Picture 19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99" name="Picture 19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1" name="Picture 20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4" name="Picture 20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5568" y="34842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40141" y="349294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7" name="Picture 21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2711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7518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16314" y="310285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3" name="Picture 22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4" name="Picture 22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5" name="Picture 22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6" name="Picture 22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7" name="Picture 22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8" name="Picture 22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229" name="Picture 22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28217" y="3110926"/>
                  <a:ext cx="98382" cy="1570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3" name="Group 132"/>
            <p:cNvGrpSpPr/>
            <p:nvPr/>
          </p:nvGrpSpPr>
          <p:grpSpPr>
            <a:xfrm>
              <a:off x="-542926" y="1944486"/>
              <a:ext cx="8635181" cy="4317591"/>
              <a:chOff x="-9180874" y="1944487"/>
              <a:chExt cx="8635181" cy="4317591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9180874" y="1944487"/>
                <a:ext cx="8635181" cy="4317591"/>
              </a:xfrm>
              <a:prstGeom prst="rect">
                <a:avLst/>
              </a:prstGeom>
            </p:spPr>
          </p:pic>
          <p:grpSp>
            <p:nvGrpSpPr>
              <p:cNvPr id="135" name="Group 134"/>
              <p:cNvGrpSpPr/>
              <p:nvPr/>
            </p:nvGrpSpPr>
            <p:grpSpPr>
              <a:xfrm>
                <a:off x="-7791596" y="2404096"/>
                <a:ext cx="6357751" cy="2242480"/>
                <a:chOff x="-7791596" y="2404096"/>
                <a:chExt cx="6357751" cy="2242480"/>
              </a:xfrm>
            </p:grpSpPr>
            <p:pic>
              <p:nvPicPr>
                <p:cNvPr id="136" name="Picture 13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1666" y="256010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37" name="Picture 13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8872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66000" y="262998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39" name="Picture 13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4324" y="265598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0" name="Picture 13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11847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1484" y="27128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2" name="Picture 14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20321" y="268903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3" name="Picture 14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24059" y="269607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50979" y="271719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5" name="Picture 14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30569" y="2738868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6" name="Picture 14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62160" y="276053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7" name="Picture 14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689054" y="278004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8" name="Picture 14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17280" y="27778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49" name="Picture 14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45506" y="278001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0" name="Picture 14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60730" y="279950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1" name="Picture 15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788956" y="281466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2" name="Picture 15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92004" y="27475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3" name="Picture 15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41659" y="27193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4" name="Picture 15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17516" y="27296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71070" y="289811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560180" y="289321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890936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83577" y="292897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941926" y="29549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53184" y="29717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1" name="Picture 16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07754" y="292786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2" name="Picture 16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303993" y="240409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3" name="Picture 16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4266295" y="272586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4" name="Picture 16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92857" y="26423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5" name="Picture 16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985871" y="267278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6" name="Picture 16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54890" y="2608327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7" name="Picture 16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5568" y="348427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8" name="Picture 16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40141" y="349294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69" name="Picture 16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12711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0" name="Picture 16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75892" y="3112070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1" name="Picture 17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32227" y="311800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2" name="Picture 171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91596" y="3128853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3" name="Picture 172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754781" y="3164244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4" name="Picture 173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362606" y="3501611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5" name="Picture 174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65411" y="307577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67237" y="2904626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7" name="Picture 176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695602" y="2918685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097785" y="2934959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157597" y="295383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969318" y="4489482"/>
                  <a:ext cx="98382" cy="157094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33932" y="3088214"/>
                  <a:ext cx="98382" cy="157094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30" name="Freeform 229"/>
          <p:cNvSpPr/>
          <p:nvPr/>
        </p:nvSpPr>
        <p:spPr>
          <a:xfrm>
            <a:off x="0" y="1486894"/>
            <a:ext cx="9144000" cy="4572000"/>
          </a:xfrm>
          <a:custGeom>
            <a:avLst/>
            <a:gdLst>
              <a:gd name="connsiteX0" fmla="*/ 6400161 w 9144000"/>
              <a:gd name="connsiteY0" fmla="*/ 128987 h 4572000"/>
              <a:gd name="connsiteX1" fmla="*/ 4240161 w 9144000"/>
              <a:gd name="connsiteY1" fmla="*/ 2302508 h 4572000"/>
              <a:gd name="connsiteX2" fmla="*/ 6400161 w 9144000"/>
              <a:gd name="connsiteY2" fmla="*/ 4476029 h 4572000"/>
              <a:gd name="connsiteX3" fmla="*/ 8560161 w 9144000"/>
              <a:gd name="connsiteY3" fmla="*/ 2302508 h 4572000"/>
              <a:gd name="connsiteX4" fmla="*/ 6400161 w 9144000"/>
              <a:gd name="connsiteY4" fmla="*/ 128987 h 4572000"/>
              <a:gd name="connsiteX5" fmla="*/ 0 w 9144000"/>
              <a:gd name="connsiteY5" fmla="*/ 0 h 4572000"/>
              <a:gd name="connsiteX6" fmla="*/ 9144000 w 9144000"/>
              <a:gd name="connsiteY6" fmla="*/ 0 h 4572000"/>
              <a:gd name="connsiteX7" fmla="*/ 9144000 w 9144000"/>
              <a:gd name="connsiteY7" fmla="*/ 4572000 h 4572000"/>
              <a:gd name="connsiteX8" fmla="*/ 0 w 9144000"/>
              <a:gd name="connsiteY8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4572000">
                <a:moveTo>
                  <a:pt x="6400161" y="128987"/>
                </a:moveTo>
                <a:cubicBezTo>
                  <a:pt x="5207226" y="128987"/>
                  <a:pt x="4240161" y="1102105"/>
                  <a:pt x="4240161" y="2302508"/>
                </a:cubicBezTo>
                <a:cubicBezTo>
                  <a:pt x="4240161" y="3502911"/>
                  <a:pt x="5207226" y="4476029"/>
                  <a:pt x="6400161" y="4476029"/>
                </a:cubicBezTo>
                <a:cubicBezTo>
                  <a:pt x="7593096" y="4476029"/>
                  <a:pt x="8560161" y="3502911"/>
                  <a:pt x="8560161" y="2302508"/>
                </a:cubicBezTo>
                <a:cubicBezTo>
                  <a:pt x="8560161" y="1102105"/>
                  <a:pt x="7593096" y="128987"/>
                  <a:pt x="6400161" y="12898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572000"/>
                </a:lnTo>
                <a:lnTo>
                  <a:pt x="0" y="457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1" name="Oval 230"/>
          <p:cNvSpPr/>
          <p:nvPr/>
        </p:nvSpPr>
        <p:spPr>
          <a:xfrm>
            <a:off x="4249546" y="1615881"/>
            <a:ext cx="4320000" cy="4347042"/>
          </a:xfrm>
          <a:prstGeom prst="ellipse">
            <a:avLst/>
          </a:prstGeom>
          <a:gradFill flip="none" rotWithShape="1">
            <a:gsLst>
              <a:gs pos="7000">
                <a:srgbClr val="000000">
                  <a:alpha val="0"/>
                </a:srgbClr>
              </a:gs>
              <a:gs pos="55000">
                <a:srgbClr val="000000">
                  <a:alpha val="27000"/>
                </a:srgbClr>
              </a:gs>
              <a:gs pos="83000">
                <a:srgbClr val="0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bg1"/>
              </a:solidFill>
              <a:effectLst>
                <a:outerShdw blurRad="25400" dist="25400" dir="2700000" algn="tl" rotWithShape="0">
                  <a:schemeClr val="tx2">
                    <a:lumMod val="75000"/>
                    <a:alpha val="45000"/>
                  </a:schemeClr>
                </a:outerShdw>
              </a:effectLst>
              <a:latin typeface="Arial"/>
            </a:endParaRPr>
          </a:p>
        </p:txBody>
      </p:sp>
      <p:sp>
        <p:nvSpPr>
          <p:cNvPr id="233" name="Content Placeholder 6"/>
          <p:cNvSpPr txBox="1">
            <a:spLocks/>
          </p:cNvSpPr>
          <p:nvPr/>
        </p:nvSpPr>
        <p:spPr>
          <a:xfrm>
            <a:off x="457200" y="1009816"/>
            <a:ext cx="8226854" cy="49832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51 institutes</a:t>
            </a:r>
          </a:p>
          <a:p>
            <a:r>
              <a:rPr lang="en-GB" smtClean="0"/>
              <a:t>19 countries</a:t>
            </a:r>
          </a:p>
          <a:p>
            <a:r>
              <a:rPr lang="en-GB" smtClean="0"/>
              <a:t>EC participation</a:t>
            </a:r>
            <a:endParaRPr lang="fr-CH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229938" y="3037496"/>
            <a:ext cx="3852786" cy="2910114"/>
            <a:chOff x="468982" y="2435379"/>
            <a:chExt cx="3852786" cy="2910114"/>
          </a:xfrm>
        </p:grpSpPr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8" name="Picture 2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243537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2" name="Picture 24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3" name="Picture 2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5" name="Picture 2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3199067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1" name="Picture 250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9070" y="3962755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2" name="Picture 25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8982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3" name="Picture 25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9004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4" name="Picture 25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026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9048" y="4735969"/>
              <a:ext cx="812698" cy="6095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9027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94444 3.7037E-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/>
              <a:t>D. Schulte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FCC, DESY,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AFAD-5121-D248-9050-9436D626CD02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11494"/>
            <a:ext cx="8229600" cy="51146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sz="4400" smtClean="0">
                <a:latin typeface="+mj-lt"/>
              </a:rPr>
              <a:t>FCC-hh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2850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</TotalTime>
  <Words>5011</Words>
  <Application>Microsoft Macintosh PowerPoint</Application>
  <PresentationFormat>On-screen Show (4:3)</PresentationFormat>
  <Paragraphs>1193</Paragraphs>
  <Slides>69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Equation</vt:lpstr>
      <vt:lpstr>PowerPoint Presentation</vt:lpstr>
      <vt:lpstr>European Strategy</vt:lpstr>
      <vt:lpstr>LHC Exploitation</vt:lpstr>
      <vt:lpstr>LHC schedule beyond LS1</vt:lpstr>
      <vt:lpstr>Future Project at CERN</vt:lpstr>
      <vt:lpstr>FCC Scope</vt:lpstr>
      <vt:lpstr>Study time line towards CDR</vt:lpstr>
      <vt:lpstr>Collaboration Status</vt:lpstr>
      <vt:lpstr>PowerPoint Presentation</vt:lpstr>
      <vt:lpstr>Main FCC-hh Parameters</vt:lpstr>
      <vt:lpstr>The Key Challenges</vt:lpstr>
      <vt:lpstr>Preliminary Layout</vt:lpstr>
      <vt:lpstr>Injection and Site Study</vt:lpstr>
      <vt:lpstr>Arc Cell Layout</vt:lpstr>
      <vt:lpstr>Dipole Basic Concept (“Cosine Theta”)</vt:lpstr>
      <vt:lpstr>Magnet Design Issues</vt:lpstr>
      <vt:lpstr>Limits for the Field</vt:lpstr>
      <vt:lpstr>Cost Effective Magnet Design</vt:lpstr>
      <vt:lpstr>Cost Effective Magnet Design II</vt:lpstr>
      <vt:lpstr>Parameters and Luminosity Target</vt:lpstr>
      <vt:lpstr>Synchrotron Radiation</vt:lpstr>
      <vt:lpstr>Integrated Luminosity</vt:lpstr>
      <vt:lpstr>Synchrotron Radiation and Beam Screen</vt:lpstr>
      <vt:lpstr>Beam Screen Design</vt:lpstr>
      <vt:lpstr>Power for Cooling</vt:lpstr>
      <vt:lpstr>Choice of Temperature</vt:lpstr>
      <vt:lpstr>Impedances</vt:lpstr>
      <vt:lpstr>Estimates of Beamipe Impedance Effects</vt:lpstr>
      <vt:lpstr>Beam Screen Example Design</vt:lpstr>
      <vt:lpstr>Interaction Region</vt:lpstr>
      <vt:lpstr>Final Focus Design</vt:lpstr>
      <vt:lpstr>Beam-beam Effects</vt:lpstr>
      <vt:lpstr>Beam-beam Effects</vt:lpstr>
      <vt:lpstr>Beam-beam Effect Mitigation</vt:lpstr>
      <vt:lpstr>Radiation from Beam-beam</vt:lpstr>
      <vt:lpstr>Radiation in Final Triplet II</vt:lpstr>
      <vt:lpstr>Machine Protection and Friends</vt:lpstr>
      <vt:lpstr>Collimation System</vt:lpstr>
      <vt:lpstr>First Collimation Studies</vt:lpstr>
      <vt:lpstr>Injection/Extraction Challenge</vt:lpstr>
      <vt:lpstr>PowerPoint Presentation</vt:lpstr>
      <vt:lpstr>FCC-ee Rational</vt:lpstr>
      <vt:lpstr>FCC-ee vs. Linear Colliders</vt:lpstr>
      <vt:lpstr>FCC-ee Parameters</vt:lpstr>
      <vt:lpstr>Luminosity Lifetime</vt:lpstr>
      <vt:lpstr>Beamstrahlung</vt:lpstr>
      <vt:lpstr>Top-up Injection</vt:lpstr>
      <vt:lpstr>Conclusion</vt:lpstr>
      <vt:lpstr>If You Want to Contribute</vt:lpstr>
      <vt:lpstr>Ausbildungsprogramme am CERN</vt:lpstr>
      <vt:lpstr>Thanks</vt:lpstr>
      <vt:lpstr>PowerPoint Presentation</vt:lpstr>
      <vt:lpstr>Expectations after Long Shutdown 1 (2015)</vt:lpstr>
      <vt:lpstr>The HL-LHC Project</vt:lpstr>
      <vt:lpstr>Example of International Collaboration</vt:lpstr>
      <vt:lpstr>Development of Dipole Fields</vt:lpstr>
      <vt:lpstr>Electron Cloud Effects</vt:lpstr>
      <vt:lpstr>Example for Loss Mechanism</vt:lpstr>
      <vt:lpstr>RF Design Considerations</vt:lpstr>
      <vt:lpstr>Thickness of Copper Coating</vt:lpstr>
      <vt:lpstr>PowerPoint Presentation</vt:lpstr>
      <vt:lpstr>Note: CEPC</vt:lpstr>
      <vt:lpstr>Ausbildungsprogramme am CERN</vt:lpstr>
      <vt:lpstr>Wolfgang-Gentner-Programm</vt:lpstr>
      <vt:lpstr>Bewerbung</vt:lpstr>
      <vt:lpstr>Anstellung</vt:lpstr>
      <vt:lpstr>Aufwendungen</vt:lpstr>
      <vt:lpstr>Kontaktpersonen</vt:lpstr>
      <vt:lpstr>Webseite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Schulte</dc:creator>
  <cp:lastModifiedBy>Daniel Schulte</cp:lastModifiedBy>
  <cp:revision>34</cp:revision>
  <dcterms:created xsi:type="dcterms:W3CDTF">2015-05-19T12:41:14Z</dcterms:created>
  <dcterms:modified xsi:type="dcterms:W3CDTF">2015-05-21T11:42:59Z</dcterms:modified>
</cp:coreProperties>
</file>