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88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Dopke, T. Huffman, J. J. John, M. Stanitzki 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</a:t>
            </a:r>
            <a:r>
              <a:rPr lang="en-GB" dirty="0" smtClean="0"/>
              <a:t>hardware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03232" cy="5328592"/>
          </a:xfrm>
        </p:spPr>
        <p:txBody>
          <a:bodyPr>
            <a:noAutofit/>
          </a:bodyPr>
          <a:lstStyle/>
          <a:p>
            <a:r>
              <a:rPr lang="en-GB" sz="2400" dirty="0" smtClean="0"/>
              <a:t>Current status</a:t>
            </a:r>
            <a:endParaRPr lang="en-GB" sz="2400" dirty="0" smtClean="0"/>
          </a:p>
          <a:p>
            <a:pPr lvl="1"/>
            <a:r>
              <a:rPr lang="en-GB" sz="1800" dirty="0" smtClean="0"/>
              <a:t>Motherboard for IHEP </a:t>
            </a:r>
            <a:r>
              <a:rPr lang="en-GB" sz="1800" dirty="0" smtClean="0"/>
              <a:t>(Beijing) </a:t>
            </a:r>
            <a:r>
              <a:rPr lang="en-GB" sz="1800" dirty="0" smtClean="0"/>
              <a:t>being tested today;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Motherboard for </a:t>
            </a:r>
            <a:r>
              <a:rPr lang="en-GB" sz="1800" dirty="0" smtClean="0"/>
              <a:t>KIT will be tested tomorrow.</a:t>
            </a:r>
          </a:p>
          <a:p>
            <a:pPr lvl="1"/>
            <a:r>
              <a:rPr lang="en-GB" sz="1800" dirty="0" smtClean="0"/>
              <a:t>4 more motherboards built in Oxford, now at RAL for </a:t>
            </a:r>
            <a:br>
              <a:rPr lang="en-GB" sz="1800" dirty="0" smtClean="0"/>
            </a:br>
            <a:r>
              <a:rPr lang="en-GB" sz="1800" dirty="0" smtClean="0"/>
              <a:t>wire-bonding to daughterboards</a:t>
            </a:r>
          </a:p>
          <a:p>
            <a:pPr lvl="1"/>
            <a:r>
              <a:rPr lang="en-GB" sz="1800" dirty="0" smtClean="0"/>
              <a:t>1 </a:t>
            </a:r>
            <a:r>
              <a:rPr lang="en-GB" sz="1800" dirty="0" smtClean="0"/>
              <a:t>of these new ones is for Cambridge</a:t>
            </a:r>
            <a:endParaRPr lang="en-GB" sz="1200" dirty="0" smtClean="0"/>
          </a:p>
          <a:p>
            <a:r>
              <a:rPr lang="en-GB" sz="2400" dirty="0" smtClean="0"/>
              <a:t>Build of more motherboards</a:t>
            </a:r>
            <a:endParaRPr lang="en-GB" sz="2000" dirty="0" smtClean="0"/>
          </a:p>
          <a:p>
            <a:pPr lvl="1"/>
            <a:r>
              <a:rPr lang="en-GB" sz="1800" dirty="0" smtClean="0"/>
              <a:t>Panelised and added ground pins for ease of testing</a:t>
            </a:r>
          </a:p>
          <a:p>
            <a:pPr lvl="1"/>
            <a:r>
              <a:rPr lang="en-GB" sz="1800" dirty="0" smtClean="0"/>
              <a:t>Artwork to be reviewed tonight, then sent for quoting</a:t>
            </a:r>
          </a:p>
          <a:p>
            <a:pPr lvl="1"/>
            <a:r>
              <a:rPr lang="en-GB" sz="1800" dirty="0" smtClean="0"/>
              <a:t>Available ~mid-January if we use 10-day turnaround</a:t>
            </a:r>
            <a:endParaRPr lang="en-GB" sz="1200" dirty="0" smtClean="0"/>
          </a:p>
          <a:p>
            <a:r>
              <a:rPr lang="en-GB" sz="2200" dirty="0" smtClean="0"/>
              <a:t>More daughterboards</a:t>
            </a:r>
          </a:p>
          <a:p>
            <a:pPr lvl="1"/>
            <a:r>
              <a:rPr lang="en-GB" sz="1800" dirty="0" smtClean="0"/>
              <a:t>Added solder mask to Cu/FR4 daughterboards to minimise gold</a:t>
            </a:r>
          </a:p>
          <a:p>
            <a:pPr lvl="1"/>
            <a:r>
              <a:rPr lang="en-GB" sz="1800" dirty="0" smtClean="0"/>
              <a:t>Added mounting holes to ease transport</a:t>
            </a:r>
          </a:p>
          <a:p>
            <a:pPr lvl="1"/>
            <a:r>
              <a:rPr lang="en-GB" sz="1800" dirty="0" smtClean="0"/>
              <a:t>Artwork to be reviewed tonight, then sent for quoting</a:t>
            </a:r>
          </a:p>
          <a:p>
            <a:pPr lvl="1"/>
            <a:r>
              <a:rPr lang="en-GB" sz="1800" dirty="0" smtClean="0"/>
              <a:t>Also ~mid-January if we use 10-day turnaround</a:t>
            </a:r>
            <a:endParaRPr lang="en-GB" sz="2000" dirty="0" smtClean="0"/>
          </a:p>
        </p:txBody>
      </p:sp>
      <p:pic>
        <p:nvPicPr>
          <p:cNvPr id="5" name="Picture 3" descr="E:\H\SLHC\__2014-10-14\HVStripV1 Motherboard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340768"/>
            <a:ext cx="2016224" cy="17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CHESS test </a:t>
            </a:r>
            <a:r>
              <a:rPr lang="en-GB" dirty="0" smtClean="0"/>
              <a:t>boards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938703" y="2032080"/>
            <a:ext cx="7833644" cy="4579352"/>
            <a:chOff x="168646" y="1757799"/>
            <a:chExt cx="7833644" cy="4579352"/>
          </a:xfrm>
        </p:grpSpPr>
        <p:sp>
          <p:nvSpPr>
            <p:cNvPr id="37" name="Cube 36"/>
            <p:cNvSpPr/>
            <p:nvPr/>
          </p:nvSpPr>
          <p:spPr>
            <a:xfrm>
              <a:off x="168646" y="3232355"/>
              <a:ext cx="7833644" cy="3104796"/>
            </a:xfrm>
            <a:prstGeom prst="cube">
              <a:avLst>
                <a:gd name="adj" fmla="val 91471"/>
              </a:avLst>
            </a:prstGeom>
            <a:solidFill>
              <a:srgbClr val="00B050"/>
            </a:solidFill>
            <a:ln>
              <a:solidFill>
                <a:srgbClr val="0064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272157" y="5267747"/>
              <a:ext cx="3722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CHESS motherboard </a:t>
              </a:r>
              <a:r>
                <a:rPr lang="en-GB" dirty="0" smtClean="0">
                  <a:solidFill>
                    <a:schemeClr val="bg1"/>
                  </a:solidFill>
                </a:rPr>
                <a:t/>
              </a:r>
              <a:br>
                <a:rPr lang="en-GB" dirty="0" smtClean="0">
                  <a:solidFill>
                    <a:schemeClr val="bg1"/>
                  </a:solidFill>
                </a:rPr>
              </a:br>
              <a:r>
                <a:rPr lang="en-GB" dirty="0" smtClean="0">
                  <a:solidFill>
                    <a:schemeClr val="bg1"/>
                  </a:solidFill>
                </a:rPr>
                <a:t>– </a:t>
              </a:r>
              <a:r>
                <a:rPr lang="en-GB" dirty="0" smtClean="0">
                  <a:solidFill>
                    <a:schemeClr val="bg1"/>
                  </a:solidFill>
                </a:rPr>
                <a:t>for both HV and HR daughterboards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3626192" y="1757799"/>
              <a:ext cx="4088080" cy="3453469"/>
              <a:chOff x="3626192" y="1757799"/>
              <a:chExt cx="4088080" cy="3453469"/>
            </a:xfrm>
          </p:grpSpPr>
          <p:sp>
            <p:nvSpPr>
              <p:cNvPr id="74" name="Cube 73"/>
              <p:cNvSpPr/>
              <p:nvPr/>
            </p:nvSpPr>
            <p:spPr>
              <a:xfrm>
                <a:off x="3695974" y="4099362"/>
                <a:ext cx="725667" cy="770502"/>
              </a:xfrm>
              <a:prstGeom prst="cube">
                <a:avLst>
                  <a:gd name="adj" fmla="val 68265"/>
                </a:avLst>
              </a:prstGeom>
              <a:solidFill>
                <a:srgbClr val="E9DFB9"/>
              </a:solidFill>
              <a:ln>
                <a:solidFill>
                  <a:srgbClr val="3D34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Cube 74"/>
              <p:cNvSpPr/>
              <p:nvPr/>
            </p:nvSpPr>
            <p:spPr>
              <a:xfrm>
                <a:off x="3752497" y="1757799"/>
                <a:ext cx="641887" cy="2920137"/>
              </a:xfrm>
              <a:prstGeom prst="cube">
                <a:avLst>
                  <a:gd name="adj" fmla="val 95773"/>
                </a:avLst>
              </a:prstGeom>
              <a:solidFill>
                <a:srgbClr val="00B050"/>
              </a:solidFill>
              <a:ln>
                <a:solidFill>
                  <a:srgbClr val="00642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Cube 75"/>
              <p:cNvSpPr/>
              <p:nvPr/>
            </p:nvSpPr>
            <p:spPr>
              <a:xfrm>
                <a:off x="3928336" y="2296416"/>
                <a:ext cx="351020" cy="899189"/>
              </a:xfrm>
              <a:prstGeom prst="cube">
                <a:avLst>
                  <a:gd name="adj" fmla="val 95773"/>
                </a:avLst>
              </a:prstGeom>
              <a:gradFill flip="none" rotWithShape="1">
                <a:gsLst>
                  <a:gs pos="0">
                    <a:srgbClr val="5E9EFF"/>
                  </a:gs>
                  <a:gs pos="29000">
                    <a:srgbClr val="85C2FF"/>
                  </a:gs>
                  <a:gs pos="54000">
                    <a:srgbClr val="C4D6EB"/>
                  </a:gs>
                  <a:gs pos="100000">
                    <a:srgbClr val="FFD9F5"/>
                  </a:gs>
                </a:gsLst>
                <a:lin ang="18900000" scaled="0"/>
                <a:tileRect/>
              </a:gradFill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>
                <a:off x="3829157" y="3916350"/>
                <a:ext cx="508825" cy="707038"/>
                <a:chOff x="3361863" y="3500642"/>
                <a:chExt cx="283847" cy="384986"/>
              </a:xfrm>
            </p:grpSpPr>
            <p:sp>
              <p:nvSpPr>
                <p:cNvPr id="82" name="Cube 81"/>
                <p:cNvSpPr/>
                <p:nvPr/>
              </p:nvSpPr>
              <p:spPr>
                <a:xfrm>
                  <a:off x="3361863" y="3736664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Cube 82"/>
                <p:cNvSpPr/>
                <p:nvPr/>
              </p:nvSpPr>
              <p:spPr>
                <a:xfrm>
                  <a:off x="3421395" y="3678849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" name="Cube 83"/>
                <p:cNvSpPr/>
                <p:nvPr/>
              </p:nvSpPr>
              <p:spPr>
                <a:xfrm>
                  <a:off x="3480927" y="3618653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Cube 84"/>
                <p:cNvSpPr/>
                <p:nvPr/>
              </p:nvSpPr>
              <p:spPr>
                <a:xfrm>
                  <a:off x="3540459" y="3558457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Cube 85"/>
                <p:cNvSpPr/>
                <p:nvPr/>
              </p:nvSpPr>
              <p:spPr>
                <a:xfrm>
                  <a:off x="3599991" y="3500642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8" name="TextBox 77"/>
              <p:cNvSpPr txBox="1"/>
              <p:nvPr/>
            </p:nvSpPr>
            <p:spPr>
              <a:xfrm rot="18863320">
                <a:off x="3798668" y="4398833"/>
                <a:ext cx="13170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solidFill>
                      <a:schemeClr val="bg1"/>
                    </a:solidFill>
                  </a:rPr>
                  <a:t>Edge connector</a:t>
                </a:r>
                <a:endParaRPr lang="en-GB" sz="14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421641" y="2343028"/>
                <a:ext cx="1146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CHESS test chip</a:t>
                </a:r>
                <a:endParaRPr lang="en-GB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421641" y="1922849"/>
                <a:ext cx="329263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possible cut line for E-TCT (for HV CHESS d/b)</a:t>
                </a:r>
                <a:endParaRPr lang="en-GB" sz="1200" dirty="0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flipV="1">
                <a:off x="3626192" y="2081638"/>
                <a:ext cx="768192" cy="788666"/>
              </a:xfrm>
              <a:prstGeom prst="line">
                <a:avLst/>
              </a:prstGeom>
              <a:ln w="158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267747"/>
            <a:ext cx="22860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8646" y="1035003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Spec tomorrow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~120 pins needed to support both HV and HR daughterboards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Proposing keyed edge connector instead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Same quality as Samtec “FTSH” connectors used for ABC130 testing, from specs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89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</vt:lpstr>
      <vt:lpstr>HVStripV1 hardware</vt:lpstr>
      <vt:lpstr>CHESS test boards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Jaya John John</cp:lastModifiedBy>
  <cp:revision>87</cp:revision>
  <dcterms:created xsi:type="dcterms:W3CDTF">2014-09-18T13:48:06Z</dcterms:created>
  <dcterms:modified xsi:type="dcterms:W3CDTF">2014-12-09T15:56:03Z</dcterms:modified>
</cp:coreProperties>
</file>