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77" r:id="rId4"/>
    <p:sldId id="278" r:id="rId5"/>
    <p:sldId id="271" r:id="rId6"/>
    <p:sldId id="269" r:id="rId7"/>
    <p:sldId id="270" r:id="rId8"/>
    <p:sldId id="274" r:id="rId9"/>
    <p:sldId id="275" r:id="rId10"/>
    <p:sldId id="262" r:id="rId11"/>
    <p:sldId id="268" r:id="rId12"/>
    <p:sldId id="264" r:id="rId13"/>
    <p:sldId id="266" r:id="rId14"/>
    <p:sldId id="263" r:id="rId15"/>
    <p:sldId id="267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52" d="100"/>
          <a:sy n="52" d="100"/>
        </p:scale>
        <p:origin x="-845" y="-8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10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Self Seeding Implementation</a:t>
            </a:r>
            <a:r>
              <a:rPr lang="en-GB" sz="1000" baseline="0" dirty="0" smtClean="0">
                <a:solidFill>
                  <a:schemeClr val="bg1"/>
                </a:solidFill>
              </a:rPr>
              <a:t> – Technical Issues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13.11.2014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Winni</a:t>
            </a:r>
            <a:r>
              <a:rPr lang="en-US" sz="900" baseline="0" dirty="0" smtClean="0">
                <a:solidFill>
                  <a:schemeClr val="tx1"/>
                </a:solidFill>
              </a:rPr>
              <a:t> Decking, MPY</a:t>
            </a:r>
            <a:r>
              <a:rPr lang="en-US" sz="900" dirty="0" smtClean="0">
                <a:solidFill>
                  <a:schemeClr val="tx1"/>
                </a:solidFill>
              </a:rPr>
              <a:t>… </a:t>
            </a:r>
            <a:r>
              <a:rPr lang="en-GB" sz="1000" dirty="0" smtClean="0">
                <a:solidFill>
                  <a:schemeClr val="bg1"/>
                </a:solidFill>
              </a:rPr>
              <a:t>The title of your talk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Seeding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1" y="1362034"/>
            <a:ext cx="4718685" cy="11633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55" y="1147562"/>
            <a:ext cx="2934339" cy="22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1" y="2820633"/>
            <a:ext cx="2826385" cy="19812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05" y="2820633"/>
            <a:ext cx="2851150" cy="20078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24952" y="4434563"/>
            <a:ext cx="5799455" cy="21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8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9" y="1128966"/>
            <a:ext cx="4477506" cy="28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Chicane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257" y="4134010"/>
            <a:ext cx="8636854" cy="1913324"/>
          </a:xfrm>
        </p:spPr>
        <p:txBody>
          <a:bodyPr/>
          <a:lstStyle/>
          <a:p>
            <a:pPr lvl="1"/>
            <a:r>
              <a:rPr lang="en-US" dirty="0" smtClean="0"/>
              <a:t>Define size of </a:t>
            </a:r>
            <a:r>
              <a:rPr lang="en-US" dirty="0" err="1" smtClean="0"/>
              <a:t>monochromator</a:t>
            </a:r>
            <a:r>
              <a:rPr lang="en-US" dirty="0" smtClean="0"/>
              <a:t> chamber =&gt; defines size of chicane and delay-reach</a:t>
            </a:r>
            <a:endParaRPr lang="en-US" dirty="0"/>
          </a:p>
          <a:p>
            <a:pPr lvl="1"/>
            <a:r>
              <a:rPr lang="en-US" dirty="0" smtClean="0"/>
              <a:t>Design complete set-up to fit on one girder to be able to move in/out easily</a:t>
            </a:r>
          </a:p>
          <a:p>
            <a:pPr lvl="1"/>
            <a:r>
              <a:rPr lang="en-US" dirty="0" smtClean="0"/>
              <a:t>Fit into space constrains given by </a:t>
            </a:r>
            <a:r>
              <a:rPr lang="en-US" dirty="0" err="1" smtClean="0"/>
              <a:t>clima</a:t>
            </a:r>
            <a:r>
              <a:rPr lang="en-US" dirty="0" smtClean="0"/>
              <a:t>-chamber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10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7883818" y="1844168"/>
            <a:ext cx="15369" cy="89134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899188" y="1844168"/>
            <a:ext cx="499461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74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Chicane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257" y="4134010"/>
            <a:ext cx="8636854" cy="1913324"/>
          </a:xfrm>
        </p:spPr>
        <p:txBody>
          <a:bodyPr/>
          <a:lstStyle/>
          <a:p>
            <a:pPr lvl="1"/>
            <a:r>
              <a:rPr lang="en-US" dirty="0" smtClean="0"/>
              <a:t>Define size of </a:t>
            </a:r>
            <a:r>
              <a:rPr lang="en-US" dirty="0" err="1" smtClean="0"/>
              <a:t>monochromator</a:t>
            </a:r>
            <a:r>
              <a:rPr lang="en-US" dirty="0" smtClean="0"/>
              <a:t> chamber =&gt; defines size of chicane and delay-reach</a:t>
            </a:r>
            <a:endParaRPr lang="en-US" dirty="0"/>
          </a:p>
          <a:p>
            <a:pPr lvl="1"/>
            <a:r>
              <a:rPr lang="en-US" dirty="0" smtClean="0"/>
              <a:t>Design complete set-up to fit on one girder to be able to move in/out easily</a:t>
            </a:r>
          </a:p>
          <a:p>
            <a:pPr lvl="1"/>
            <a:r>
              <a:rPr lang="en-US" dirty="0" smtClean="0"/>
              <a:t>Fit into space constrains given by </a:t>
            </a:r>
            <a:r>
              <a:rPr lang="en-US" dirty="0" err="1" smtClean="0"/>
              <a:t>clima</a:t>
            </a:r>
            <a:r>
              <a:rPr lang="en-US" dirty="0" smtClean="0"/>
              <a:t>-chamber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9" y="1128966"/>
            <a:ext cx="4477506" cy="28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7883818" y="1844168"/>
            <a:ext cx="15369" cy="89134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899188" y="1844168"/>
            <a:ext cx="499461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00990" y="1985211"/>
            <a:ext cx="2779294" cy="184083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1398" r="9862" b="3871"/>
          <a:stretch/>
        </p:blipFill>
        <p:spPr bwMode="auto">
          <a:xfrm rot="18927740">
            <a:off x="2177644" y="1857125"/>
            <a:ext cx="2201282" cy="17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 rot="18894391">
            <a:off x="2714146" y="3257047"/>
            <a:ext cx="569534" cy="87161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4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Self-Seeding</a:t>
            </a:r>
            <a:r>
              <a:rPr lang="de-DE" dirty="0"/>
              <a:t> Implementation</a:t>
            </a:r>
            <a:br>
              <a:rPr lang="de-DE" dirty="0"/>
            </a:br>
            <a:r>
              <a:rPr lang="de-DE" dirty="0"/>
              <a:t>Technical </a:t>
            </a:r>
            <a:r>
              <a:rPr lang="de-DE" dirty="0" err="1"/>
              <a:t>Issues</a:t>
            </a:r>
            <a:r>
              <a:rPr lang="de-DE" dirty="0"/>
              <a:t> – </a:t>
            </a:r>
            <a:r>
              <a:rPr lang="de-DE" dirty="0" err="1" smtClean="0"/>
              <a:t>Chicane</a:t>
            </a:r>
            <a:r>
              <a:rPr lang="de-DE" dirty="0" smtClean="0"/>
              <a:t> – Minimum Delay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199" y="1087482"/>
            <a:ext cx="5666875" cy="290700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3859" t="5394" r="6285" b="50613"/>
          <a:stretch/>
        </p:blipFill>
        <p:spPr bwMode="auto">
          <a:xfrm>
            <a:off x="1794250" y="3994483"/>
            <a:ext cx="5039858" cy="2406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31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Vacuum</a:t>
            </a:r>
            <a:r>
              <a:rPr lang="de-DE" dirty="0" smtClean="0"/>
              <a:t> System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257" y="4134010"/>
            <a:ext cx="8636854" cy="1913324"/>
          </a:xfrm>
        </p:spPr>
        <p:txBody>
          <a:bodyPr/>
          <a:lstStyle/>
          <a:p>
            <a:pPr lvl="1"/>
            <a:r>
              <a:rPr lang="en-US" dirty="0" smtClean="0"/>
              <a:t>Find solution for phase-shifter chamber</a:t>
            </a:r>
          </a:p>
          <a:p>
            <a:pPr lvl="1"/>
            <a:r>
              <a:rPr lang="en-US" dirty="0" smtClean="0"/>
              <a:t>Design dipole/chicane chamber</a:t>
            </a:r>
          </a:p>
          <a:p>
            <a:pPr lvl="1"/>
            <a:r>
              <a:rPr lang="en-US" dirty="0" smtClean="0"/>
              <a:t>Foresee spare piece for </a:t>
            </a:r>
            <a:r>
              <a:rPr lang="en-US" dirty="0" err="1" smtClean="0"/>
              <a:t>monochchromator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9" y="1128966"/>
            <a:ext cx="4477506" cy="28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629015" y="2635624"/>
            <a:ext cx="414938" cy="4840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Magnet System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484" y="2533203"/>
            <a:ext cx="5626314" cy="1913324"/>
          </a:xfrm>
        </p:spPr>
        <p:txBody>
          <a:bodyPr/>
          <a:lstStyle/>
          <a:p>
            <a:pPr marL="300037" lvl="1" indent="0">
              <a:buNone/>
            </a:pPr>
            <a:r>
              <a:rPr lang="en-US" dirty="0" smtClean="0"/>
              <a:t>Per chicane:</a:t>
            </a:r>
          </a:p>
          <a:p>
            <a:pPr lvl="1"/>
            <a:r>
              <a:rPr lang="en-US" dirty="0" smtClean="0"/>
              <a:t>Cable and PS:</a:t>
            </a:r>
          </a:p>
          <a:p>
            <a:pPr lvl="2"/>
            <a:r>
              <a:rPr lang="en-US" sz="2400" dirty="0" smtClean="0"/>
              <a:t> 1x 200A/60 V</a:t>
            </a:r>
          </a:p>
          <a:p>
            <a:pPr lvl="2"/>
            <a:r>
              <a:rPr lang="en-US" sz="2400" dirty="0" smtClean="0"/>
              <a:t>4 x 10 A / 1V</a:t>
            </a:r>
          </a:p>
          <a:p>
            <a:pPr lvl="1"/>
            <a:r>
              <a:rPr lang="en-US" dirty="0" smtClean="0"/>
              <a:t>About 10 kW additional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9"/>
          <a:stretch/>
        </p:blipFill>
        <p:spPr bwMode="auto">
          <a:xfrm>
            <a:off x="5887571" y="1158084"/>
            <a:ext cx="2875656" cy="2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97960"/>
              </p:ext>
            </p:extLst>
          </p:nvPr>
        </p:nvGraphicFramePr>
        <p:xfrm>
          <a:off x="6200814" y="3946140"/>
          <a:ext cx="224917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585"/>
                <a:gridCol w="1124585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Primary Winding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Gap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 mm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Field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1.45 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Current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190 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Volt. Drop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Power Loss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 kW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Secondary Winding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Field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0.03 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Current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Volt. Drop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V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08797" y="5933993"/>
            <a:ext cx="293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Example, no final design exists yet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2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8852354" cy="4459287"/>
          </a:xfrm>
        </p:spPr>
        <p:txBody>
          <a:bodyPr/>
          <a:lstStyle/>
          <a:p>
            <a:r>
              <a:rPr lang="en-US" dirty="0" smtClean="0"/>
              <a:t>Establish collaboration  </a:t>
            </a:r>
            <a:r>
              <a:rPr lang="en-US" sz="3600" dirty="0" smtClean="0">
                <a:solidFill>
                  <a:srgbClr val="00B050"/>
                </a:solidFill>
                <a:sym typeface="Wingdings"/>
              </a:rPr>
              <a:t></a:t>
            </a:r>
          </a:p>
          <a:p>
            <a:r>
              <a:rPr lang="en-US" dirty="0"/>
              <a:t>Decide which SASE beam line -&gt; SASE </a:t>
            </a:r>
            <a:r>
              <a:rPr lang="en-US"/>
              <a:t>2 </a:t>
            </a:r>
            <a:r>
              <a:rPr lang="en-US" smtClean="0"/>
              <a:t>preferred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Define/hire personnel</a:t>
            </a:r>
          </a:p>
          <a:p>
            <a:r>
              <a:rPr lang="en-US" dirty="0" smtClean="0"/>
              <a:t>Define urgently needed infrastructure requirements/interfaces/boundaries</a:t>
            </a:r>
          </a:p>
          <a:p>
            <a:pPr lvl="1"/>
            <a:r>
              <a:rPr lang="en-US" dirty="0" smtClean="0"/>
              <a:t>Length of monochromator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endParaRPr lang="en-US" dirty="0"/>
          </a:p>
          <a:p>
            <a:pPr lvl="1"/>
            <a:r>
              <a:rPr lang="en-US" dirty="0" smtClean="0"/>
              <a:t>Magnet cabling and power consumption</a:t>
            </a:r>
          </a:p>
          <a:p>
            <a:pPr lvl="1"/>
            <a:r>
              <a:rPr lang="en-US" dirty="0" smtClean="0"/>
              <a:t>Other infrastructure </a:t>
            </a:r>
            <a:r>
              <a:rPr lang="en-US" dirty="0" smtClean="0"/>
              <a:t>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2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XFEL: Double Chicane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360" y="4468458"/>
            <a:ext cx="5088195" cy="19470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10813" y="2040194"/>
            <a:ext cx="5102942" cy="222208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34" y="1043858"/>
            <a:ext cx="5736590" cy="96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25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XFEL: Double Chicane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905" r="5912"/>
          <a:stretch/>
        </p:blipFill>
        <p:spPr bwMode="auto">
          <a:xfrm>
            <a:off x="3805084" y="2040194"/>
            <a:ext cx="5073445" cy="1892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34" y="1043858"/>
            <a:ext cx="5736590" cy="96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6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XFEL: Double Chicane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34" y="1043858"/>
            <a:ext cx="5736590" cy="965200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11126"/>
              </p:ext>
            </p:extLst>
          </p:nvPr>
        </p:nvGraphicFramePr>
        <p:xfrm>
          <a:off x="143827" y="2772697"/>
          <a:ext cx="8808444" cy="1867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397"/>
                <a:gridCol w="3507735"/>
                <a:gridCol w="3649312"/>
              </a:tblGrid>
              <a:tr h="58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Chicane 1 (Segment 4,5,6,7)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Chicane 2 (Segment 11,12,13)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8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SASE1 (TD2)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U40.2256.SA1 to </a:t>
                      </a:r>
                      <a:r>
                        <a:rPr lang="en-GB" sz="1800" dirty="0">
                          <a:effectLst/>
                        </a:rPr>
                        <a:t>U40.2275.SA1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2256 to 2275 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U40.2299.SA1 to U40.2311.SA1 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2299 to 2311 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8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SASE2 (TD1)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U40.2218.SA2 to U40.2237.SA2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2218 to 2237 m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U40.2261.SA2 to U40.2273.SA2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2261 to 2273 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1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" y="36096"/>
            <a:ext cx="9132739" cy="68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507025" y="6299694"/>
            <a:ext cx="3372280" cy="474085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00037" lvl="1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Courtesy Paul Emma</a:t>
            </a:r>
          </a:p>
        </p:txBody>
      </p:sp>
    </p:spTree>
    <p:extLst>
      <p:ext uri="{BB962C8B-B14F-4D97-AF65-F5344CB8AC3E}">
        <p14:creationId xmlns:p14="http://schemas.microsoft.com/office/powerpoint/2010/main" val="300927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4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507025" y="6299694"/>
            <a:ext cx="3372280" cy="474085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00037" lvl="1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Courtesy Paul Emma</a:t>
            </a:r>
          </a:p>
        </p:txBody>
      </p:sp>
    </p:spTree>
    <p:extLst>
      <p:ext uri="{BB962C8B-B14F-4D97-AF65-F5344CB8AC3E}">
        <p14:creationId xmlns:p14="http://schemas.microsoft.com/office/powerpoint/2010/main" val="292119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9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507025" y="6299694"/>
            <a:ext cx="3372280" cy="474085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00037" lvl="1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Courtesy Paul Emma</a:t>
            </a:r>
          </a:p>
        </p:txBody>
      </p:sp>
    </p:spTree>
    <p:extLst>
      <p:ext uri="{BB962C8B-B14F-4D97-AF65-F5344CB8AC3E}">
        <p14:creationId xmlns:p14="http://schemas.microsoft.com/office/powerpoint/2010/main" val="187334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XFELSEED at European XFEL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64293" cy="4459287"/>
          </a:xfrm>
        </p:spPr>
        <p:txBody>
          <a:bodyPr/>
          <a:lstStyle/>
          <a:p>
            <a:r>
              <a:rPr lang="en-US" dirty="0" smtClean="0"/>
              <a:t>Collaboration between</a:t>
            </a:r>
          </a:p>
          <a:p>
            <a:pPr lvl="1"/>
            <a:r>
              <a:rPr lang="en-GB" dirty="0"/>
              <a:t>Technological Institute for </a:t>
            </a:r>
            <a:r>
              <a:rPr lang="en-GB" dirty="0" err="1"/>
              <a:t>Superhard</a:t>
            </a:r>
            <a:r>
              <a:rPr lang="en-GB" dirty="0"/>
              <a:t> and Novel Carbon </a:t>
            </a:r>
            <a:r>
              <a:rPr lang="en-GB" dirty="0" smtClean="0"/>
              <a:t>Materials (TISNUM), </a:t>
            </a:r>
            <a:r>
              <a:rPr lang="en-GB" dirty="0" err="1" smtClean="0"/>
              <a:t>Troitsk</a:t>
            </a:r>
            <a:endParaRPr lang="en-GB" dirty="0" smtClean="0"/>
          </a:p>
          <a:p>
            <a:pPr lvl="1"/>
            <a:r>
              <a:rPr lang="en-GB" dirty="0" smtClean="0"/>
              <a:t>DESY</a:t>
            </a:r>
          </a:p>
          <a:p>
            <a:pPr lvl="1"/>
            <a:r>
              <a:rPr lang="en-GB" dirty="0" smtClean="0"/>
              <a:t>European XFEL GmbH</a:t>
            </a:r>
          </a:p>
          <a:p>
            <a:r>
              <a:rPr lang="en-GB" dirty="0" smtClean="0"/>
              <a:t>Jointly funded by </a:t>
            </a:r>
          </a:p>
          <a:p>
            <a:pPr lvl="1"/>
            <a:r>
              <a:rPr lang="en-GB" dirty="0" smtClean="0"/>
              <a:t>BMBF (1 </a:t>
            </a:r>
            <a:r>
              <a:rPr lang="en-GB" dirty="0" err="1" smtClean="0"/>
              <a:t>MEuro</a:t>
            </a:r>
            <a:r>
              <a:rPr lang="en-GB" dirty="0" smtClean="0"/>
              <a:t> -&gt; DESY)</a:t>
            </a:r>
          </a:p>
          <a:p>
            <a:pPr lvl="1"/>
            <a:r>
              <a:rPr lang="en-GB" dirty="0" smtClean="0"/>
              <a:t>Russian Science Ministry (50 </a:t>
            </a:r>
            <a:r>
              <a:rPr lang="en-GB" dirty="0" err="1" smtClean="0"/>
              <a:t>MRuble</a:t>
            </a:r>
            <a:r>
              <a:rPr lang="en-GB" dirty="0" smtClean="0"/>
              <a:t> =&gt; TISNUM)</a:t>
            </a:r>
          </a:p>
          <a:p>
            <a:r>
              <a:rPr lang="en-GB" dirty="0" smtClean="0"/>
              <a:t>Not part of the XFEL construction project</a:t>
            </a:r>
          </a:p>
          <a:p>
            <a:r>
              <a:rPr lang="en-GB" dirty="0" smtClean="0"/>
              <a:t>Only 2 chicanes funded in total (i.e. either SA1 and SA2)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3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SEED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35585"/>
              </p:ext>
            </p:extLst>
          </p:nvPr>
        </p:nvGraphicFramePr>
        <p:xfrm>
          <a:off x="117475" y="1347786"/>
          <a:ext cx="8893792" cy="332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48"/>
                <a:gridCol w="2223448"/>
                <a:gridCol w="2223448"/>
                <a:gridCol w="2223448"/>
              </a:tblGrid>
              <a:tr h="766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System (DESY)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Photon System (TISNUM)</a:t>
                      </a:r>
                      <a:endParaRPr lang="en-US" dirty="0"/>
                    </a:p>
                  </a:txBody>
                  <a:tcPr/>
                </a:tc>
              </a:tr>
              <a:tr h="645907">
                <a:tc>
                  <a:txBody>
                    <a:bodyPr/>
                    <a:lstStyle/>
                    <a:p>
                      <a:r>
                        <a:rPr lang="en-US" dirty="0" smtClean="0"/>
                        <a:t>W.</a:t>
                      </a:r>
                      <a:r>
                        <a:rPr lang="en-US" baseline="0" dirty="0" smtClean="0"/>
                        <a:t> Decking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G. Geloni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H. Sinn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V. Blank</a:t>
                      </a:r>
                      <a:endParaRPr lang="en-US" dirty="0"/>
                    </a:p>
                  </a:txBody>
                  <a:tcPr/>
                </a:tc>
              </a:tr>
              <a:tr h="1915389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beam vacuum, magnet chicane, support structure,</a:t>
                      </a:r>
                    </a:p>
                    <a:p>
                      <a:r>
                        <a:rPr lang="en-US" baseline="0" dirty="0" smtClean="0"/>
                        <a:t>system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Theory</a:t>
                      </a:r>
                      <a:r>
                        <a:rPr lang="en-US" baseline="0" dirty="0" smtClean="0"/>
                        <a:t> and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r>
                        <a:rPr lang="en-US" baseline="0" dirty="0" smtClean="0"/>
                        <a:t> support, system integration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Monochromator crystals,</a:t>
                      </a:r>
                      <a:r>
                        <a:rPr lang="en-US" baseline="0" dirty="0" smtClean="0"/>
                        <a:t> monochromator chamber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95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468</Words>
  <Application>Microsoft Office PowerPoint</Application>
  <PresentationFormat>On-screen Show (4:3)</PresentationFormat>
  <Paragraphs>119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template-european-xfel-gmbh_presentation-with-partner-logos</vt:lpstr>
      <vt:lpstr>Self Seeding</vt:lpstr>
      <vt:lpstr>European XFEL: Double Chicane</vt:lpstr>
      <vt:lpstr>European XFEL: Double Chicane</vt:lpstr>
      <vt:lpstr>European XFEL: Double Chicane</vt:lpstr>
      <vt:lpstr>PowerPoint Presentation</vt:lpstr>
      <vt:lpstr>PowerPoint Presentation</vt:lpstr>
      <vt:lpstr>PowerPoint Presentation</vt:lpstr>
      <vt:lpstr>XFELSEED at European XFEL</vt:lpstr>
      <vt:lpstr>XFEL SEED Organisation</vt:lpstr>
      <vt:lpstr>Self-Seeding Implementation Technical Issues – Chicane</vt:lpstr>
      <vt:lpstr>Self-Seeding Implementation Technical Issues – Chicane</vt:lpstr>
      <vt:lpstr>Self-Seeding Implementation Technical Issues – Chicane – Minimum Delay</vt:lpstr>
      <vt:lpstr>Self-Seeding Implementation Technical Issues – Vacuum System</vt:lpstr>
      <vt:lpstr>Self-Seeding Implementation Technical Issues – Magnet System</vt:lpstr>
      <vt:lpstr>Next Steps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Self-Seeding Implementation Technical Issues – Vacuum System</dc:title>
  <dc:creator>wdecking</dc:creator>
  <cp:lastModifiedBy>wdecking</cp:lastModifiedBy>
  <cp:revision>18</cp:revision>
  <cp:lastPrinted>2008-09-01T15:04:16Z</cp:lastPrinted>
  <dcterms:created xsi:type="dcterms:W3CDTF">2014-11-13T07:46:22Z</dcterms:created>
  <dcterms:modified xsi:type="dcterms:W3CDTF">2014-12-15T09:05:35Z</dcterms:modified>
</cp:coreProperties>
</file>