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16" r:id="rId3"/>
    <p:sldId id="323" r:id="rId4"/>
    <p:sldId id="338" r:id="rId5"/>
    <p:sldId id="315" r:id="rId6"/>
    <p:sldId id="345" r:id="rId7"/>
    <p:sldId id="304" r:id="rId8"/>
    <p:sldId id="346" r:id="rId9"/>
    <p:sldId id="324" r:id="rId10"/>
    <p:sldId id="325" r:id="rId11"/>
    <p:sldId id="347" r:id="rId12"/>
    <p:sldId id="278" r:id="rId13"/>
    <p:sldId id="275" r:id="rId14"/>
    <p:sldId id="333" r:id="rId15"/>
    <p:sldId id="329" r:id="rId16"/>
    <p:sldId id="303" r:id="rId17"/>
    <p:sldId id="330" r:id="rId18"/>
    <p:sldId id="339" r:id="rId19"/>
    <p:sldId id="348" r:id="rId20"/>
    <p:sldId id="334" r:id="rId21"/>
    <p:sldId id="335" r:id="rId22"/>
    <p:sldId id="337" r:id="rId23"/>
    <p:sldId id="341" r:id="rId24"/>
    <p:sldId id="318" r:id="rId25"/>
    <p:sldId id="342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409EC8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>
        <p:scale>
          <a:sx n="60" d="100"/>
          <a:sy n="60" d="100"/>
        </p:scale>
        <p:origin x="-734" y="-18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XFEL COM14.1.2015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Winfried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  <a:r>
              <a:rPr lang="en-US" sz="900" baseline="0" dirty="0" smtClean="0">
                <a:solidFill>
                  <a:schemeClr val="tx1"/>
                </a:solidFill>
              </a:rPr>
              <a:t>Decking (DESY), Thomas Tschentscher (European XFEL)</a:t>
            </a:r>
            <a:r>
              <a:rPr lang="en-GB" sz="1000" dirty="0" smtClean="0">
                <a:solidFill>
                  <a:schemeClr val="bg1"/>
                </a:solidFill>
              </a:rPr>
              <a:t>of </a:t>
            </a:r>
            <a:r>
              <a:rPr lang="en-GB" sz="1000" dirty="0" smtClean="0">
                <a:solidFill>
                  <a:schemeClr val="bg1"/>
                </a:solidFill>
              </a:rPr>
              <a:t>your talk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bg1"/>
                </a:solidFill>
              </a:rPr>
              <a:t>Commissioning</a:t>
            </a:r>
            <a:r>
              <a:rPr lang="en-US" sz="900" baseline="0" dirty="0" smtClean="0">
                <a:solidFill>
                  <a:schemeClr val="bg1"/>
                </a:solidFill>
              </a:rPr>
              <a:t> Strategy</a:t>
            </a:r>
            <a:endParaRPr lang="en-US" sz="9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94" y="6532562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fel.eu/project/construction_milestones" TargetMode="External"/><Relationship Id="rId2" Type="http://schemas.openxmlformats.org/officeDocument/2006/relationships/hyperlink" Target="https://indico.desy.de/categoryDisplay.py?categId=2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desy.de/conferenceDisplay.py?confId=926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47700" y="3411538"/>
            <a:ext cx="8089900" cy="2868612"/>
          </a:xfrm>
        </p:spPr>
        <p:txBody>
          <a:bodyPr/>
          <a:lstStyle/>
          <a:p>
            <a:r>
              <a:rPr lang="en-US" dirty="0" smtClean="0"/>
              <a:t>Commissioning and Operations Meeting</a:t>
            </a:r>
          </a:p>
          <a:p>
            <a:r>
              <a:rPr lang="en-US" dirty="0" smtClean="0"/>
              <a:t>14.1.2015</a:t>
            </a:r>
          </a:p>
          <a:p>
            <a:r>
              <a:rPr lang="en-US" dirty="0" smtClean="0"/>
              <a:t>Winni Decking, </a:t>
            </a:r>
            <a:r>
              <a:rPr lang="en-US" dirty="0" smtClean="0"/>
              <a:t>DESY</a:t>
            </a:r>
          </a:p>
          <a:p>
            <a:r>
              <a:rPr lang="en-US" dirty="0" smtClean="0"/>
              <a:t>Thomas Tschentscher, European XFEL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Commissioning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7738" y="114300"/>
            <a:ext cx="576262" cy="911225"/>
          </a:xfrm>
        </p:spPr>
        <p:txBody>
          <a:bodyPr/>
          <a:lstStyle/>
          <a:p>
            <a:fld id="{56746146-BDD9-4C97-8272-670ED94D12DF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9"/>
          <a:stretch/>
        </p:blipFill>
        <p:spPr bwMode="auto">
          <a:xfrm>
            <a:off x="266700" y="2323462"/>
            <a:ext cx="8616736" cy="205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Injector Commissioning </a:t>
            </a:r>
            <a:r>
              <a:rPr lang="en-GB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281939" y="3246120"/>
            <a:ext cx="8313421" cy="1905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59" y="3710940"/>
            <a:ext cx="8305801" cy="18288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39" y="3482340"/>
            <a:ext cx="8313421" cy="1828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 bwMode="auto">
          <a:xfrm>
            <a:off x="8594725" y="2667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1" kern="1200">
                <a:solidFill>
                  <a:schemeClr val="bg1"/>
                </a:solidFill>
                <a:latin typeface="Arial" charset="0"/>
                <a:ea typeface="Geneva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fld id="{5D518E81-CA98-483E-BA30-586BB5DF92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64028" y="4768321"/>
            <a:ext cx="9022080" cy="438679"/>
          </a:xfrm>
        </p:spPr>
        <p:txBody>
          <a:bodyPr/>
          <a:lstStyle/>
          <a:p>
            <a:r>
              <a:rPr lang="en-GB" dirty="0" smtClean="0"/>
              <a:t>See more detailed presentation 25.02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74067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82968" y="3416037"/>
            <a:ext cx="290031" cy="891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99389" y="3416037"/>
            <a:ext cx="59690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18469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67011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99389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74067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82968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28671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Schedule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060068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912235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45216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306995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37396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2471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com. with reduced performance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110360" y="3616924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39052" y="3513920"/>
            <a:ext cx="1102832" cy="503680"/>
          </a:xfrm>
          <a:prstGeom prst="rect">
            <a:avLst/>
          </a:prstGeom>
          <a:noFill/>
          <a:ln w="9525">
            <a:solidFill>
              <a:srgbClr val="E0E0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41087" y="2390140"/>
            <a:ext cx="1483943" cy="7083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46853"/>
            <a:ext cx="1300996" cy="6516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52638" y="2276815"/>
            <a:ext cx="1717882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537396" y="3833523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5907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7299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78310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86152" y="3098517"/>
            <a:ext cx="3387915" cy="160443"/>
          </a:xfrm>
          <a:prstGeom prst="rect">
            <a:avLst/>
          </a:prstGeom>
          <a:solidFill>
            <a:srgbClr val="5B91CD">
              <a:alpha val="67451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88095" y="3093566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8223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3130" r="754" b="30028"/>
          <a:stretch/>
        </p:blipFill>
        <p:spPr>
          <a:xfrm>
            <a:off x="416725" y="1059873"/>
            <a:ext cx="8499475" cy="1928321"/>
          </a:xfrm>
          <a:prstGeom prst="rect">
            <a:avLst/>
          </a:prstGeom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353295" y="1572491"/>
            <a:ext cx="160323" cy="1006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275162" y="1273710"/>
            <a:ext cx="2078133" cy="72019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injector </a:t>
            </a:r>
            <a:r>
              <a:rPr lang="en-US" sz="1200" dirty="0" smtClean="0">
                <a:solidFill>
                  <a:srgbClr val="261748"/>
                </a:solidFill>
              </a:rPr>
              <a:t>dump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748"/>
                </a:solidFill>
              </a:rPr>
              <a:t>130 MeV</a:t>
            </a:r>
            <a:endParaRPr lang="en-US" sz="1200" dirty="0">
              <a:solidFill>
                <a:srgbClr val="261748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max. beam </a:t>
            </a:r>
            <a:r>
              <a:rPr lang="en-US" sz="1200" dirty="0" smtClean="0">
                <a:solidFill>
                  <a:srgbClr val="261748"/>
                </a:solidFill>
              </a:rPr>
              <a:t>power (12 kW)</a:t>
            </a:r>
            <a:endParaRPr lang="en-GB" sz="1200" dirty="0">
              <a:solidFill>
                <a:srgbClr val="26174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Commissioning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474" y="3117273"/>
            <a:ext cx="8908761" cy="268980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D930A"/>
                </a:solidFill>
              </a:rPr>
              <a:t>Goal: Enable first lasing and user operation as soon as possible</a:t>
            </a:r>
          </a:p>
          <a:p>
            <a:r>
              <a:rPr lang="en-US" sz="2000" dirty="0" smtClean="0"/>
              <a:t>Focus on essential functionality of systems</a:t>
            </a:r>
          </a:p>
          <a:p>
            <a:r>
              <a:rPr lang="en-US" sz="2000" dirty="0" smtClean="0"/>
              <a:t>Restrict parameter space</a:t>
            </a:r>
          </a:p>
          <a:p>
            <a:r>
              <a:rPr lang="en-US" sz="2000" dirty="0" smtClean="0"/>
              <a:t>Good planning with clear intermediate goals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1087943" y="1744852"/>
            <a:ext cx="1178519" cy="3015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66462" y="1474593"/>
            <a:ext cx="1" cy="571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266463" y="1987715"/>
            <a:ext cx="1710886" cy="58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3119" y="2046398"/>
            <a:ext cx="2376292" cy="72019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main beam dumps</a:t>
            </a:r>
          </a:p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up to </a:t>
            </a:r>
            <a:r>
              <a:rPr lang="en-US" sz="1200" dirty="0" smtClean="0">
                <a:solidFill>
                  <a:srgbClr val="261748"/>
                </a:solidFill>
              </a:rPr>
              <a:t>20 </a:t>
            </a:r>
            <a:r>
              <a:rPr lang="en-US" sz="1200" dirty="0">
                <a:solidFill>
                  <a:srgbClr val="261748"/>
                </a:solidFill>
              </a:rPr>
              <a:t>GeV</a:t>
            </a:r>
          </a:p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61748"/>
                </a:solidFill>
              </a:rPr>
              <a:t>1/2 </a:t>
            </a:r>
            <a:r>
              <a:rPr lang="en-US" sz="1200" dirty="0">
                <a:solidFill>
                  <a:srgbClr val="261748"/>
                </a:solidFill>
              </a:rPr>
              <a:t>max beam </a:t>
            </a:r>
            <a:r>
              <a:rPr lang="en-US" sz="1200" dirty="0" smtClean="0">
                <a:solidFill>
                  <a:srgbClr val="261748"/>
                </a:solidFill>
              </a:rPr>
              <a:t>power (300 kW)</a:t>
            </a:r>
            <a:endParaRPr lang="en-US" sz="1200" dirty="0">
              <a:solidFill>
                <a:srgbClr val="261748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440298" y="2369496"/>
            <a:ext cx="742409" cy="262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666463" y="2272110"/>
            <a:ext cx="2773836" cy="72019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bunch compressor diagnostic dumps</a:t>
            </a:r>
          </a:p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0.5 and 2.5 GeV</a:t>
            </a:r>
          </a:p>
          <a:p>
            <a:pPr marL="90488" indent="-90488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1748"/>
                </a:solidFill>
              </a:rPr>
              <a:t>small fraction of max. beam power</a:t>
            </a:r>
            <a:endParaRPr lang="en-GB" sz="1200" dirty="0">
              <a:solidFill>
                <a:srgbClr val="261748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7440298" y="2303984"/>
            <a:ext cx="172065" cy="328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3763" y="2468096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86286" y="2419449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2363" y="2234556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7290" y="1938676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6872" y="1273710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090" y="1652773"/>
            <a:ext cx="99386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4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</a:t>
            </a:r>
            <a:r>
              <a:rPr lang="en-US" dirty="0"/>
              <a:t>parameters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60620"/>
              </p:ext>
            </p:extLst>
          </p:nvPr>
        </p:nvGraphicFramePr>
        <p:xfrm>
          <a:off x="186728" y="1064200"/>
          <a:ext cx="8682142" cy="3251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</a:t>
                      </a: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8/12.5/14</a:t>
                      </a:r>
                      <a:r>
                        <a:rPr lang="en-GB" sz="2000" kern="800" dirty="0" smtClean="0">
                          <a:effectLst/>
                        </a:rPr>
                        <a:t>/17.5 </a:t>
                      </a:r>
                      <a:r>
                        <a:rPr lang="en-GB" sz="2000" kern="800" dirty="0">
                          <a:effectLst/>
                        </a:rPr>
                        <a:t>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4.5 </a:t>
                      </a:r>
                      <a:r>
                        <a:rPr lang="en-GB" sz="2000" strike="sngStrike" kern="800" dirty="0" smtClean="0">
                          <a:effectLst/>
                        </a:rPr>
                        <a:t>MHz</a:t>
                      </a:r>
                      <a:r>
                        <a:rPr lang="en-GB" sz="2000" strike="noStrike" kern="800" dirty="0" smtClean="0">
                          <a:effectLst/>
                        </a:rPr>
                        <a:t> 100 kHz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>
                          <a:effectLst/>
                        </a:rPr>
                        <a:t>0.02 – 1 </a:t>
                      </a:r>
                      <a:r>
                        <a:rPr lang="en-GB" sz="2000" strike="sngStrike" kern="800" dirty="0" err="1" smtClean="0">
                          <a:effectLst/>
                        </a:rPr>
                        <a:t>nC</a:t>
                      </a:r>
                      <a:r>
                        <a:rPr lang="en-GB" sz="2000" strike="noStrike" kern="800" dirty="0" smtClean="0">
                          <a:effectLst/>
                        </a:rPr>
                        <a:t> 0.5 </a:t>
                      </a:r>
                      <a:r>
                        <a:rPr lang="en-GB" sz="2000" strike="noStrike" kern="800" dirty="0" err="1" smtClean="0">
                          <a:effectLst/>
                        </a:rPr>
                        <a:t>nC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bunch length after compression (FWHM)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2 – 180 fs</a:t>
                      </a:r>
                      <a:r>
                        <a:rPr lang="en-GB" sz="2000" strike="noStrike" kern="800" dirty="0" smtClean="0">
                          <a:effectLst/>
                        </a:rPr>
                        <a:t> 90</a:t>
                      </a:r>
                      <a:r>
                        <a:rPr lang="en-GB" sz="2000" strike="noStrike" kern="800" baseline="0" dirty="0" smtClean="0">
                          <a:effectLst/>
                        </a:rPr>
                        <a:t> fs </a:t>
                      </a:r>
                      <a:endParaRPr lang="en-GB" sz="2000" strike="noStrike" kern="800" dirty="0" smtClean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Times New Roman"/>
                        </a:rPr>
                        <a:t>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beam power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strike="sngStrike" kern="800" dirty="0" smtClean="0">
                          <a:effectLst/>
                        </a:rPr>
                        <a:t>500 kW</a:t>
                      </a:r>
                      <a:r>
                        <a:rPr lang="en-GB" sz="2000" strike="noStrike" kern="800" dirty="0" smtClean="0">
                          <a:effectLst/>
                        </a:rPr>
                        <a:t> 5 kW</a:t>
                      </a:r>
                      <a:endParaRPr lang="en-US" sz="24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751" y="4430957"/>
            <a:ext cx="8893664" cy="4459287"/>
          </a:xfrm>
        </p:spPr>
        <p:txBody>
          <a:bodyPr/>
          <a:lstStyle/>
          <a:p>
            <a:r>
              <a:rPr lang="en-US" sz="2000" dirty="0"/>
              <a:t>beam charge around 0.5 </a:t>
            </a:r>
            <a:r>
              <a:rPr lang="en-US" sz="2000" dirty="0" err="1" smtClean="0"/>
              <a:t>nC</a:t>
            </a:r>
            <a:r>
              <a:rPr lang="en-US" sz="2000" dirty="0" smtClean="0"/>
              <a:t> good </a:t>
            </a:r>
            <a:r>
              <a:rPr lang="en-US" sz="2000" dirty="0"/>
              <a:t>for diagnostics and </a:t>
            </a:r>
            <a:r>
              <a:rPr lang="en-US" sz="2000" dirty="0" smtClean="0"/>
              <a:t>LLRF</a:t>
            </a:r>
          </a:p>
          <a:p>
            <a:r>
              <a:rPr lang="en-US" sz="2000" dirty="0" err="1" smtClean="0"/>
              <a:t>Linac</a:t>
            </a:r>
            <a:r>
              <a:rPr lang="en-US" sz="2000" dirty="0"/>
              <a:t> </a:t>
            </a:r>
            <a:r>
              <a:rPr lang="en-US" sz="2000" dirty="0" smtClean="0"/>
              <a:t>operation with </a:t>
            </a:r>
            <a:r>
              <a:rPr lang="en-US" sz="2000" dirty="0"/>
              <a:t>several tens of bunches </a:t>
            </a:r>
            <a:endParaRPr lang="en-US" sz="2000" dirty="0" smtClean="0"/>
          </a:p>
          <a:p>
            <a:pPr lvl="1"/>
            <a:r>
              <a:rPr lang="en-US" sz="2000" dirty="0" smtClean="0"/>
              <a:t>single bunch operation is useless for LLRF diagnostics and studies</a:t>
            </a:r>
          </a:p>
          <a:p>
            <a:pPr lvl="1"/>
            <a:r>
              <a:rPr lang="en-US" sz="2000" dirty="0" smtClean="0"/>
              <a:t>many bunch operation is more demanding for machine protection</a:t>
            </a:r>
          </a:p>
          <a:p>
            <a:pPr lvl="2"/>
            <a:endParaRPr lang="de-DE" dirty="0"/>
          </a:p>
        </p:txBody>
      </p:sp>
      <p:sp>
        <p:nvSpPr>
          <p:cNvPr id="7" name="Oval 6"/>
          <p:cNvSpPr/>
          <p:nvPr/>
        </p:nvSpPr>
        <p:spPr bwMode="auto">
          <a:xfrm>
            <a:off x="6324600" y="2019300"/>
            <a:ext cx="990600" cy="47244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43800" y="2377440"/>
            <a:ext cx="990600" cy="47244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19900" y="3535680"/>
            <a:ext cx="990600" cy="47244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5040" y="3602623"/>
            <a:ext cx="25699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ea typeface="Times New Roman"/>
              </a:rPr>
              <a:t>(relates to gun RF power)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15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parameters – Bunch Repetition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3664" cy="4459287"/>
          </a:xfrm>
        </p:spPr>
        <p:txBody>
          <a:bodyPr/>
          <a:lstStyle/>
          <a:p>
            <a:r>
              <a:rPr lang="en-US" sz="2000" dirty="0" smtClean="0"/>
              <a:t>Linac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r>
              <a:rPr lang="en-US" sz="2000" dirty="0" smtClean="0"/>
              <a:t>RF pulse length can </a:t>
            </a:r>
            <a:r>
              <a:rPr lang="en-US" sz="2000" smtClean="0"/>
              <a:t>be varied </a:t>
            </a:r>
            <a:endParaRPr lang="en-US" sz="2000" dirty="0" smtClean="0"/>
          </a:p>
          <a:p>
            <a:r>
              <a:rPr lang="en-US" sz="2000" dirty="0" smtClean="0"/>
              <a:t>Initially possible repetition rates (injector laser)</a:t>
            </a:r>
          </a:p>
          <a:p>
            <a:endParaRPr lang="en-US" sz="2000" dirty="0"/>
          </a:p>
          <a:p>
            <a:pPr marL="301625" lvl="1" indent="0">
              <a:buNone/>
            </a:pPr>
            <a:r>
              <a:rPr lang="en-US" sz="2000" dirty="0" smtClean="0"/>
              <a:t>  </a:t>
            </a:r>
            <a:endParaRPr lang="de-DE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Many </a:t>
            </a:r>
            <a:r>
              <a:rPr lang="en-US" sz="2000" dirty="0" smtClean="0"/>
              <a:t>bunches make European XFEL unique</a:t>
            </a:r>
          </a:p>
          <a:p>
            <a:pPr lvl="1"/>
            <a:r>
              <a:rPr lang="en-US" sz="2000" dirty="0" smtClean="0"/>
              <a:t>Should be established as soon as possible</a:t>
            </a:r>
          </a:p>
          <a:p>
            <a:pPr lvl="1"/>
            <a:r>
              <a:rPr lang="en-US" sz="2000" dirty="0" smtClean="0"/>
              <a:t>But puts burden on machine protection system, detectors, …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109350"/>
              </p:ext>
            </p:extLst>
          </p:nvPr>
        </p:nvGraphicFramePr>
        <p:xfrm>
          <a:off x="663876" y="3028136"/>
          <a:ext cx="7066842" cy="2066486"/>
        </p:xfrm>
        <a:graphic>
          <a:graphicData uri="http://schemas.openxmlformats.org/drawingml/2006/table">
            <a:tbl>
              <a:tblPr firstRow="1" firstCol="1" bandRow="1"/>
              <a:tblGrid>
                <a:gridCol w="853639"/>
                <a:gridCol w="1746693"/>
                <a:gridCol w="2422952"/>
                <a:gridCol w="2043558"/>
              </a:tblGrid>
              <a:tr h="46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bunch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spacing (n/9 MHz)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[ns]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bunch repetition frequency [MHz]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max # of bunches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in 600 </a:t>
                      </a: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μs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 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333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0.100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 Sequence and SASE Wavelength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135754"/>
            <a:ext cx="8844296" cy="4910137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tabLst>
                <a:tab pos="450850" algn="l"/>
              </a:tabLst>
            </a:pPr>
            <a:r>
              <a:rPr lang="en-US" sz="2000" dirty="0" smtClean="0"/>
              <a:t>Commissioning starts </a:t>
            </a:r>
            <a:r>
              <a:rPr lang="en-US" sz="2000" dirty="0"/>
              <a:t>with SASE1 and </a:t>
            </a:r>
            <a:r>
              <a:rPr lang="en-US" sz="2000" dirty="0" smtClean="0"/>
              <a:t>continues </a:t>
            </a:r>
            <a:r>
              <a:rPr lang="en-US" sz="2000" dirty="0"/>
              <a:t>with </a:t>
            </a:r>
            <a:r>
              <a:rPr lang="en-US" sz="2000" dirty="0" smtClean="0"/>
              <a:t>SASE3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 smtClean="0"/>
              <a:t>beam line first to be ready</a:t>
            </a:r>
            <a:endParaRPr lang="de-DE" sz="20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/>
              <a:t>eases initial e-beam </a:t>
            </a:r>
            <a:r>
              <a:rPr lang="en-US" sz="2000" dirty="0" smtClean="0"/>
              <a:t>operation</a:t>
            </a:r>
            <a:endParaRPr lang="de-DE" sz="20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/>
              <a:t>allows parallel commissioning of </a:t>
            </a:r>
            <a:r>
              <a:rPr lang="en-US" sz="2000" dirty="0" smtClean="0"/>
              <a:t>SASE1 </a:t>
            </a:r>
            <a:r>
              <a:rPr lang="en-US" sz="2000" dirty="0"/>
              <a:t>and </a:t>
            </a:r>
            <a:r>
              <a:rPr lang="en-US" sz="2000" dirty="0" smtClean="0"/>
              <a:t>SASE3 </a:t>
            </a:r>
            <a:r>
              <a:rPr lang="en-US" sz="2000" dirty="0"/>
              <a:t>photon </a:t>
            </a:r>
            <a:r>
              <a:rPr lang="en-US" sz="2000" dirty="0" smtClean="0"/>
              <a:t>beam lines </a:t>
            </a:r>
            <a:r>
              <a:rPr lang="en-US" sz="1800" dirty="0" smtClean="0"/>
              <a:t>(</a:t>
            </a:r>
            <a:r>
              <a:rPr lang="en-US" sz="1800" dirty="0"/>
              <a:t>although </a:t>
            </a:r>
            <a:r>
              <a:rPr lang="en-US" sz="1800" dirty="0" smtClean="0"/>
              <a:t>FLASH </a:t>
            </a:r>
            <a:r>
              <a:rPr lang="en-US" sz="1800" dirty="0"/>
              <a:t>experience </a:t>
            </a:r>
            <a:r>
              <a:rPr lang="en-US" sz="1800" dirty="0" smtClean="0"/>
              <a:t>recommends to </a:t>
            </a:r>
            <a:r>
              <a:rPr lang="en-US" sz="1800" dirty="0"/>
              <a:t>focus activities on one beam line and commission this fully to benefit from the lessons learned and not double </a:t>
            </a:r>
            <a:r>
              <a:rPr lang="en-US" sz="1800" dirty="0" smtClean="0"/>
              <a:t>errors)</a:t>
            </a:r>
            <a:endParaRPr lang="en-US" sz="18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tabLst>
                <a:tab pos="450850" algn="l"/>
              </a:tabLst>
            </a:pPr>
            <a:r>
              <a:rPr lang="en-US" sz="2000" dirty="0" smtClean="0"/>
              <a:t>if </a:t>
            </a:r>
            <a:r>
              <a:rPr lang="en-US" sz="2000" dirty="0"/>
              <a:t>no SASE is reached in SASE1, SASE3 could be put into operation with much looser tolerances to diagnose e-beam </a:t>
            </a:r>
            <a:r>
              <a:rPr lang="en-US" sz="2000" dirty="0" smtClean="0"/>
              <a:t>parameters</a:t>
            </a:r>
            <a:endParaRPr lang="de-DE" sz="2000" dirty="0"/>
          </a:p>
          <a:p>
            <a:pPr marL="601663" lvl="2" indent="-34290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endParaRPr lang="de-DE" sz="2000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tabLst>
                <a:tab pos="450850" algn="l"/>
              </a:tabLst>
            </a:pPr>
            <a:r>
              <a:rPr lang="en-US" sz="2000" dirty="0" smtClean="0"/>
              <a:t>SASE </a:t>
            </a:r>
            <a:r>
              <a:rPr lang="en-US" sz="2000" dirty="0"/>
              <a:t>search should be performed with fully closed gaps </a:t>
            </a:r>
            <a:endParaRPr lang="en-US" sz="2000" dirty="0" smtClean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tabLst>
                <a:tab pos="450850" algn="l"/>
              </a:tabLst>
            </a:pPr>
            <a:endParaRPr lang="en-US" sz="2000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tabLst>
                <a:tab pos="450850" algn="l"/>
              </a:tabLst>
            </a:pPr>
            <a:r>
              <a:rPr lang="en-US" sz="2000" dirty="0" smtClean="0"/>
              <a:t>Alternative (WP71): Use </a:t>
            </a:r>
            <a:r>
              <a:rPr lang="en-US" sz="2000" dirty="0"/>
              <a:t>tuning gaps with lowest errors (SASE1/2 14mm, K=2.7; SASE3 15mm, K=6.9)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tabLst>
                <a:tab pos="450850" algn="l"/>
              </a:tabLst>
            </a:pP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Commissioning: </a:t>
            </a:r>
            <a:r>
              <a:rPr lang="en-US" dirty="0"/>
              <a:t>f</a:t>
            </a:r>
            <a:r>
              <a:rPr lang="en-US" dirty="0" smtClean="0"/>
              <a:t>ast track to first lasing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462240"/>
            <a:ext cx="9144000" cy="12663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First lasing possible 6 month after tunnel closure with </a:t>
            </a:r>
            <a:r>
              <a:rPr lang="en-US" sz="2000" b="1" dirty="0" smtClean="0"/>
              <a:t>no margin</a:t>
            </a:r>
          </a:p>
          <a:p>
            <a:pPr marL="0" indent="0">
              <a:buNone/>
            </a:pPr>
            <a:r>
              <a:rPr lang="en-US" sz="2000" dirty="0" smtClean="0"/>
              <a:t>Any sub-system failure, maintenance, holiday, … will add</a:t>
            </a:r>
          </a:p>
          <a:p>
            <a:pPr marL="0" indent="0">
              <a:buNone/>
            </a:pPr>
            <a:r>
              <a:rPr lang="en-US" sz="2000" dirty="0" smtClean="0"/>
              <a:t>First experiment planed for 04/2017 – 7 month after start of beam commissioning (compare with 15 month from TDR)</a:t>
            </a:r>
            <a:endParaRPr lang="en-US" sz="20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b="17139"/>
          <a:stretch/>
        </p:blipFill>
        <p:spPr bwMode="auto">
          <a:xfrm>
            <a:off x="311726" y="1136218"/>
            <a:ext cx="7800110" cy="28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8"/>
          <p:cNvSpPr txBox="1">
            <a:spLocks/>
          </p:cNvSpPr>
          <p:nvPr/>
        </p:nvSpPr>
        <p:spPr bwMode="auto">
          <a:xfrm>
            <a:off x="3032759" y="6096000"/>
            <a:ext cx="5993477" cy="23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Note: Duration in working days, i.e. 5 days=1 week, 20 days=1 month</a:t>
            </a:r>
            <a:endParaRPr lang="en-US" sz="1400" kern="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4211780" y="3595628"/>
            <a:ext cx="2978729" cy="7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5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User Operation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8787986" cy="4459287"/>
          </a:xfrm>
        </p:spPr>
        <p:txBody>
          <a:bodyPr/>
          <a:lstStyle/>
          <a:p>
            <a:r>
              <a:rPr lang="en-GB" sz="2000" dirty="0" smtClean="0"/>
              <a:t>One charge, one electron energy</a:t>
            </a:r>
          </a:p>
          <a:p>
            <a:r>
              <a:rPr lang="en-GB" sz="2000" dirty="0" smtClean="0"/>
              <a:t>Single bunch to 100 kHz (under discussion)</a:t>
            </a:r>
          </a:p>
          <a:p>
            <a:r>
              <a:rPr lang="en-GB" sz="2000" dirty="0" smtClean="0"/>
              <a:t>first SASE-photons as soon as possible to allow commissioning of photon beam lines and experiments</a:t>
            </a:r>
          </a:p>
          <a:p>
            <a:r>
              <a:rPr lang="en-GB" sz="2000" dirty="0" smtClean="0"/>
              <a:t>Approx. 1000 user hours in 2017, serving one undulator a time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400" dirty="0" smtClean="0"/>
              <a:t>“Conditions for 'First User Experiments'</a:t>
            </a:r>
          </a:p>
          <a:p>
            <a:pPr lvl="2"/>
            <a:r>
              <a:rPr lang="en-GB" sz="1800" dirty="0" smtClean="0"/>
              <a:t>experiments can use x-ray beam at TDR performance, but with limited flexibility in terms of pulse pattern, pulse length and photon wavelength”</a:t>
            </a:r>
          </a:p>
          <a:p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Ramp-up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SPB &amp; FXE (SASE1)</a:t>
            </a:r>
          </a:p>
          <a:p>
            <a:pPr lvl="1"/>
            <a:r>
              <a:rPr lang="de-DE" sz="2000" dirty="0" smtClean="0"/>
              <a:t>First beam end 2016</a:t>
            </a:r>
          </a:p>
          <a:p>
            <a:pPr lvl="1"/>
            <a:r>
              <a:rPr lang="de-DE" sz="2000" dirty="0" smtClean="0"/>
              <a:t>Early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May 2017</a:t>
            </a:r>
          </a:p>
          <a:p>
            <a:pPr lvl="1"/>
            <a:endParaRPr lang="de-DE" sz="2000" dirty="0" smtClean="0"/>
          </a:p>
          <a:p>
            <a:r>
              <a:rPr lang="de-DE" sz="2000" dirty="0" smtClean="0"/>
              <a:t>SQS &amp; SCS (SASE3)</a:t>
            </a:r>
          </a:p>
          <a:p>
            <a:pPr lvl="1"/>
            <a:r>
              <a:rPr lang="de-DE" sz="2000" dirty="0" smtClean="0"/>
              <a:t>First beam Feb 2017</a:t>
            </a:r>
          </a:p>
          <a:p>
            <a:pPr lvl="1"/>
            <a:r>
              <a:rPr lang="de-DE" sz="2000" dirty="0"/>
              <a:t>Early </a:t>
            </a:r>
            <a:r>
              <a:rPr lang="de-DE" sz="2000" dirty="0" err="1"/>
              <a:t>user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smtClean="0"/>
              <a:t>June </a:t>
            </a:r>
            <a:r>
              <a:rPr lang="de-DE" sz="2000" dirty="0"/>
              <a:t>2017</a:t>
            </a:r>
          </a:p>
          <a:p>
            <a:pPr lvl="1"/>
            <a:endParaRPr lang="de-DE" sz="2000" dirty="0" smtClean="0"/>
          </a:p>
          <a:p>
            <a:r>
              <a:rPr lang="de-DE" sz="2000" dirty="0" smtClean="0"/>
              <a:t>MID &amp; HED (SASE2)</a:t>
            </a:r>
          </a:p>
          <a:p>
            <a:pPr lvl="1"/>
            <a:r>
              <a:rPr lang="de-DE" sz="2000" dirty="0"/>
              <a:t>First beam </a:t>
            </a:r>
            <a:r>
              <a:rPr lang="de-DE" sz="2000" dirty="0" smtClean="0"/>
              <a:t>Apr </a:t>
            </a:r>
            <a:r>
              <a:rPr lang="de-DE" sz="2000" dirty="0"/>
              <a:t>2017</a:t>
            </a:r>
          </a:p>
          <a:p>
            <a:pPr lvl="1"/>
            <a:r>
              <a:rPr lang="de-DE" sz="2000" dirty="0"/>
              <a:t>Early </a:t>
            </a:r>
            <a:r>
              <a:rPr lang="de-DE" sz="2000" dirty="0" err="1"/>
              <a:t>user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smtClean="0"/>
              <a:t>August 2017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74067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74067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28671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Schedule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060068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912235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45216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110360" y="3505539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39052" y="3513920"/>
            <a:ext cx="1102832" cy="50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78310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88095" y="3093566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9260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Scenario TDR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4" y="1313020"/>
            <a:ext cx="8617737" cy="342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7474" y="4868332"/>
            <a:ext cx="8797926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 smtClean="0"/>
          </a:p>
          <a:p>
            <a:r>
              <a:rPr lang="en-US" sz="2000" kern="0" dirty="0" smtClean="0"/>
              <a:t>Sequential approach assuming parallel construction of SASE2 branch</a:t>
            </a:r>
          </a:p>
          <a:p>
            <a:r>
              <a:rPr lang="en-US" sz="2000" u="sng" kern="0" dirty="0"/>
              <a:t>15 month</a:t>
            </a:r>
            <a:r>
              <a:rPr lang="en-US" sz="2000" kern="0" dirty="0"/>
              <a:t> from start of beam commissioning to first </a:t>
            </a:r>
            <a:r>
              <a:rPr lang="en-US" sz="2000" kern="0" dirty="0" smtClean="0"/>
              <a:t>experiment </a:t>
            </a:r>
          </a:p>
        </p:txBody>
      </p:sp>
    </p:spTree>
    <p:extLst>
      <p:ext uri="{BB962C8B-B14F-4D97-AF65-F5344CB8AC3E}">
        <p14:creationId xmlns:p14="http://schemas.microsoft.com/office/powerpoint/2010/main" val="22161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</a:t>
            </a:r>
            <a:r>
              <a:rPr lang="de-DE" baseline="30000" dirty="0" smtClean="0"/>
              <a:t>-</a:t>
            </a:r>
            <a:r>
              <a:rPr lang="de-DE" dirty="0" smtClean="0"/>
              <a:t>-beam &amp; FEL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453466" y="973668"/>
            <a:ext cx="4622800" cy="16340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pitchFamily="116" charset="-128"/>
              </a:rPr>
              <a:t>Electron energy</a:t>
            </a:r>
          </a:p>
          <a:p>
            <a:pPr marL="342900" indent="-342900" algn="ctr"/>
            <a:r>
              <a:rPr lang="en-US" sz="2000" dirty="0">
                <a:solidFill>
                  <a:schemeClr val="bg1"/>
                </a:solidFill>
                <a:ea typeface="ＭＳ Ｐゴシック" pitchFamily="116" charset="-128"/>
              </a:rPr>
              <a:t>8.5, 12, 14, 17.5 GeV</a:t>
            </a:r>
          </a:p>
          <a:p>
            <a:pPr marL="342900" indent="-342900" algn="ctr"/>
            <a:r>
              <a:rPr lang="en-US" sz="2000" dirty="0">
                <a:solidFill>
                  <a:schemeClr val="bg1"/>
                </a:solidFill>
                <a:ea typeface="ＭＳ Ｐゴシック" pitchFamily="116" charset="-128"/>
              </a:rPr>
              <a:t>±1.5 % fast scanning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7734" y="1092199"/>
            <a:ext cx="5054601" cy="18542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Bunch charge/compression -&gt; X-ray pulse length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20-1000pC -&gt; 2-100 fs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Long. Bunch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shape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66217" y="2391830"/>
            <a:ext cx="4210049" cy="18203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Bunch repetition – </a:t>
            </a: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X-ray delivery pattern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From pulse-on-demand to 4.5 MHz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2110" y="2861732"/>
            <a:ext cx="4182533" cy="10075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pitchFamily="116" charset="-128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roperties on demand – within bunch train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734" y="4233331"/>
            <a:ext cx="4385732" cy="2243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Specia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l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Seeding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Tapering</a:t>
            </a:r>
          </a:p>
          <a:p>
            <a:pPr marL="342900" indent="-342900" algn="ctr"/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Variable Polarization</a:t>
            </a:r>
          </a:p>
          <a:p>
            <a:pPr marL="342900" indent="-342900" algn="ctr"/>
            <a:r>
              <a:rPr lang="en-US" sz="2000" dirty="0" err="1" smtClean="0">
                <a:solidFill>
                  <a:schemeClr val="bg1"/>
                </a:solidFill>
                <a:ea typeface="ＭＳ Ｐゴシック" pitchFamily="116" charset="-128"/>
              </a:rPr>
              <a:t>Mulit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116" charset="-128"/>
              </a:rPr>
              <a:t>-color</a:t>
            </a:r>
            <a:endParaRPr lang="en-US" sz="2000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11158" y="4246029"/>
            <a:ext cx="4307415" cy="226060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D930A"/>
              </a:buClr>
              <a:buNone/>
              <a:tabLst>
                <a:tab pos="0" algn="l"/>
              </a:tabLst>
            </a:pPr>
            <a:r>
              <a:rPr lang="de-DE" sz="2000" b="1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Instrument </a:t>
            </a:r>
            <a:r>
              <a:rPr lang="de-DE" sz="2000" b="1" kern="0" dirty="0" err="1">
                <a:solidFill>
                  <a:schemeClr val="bg1"/>
                </a:solidFill>
                <a:latin typeface="Arial"/>
                <a:ea typeface="ＭＳ Ｐゴシック"/>
              </a:rPr>
              <a:t>can</a:t>
            </a:r>
            <a:r>
              <a:rPr lang="de-DE" sz="2000" b="1" kern="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b="1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determine</a:t>
            </a:r>
            <a:endParaRPr lang="de-DE" sz="2000" b="1" kern="0" dirty="0" smtClean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342900" lvl="1" indent="-342900" algn="ctr">
              <a:buClr>
                <a:srgbClr val="FD930A"/>
              </a:buClr>
              <a:tabLst>
                <a:tab pos="0" algn="l"/>
              </a:tabLst>
            </a:pPr>
            <a:r>
              <a:rPr lang="de-DE" sz="2000" kern="0" dirty="0" err="1">
                <a:solidFill>
                  <a:schemeClr val="bg1"/>
                </a:solidFill>
                <a:latin typeface="Arial"/>
                <a:ea typeface="ＭＳ Ｐゴシック"/>
              </a:rPr>
              <a:t>Exact</a:t>
            </a:r>
            <a:r>
              <a:rPr lang="de-DE" sz="2000" kern="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photon</a:t>
            </a:r>
            <a:r>
              <a:rPr lang="de-DE" sz="20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energy</a:t>
            </a:r>
            <a:endParaRPr lang="de-DE" sz="2000" b="1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492125" lvl="1" indent="-220663" algn="ctr">
              <a:buClr>
                <a:srgbClr val="FD930A"/>
              </a:buClr>
            </a:pPr>
            <a:r>
              <a:rPr lang="de-DE" sz="2000" kern="0" dirty="0">
                <a:solidFill>
                  <a:schemeClr val="bg1"/>
                </a:solidFill>
                <a:latin typeface="Arial"/>
                <a:ea typeface="ＭＳ Ｐゴシック"/>
              </a:rPr>
              <a:t>Focus </a:t>
            </a:r>
            <a:r>
              <a:rPr lang="de-DE" sz="2000" kern="0" dirty="0" err="1">
                <a:solidFill>
                  <a:schemeClr val="bg1"/>
                </a:solidFill>
                <a:latin typeface="Arial"/>
                <a:ea typeface="ＭＳ Ｐゴシック"/>
              </a:rPr>
              <a:t>size</a:t>
            </a:r>
            <a:endParaRPr lang="de-DE" sz="20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marL="492125" lvl="1" indent="-220663" algn="ctr">
              <a:buClr>
                <a:srgbClr val="FD930A"/>
              </a:buClr>
            </a:pPr>
            <a:r>
              <a:rPr lang="de-DE" sz="2000" kern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Bandwidth</a:t>
            </a:r>
            <a:endParaRPr lang="de-DE" sz="2000" kern="0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02364" y="3721094"/>
            <a:ext cx="4762501" cy="10075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Simultaneous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 operation</a:t>
            </a: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116" charset="-128"/>
              </a:rPr>
              <a:t> of 3 (5) experiments </a:t>
            </a:r>
            <a:endParaRPr lang="en-US" sz="2000" b="1" dirty="0">
              <a:solidFill>
                <a:schemeClr val="bg1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Quasi-</a:t>
            </a:r>
            <a:r>
              <a:rPr lang="de-DE" dirty="0" err="1" smtClean="0"/>
              <a:t>simultaneous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832725" cy="4459287"/>
          </a:xfrm>
        </p:spPr>
        <p:txBody>
          <a:bodyPr/>
          <a:lstStyle/>
          <a:p>
            <a:r>
              <a:rPr lang="de-DE" sz="1800" dirty="0" err="1" smtClean="0"/>
              <a:t>Dedicate</a:t>
            </a:r>
            <a:r>
              <a:rPr lang="de-DE" sz="1800" dirty="0" smtClean="0"/>
              <a:t> &amp; </a:t>
            </a:r>
            <a:r>
              <a:rPr lang="de-DE" sz="1800" dirty="0" err="1" smtClean="0"/>
              <a:t>distribute</a:t>
            </a:r>
            <a:r>
              <a:rPr lang="de-DE" sz="1800" dirty="0" smtClean="0"/>
              <a:t> </a:t>
            </a:r>
            <a:r>
              <a:rPr lang="de-DE" sz="1800" dirty="0" err="1" smtClean="0"/>
              <a:t>electron</a:t>
            </a:r>
            <a:r>
              <a:rPr lang="de-DE" sz="1800" dirty="0" smtClean="0"/>
              <a:t> </a:t>
            </a:r>
            <a:r>
              <a:rPr lang="de-DE" sz="1800" dirty="0" err="1" smtClean="0"/>
              <a:t>bunches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instruments</a:t>
            </a:r>
            <a:endParaRPr lang="de-DE" sz="1800" dirty="0" smtClean="0"/>
          </a:p>
          <a:p>
            <a:pPr lvl="1"/>
            <a:r>
              <a:rPr lang="de-DE" sz="1800" dirty="0" err="1" smtClean="0"/>
              <a:t>Operate</a:t>
            </a:r>
            <a:r>
              <a:rPr lang="de-DE" sz="1800" dirty="0" smtClean="0"/>
              <a:t> </a:t>
            </a:r>
            <a:r>
              <a:rPr lang="de-DE" sz="1800" dirty="0" err="1" smtClean="0"/>
              <a:t>accelerator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continous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possible</a:t>
            </a:r>
            <a:r>
              <a:rPr lang="de-DE" sz="1800" dirty="0" smtClean="0"/>
              <a:t> </a:t>
            </a:r>
          </a:p>
          <a:p>
            <a:pPr marL="493712" lvl="2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stability</a:t>
            </a:r>
            <a:r>
              <a:rPr lang="de-DE" sz="1800" dirty="0" smtClean="0">
                <a:sym typeface="Wingdings" panose="05000000000000000000" pitchFamily="2" charset="2"/>
              </a:rPr>
              <a:t> / </a:t>
            </a:r>
            <a:r>
              <a:rPr lang="de-DE" sz="1800" dirty="0" err="1" smtClean="0">
                <a:sym typeface="Wingdings" panose="05000000000000000000" pitchFamily="2" charset="2"/>
              </a:rPr>
              <a:t>performance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Distribute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electron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bunch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train</a:t>
            </a:r>
            <a:r>
              <a:rPr lang="de-DE" sz="1800" dirty="0" smtClean="0">
                <a:sym typeface="Wingdings" panose="05000000000000000000" pitchFamily="2" charset="2"/>
              </a:rPr>
              <a:t> on </a:t>
            </a:r>
            <a:r>
              <a:rPr lang="de-DE" sz="1800" dirty="0" err="1" smtClean="0">
                <a:sym typeface="Wingdings" panose="05000000000000000000" pitchFamily="2" charset="2"/>
              </a:rPr>
              <a:t>two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lines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</a:p>
          <a:p>
            <a:pPr marL="493712" lvl="2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10 Hz </a:t>
            </a:r>
            <a:r>
              <a:rPr lang="de-DE" sz="1800" dirty="0" err="1" smtClean="0">
                <a:sym typeface="Wingdings" panose="05000000000000000000" pitchFamily="2" charset="2"/>
              </a:rPr>
              <a:t>switch</a:t>
            </a:r>
            <a:r>
              <a:rPr lang="de-DE" sz="1800" dirty="0" smtClean="0">
                <a:sym typeface="Wingdings" panose="05000000000000000000" pitchFamily="2" charset="2"/>
              </a:rPr>
              <a:t> (</a:t>
            </a:r>
            <a:r>
              <a:rPr lang="de-DE" sz="1800" dirty="0" err="1" smtClean="0">
                <a:sym typeface="Wingdings" panose="05000000000000000000" pitchFamily="2" charset="2"/>
              </a:rPr>
              <a:t>few</a:t>
            </a:r>
            <a:r>
              <a:rPr lang="de-DE" sz="1800" dirty="0" smtClean="0">
                <a:sym typeface="Wingdings" panose="05000000000000000000" pitchFamily="2" charset="2"/>
              </a:rPr>
              <a:t> µs </a:t>
            </a:r>
            <a:r>
              <a:rPr lang="de-DE" sz="1800" dirty="0" err="1" smtClean="0">
                <a:sym typeface="Wingdings" panose="05000000000000000000" pitchFamily="2" charset="2"/>
              </a:rPr>
              <a:t>duration</a:t>
            </a:r>
            <a:r>
              <a:rPr lang="de-DE" sz="18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Switch on/off </a:t>
            </a:r>
            <a:r>
              <a:rPr lang="de-DE" sz="1800" dirty="0" err="1" smtClean="0">
                <a:sym typeface="Wingdings" panose="05000000000000000000" pitchFamily="2" charset="2"/>
              </a:rPr>
              <a:t>lasing</a:t>
            </a:r>
            <a:r>
              <a:rPr lang="de-DE" sz="1800" dirty="0" smtClean="0">
                <a:sym typeface="Wingdings" panose="05000000000000000000" pitchFamily="2" charset="2"/>
              </a:rPr>
              <a:t> for SASE 1/ SASE 3 </a:t>
            </a:r>
            <a:r>
              <a:rPr lang="de-DE" sz="1800" dirty="0" err="1" smtClean="0">
                <a:sym typeface="Wingdings" panose="05000000000000000000" pitchFamily="2" charset="2"/>
              </a:rPr>
              <a:t>line</a:t>
            </a:r>
            <a:r>
              <a:rPr lang="de-DE" sz="1800" dirty="0" smtClean="0">
                <a:sym typeface="Wingdings" panose="05000000000000000000" pitchFamily="2" charset="2"/>
              </a:rPr>
              <a:t> (optional) </a:t>
            </a:r>
          </a:p>
          <a:p>
            <a:pPr marL="493712" lvl="2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4.5 MHz </a:t>
            </a:r>
            <a:r>
              <a:rPr lang="de-DE" sz="1800" dirty="0" err="1" smtClean="0">
                <a:sym typeface="Wingdings" panose="05000000000000000000" pitchFamily="2" charset="2"/>
              </a:rPr>
              <a:t>switches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Determine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exact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bunch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pattern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</a:p>
          <a:p>
            <a:pPr marL="493712" lvl="2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4.5 MHz </a:t>
            </a:r>
            <a:r>
              <a:rPr lang="de-DE" sz="1800" dirty="0" err="1" smtClean="0">
                <a:sym typeface="Wingdings" panose="05000000000000000000" pitchFamily="2" charset="2"/>
              </a:rPr>
              <a:t>switch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21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59116"/>
              </p:ext>
            </p:extLst>
          </p:nvPr>
        </p:nvGraphicFramePr>
        <p:xfrm>
          <a:off x="236538" y="3886200"/>
          <a:ext cx="87550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icture" r:id="rId3" imgW="5457960" imgH="2038320" progId="Word.Picture.8">
                  <p:embed/>
                </p:oleObj>
              </mc:Choice>
              <mc:Fallback>
                <p:oleObj name="Picture" r:id="rId3" imgW="5457960" imgH="2038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886200"/>
                        <a:ext cx="8755062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1438" y="4976813"/>
            <a:ext cx="1077912" cy="200025"/>
            <a:chOff x="198438" y="4468813"/>
            <a:chExt cx="1077912" cy="200025"/>
          </a:xfrm>
        </p:grpSpPr>
        <p:sp>
          <p:nvSpPr>
            <p:cNvPr id="6" name="Line 74"/>
            <p:cNvSpPr>
              <a:spLocks noChangeShapeType="1"/>
            </p:cNvSpPr>
            <p:nvPr/>
          </p:nvSpPr>
          <p:spPr bwMode="auto">
            <a:xfrm>
              <a:off x="198438" y="4668838"/>
              <a:ext cx="10779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7" name="Rectangle 75"/>
            <p:cNvSpPr>
              <a:spLocks noChangeArrowheads="1"/>
            </p:cNvSpPr>
            <p:nvPr/>
          </p:nvSpPr>
          <p:spPr bwMode="auto">
            <a:xfrm>
              <a:off x="303213" y="4468813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73306" y="4770442"/>
            <a:ext cx="1077913" cy="238516"/>
            <a:chOff x="1893906" y="4351342"/>
            <a:chExt cx="1077913" cy="238516"/>
          </a:xfrm>
        </p:grpSpPr>
        <p:sp>
          <p:nvSpPr>
            <p:cNvPr id="9" name="Line 90"/>
            <p:cNvSpPr>
              <a:spLocks noChangeShapeType="1"/>
            </p:cNvSpPr>
            <p:nvPr/>
          </p:nvSpPr>
          <p:spPr bwMode="auto">
            <a:xfrm rot="20948400">
              <a:off x="1893906" y="4580973"/>
              <a:ext cx="107791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0" name="Rectangle 91"/>
            <p:cNvSpPr>
              <a:spLocks noChangeArrowheads="1"/>
            </p:cNvSpPr>
            <p:nvPr/>
          </p:nvSpPr>
          <p:spPr bwMode="auto">
            <a:xfrm rot="20948400">
              <a:off x="1980073" y="4389833"/>
              <a:ext cx="796925" cy="200025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1" name="Rectangle 92"/>
            <p:cNvSpPr>
              <a:spLocks noChangeArrowheads="1"/>
            </p:cNvSpPr>
            <p:nvPr/>
          </p:nvSpPr>
          <p:spPr bwMode="auto">
            <a:xfrm rot="20948400">
              <a:off x="2452656" y="4351342"/>
              <a:ext cx="279611" cy="19148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13" name="Group 118"/>
          <p:cNvGrpSpPr>
            <a:grpSpLocks/>
          </p:cNvGrpSpPr>
          <p:nvPr/>
        </p:nvGrpSpPr>
        <p:grpSpPr bwMode="auto">
          <a:xfrm>
            <a:off x="3706813" y="4053817"/>
            <a:ext cx="2103437" cy="493713"/>
            <a:chOff x="2746" y="919"/>
            <a:chExt cx="1325" cy="311"/>
          </a:xfrm>
        </p:grpSpPr>
        <p:sp>
          <p:nvSpPr>
            <p:cNvPr id="14" name="Rectangle 115"/>
            <p:cNvSpPr>
              <a:spLocks noChangeArrowheads="1"/>
            </p:cNvSpPr>
            <p:nvPr/>
          </p:nvSpPr>
          <p:spPr bwMode="auto">
            <a:xfrm>
              <a:off x="2746" y="940"/>
              <a:ext cx="113" cy="12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" name="Text Box 116"/>
            <p:cNvSpPr txBox="1">
              <a:spLocks noChangeArrowheads="1"/>
            </p:cNvSpPr>
            <p:nvPr/>
          </p:nvSpPr>
          <p:spPr bwMode="auto">
            <a:xfrm>
              <a:off x="2820" y="919"/>
              <a:ext cx="1251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66688" indent="-166688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de-DE" sz="1200" dirty="0">
                  <a:solidFill>
                    <a:srgbClr val="261748"/>
                  </a:solidFill>
                </a:rPr>
                <a:t>On </a:t>
              </a:r>
              <a:r>
                <a:rPr lang="de-DE" sz="1200" dirty="0" err="1">
                  <a:solidFill>
                    <a:srgbClr val="261748"/>
                  </a:solidFill>
                </a:rPr>
                <a:t>trajectory</a:t>
              </a:r>
              <a:r>
                <a:rPr lang="de-DE" sz="1200" dirty="0">
                  <a:solidFill>
                    <a:srgbClr val="261748"/>
                  </a:solidFill>
                </a:rPr>
                <a:t> </a:t>
              </a:r>
              <a:r>
                <a:rPr lang="de-DE" sz="1200" dirty="0">
                  <a:solidFill>
                    <a:srgbClr val="261748"/>
                  </a:solidFill>
                  <a:sym typeface="Wingdings" pitchFamily="2" charset="2"/>
                </a:rPr>
                <a:t> </a:t>
              </a:r>
              <a:r>
                <a:rPr lang="de-DE" sz="1200" dirty="0" err="1">
                  <a:solidFill>
                    <a:srgbClr val="261748"/>
                  </a:solidFill>
                  <a:sym typeface="Wingdings" pitchFamily="2" charset="2"/>
                </a:rPr>
                <a:t>lases</a:t>
              </a:r>
              <a:endParaRPr lang="de-DE" sz="1200" dirty="0">
                <a:solidFill>
                  <a:srgbClr val="261748"/>
                </a:solidFill>
                <a:sym typeface="Wingdings" pitchFamily="2" charset="2"/>
              </a:endParaRPr>
            </a:p>
            <a:p>
              <a:pPr eaLnBrk="1" hangingPunct="1">
                <a:buFont typeface="Wingdings" pitchFamily="2" charset="2"/>
                <a:buNone/>
              </a:pPr>
              <a:r>
                <a:rPr lang="de-DE" sz="1200" dirty="0">
                  <a:solidFill>
                    <a:srgbClr val="261748"/>
                  </a:solidFill>
                  <a:sym typeface="Wingdings" pitchFamily="2" charset="2"/>
                </a:rPr>
                <a:t>Off </a:t>
              </a:r>
              <a:r>
                <a:rPr lang="de-DE" sz="1200" dirty="0" err="1">
                  <a:solidFill>
                    <a:srgbClr val="261748"/>
                  </a:solidFill>
                  <a:sym typeface="Wingdings" pitchFamily="2" charset="2"/>
                </a:rPr>
                <a:t>trajectory</a:t>
              </a:r>
              <a:r>
                <a:rPr lang="de-DE" sz="1200" dirty="0">
                  <a:solidFill>
                    <a:srgbClr val="261748"/>
                  </a:solidFill>
                  <a:sym typeface="Wingdings" pitchFamily="2" charset="2"/>
                </a:rPr>
                <a:t>  </a:t>
              </a:r>
              <a:r>
                <a:rPr lang="de-DE" sz="1200" dirty="0" err="1">
                  <a:solidFill>
                    <a:srgbClr val="261748"/>
                  </a:solidFill>
                  <a:sym typeface="Wingdings" pitchFamily="2" charset="2"/>
                </a:rPr>
                <a:t>only</a:t>
              </a:r>
              <a:r>
                <a:rPr lang="de-DE" sz="1200" dirty="0">
                  <a:solidFill>
                    <a:srgbClr val="261748"/>
                  </a:solidFill>
                  <a:sym typeface="Wingdings" pitchFamily="2" charset="2"/>
                </a:rPr>
                <a:t> SR</a:t>
              </a:r>
              <a:r>
                <a:rPr lang="de-DE" sz="1200" dirty="0">
                  <a:solidFill>
                    <a:srgbClr val="261748"/>
                  </a:solidFill>
                </a:rPr>
                <a:t> </a:t>
              </a:r>
              <a:endParaRPr lang="en-GB" sz="1200" dirty="0">
                <a:solidFill>
                  <a:srgbClr val="261748"/>
                </a:solidFill>
              </a:endParaRPr>
            </a:p>
          </p:txBody>
        </p:sp>
        <p:sp>
          <p:nvSpPr>
            <p:cNvPr id="16" name="Rectangle 117"/>
            <p:cNvSpPr>
              <a:spLocks noChangeArrowheads="1"/>
            </p:cNvSpPr>
            <p:nvPr/>
          </p:nvSpPr>
          <p:spPr bwMode="auto">
            <a:xfrm>
              <a:off x="2747" y="1074"/>
              <a:ext cx="113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39963" y="5480050"/>
            <a:ext cx="1077912" cy="206375"/>
            <a:chOff x="1935163" y="5048250"/>
            <a:chExt cx="1077912" cy="206375"/>
          </a:xfrm>
        </p:grpSpPr>
        <p:sp>
          <p:nvSpPr>
            <p:cNvPr id="18" name="Line 86"/>
            <p:cNvSpPr>
              <a:spLocks noChangeShapeType="1"/>
            </p:cNvSpPr>
            <p:nvPr/>
          </p:nvSpPr>
          <p:spPr bwMode="auto">
            <a:xfrm>
              <a:off x="1935163" y="5254625"/>
              <a:ext cx="10779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2039938" y="5054600"/>
              <a:ext cx="796925" cy="200025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2219326" y="5051425"/>
              <a:ext cx="179387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>
              <a:off x="2039938" y="5048250"/>
              <a:ext cx="179388" cy="2000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475326">
            <a:off x="5166794" y="5604491"/>
            <a:ext cx="1077912" cy="203200"/>
            <a:chOff x="1935163" y="5051425"/>
            <a:chExt cx="1077912" cy="203200"/>
          </a:xfrm>
        </p:grpSpPr>
        <p:sp>
          <p:nvSpPr>
            <p:cNvPr id="30" name="Line 86"/>
            <p:cNvSpPr>
              <a:spLocks noChangeShapeType="1"/>
            </p:cNvSpPr>
            <p:nvPr/>
          </p:nvSpPr>
          <p:spPr bwMode="auto">
            <a:xfrm>
              <a:off x="1935163" y="5254625"/>
              <a:ext cx="10779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2039938" y="5051767"/>
              <a:ext cx="796925" cy="200025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2219326" y="5051425"/>
              <a:ext cx="179387" cy="20002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3" name="Rectangle 89"/>
            <p:cNvSpPr>
              <a:spLocks noChangeArrowheads="1"/>
            </p:cNvSpPr>
            <p:nvPr/>
          </p:nvSpPr>
          <p:spPr bwMode="auto">
            <a:xfrm>
              <a:off x="2039938" y="5051539"/>
              <a:ext cx="179388" cy="200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36" name="Text Box 114"/>
          <p:cNvSpPr txBox="1">
            <a:spLocks noChangeArrowheads="1"/>
          </p:cNvSpPr>
          <p:nvPr/>
        </p:nvSpPr>
        <p:spPr bwMode="auto">
          <a:xfrm>
            <a:off x="-65184" y="5921477"/>
            <a:ext cx="9268563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166688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1400" dirty="0" err="1">
                <a:solidFill>
                  <a:srgbClr val="261748"/>
                </a:solidFill>
              </a:rPr>
              <a:t>E</a:t>
            </a:r>
            <a:r>
              <a:rPr lang="de-DE" sz="1400" dirty="0" err="1" smtClean="0">
                <a:solidFill>
                  <a:srgbClr val="261748"/>
                </a:solidFill>
              </a:rPr>
              <a:t>lectron</a:t>
            </a:r>
            <a:r>
              <a:rPr lang="de-DE" sz="1400" dirty="0" smtClean="0">
                <a:solidFill>
                  <a:srgbClr val="261748"/>
                </a:solidFill>
              </a:rPr>
              <a:t> </a:t>
            </a:r>
            <a:r>
              <a:rPr lang="de-DE" sz="1400" dirty="0" err="1">
                <a:solidFill>
                  <a:srgbClr val="261748"/>
                </a:solidFill>
              </a:rPr>
              <a:t>bunch</a:t>
            </a:r>
            <a:r>
              <a:rPr lang="de-DE" sz="1400" dirty="0">
                <a:solidFill>
                  <a:srgbClr val="261748"/>
                </a:solidFill>
              </a:rPr>
              <a:t> </a:t>
            </a:r>
            <a:r>
              <a:rPr lang="de-DE" sz="1400" dirty="0" err="1" smtClean="0">
                <a:solidFill>
                  <a:srgbClr val="261748"/>
                </a:solidFill>
              </a:rPr>
              <a:t>distribution</a:t>
            </a:r>
            <a:r>
              <a:rPr lang="de-DE" sz="1400" dirty="0" smtClean="0">
                <a:solidFill>
                  <a:srgbClr val="261748"/>
                </a:solidFill>
              </a:rPr>
              <a:t> : </a:t>
            </a:r>
            <a:r>
              <a:rPr lang="de-DE" sz="1200" dirty="0" smtClean="0">
                <a:solidFill>
                  <a:srgbClr val="261748"/>
                </a:solidFill>
              </a:rPr>
              <a:t>27.000 </a:t>
            </a:r>
            <a:r>
              <a:rPr lang="de-DE" sz="1200" dirty="0" err="1">
                <a:solidFill>
                  <a:srgbClr val="261748"/>
                </a:solidFill>
              </a:rPr>
              <a:t>bunches</a:t>
            </a:r>
            <a:r>
              <a:rPr lang="de-DE" sz="1200" dirty="0">
                <a:solidFill>
                  <a:srgbClr val="261748"/>
                </a:solidFill>
              </a:rPr>
              <a:t>/sec </a:t>
            </a:r>
            <a:r>
              <a:rPr lang="de-DE" sz="1200" dirty="0" err="1">
                <a:solidFill>
                  <a:srgbClr val="261748"/>
                </a:solidFill>
              </a:rPr>
              <a:t>to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smtClean="0">
                <a:solidFill>
                  <a:srgbClr val="261748"/>
                </a:solidFill>
              </a:rPr>
              <a:t>3 (5) </a:t>
            </a:r>
            <a:r>
              <a:rPr lang="de-DE" sz="1200" dirty="0" err="1" smtClean="0">
                <a:solidFill>
                  <a:srgbClr val="261748"/>
                </a:solidFill>
              </a:rPr>
              <a:t>beamlines</a:t>
            </a:r>
            <a:r>
              <a:rPr lang="de-DE" sz="1200" dirty="0" smtClean="0">
                <a:solidFill>
                  <a:srgbClr val="261748"/>
                </a:solidFill>
              </a:rPr>
              <a:t>; in </a:t>
            </a:r>
            <a:r>
              <a:rPr lang="de-DE" sz="1200" dirty="0" err="1">
                <a:solidFill>
                  <a:srgbClr val="261748"/>
                </a:solidFill>
              </a:rPr>
              <a:t>average</a:t>
            </a:r>
            <a:r>
              <a:rPr lang="de-DE" sz="1200" dirty="0">
                <a:solidFill>
                  <a:srgbClr val="261748"/>
                </a:solidFill>
              </a:rPr>
              <a:t> 10-20 Hz </a:t>
            </a:r>
            <a:r>
              <a:rPr lang="de-DE" sz="1200" dirty="0" err="1">
                <a:solidFill>
                  <a:srgbClr val="261748"/>
                </a:solidFill>
              </a:rPr>
              <a:t>and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smtClean="0">
                <a:solidFill>
                  <a:srgbClr val="261748"/>
                </a:solidFill>
              </a:rPr>
              <a:t>~800 (500) </a:t>
            </a:r>
            <a:r>
              <a:rPr lang="de-DE" sz="1200" dirty="0" err="1" smtClean="0">
                <a:solidFill>
                  <a:srgbClr val="261748"/>
                </a:solidFill>
              </a:rPr>
              <a:t>pulses</a:t>
            </a:r>
            <a:r>
              <a:rPr lang="de-DE" sz="1200" dirty="0" smtClean="0">
                <a:solidFill>
                  <a:srgbClr val="261748"/>
                </a:solidFill>
              </a:rPr>
              <a:t>/</a:t>
            </a:r>
            <a:r>
              <a:rPr lang="de-DE" sz="1200" dirty="0" err="1" smtClean="0">
                <a:solidFill>
                  <a:srgbClr val="261748"/>
                </a:solidFill>
              </a:rPr>
              <a:t>train</a:t>
            </a:r>
            <a:r>
              <a:rPr lang="de-DE" sz="1200" dirty="0" smtClean="0">
                <a:solidFill>
                  <a:srgbClr val="261748"/>
                </a:solidFill>
              </a:rPr>
              <a:t>; 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smtClean="0">
                <a:solidFill>
                  <a:srgbClr val="261748"/>
                </a:solidFill>
              </a:rPr>
              <a:t>                                                         </a:t>
            </a:r>
            <a:r>
              <a:rPr lang="de-DE" sz="1200" dirty="0" err="1" smtClean="0">
                <a:solidFill>
                  <a:srgbClr val="261748"/>
                </a:solidFill>
              </a:rPr>
              <a:t>using</a:t>
            </a:r>
            <a:r>
              <a:rPr lang="de-DE" sz="1200" dirty="0" smtClean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kicking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methods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to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make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bunches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lase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only</a:t>
            </a:r>
            <a:r>
              <a:rPr lang="de-DE" sz="1200" dirty="0">
                <a:solidFill>
                  <a:srgbClr val="261748"/>
                </a:solidFill>
              </a:rPr>
              <a:t> in </a:t>
            </a:r>
            <a:r>
              <a:rPr lang="de-DE" sz="1200" dirty="0" err="1">
                <a:solidFill>
                  <a:srgbClr val="261748"/>
                </a:solidFill>
              </a:rPr>
              <a:t>dedicated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r>
              <a:rPr lang="de-DE" sz="1200" dirty="0" err="1">
                <a:solidFill>
                  <a:srgbClr val="261748"/>
                </a:solidFill>
              </a:rPr>
              <a:t>undulator</a:t>
            </a:r>
            <a:r>
              <a:rPr lang="de-DE" sz="1200" dirty="0">
                <a:solidFill>
                  <a:srgbClr val="261748"/>
                </a:solidFill>
              </a:rPr>
              <a:t> </a:t>
            </a:r>
            <a:endParaRPr lang="en-GB" sz="1200" dirty="0">
              <a:solidFill>
                <a:srgbClr val="261748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 rot="933821">
            <a:off x="684627" y="5577842"/>
            <a:ext cx="1077912" cy="204466"/>
            <a:chOff x="223838" y="5594672"/>
            <a:chExt cx="1077912" cy="204466"/>
          </a:xfrm>
        </p:grpSpPr>
        <p:sp>
          <p:nvSpPr>
            <p:cNvPr id="40" name="Rectangle 87"/>
            <p:cNvSpPr>
              <a:spLocks noChangeArrowheads="1"/>
            </p:cNvSpPr>
            <p:nvPr/>
          </p:nvSpPr>
          <p:spPr bwMode="auto">
            <a:xfrm>
              <a:off x="328613" y="5594672"/>
              <a:ext cx="796925" cy="200025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8" name="Line 74"/>
            <p:cNvSpPr>
              <a:spLocks noChangeShapeType="1"/>
            </p:cNvSpPr>
            <p:nvPr/>
          </p:nvSpPr>
          <p:spPr bwMode="auto">
            <a:xfrm>
              <a:off x="223838" y="5799138"/>
              <a:ext cx="107791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1079819" y="5594672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1" name="Rectangle 75"/>
            <p:cNvSpPr>
              <a:spLocks noChangeArrowheads="1"/>
            </p:cNvSpPr>
            <p:nvPr/>
          </p:nvSpPr>
          <p:spPr bwMode="auto">
            <a:xfrm>
              <a:off x="717075" y="5594672"/>
              <a:ext cx="69046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992122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973494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4" name="Rectangle 75"/>
            <p:cNvSpPr>
              <a:spLocks noChangeArrowheads="1"/>
            </p:cNvSpPr>
            <p:nvPr/>
          </p:nvSpPr>
          <p:spPr bwMode="auto">
            <a:xfrm>
              <a:off x="951577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873747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641334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656458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609550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624674" y="5594672"/>
              <a:ext cx="7200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9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European XFEL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97581" cy="4459287"/>
          </a:xfrm>
        </p:spPr>
        <p:txBody>
          <a:bodyPr/>
          <a:lstStyle/>
          <a:p>
            <a:r>
              <a:rPr lang="de-DE" sz="2000" dirty="0" smtClean="0"/>
              <a:t>Annual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lvl="1"/>
            <a:r>
              <a:rPr lang="de-DE" sz="2000" b="1" dirty="0"/>
              <a:t>4800 </a:t>
            </a:r>
            <a:r>
              <a:rPr lang="de-DE" sz="2000" b="1" dirty="0" err="1"/>
              <a:t>hrs</a:t>
            </a:r>
            <a:r>
              <a:rPr lang="de-DE" sz="2000" dirty="0"/>
              <a:t> </a:t>
            </a:r>
            <a:r>
              <a:rPr lang="de-DE" sz="2000" dirty="0" err="1"/>
              <a:t>accelerator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for </a:t>
            </a:r>
            <a:r>
              <a:rPr lang="de-DE" sz="2000" dirty="0" err="1"/>
              <a:t>generation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x-</a:t>
            </a:r>
            <a:r>
              <a:rPr lang="de-DE" sz="2000" dirty="0" err="1" smtClean="0"/>
              <a:t>rays</a:t>
            </a:r>
            <a:endParaRPr lang="de-DE" sz="2000" dirty="0"/>
          </a:p>
          <a:p>
            <a:pPr lvl="2"/>
            <a:r>
              <a:rPr lang="de-DE" sz="2000" dirty="0"/>
              <a:t>Peer-</a:t>
            </a:r>
            <a:r>
              <a:rPr lang="de-DE" sz="2000" dirty="0" err="1"/>
              <a:t>reviewed</a:t>
            </a:r>
            <a:r>
              <a:rPr lang="de-DE" sz="2000" dirty="0"/>
              <a:t> </a:t>
            </a:r>
            <a:r>
              <a:rPr lang="de-DE" sz="2000" dirty="0" err="1"/>
              <a:t>proposals</a:t>
            </a:r>
            <a:r>
              <a:rPr lang="de-DE" sz="2000" dirty="0"/>
              <a:t> </a:t>
            </a:r>
            <a:r>
              <a:rPr lang="de-DE" sz="2000" dirty="0" smtClean="0"/>
              <a:t>[4000 </a:t>
            </a:r>
            <a:r>
              <a:rPr lang="de-DE" sz="2000" dirty="0" err="1"/>
              <a:t>hrs</a:t>
            </a:r>
            <a:r>
              <a:rPr lang="de-DE" sz="2000" dirty="0"/>
              <a:t>]</a:t>
            </a:r>
          </a:p>
          <a:p>
            <a:pPr lvl="2"/>
            <a:r>
              <a:rPr lang="de-DE" sz="2000" dirty="0" smtClean="0"/>
              <a:t>Internal </a:t>
            </a:r>
            <a:r>
              <a:rPr lang="de-DE" sz="2000" dirty="0" err="1"/>
              <a:t>activities</a:t>
            </a:r>
            <a:r>
              <a:rPr lang="de-DE" sz="2000" dirty="0"/>
              <a:t> </a:t>
            </a:r>
            <a:r>
              <a:rPr lang="de-DE" sz="2000" dirty="0" smtClean="0"/>
              <a:t>[800 </a:t>
            </a:r>
            <a:r>
              <a:rPr lang="de-DE" sz="2000" dirty="0" err="1"/>
              <a:t>hrs</a:t>
            </a:r>
            <a:r>
              <a:rPr lang="de-DE" sz="2000" dirty="0"/>
              <a:t>]</a:t>
            </a:r>
          </a:p>
          <a:p>
            <a:pPr lvl="3"/>
            <a:r>
              <a:rPr lang="de-DE" sz="2000" dirty="0"/>
              <a:t>Maintenance</a:t>
            </a:r>
          </a:p>
          <a:p>
            <a:pPr lvl="3"/>
            <a:r>
              <a:rPr lang="de-DE" sz="2000" dirty="0"/>
              <a:t>R&amp;D </a:t>
            </a:r>
            <a:r>
              <a:rPr lang="de-DE" sz="2000" dirty="0" err="1"/>
              <a:t>program</a:t>
            </a:r>
            <a:r>
              <a:rPr lang="de-DE" sz="2000" dirty="0"/>
              <a:t> &amp;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err="1"/>
              <a:t>contingency</a:t>
            </a:r>
            <a:endParaRPr lang="de-DE" sz="2000" dirty="0"/>
          </a:p>
          <a:p>
            <a:pPr lvl="1"/>
            <a:r>
              <a:rPr lang="de-DE" sz="2000" b="1" dirty="0" smtClean="0"/>
              <a:t>~5600 </a:t>
            </a:r>
            <a:r>
              <a:rPr lang="de-DE" sz="2000" b="1" dirty="0" err="1" smtClean="0"/>
              <a:t>hrs</a:t>
            </a:r>
            <a:r>
              <a:rPr lang="de-DE" sz="2000" b="1" dirty="0" smtClean="0"/>
              <a:t> </a:t>
            </a:r>
            <a:r>
              <a:rPr lang="de-DE" sz="2000" dirty="0" smtClean="0"/>
              <a:t>total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lvl="2"/>
            <a:r>
              <a:rPr lang="de-DE" sz="2000" dirty="0" err="1" smtClean="0"/>
              <a:t>Dedicated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time [800 </a:t>
            </a:r>
            <a:r>
              <a:rPr lang="de-DE" sz="2000" dirty="0" err="1" smtClean="0"/>
              <a:t>hrs</a:t>
            </a:r>
            <a:r>
              <a:rPr lang="de-DE" sz="2000" dirty="0"/>
              <a:t>]</a:t>
            </a:r>
            <a:endParaRPr lang="de-DE" sz="2000" dirty="0" smtClean="0"/>
          </a:p>
          <a:p>
            <a:pPr lvl="3"/>
            <a:r>
              <a:rPr lang="de-DE" sz="2000" dirty="0" smtClean="0"/>
              <a:t>Maintenance </a:t>
            </a:r>
            <a:r>
              <a:rPr lang="de-DE" sz="2000" dirty="0"/>
              <a:t>(w. beam, 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access</a:t>
            </a:r>
            <a:r>
              <a:rPr lang="de-DE" sz="2000" dirty="0" smtClean="0"/>
              <a:t>) &amp; </a:t>
            </a:r>
            <a:r>
              <a:rPr lang="de-DE" sz="2000" dirty="0" err="1" smtClean="0"/>
              <a:t>tuning</a:t>
            </a:r>
            <a:endParaRPr lang="de-DE" sz="2000" dirty="0" smtClean="0"/>
          </a:p>
          <a:p>
            <a:pPr lvl="3"/>
            <a:r>
              <a:rPr lang="de-DE" sz="2000" dirty="0" smtClean="0"/>
              <a:t>R&amp;D</a:t>
            </a:r>
          </a:p>
          <a:p>
            <a:r>
              <a:rPr lang="de-DE" sz="2000" dirty="0" smtClean="0"/>
              <a:t>User </a:t>
            </a:r>
            <a:r>
              <a:rPr lang="de-DE" sz="2000" dirty="0" err="1" smtClean="0"/>
              <a:t>experiments</a:t>
            </a:r>
            <a:endParaRPr lang="de-DE" sz="2000" dirty="0" smtClean="0"/>
          </a:p>
          <a:p>
            <a:pPr lvl="1"/>
            <a:r>
              <a:rPr lang="de-DE" sz="2000" b="1" dirty="0" smtClean="0"/>
              <a:t>12000 </a:t>
            </a:r>
            <a:r>
              <a:rPr lang="de-DE" sz="2000" b="1" dirty="0" err="1" smtClean="0"/>
              <a:t>hrs</a:t>
            </a:r>
            <a:r>
              <a:rPr lang="de-DE" sz="2000" b="1" dirty="0" smtClean="0"/>
              <a:t> </a:t>
            </a:r>
            <a:r>
              <a:rPr lang="de-DE" sz="2000" dirty="0" err="1" smtClean="0"/>
              <a:t>user</a:t>
            </a:r>
            <a:r>
              <a:rPr lang="de-DE" sz="2000" b="1" dirty="0" smtClean="0"/>
              <a:t> </a:t>
            </a:r>
            <a:r>
              <a:rPr lang="de-DE" sz="2000" dirty="0" smtClean="0"/>
              <a:t>time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three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instruments</a:t>
            </a:r>
            <a:r>
              <a:rPr lang="de-DE" sz="2000" dirty="0" smtClean="0"/>
              <a:t> in parallel</a:t>
            </a:r>
          </a:p>
          <a:p>
            <a:pPr lvl="1"/>
            <a:r>
              <a:rPr lang="de-DE" sz="2000" b="1" dirty="0" smtClean="0"/>
              <a:t>~200 </a:t>
            </a:r>
            <a:r>
              <a:rPr lang="de-DE" sz="2000" b="1" dirty="0" err="1" smtClean="0"/>
              <a:t>user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dirty="0" smtClean="0"/>
              <a:t>/ </a:t>
            </a:r>
            <a:r>
              <a:rPr lang="de-DE" sz="2000" dirty="0" err="1" smtClean="0"/>
              <a:t>year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58220" y="1427760"/>
            <a:ext cx="1556836" cy="701731"/>
          </a:xfrm>
          <a:prstGeom prst="rect">
            <a:avLst/>
          </a:prstGeom>
          <a:ln w="38100"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r>
              <a:rPr lang="de-DE" sz="1800" kern="0" dirty="0" err="1" smtClean="0">
                <a:solidFill>
                  <a:srgbClr val="FF3300"/>
                </a:solidFill>
                <a:latin typeface="Arial"/>
                <a:ea typeface="ＭＳ Ｐゴシック"/>
              </a:rPr>
              <a:t>Steady-state</a:t>
            </a:r>
            <a:endParaRPr lang="de-DE" sz="1800" kern="0" dirty="0" smtClean="0">
              <a:solidFill>
                <a:srgbClr val="FF3300"/>
              </a:solidFill>
              <a:latin typeface="Arial"/>
              <a:ea typeface="ＭＳ Ｐゴシック"/>
            </a:endParaRPr>
          </a:p>
          <a:p>
            <a:r>
              <a:rPr lang="de-DE" sz="1800" kern="0" dirty="0" err="1">
                <a:solidFill>
                  <a:srgbClr val="FF3300"/>
                </a:solidFill>
                <a:latin typeface="Arial"/>
                <a:ea typeface="ＭＳ Ｐゴシック"/>
              </a:rPr>
              <a:t>o</a:t>
            </a:r>
            <a:r>
              <a:rPr lang="de-DE" sz="1800" kern="0" dirty="0" err="1" smtClean="0">
                <a:solidFill>
                  <a:srgbClr val="FF3300"/>
                </a:solidFill>
                <a:latin typeface="Arial"/>
                <a:ea typeface="ＭＳ Ｐゴシック"/>
              </a:rPr>
              <a:t>peration</a:t>
            </a:r>
            <a:r>
              <a:rPr lang="de-DE" sz="1800" kern="0" dirty="0" smtClean="0">
                <a:solidFill>
                  <a:srgbClr val="FF3300"/>
                </a:solidFill>
                <a:latin typeface="Arial"/>
                <a:ea typeface="ＭＳ Ｐゴシック"/>
              </a:rPr>
              <a:t> !</a:t>
            </a:r>
            <a:endParaRPr lang="de-DE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Operating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per SASE </a:t>
            </a:r>
            <a:r>
              <a:rPr lang="de-DE" dirty="0" err="1" smtClean="0"/>
              <a:t>beamline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066436"/>
            <a:ext cx="8953373" cy="4459287"/>
          </a:xfrm>
        </p:spPr>
        <p:txBody>
          <a:bodyPr/>
          <a:lstStyle/>
          <a:p>
            <a:r>
              <a:rPr lang="de-DE" sz="2000" dirty="0" err="1" smtClean="0"/>
              <a:t>Concept</a:t>
            </a:r>
            <a:endParaRPr lang="de-DE" sz="2000" dirty="0" smtClean="0"/>
          </a:p>
          <a:p>
            <a:pPr lvl="1"/>
            <a:r>
              <a:rPr lang="de-DE" sz="2000" dirty="0" err="1" smtClean="0"/>
              <a:t>Typical</a:t>
            </a:r>
            <a:r>
              <a:rPr lang="de-DE" sz="2000" dirty="0" smtClean="0"/>
              <a:t> </a:t>
            </a:r>
            <a:r>
              <a:rPr lang="de-DE" sz="2000" dirty="0" err="1" smtClean="0"/>
              <a:t>slot</a:t>
            </a:r>
            <a:r>
              <a:rPr lang="de-DE" sz="2000" dirty="0" smtClean="0"/>
              <a:t> 5 </a:t>
            </a:r>
            <a:r>
              <a:rPr lang="de-DE" sz="2000" dirty="0" err="1" smtClean="0"/>
              <a:t>days</a:t>
            </a:r>
            <a:r>
              <a:rPr lang="de-DE" sz="2000" dirty="0" smtClean="0"/>
              <a:t>; </a:t>
            </a:r>
            <a:r>
              <a:rPr lang="de-DE" sz="2000" dirty="0" err="1" smtClean="0"/>
              <a:t>start</a:t>
            </a:r>
            <a:r>
              <a:rPr lang="de-DE" sz="2000" dirty="0" smtClean="0"/>
              <a:t>/end on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endParaRPr lang="de-DE" sz="2000" dirty="0" smtClean="0"/>
          </a:p>
          <a:p>
            <a:pPr lvl="1"/>
            <a:r>
              <a:rPr lang="de-DE" sz="2000" dirty="0" smtClean="0"/>
              <a:t>Share </a:t>
            </a:r>
            <a:r>
              <a:rPr lang="de-DE" sz="2000" dirty="0" err="1" smtClean="0"/>
              <a:t>day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12 </a:t>
            </a:r>
            <a:r>
              <a:rPr lang="de-DE" sz="2000" dirty="0" err="1" smtClean="0"/>
              <a:t>hrs</a:t>
            </a:r>
            <a:r>
              <a:rPr lang="de-DE" sz="2000" dirty="0" smtClean="0"/>
              <a:t> </a:t>
            </a:r>
            <a:r>
              <a:rPr lang="de-DE" sz="2000" dirty="0" err="1" smtClean="0"/>
              <a:t>shifts</a:t>
            </a:r>
            <a:endParaRPr lang="de-DE" sz="2000" dirty="0" smtClean="0"/>
          </a:p>
          <a:p>
            <a:pPr lvl="1"/>
            <a:r>
              <a:rPr lang="de-DE" sz="2000" dirty="0" smtClean="0"/>
              <a:t>Setup /</a:t>
            </a:r>
            <a:r>
              <a:rPr lang="de-DE" sz="2000" dirty="0" err="1" smtClean="0"/>
              <a:t>changes</a:t>
            </a:r>
            <a:r>
              <a:rPr lang="de-DE" sz="2000" dirty="0" smtClean="0"/>
              <a:t> on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days</a:t>
            </a:r>
            <a:endParaRPr lang="de-DE" sz="2000" dirty="0" smtClean="0"/>
          </a:p>
          <a:p>
            <a:pPr lvl="1"/>
            <a:r>
              <a:rPr lang="de-DE" sz="2000" dirty="0" smtClean="0"/>
              <a:t>Major </a:t>
            </a:r>
            <a:r>
              <a:rPr lang="de-DE" sz="2000" dirty="0" err="1" smtClean="0"/>
              <a:t>modifications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shutdown</a:t>
            </a:r>
            <a:r>
              <a:rPr lang="de-DE" sz="2000" dirty="0" smtClean="0"/>
              <a:t> </a:t>
            </a:r>
            <a:r>
              <a:rPr lang="de-DE" sz="2000" dirty="0" err="1" smtClean="0"/>
              <a:t>weeks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  <a:p>
            <a:endParaRPr lang="de-DE" sz="2000" dirty="0" smtClean="0"/>
          </a:p>
          <a:p>
            <a:pPr>
              <a:buFont typeface="Wingdings" pitchFamily="2" charset="2"/>
              <a:buChar char="à"/>
            </a:pPr>
            <a:r>
              <a:rPr lang="de-DE" sz="2000" dirty="0" err="1" smtClean="0">
                <a:sym typeface="Wingdings" pitchFamily="2" charset="2"/>
              </a:rPr>
              <a:t>Optimized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instrumentation</a:t>
            </a:r>
            <a:endParaRPr lang="de-DE" sz="2000" dirty="0" smtClean="0">
              <a:sym typeface="Wingdings" pitchFamily="2" charset="2"/>
            </a:endParaRP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dedicated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setups</a:t>
            </a:r>
            <a:endParaRPr lang="de-DE" sz="2000" dirty="0" smtClean="0">
              <a:sym typeface="Wingdings" pitchFamily="2" charset="2"/>
            </a:endParaRP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possibility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to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swap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entire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setups</a:t>
            </a:r>
            <a:r>
              <a:rPr lang="de-DE" sz="2000" dirty="0" smtClean="0">
                <a:sym typeface="Wingdings" pitchFamily="2" charset="2"/>
              </a:rPr>
              <a:t> (</a:t>
            </a:r>
            <a:r>
              <a:rPr lang="de-DE" sz="2000" dirty="0" err="1" smtClean="0">
                <a:sym typeface="Wingdings" pitchFamily="2" charset="2"/>
              </a:rPr>
              <a:t>chambers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or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interior</a:t>
            </a:r>
            <a:r>
              <a:rPr lang="de-DE" sz="2000" dirty="0" smtClean="0">
                <a:sym typeface="Wingdings" pitchFamily="2" charset="2"/>
              </a:rPr>
              <a:t>) </a:t>
            </a: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install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many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as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possible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instrumentation</a:t>
            </a:r>
            <a:r>
              <a:rPr lang="de-DE" sz="2000" dirty="0" smtClean="0">
                <a:sym typeface="Wingdings" pitchFamily="2" charset="2"/>
              </a:rPr>
              <a:t> permanent</a:t>
            </a:r>
          </a:p>
          <a:p>
            <a:pPr marL="450850" lvl="1" indent="-182563"/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simplify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experiment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setup</a:t>
            </a:r>
            <a:r>
              <a:rPr lang="de-DE" sz="2000" dirty="0" smtClean="0">
                <a:sym typeface="Wingdings" pitchFamily="2" charset="2"/>
              </a:rPr>
              <a:t> for </a:t>
            </a:r>
            <a:r>
              <a:rPr lang="de-DE" sz="2000" dirty="0" err="1" smtClean="0">
                <a:sym typeface="Wingdings" pitchFamily="2" charset="2"/>
              </a:rPr>
              <a:t>varying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parameters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80200" y="2950259"/>
            <a:ext cx="8996744" cy="1627873"/>
            <a:chOff x="80200" y="3183742"/>
            <a:chExt cx="8996744" cy="1627873"/>
          </a:xfrm>
        </p:grpSpPr>
        <p:grpSp>
          <p:nvGrpSpPr>
            <p:cNvPr id="7" name="Group 6"/>
            <p:cNvGrpSpPr/>
            <p:nvPr/>
          </p:nvGrpSpPr>
          <p:grpSpPr>
            <a:xfrm>
              <a:off x="5832461" y="4091418"/>
              <a:ext cx="3238387" cy="720197"/>
              <a:chOff x="5832461" y="4091418"/>
              <a:chExt cx="3238387" cy="7201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32461" y="4091418"/>
                <a:ext cx="3238387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200" dirty="0" err="1" smtClean="0"/>
                  <a:t>Example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of</a:t>
                </a:r>
                <a:r>
                  <a:rPr lang="de-DE" sz="1200" dirty="0" smtClean="0"/>
                  <a:t> 4 </a:t>
                </a:r>
                <a:r>
                  <a:rPr lang="de-DE" sz="1200" dirty="0" err="1" smtClean="0"/>
                  <a:t>week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slot</a:t>
                </a:r>
                <a:r>
                  <a:rPr lang="de-DE" sz="1200" dirty="0" smtClean="0"/>
                  <a:t>  </a:t>
                </a:r>
                <a:r>
                  <a:rPr lang="de-DE" sz="1200" dirty="0" err="1" smtClean="0"/>
                  <a:t>at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any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instrument</a:t>
                </a:r>
                <a:endParaRPr lang="de-DE" sz="1200" dirty="0" smtClean="0"/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 smtClean="0"/>
                  <a:t>	Day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10-22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</a:p>
              <a:p>
                <a:pPr algn="l">
                  <a:tabLst>
                    <a:tab pos="361950" algn="l"/>
                  </a:tabLst>
                </a:pPr>
                <a:r>
                  <a:rPr lang="de-DE" sz="1200" dirty="0"/>
                  <a:t>	</a:t>
                </a:r>
                <a:r>
                  <a:rPr lang="de-DE" sz="1200" dirty="0" err="1" smtClean="0"/>
                  <a:t>Night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shift</a:t>
                </a:r>
                <a:r>
                  <a:rPr lang="de-DE" sz="1200" dirty="0" smtClean="0"/>
                  <a:t> (12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; e.g. 22-10 </a:t>
                </a:r>
                <a:r>
                  <a:rPr lang="de-DE" sz="1200" dirty="0" err="1" smtClean="0"/>
                  <a:t>hrs</a:t>
                </a:r>
                <a:r>
                  <a:rPr lang="de-DE" sz="1200" dirty="0" smtClean="0"/>
                  <a:t>)</a:t>
                </a:r>
                <a:endParaRPr lang="de-DE" sz="1200" dirty="0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6065874" y="4598962"/>
                <a:ext cx="159488" cy="159488"/>
              </a:xfrm>
              <a:prstGeom prst="rect">
                <a:avLst/>
              </a:prstGeom>
              <a:solidFill>
                <a:srgbClr val="FD930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6058779" y="4389840"/>
                <a:ext cx="159488" cy="15948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200" y="3183742"/>
              <a:ext cx="8996744" cy="795401"/>
              <a:chOff x="226504" y="2132182"/>
              <a:chExt cx="8996744" cy="795401"/>
            </a:xfrm>
          </p:grpSpPr>
          <p:pic>
            <p:nvPicPr>
              <p:cNvPr id="3073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077"/>
              <a:stretch/>
            </p:blipFill>
            <p:spPr bwMode="auto">
              <a:xfrm>
                <a:off x="226504" y="2713221"/>
                <a:ext cx="8996743" cy="214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575"/>
              <a:stretch/>
            </p:blipFill>
            <p:spPr bwMode="auto">
              <a:xfrm>
                <a:off x="226505" y="2132182"/>
                <a:ext cx="8996743" cy="581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87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beam time 2016-2017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49387"/>
            <a:ext cx="912018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4" y="1347788"/>
            <a:ext cx="8894003" cy="4459287"/>
          </a:xfrm>
        </p:spPr>
        <p:txBody>
          <a:bodyPr/>
          <a:lstStyle/>
          <a:p>
            <a:r>
              <a:rPr lang="en-GB" sz="2000" dirty="0" smtClean="0"/>
              <a:t>High expectations in XFEL commissioning both for speed and success</a:t>
            </a:r>
          </a:p>
          <a:p>
            <a:r>
              <a:rPr lang="en-GB" sz="2000" dirty="0" smtClean="0"/>
              <a:t>Stepwise approach with parallel commissioning as soon as possible</a:t>
            </a:r>
          </a:p>
          <a:p>
            <a:r>
              <a:rPr lang="en-GB" sz="2000" dirty="0"/>
              <a:t>Clear goal definition for each commissioning </a:t>
            </a:r>
            <a:r>
              <a:rPr lang="en-GB" sz="2000" dirty="0" smtClean="0"/>
              <a:t>step</a:t>
            </a:r>
          </a:p>
          <a:p>
            <a:r>
              <a:rPr lang="en-GB" sz="2000" dirty="0"/>
              <a:t>Strategy is laid </a:t>
            </a:r>
            <a:r>
              <a:rPr lang="en-GB" sz="2000" dirty="0" smtClean="0"/>
              <a:t>out</a:t>
            </a:r>
          </a:p>
          <a:p>
            <a:r>
              <a:rPr lang="en-GB" sz="2000" dirty="0" smtClean="0"/>
              <a:t>Plan towards first lasing sketched</a:t>
            </a:r>
          </a:p>
          <a:p>
            <a:r>
              <a:rPr lang="en-GB" sz="2000" dirty="0" smtClean="0"/>
              <a:t>Parallel commissioning/development/first user experiments afterwards requires excellent communication and coordination</a:t>
            </a:r>
          </a:p>
          <a:p>
            <a:r>
              <a:rPr lang="en-GB" sz="2000" dirty="0" smtClean="0"/>
              <a:t>Some choices can only be made once operation experience exists 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97926" cy="4946332"/>
          </a:xfrm>
        </p:spPr>
        <p:txBody>
          <a:bodyPr/>
          <a:lstStyle/>
          <a:p>
            <a:r>
              <a:rPr lang="en-US" sz="2000" dirty="0" smtClean="0"/>
              <a:t>Commissioning plan in TDR (2005)</a:t>
            </a:r>
          </a:p>
          <a:p>
            <a:r>
              <a:rPr lang="en-US" sz="2000" dirty="0" smtClean="0"/>
              <a:t>Formation of commissioning steering group in 2011</a:t>
            </a:r>
          </a:p>
          <a:p>
            <a:r>
              <a:rPr lang="en-US" sz="2000" dirty="0" smtClean="0"/>
              <a:t>Meeting series of commissioning group 2011/2012 to define strategy and </a:t>
            </a:r>
            <a:r>
              <a:rPr lang="en-US" sz="2000" dirty="0"/>
              <a:t>basic milestones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indico.desy.de/categoryDisplay.py?categId=283</a:t>
            </a:r>
            <a:r>
              <a:rPr lang="en-US" sz="1400" dirty="0" smtClean="0"/>
              <a:t>)</a:t>
            </a:r>
          </a:p>
          <a:p>
            <a:r>
              <a:rPr lang="en-US" sz="2000" dirty="0" smtClean="0"/>
              <a:t>Definition of global project milestones included </a:t>
            </a:r>
            <a:r>
              <a:rPr lang="en-US" sz="2000" dirty="0"/>
              <a:t>commissioning milestones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www.xfel.eu/project/construction_milestones</a:t>
            </a:r>
            <a:r>
              <a:rPr lang="en-US" sz="1400" dirty="0" smtClean="0"/>
              <a:t>)</a:t>
            </a:r>
          </a:p>
          <a:p>
            <a:r>
              <a:rPr lang="en-US" sz="2000" dirty="0" smtClean="0"/>
              <a:t>Questionnaire to WPs to define commissioning needs and time in 2013</a:t>
            </a:r>
          </a:p>
          <a:p>
            <a:r>
              <a:rPr lang="en-US" sz="2000" dirty="0" smtClean="0"/>
              <a:t>Discussion of commissioning scenarios during 2014 collaboration meeting in dedicated session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https://indico.desy.de/conferenceDisplay.py?confId=9269</a:t>
            </a:r>
            <a:r>
              <a:rPr lang="en-US" sz="1400" dirty="0" smtClean="0"/>
              <a:t>)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trategy presented and reviewed in MAC and SAC meetings 2013 and 2014</a:t>
            </a:r>
          </a:p>
          <a:p>
            <a:r>
              <a:rPr lang="en-US" sz="2000" dirty="0" smtClean="0"/>
              <a:t>‘Fast track’ scenario presented in project meeting June 2014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8501063" cy="3846512"/>
          </a:xfrm>
        </p:spPr>
        <p:txBody>
          <a:bodyPr/>
          <a:lstStyle/>
          <a:p>
            <a:r>
              <a:rPr lang="de-DE" sz="2000" dirty="0" err="1" smtClean="0"/>
              <a:t>Commissioning</a:t>
            </a:r>
            <a:r>
              <a:rPr lang="de-DE" sz="2000" dirty="0" smtClean="0"/>
              <a:t> </a:t>
            </a:r>
            <a:r>
              <a:rPr lang="de-DE" sz="2000" dirty="0" err="1" smtClean="0"/>
              <a:t>aims</a:t>
            </a:r>
            <a:endParaRPr lang="de-DE" sz="2000" dirty="0" smtClean="0"/>
          </a:p>
          <a:p>
            <a:pPr lvl="1"/>
            <a:r>
              <a:rPr lang="de-DE" sz="2000" dirty="0" err="1"/>
              <a:t>C</a:t>
            </a:r>
            <a:r>
              <a:rPr lang="de-DE" sz="2000" dirty="0" err="1" smtClean="0"/>
              <a:t>ommissioning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beam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hard</a:t>
            </a:r>
            <a:r>
              <a:rPr lang="de-DE" sz="2000" b="1" dirty="0" smtClean="0"/>
              <a:t> x-</a:t>
            </a:r>
            <a:r>
              <a:rPr lang="de-DE" sz="2000" b="1" dirty="0" err="1" smtClean="0"/>
              <a:t>ray</a:t>
            </a:r>
            <a:r>
              <a:rPr lang="de-DE" sz="2000" b="1" dirty="0" smtClean="0"/>
              <a:t> SASE FEL </a:t>
            </a:r>
            <a:r>
              <a:rPr lang="de-DE" sz="2000" b="1" dirty="0" err="1" smtClean="0"/>
              <a:t>radiation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possible</a:t>
            </a:r>
            <a:endParaRPr lang="de-DE" sz="2000" b="1" dirty="0" smtClean="0"/>
          </a:p>
          <a:p>
            <a:pPr lvl="1"/>
            <a:r>
              <a:rPr lang="de-DE" sz="2000" dirty="0" err="1"/>
              <a:t>C</a:t>
            </a:r>
            <a:r>
              <a:rPr lang="de-DE" sz="2000" dirty="0" err="1" smtClean="0"/>
              <a:t>ommissioning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x-</a:t>
            </a:r>
            <a:r>
              <a:rPr lang="de-DE" sz="2000" dirty="0" err="1" smtClean="0"/>
              <a:t>ray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launch</a:t>
            </a:r>
            <a:r>
              <a:rPr lang="de-DE" sz="2000" dirty="0" smtClean="0"/>
              <a:t> </a:t>
            </a:r>
            <a:r>
              <a:rPr lang="de-DE" sz="2000" b="1" dirty="0" err="1" smtClean="0"/>
              <a:t>early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user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program</a:t>
            </a:r>
            <a:endParaRPr lang="de-DE" sz="2000" b="1" dirty="0" smtClean="0"/>
          </a:p>
          <a:p>
            <a:pPr lvl="1"/>
            <a:r>
              <a:rPr lang="de-DE" sz="2000" dirty="0" err="1" smtClean="0"/>
              <a:t>Continue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e</a:t>
            </a:r>
            <a:r>
              <a:rPr lang="de-DE" sz="2000" baseline="30000" dirty="0" smtClean="0"/>
              <a:t>-</a:t>
            </a:r>
            <a:r>
              <a:rPr lang="de-DE" sz="2000" dirty="0" smtClean="0"/>
              <a:t>-beam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instruments</a:t>
            </a:r>
            <a:r>
              <a:rPr lang="de-DE" sz="2000" dirty="0"/>
              <a:t> for ~1 ½ </a:t>
            </a:r>
            <a:r>
              <a:rPr lang="de-DE" sz="2000" dirty="0" err="1"/>
              <a:t>yrs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reach</a:t>
            </a:r>
            <a:r>
              <a:rPr lang="de-DE" sz="2000" dirty="0" smtClean="0"/>
              <a:t> </a:t>
            </a:r>
            <a:r>
              <a:rPr lang="de-DE" sz="2000" b="1" dirty="0" err="1" smtClean="0"/>
              <a:t>extended</a:t>
            </a:r>
            <a:r>
              <a:rPr lang="de-DE" sz="2000" b="1" dirty="0" smtClean="0"/>
              <a:t> </a:t>
            </a:r>
            <a:r>
              <a:rPr lang="de-DE" sz="2000" b="1" dirty="0" err="1"/>
              <a:t>electron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x-</a:t>
            </a:r>
            <a:r>
              <a:rPr lang="de-DE" sz="2000" b="1" dirty="0" err="1"/>
              <a:t>ray</a:t>
            </a:r>
            <a:r>
              <a:rPr lang="de-DE" sz="2000" b="1" dirty="0"/>
              <a:t> beam </a:t>
            </a:r>
            <a:r>
              <a:rPr lang="de-DE" sz="2000" b="1" dirty="0" err="1" smtClean="0"/>
              <a:t>delivery</a:t>
            </a:r>
            <a:endParaRPr lang="de-DE" sz="2000" dirty="0"/>
          </a:p>
          <a:p>
            <a:r>
              <a:rPr lang="de-DE" sz="2000" dirty="0" smtClean="0"/>
              <a:t>Early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lvl="1"/>
            <a:r>
              <a:rPr lang="de-DE" sz="2000" dirty="0" smtClean="0"/>
              <a:t>Starts 14 </a:t>
            </a:r>
            <a:r>
              <a:rPr lang="de-DE" sz="2000" dirty="0" err="1" smtClean="0"/>
              <a:t>weeks</a:t>
            </a:r>
            <a:r>
              <a:rPr lang="de-DE" sz="2000" dirty="0" smtClean="0"/>
              <a:t> after </a:t>
            </a:r>
            <a:r>
              <a:rPr lang="de-DE" sz="2000" dirty="0" err="1" smtClean="0"/>
              <a:t>first</a:t>
            </a:r>
            <a:r>
              <a:rPr lang="de-DE" sz="2000" dirty="0" smtClean="0"/>
              <a:t> SASE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includes</a:t>
            </a:r>
            <a:r>
              <a:rPr lang="de-DE" sz="2000" dirty="0" smtClean="0"/>
              <a:t> all </a:t>
            </a:r>
            <a:r>
              <a:rPr lang="de-DE" sz="2000" dirty="0" err="1" smtClean="0"/>
              <a:t>instruments</a:t>
            </a:r>
            <a:r>
              <a:rPr lang="de-DE" sz="2000" dirty="0" smtClean="0"/>
              <a:t> after 7.5 </a:t>
            </a:r>
            <a:r>
              <a:rPr lang="de-DE" sz="2000" dirty="0" err="1" smtClean="0"/>
              <a:t>months</a:t>
            </a:r>
            <a:endParaRPr lang="de-DE" sz="2000" dirty="0"/>
          </a:p>
          <a:p>
            <a:r>
              <a:rPr lang="de-DE" sz="2000" dirty="0" err="1"/>
              <a:t>F</a:t>
            </a:r>
            <a:r>
              <a:rPr lang="de-DE" sz="2000" dirty="0" err="1" smtClean="0"/>
              <a:t>ull</a:t>
            </a:r>
            <a:r>
              <a:rPr lang="de-DE" sz="2000" dirty="0" smtClean="0"/>
              <a:t>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</a:t>
            </a:r>
            <a:endParaRPr lang="de-DE" sz="2000" dirty="0" smtClean="0"/>
          </a:p>
          <a:p>
            <a:pPr lvl="1"/>
            <a:r>
              <a:rPr lang="de-DE" sz="2000" dirty="0" err="1" smtClean="0"/>
              <a:t>Provide</a:t>
            </a:r>
            <a:r>
              <a:rPr lang="de-DE" sz="2000" dirty="0" smtClean="0"/>
              <a:t>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hours</a:t>
            </a:r>
            <a:r>
              <a:rPr lang="de-DE" sz="2000" dirty="0" smtClean="0"/>
              <a:t>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reaching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milestone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extended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x-</a:t>
            </a:r>
            <a:r>
              <a:rPr lang="de-DE" sz="2000" dirty="0" err="1" smtClean="0"/>
              <a:t>ray</a:t>
            </a:r>
            <a:r>
              <a:rPr lang="de-DE" sz="2000" dirty="0" smtClean="0"/>
              <a:t> beam </a:t>
            </a:r>
            <a:r>
              <a:rPr lang="de-DE" sz="2000" dirty="0" err="1" smtClean="0"/>
              <a:t>delivery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1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74067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82968" y="3416037"/>
            <a:ext cx="290031" cy="891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99389" y="3416037"/>
            <a:ext cx="59690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2004198" y="3098516"/>
            <a:ext cx="1" cy="406708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18469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67011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99389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74067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82968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28671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83843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Schedule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060068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912235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45216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1014635" y="3493832"/>
            <a:ext cx="1430814" cy="689834"/>
          </a:xfrm>
          <a:prstGeom prst="rect">
            <a:avLst/>
          </a:prstGeom>
          <a:noFill/>
          <a:ln w="9525">
            <a:solidFill>
              <a:srgbClr val="E0E0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45229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306995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37396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2471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com. with reduced performance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110360" y="3616924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39052" y="3513920"/>
            <a:ext cx="1102832" cy="503680"/>
          </a:xfrm>
          <a:prstGeom prst="rect">
            <a:avLst/>
          </a:prstGeom>
          <a:noFill/>
          <a:ln w="9525">
            <a:solidFill>
              <a:srgbClr val="E0E0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1168242" cy="1505827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85085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41087" y="2390140"/>
            <a:ext cx="1483943" cy="7083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46853"/>
            <a:ext cx="1300996" cy="6516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52638" y="2276815"/>
            <a:ext cx="1717882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537396" y="3833523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5907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7299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ctangle 202"/>
          <p:cNvSpPr>
            <a:spLocks noChangeArrowheads="1"/>
          </p:cNvSpPr>
          <p:nvPr/>
        </p:nvSpPr>
        <p:spPr bwMode="auto">
          <a:xfrm>
            <a:off x="1880477" y="4324851"/>
            <a:ext cx="688437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Gun and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injector laser com.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78310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86152" y="3098517"/>
            <a:ext cx="3387915" cy="160443"/>
          </a:xfrm>
          <a:prstGeom prst="rect">
            <a:avLst/>
          </a:prstGeom>
          <a:solidFill>
            <a:srgbClr val="5B91CD">
              <a:alpha val="67451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88095" y="3093566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8694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4"/>
            <a:ext cx="8661904" cy="1959630"/>
          </a:xfrm>
          <a:ln>
            <a:noFill/>
          </a:ln>
        </p:spPr>
        <p:txBody>
          <a:bodyPr/>
          <a:lstStyle/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Coordination 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dirty="0" smtClean="0"/>
              <a:t>Accelerator and Photon System Specialists (i.e. M- and XFEL-groups)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on call duty 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full shift participation as needed</a:t>
            </a:r>
          </a:p>
          <a:p>
            <a:pPr marL="787400" lvl="1" indent="-342900">
              <a:spcBef>
                <a:spcPts val="0"/>
              </a:spcBef>
            </a:pPr>
            <a:r>
              <a:rPr lang="en-GB" sz="2000" dirty="0" smtClean="0"/>
              <a:t>organize and run development shifts</a:t>
            </a:r>
          </a:p>
          <a:p>
            <a:pPr marL="527050" indent="-342900">
              <a:spcBef>
                <a:spcPts val="0"/>
              </a:spcBef>
            </a:pPr>
            <a:r>
              <a:rPr lang="en-GB" sz="2000" dirty="0" smtClean="0"/>
              <a:t>Experiment Specialists</a:t>
            </a:r>
          </a:p>
          <a:p>
            <a:pPr marL="527050" indent="-342900">
              <a:spcBef>
                <a:spcPts val="0"/>
              </a:spcBef>
            </a:pPr>
            <a:r>
              <a:rPr lang="en-GB" sz="2000" dirty="0" smtClean="0"/>
              <a:t>Infrastructure, utilities, administration, …</a:t>
            </a:r>
          </a:p>
          <a:p>
            <a:pPr marL="527050" indent="-342900">
              <a:spcBef>
                <a:spcPts val="0"/>
              </a:spcBef>
            </a:pPr>
            <a:r>
              <a:rPr lang="en-GB" sz="2000" dirty="0" smtClean="0"/>
              <a:t>Combined DESY/European XFEL GmbH about 500 FTE </a:t>
            </a:r>
          </a:p>
          <a:p>
            <a:pPr marL="444500" lvl="1" indent="0">
              <a:buNone/>
            </a:pPr>
            <a:endParaRPr lang="en-GB" dirty="0" smtClean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8540" y="3378211"/>
            <a:ext cx="866190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80963" indent="0">
              <a:spcBef>
                <a:spcPts val="0"/>
              </a:spcBef>
              <a:buNone/>
            </a:pPr>
            <a:endParaRPr lang="en-GB" sz="2000" kern="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en-GB" sz="2000" kern="0" dirty="0" smtClean="0"/>
              <a:t>24/7 coverage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kern="0" dirty="0" smtClean="0"/>
              <a:t>Accelerator Control Room (BKR):</a:t>
            </a:r>
          </a:p>
          <a:p>
            <a:pPr marL="684213" lvl="1" indent="-342900">
              <a:spcBef>
                <a:spcPts val="0"/>
              </a:spcBef>
              <a:buClrTx/>
            </a:pPr>
            <a:r>
              <a:rPr lang="en-GB" sz="1600" kern="0" dirty="0" smtClean="0"/>
              <a:t>Shift leader (1)</a:t>
            </a:r>
          </a:p>
          <a:p>
            <a:pPr marL="684213" lvl="1" indent="-342900">
              <a:spcBef>
                <a:spcPts val="0"/>
              </a:spcBef>
              <a:buClrTx/>
            </a:pPr>
            <a:r>
              <a:rPr lang="en-GB" sz="1600" kern="0" dirty="0" smtClean="0"/>
              <a:t>Operators for PETRA and FLASH (3)</a:t>
            </a:r>
          </a:p>
          <a:p>
            <a:pPr marL="684213" lvl="1" indent="-342900">
              <a:spcBef>
                <a:spcPts val="0"/>
              </a:spcBef>
              <a:buClrTx/>
            </a:pPr>
            <a:r>
              <a:rPr lang="en-GB" sz="1600" kern="0" dirty="0" smtClean="0"/>
              <a:t>Operators for power/</a:t>
            </a:r>
            <a:r>
              <a:rPr lang="en-GB" sz="1600" kern="0" dirty="0" err="1" smtClean="0"/>
              <a:t>clima</a:t>
            </a:r>
            <a:r>
              <a:rPr lang="en-GB" sz="1600" kern="0" dirty="0" smtClean="0"/>
              <a:t>/water on DESY site (2)</a:t>
            </a:r>
          </a:p>
          <a:p>
            <a:pPr marL="684213" lvl="1" indent="-342900">
              <a:spcBef>
                <a:spcPts val="0"/>
              </a:spcBef>
              <a:buClrTx/>
            </a:pPr>
            <a:r>
              <a:rPr lang="en-GB" sz="1600" kern="0" dirty="0" smtClean="0"/>
              <a:t>Cryo-plant operator (1)</a:t>
            </a:r>
            <a:r>
              <a:rPr lang="en-GB" sz="2000" kern="0" dirty="0" smtClean="0"/>
              <a:t>	</a:t>
            </a:r>
          </a:p>
          <a:p>
            <a:pPr marL="684213" lvl="1" indent="-342900">
              <a:spcBef>
                <a:spcPts val="0"/>
              </a:spcBef>
            </a:pPr>
            <a:r>
              <a:rPr lang="en-GB" sz="2000" kern="0" dirty="0" smtClean="0"/>
              <a:t>Operator and Accelerator Physicist for XFEL (2)</a:t>
            </a:r>
          </a:p>
          <a:p>
            <a:pPr marL="684213" lvl="1" indent="-342900">
              <a:spcBef>
                <a:spcPts val="0"/>
              </a:spcBef>
            </a:pPr>
            <a:r>
              <a:rPr lang="en-GB" sz="2000" kern="0" dirty="0"/>
              <a:t>Additional s</a:t>
            </a:r>
            <a:r>
              <a:rPr lang="en-GB" sz="2000" kern="0" dirty="0" smtClean="0"/>
              <a:t>pecialists </a:t>
            </a:r>
            <a:r>
              <a:rPr lang="en-GB" sz="2000" kern="0" dirty="0"/>
              <a:t>according to program needs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kern="0" dirty="0" smtClean="0"/>
              <a:t>Photon System (Diagnostics, Beam Line, Experiment)</a:t>
            </a:r>
          </a:p>
          <a:p>
            <a:pPr marL="80963" indent="0">
              <a:spcBef>
                <a:spcPts val="0"/>
              </a:spcBef>
              <a:buFont typeface="Wingdings" pitchFamily="2" charset="2"/>
              <a:buNone/>
            </a:pP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79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273"/>
            <a:ext cx="9022080" cy="451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wdecking\Desktop\20140305-MK3_9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9820"/>
            <a:ext cx="3079114" cy="20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83515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4780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41400" y="1828800"/>
            <a:ext cx="338400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82320" y="1860551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0065" y="2996565"/>
            <a:ext cx="0" cy="42545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7180" y="2535555"/>
            <a:ext cx="0" cy="42545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43905" y="2075180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00065" y="2301240"/>
            <a:ext cx="228255" cy="20320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0" y="4866995"/>
            <a:ext cx="5815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42900">
              <a:spcBef>
                <a:spcPts val="0"/>
              </a:spcBef>
            </a:pPr>
            <a:r>
              <a:rPr lang="en-GB" sz="2000" kern="0" dirty="0"/>
              <a:t>Photon systems initial commissioning from DESY </a:t>
            </a:r>
            <a:r>
              <a:rPr lang="en-GB" sz="2000" kern="0" dirty="0" smtClean="0"/>
              <a:t>BKR possible</a:t>
            </a:r>
          </a:p>
          <a:p>
            <a:pPr marL="423863" indent="-342900">
              <a:spcBef>
                <a:spcPts val="0"/>
              </a:spcBef>
            </a:pPr>
            <a:r>
              <a:rPr lang="en-GB" sz="2000" kern="0" dirty="0" smtClean="0"/>
              <a:t>Possibility for joined operation at </a:t>
            </a:r>
            <a:r>
              <a:rPr lang="en-GB" sz="2000" kern="0" dirty="0" err="1" smtClean="0"/>
              <a:t>Schenefeld</a:t>
            </a:r>
            <a:r>
              <a:rPr lang="en-GB" sz="2000" kern="0" dirty="0" smtClean="0"/>
              <a:t> site (?)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3525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/>
          <p:nvPr/>
        </p:nvCxnSpPr>
        <p:spPr bwMode="auto">
          <a:xfrm>
            <a:off x="2004198" y="3098516"/>
            <a:ext cx="1" cy="406708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18469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83843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Schedule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060068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912235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45216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45229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85085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79141" y="3100528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569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Commissioning: Goal(s)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4588"/>
            <a:ext cx="9022080" cy="4459287"/>
          </a:xfrm>
        </p:spPr>
        <p:txBody>
          <a:bodyPr/>
          <a:lstStyle/>
          <a:p>
            <a:r>
              <a:rPr lang="en-GB" sz="2000" dirty="0" smtClean="0"/>
              <a:t>Achieve all XFEL parameters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2000" dirty="0" smtClean="0"/>
          </a:p>
          <a:p>
            <a:r>
              <a:rPr lang="en-GB" sz="2000" dirty="0" smtClean="0"/>
              <a:t>Commission sub-components like LLRF, laser-heater, standard diagnostics, special diagnostics, …</a:t>
            </a:r>
          </a:p>
          <a:p>
            <a:r>
              <a:rPr lang="en-GB" sz="2000" dirty="0" smtClean="0"/>
              <a:t>Establish </a:t>
            </a:r>
            <a:r>
              <a:rPr lang="en-GB" sz="2000" dirty="0"/>
              <a:t>routine </a:t>
            </a:r>
            <a:r>
              <a:rPr lang="en-GB" sz="2000" dirty="0" smtClean="0"/>
              <a:t>operation with all necessary procedures, software, …</a:t>
            </a:r>
            <a:endParaRPr lang="en-GB" sz="2000" dirty="0"/>
          </a:p>
          <a:p>
            <a:r>
              <a:rPr lang="en-GB" sz="2000" dirty="0"/>
              <a:t>‘Teambuilding’ </a:t>
            </a:r>
            <a:endParaRPr lang="en-GB" sz="2000" dirty="0" smtClean="0"/>
          </a:p>
          <a:p>
            <a:r>
              <a:rPr lang="en-GB" sz="2000" dirty="0"/>
              <a:t>T</a:t>
            </a:r>
            <a:r>
              <a:rPr lang="en-GB" sz="2000" dirty="0" smtClean="0"/>
              <a:t>ime available for tests, detours, </a:t>
            </a:r>
            <a:r>
              <a:rPr lang="en-GB" sz="2000" dirty="0"/>
              <a:t>„trial and error“, </a:t>
            </a:r>
            <a:r>
              <a:rPr lang="en-GB" sz="2000" dirty="0" smtClean="0"/>
              <a:t>…</a:t>
            </a:r>
            <a:endParaRPr lang="en-GB" sz="1800" dirty="0" smtClean="0"/>
          </a:p>
          <a:p>
            <a:endParaRPr lang="en-GB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75544"/>
              </p:ext>
            </p:extLst>
          </p:nvPr>
        </p:nvGraphicFramePr>
        <p:xfrm>
          <a:off x="288328" y="1521400"/>
          <a:ext cx="8682142" cy="216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</a:t>
                      </a:r>
                      <a:r>
                        <a:rPr lang="en-GB" sz="2000" kern="800" dirty="0" smtClean="0">
                          <a:effectLst/>
                        </a:rPr>
                        <a:t>(useable flat </a:t>
                      </a:r>
                      <a:r>
                        <a:rPr lang="en-GB" sz="2000" kern="800" dirty="0">
                          <a:effectLst/>
                        </a:rPr>
                        <a:t>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4.5 MHz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0.02 – 1 </a:t>
                      </a:r>
                      <a:r>
                        <a:rPr lang="en-GB" sz="2000" kern="800" dirty="0" err="1">
                          <a:effectLst/>
                        </a:rPr>
                        <a:t>nC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(req. 60 MV/m gun gradient)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eannXFEL_Winni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  <a:ln>
          <a:noFill/>
        </a:ln>
      </a:spPr>
      <a:bodyPr wrap="none" rtlCol="0">
        <a:spAutoFit/>
      </a:bodyPr>
      <a:lstStyle>
        <a:defPPr>
          <a:buNone/>
          <a:defRPr sz="1600" dirty="0" smtClean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EuropeannXFEL_Winni</Template>
  <TotalTime>0</TotalTime>
  <Words>1742</Words>
  <Application>Microsoft Office PowerPoint</Application>
  <PresentationFormat>On-screen Show (4:3)</PresentationFormat>
  <Paragraphs>376</Paragraphs>
  <Slides>25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EuropeannXFEL_Winni</vt:lpstr>
      <vt:lpstr>Picture</vt:lpstr>
      <vt:lpstr>Commissioning Strategy</vt:lpstr>
      <vt:lpstr>Commissioning Scenario TDR 2005</vt:lpstr>
      <vt:lpstr>Next steps - Some history</vt:lpstr>
      <vt:lpstr>From commissioning to operation</vt:lpstr>
      <vt:lpstr>Beam Commissioning Schedule</vt:lpstr>
      <vt:lpstr>Team</vt:lpstr>
      <vt:lpstr>PowerPoint Presentation</vt:lpstr>
      <vt:lpstr>Beam Commissioning Schedule</vt:lpstr>
      <vt:lpstr>Injector Commissioning: Goal(s)</vt:lpstr>
      <vt:lpstr>Injector Commissioning Schedule</vt:lpstr>
      <vt:lpstr>Beam Commissioning Schedule</vt:lpstr>
      <vt:lpstr>Initial Commissioning</vt:lpstr>
      <vt:lpstr>Initial E-beam parameters</vt:lpstr>
      <vt:lpstr>Initial e-beam parameters – Bunch Repetition</vt:lpstr>
      <vt:lpstr>Undulator Sequence and SASE Wavelength</vt:lpstr>
      <vt:lpstr>Initial Commissioning: fast track to first lasing</vt:lpstr>
      <vt:lpstr>First User Operation</vt:lpstr>
      <vt:lpstr>Ramp-up of experiments</vt:lpstr>
      <vt:lpstr>Beam Commissioning Schedule</vt:lpstr>
      <vt:lpstr>Overview of e--beam &amp; FEL operation modes</vt:lpstr>
      <vt:lpstr>Quasi-simultaneous operation of SASEs</vt:lpstr>
      <vt:lpstr>A year at European XFEL</vt:lpstr>
      <vt:lpstr>Operating two instruments per SASE beamline</vt:lpstr>
      <vt:lpstr>Development of beam time 2016-2017 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and Early Operation</dc:title>
  <dc:creator>wdecking</dc:creator>
  <cp:lastModifiedBy>wdecking</cp:lastModifiedBy>
  <cp:revision>131</cp:revision>
  <cp:lastPrinted>2008-09-01T15:04:16Z</cp:lastPrinted>
  <dcterms:created xsi:type="dcterms:W3CDTF">2014-04-22T09:55:25Z</dcterms:created>
  <dcterms:modified xsi:type="dcterms:W3CDTF">2015-01-14T11:17:15Z</dcterms:modified>
</cp:coreProperties>
</file>