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21" r:id="rId3"/>
    <p:sldId id="322" r:id="rId4"/>
    <p:sldId id="317" r:id="rId5"/>
    <p:sldId id="323" r:id="rId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30A"/>
    <a:srgbClr val="409EC8"/>
    <a:srgbClr val="E0E0E0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>
        <p:scale>
          <a:sx n="90" d="100"/>
          <a:sy n="90" d="100"/>
        </p:scale>
        <p:origin x="-1027" y="-259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36"/>
    </p:cViewPr>
  </p:sorterViewPr>
  <p:notesViewPr>
    <p:cSldViewPr snapToGrid="0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80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035CA18-3BB8-4B0E-90A0-E53A41CDF4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64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AED1BB-FE41-4B34-8868-58B8EAB3BB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6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697EAD-642F-47FE-85E0-4AAA449E39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7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232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ltGray"/>
        <p:txBody>
          <a:bodyPr/>
          <a:lstStyle>
            <a:lvl1pPr>
              <a:defRPr/>
            </a:lvl1pPr>
          </a:lstStyle>
          <a:p>
            <a:fld id="{F4FDF152-CCDD-45D2-A883-C8FA0039B151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88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60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17DB07-F910-4CAF-9890-D556C9E950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9C896-DA6A-4400-8C14-50907EB4EF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3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95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640F77-37AB-4F36-92C1-0829695226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19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9DD594-1494-490C-A2F0-850B64D3D3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70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BA1EBF86-6A8F-4A06-BB51-46337A5CF2A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" name="Text Box 123"/>
          <p:cNvSpPr txBox="1">
            <a:spLocks noChangeArrowheads="1"/>
          </p:cNvSpPr>
          <p:nvPr/>
        </p:nvSpPr>
        <p:spPr bwMode="auto">
          <a:xfrm>
            <a:off x="115200" y="6508000"/>
            <a:ext cx="6629400" cy="31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COM Meeting 14.1.2015</a:t>
            </a:r>
          </a:p>
          <a:p>
            <a:pPr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Winfried</a:t>
            </a:r>
            <a:r>
              <a:rPr lang="en-US" sz="900" baseline="0" dirty="0" smtClean="0">
                <a:solidFill>
                  <a:schemeClr val="tx1"/>
                </a:solidFill>
              </a:rPr>
              <a:t> Decking, Harald Sinn, Torsten Limberg, Thomas Tschentscher</a:t>
            </a:r>
            <a:r>
              <a:rPr lang="en-GB" sz="1000" dirty="0" smtClean="0">
                <a:solidFill>
                  <a:schemeClr val="bg1"/>
                </a:solidFill>
              </a:rPr>
              <a:t>f your talk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4" name="Text Box 123"/>
          <p:cNvSpPr txBox="1">
            <a:spLocks noChangeArrowheads="1"/>
          </p:cNvSpPr>
          <p:nvPr userDrawn="1"/>
        </p:nvSpPr>
        <p:spPr bwMode="auto">
          <a:xfrm>
            <a:off x="1093788" y="117475"/>
            <a:ext cx="66294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900" dirty="0" smtClean="0">
                <a:solidFill>
                  <a:schemeClr val="bg1"/>
                </a:solidFill>
              </a:rPr>
              <a:t>Commissioning</a:t>
            </a:r>
            <a:r>
              <a:rPr lang="en-US" sz="900" baseline="0" dirty="0" smtClean="0">
                <a:solidFill>
                  <a:schemeClr val="bg1"/>
                </a:solidFill>
              </a:rPr>
              <a:t> and Operations Meeting - COM</a:t>
            </a:r>
            <a:endParaRPr lang="en-US" sz="900" dirty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algn="ctr"/>
            <a:fld id="{B6FDC833-1C4A-45EC-94C3-6462BED2F35D}" type="slidenum">
              <a:rPr lang="en-GB" b="1">
                <a:solidFill>
                  <a:srgbClr val="FFFFFF"/>
                </a:solidFill>
              </a:rPr>
              <a:pPr algn="ctr"/>
              <a:t>‹#›</a:t>
            </a:fld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786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de-DE" b="1">
              <a:solidFill>
                <a:srgbClr val="261748"/>
              </a:solidFill>
              <a:ea typeface="ＭＳ Ｐゴシック" pitchFamily="116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>
              <a:solidFill>
                <a:srgbClr val="261748"/>
              </a:solidFill>
              <a:ea typeface="ＭＳ Ｐゴシック" pitchFamily="116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 smtClean="0">
                <a:solidFill>
                  <a:srgbClr val="FFFFFF"/>
                </a:solidFill>
                <a:ea typeface="ＭＳ Ｐゴシック" pitchFamily="116" charset="-128"/>
              </a:rPr>
              <a:t>Operation modes</a:t>
            </a:r>
            <a:endParaRPr lang="en-GB" sz="1000" dirty="0">
              <a:solidFill>
                <a:srgbClr val="FFFFFF"/>
              </a:solidFill>
              <a:ea typeface="ＭＳ Ｐゴシック" pitchFamily="116" charset="-128"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err="1" smtClean="0"/>
              <a:t>Fith</a:t>
            </a:r>
            <a:r>
              <a:rPr lang="en-GB" dirty="0" smtClean="0"/>
              <a:t> level</a:t>
            </a:r>
          </a:p>
        </p:txBody>
      </p:sp>
      <p:sp>
        <p:nvSpPr>
          <p:cNvPr id="11" name="Text Box 123"/>
          <p:cNvSpPr txBox="1">
            <a:spLocks noChangeArrowheads="1"/>
          </p:cNvSpPr>
          <p:nvPr userDrawn="1"/>
        </p:nvSpPr>
        <p:spPr bwMode="auto">
          <a:xfrm>
            <a:off x="57468" y="6568440"/>
            <a:ext cx="4819332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spcBef>
                <a:spcPts val="0"/>
              </a:spcBef>
              <a:buClrTx/>
              <a:buFontTx/>
              <a:buNone/>
            </a:pPr>
            <a:r>
              <a:rPr lang="en-US" sz="800" dirty="0" smtClean="0">
                <a:solidFill>
                  <a:srgbClr val="261748"/>
                </a:solidFill>
                <a:ea typeface="ＭＳ Ｐゴシック" pitchFamily="116" charset="-128"/>
              </a:rPr>
              <a:t>Thomas </a:t>
            </a:r>
            <a:r>
              <a:rPr lang="en-US" sz="800" dirty="0" err="1" smtClean="0">
                <a:solidFill>
                  <a:srgbClr val="261748"/>
                </a:solidFill>
                <a:ea typeface="ＭＳ Ｐゴシック" pitchFamily="116" charset="-128"/>
              </a:rPr>
              <a:t>Tschentscher</a:t>
            </a:r>
            <a:r>
              <a:rPr lang="en-US" sz="800" dirty="0" smtClean="0">
                <a:solidFill>
                  <a:srgbClr val="261748"/>
                </a:solidFill>
                <a:ea typeface="ＭＳ Ｐゴシック" pitchFamily="116" charset="-128"/>
              </a:rPr>
              <a:t>, European XFEL, </a:t>
            </a:r>
          </a:p>
          <a:p>
            <a:pPr eaLnBrk="0" hangingPunct="0">
              <a:spcBef>
                <a:spcPts val="0"/>
              </a:spcBef>
              <a:buClrTx/>
              <a:buFontTx/>
              <a:buNone/>
            </a:pPr>
            <a:r>
              <a:rPr lang="en-US" sz="800" dirty="0" smtClean="0">
                <a:solidFill>
                  <a:srgbClr val="261748"/>
                </a:solidFill>
                <a:ea typeface="ＭＳ Ｐゴシック" pitchFamily="116" charset="-128"/>
              </a:rPr>
              <a:t>European XFEL Users’ Meeting, Hamburg 29/01/2014</a:t>
            </a:r>
            <a:endParaRPr lang="en-GB" sz="800" dirty="0">
              <a:solidFill>
                <a:srgbClr val="261748"/>
              </a:solidFill>
              <a:ea typeface="ＭＳ Ｐゴシック" pitchFamily="1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12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fontAlgn="base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ndico.desy.de/categoryDisplay.py?categId=39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ists.desy.de/sympa/info/xfel-c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Cloud Callout 4"/>
          <p:cNvSpPr/>
          <p:nvPr/>
        </p:nvSpPr>
        <p:spPr bwMode="auto">
          <a:xfrm>
            <a:off x="6743700" y="1668780"/>
            <a:ext cx="1607820" cy="93726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How do we align the undulators?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Cloud Callout 5"/>
          <p:cNvSpPr/>
          <p:nvPr/>
        </p:nvSpPr>
        <p:spPr bwMode="auto">
          <a:xfrm flipH="1">
            <a:off x="2301240" y="2453640"/>
            <a:ext cx="1844040" cy="93726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When should I take vacation in 2017?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Cloud Callout 6"/>
          <p:cNvSpPr/>
          <p:nvPr/>
        </p:nvSpPr>
        <p:spPr bwMode="auto">
          <a:xfrm flipH="1">
            <a:off x="2903220" y="3497580"/>
            <a:ext cx="1844040" cy="93726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/>
              <a:t>S</a:t>
            </a:r>
            <a:r>
              <a:rPr lang="en-US" sz="1200" dirty="0" smtClean="0"/>
              <a:t>hould I take vacation in 2017?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5939790" y="3021330"/>
            <a:ext cx="1824990" cy="94488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When can I submit my first Nature article?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Cloud Callout 8"/>
          <p:cNvSpPr/>
          <p:nvPr/>
        </p:nvSpPr>
        <p:spPr bwMode="auto">
          <a:xfrm>
            <a:off x="6117377" y="5010150"/>
            <a:ext cx="2573656" cy="120777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Why do this accelerator guys make such a fuss about bunch trains?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Oval Callout 2"/>
          <p:cNvSpPr/>
          <p:nvPr/>
        </p:nvSpPr>
        <p:spPr bwMode="auto">
          <a:xfrm>
            <a:off x="617220" y="1379220"/>
            <a:ext cx="2887980" cy="998220"/>
          </a:xfrm>
          <a:prstGeom prst="wedgeEllipseCallou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Do they really think that the photons can be transported 1000 m and still hit the experimental hall?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Oval Callout 9"/>
          <p:cNvSpPr/>
          <p:nvPr/>
        </p:nvSpPr>
        <p:spPr bwMode="auto">
          <a:xfrm flipH="1">
            <a:off x="4314824" y="2377440"/>
            <a:ext cx="1684020" cy="998220"/>
          </a:xfrm>
          <a:prstGeom prst="wedgeEllipseCallou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Is self-seeding available in 2018 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" name="Oval Callout 10"/>
          <p:cNvSpPr/>
          <p:nvPr/>
        </p:nvSpPr>
        <p:spPr bwMode="auto">
          <a:xfrm flipH="1">
            <a:off x="321733" y="3375660"/>
            <a:ext cx="2259754" cy="998220"/>
          </a:xfrm>
          <a:prstGeom prst="wedgeEllipseCallou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Will we burn a hole in the vacuum chamber with the 600 kW beam?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2" name="Cloud Callout 11"/>
          <p:cNvSpPr/>
          <p:nvPr/>
        </p:nvSpPr>
        <p:spPr bwMode="auto">
          <a:xfrm>
            <a:off x="4173854" y="1311063"/>
            <a:ext cx="1824990" cy="94488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What are the bunch pattern options?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Cloud Callout 12"/>
          <p:cNvSpPr/>
          <p:nvPr/>
        </p:nvSpPr>
        <p:spPr bwMode="auto">
          <a:xfrm>
            <a:off x="2180590" y="4646295"/>
            <a:ext cx="1993264" cy="94488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How can I tune the photon energy?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Oval Callout 14"/>
          <p:cNvSpPr/>
          <p:nvPr/>
        </p:nvSpPr>
        <p:spPr bwMode="auto">
          <a:xfrm flipH="1">
            <a:off x="4255770" y="5092065"/>
            <a:ext cx="1684020" cy="998220"/>
          </a:xfrm>
          <a:prstGeom prst="wedgeEllipseCallou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What does a XFEL experiment really need?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6" name="Oval Callout 15"/>
          <p:cNvSpPr/>
          <p:nvPr/>
        </p:nvSpPr>
        <p:spPr bwMode="auto">
          <a:xfrm flipH="1">
            <a:off x="496570" y="5269018"/>
            <a:ext cx="1684020" cy="644313"/>
          </a:xfrm>
          <a:prstGeom prst="wedgeEllipseCallou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Will the gun work reliable?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7" name="Oval Callout 16"/>
          <p:cNvSpPr/>
          <p:nvPr/>
        </p:nvSpPr>
        <p:spPr bwMode="auto">
          <a:xfrm>
            <a:off x="4700904" y="3636645"/>
            <a:ext cx="1854200" cy="727710"/>
          </a:xfrm>
          <a:prstGeom prst="wedgeEllipseCallou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What energy stability can we expect?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8" name="Oval Callout 17"/>
          <p:cNvSpPr/>
          <p:nvPr/>
        </p:nvSpPr>
        <p:spPr bwMode="auto">
          <a:xfrm>
            <a:off x="4998085" y="4280747"/>
            <a:ext cx="1854200" cy="727710"/>
          </a:xfrm>
          <a:prstGeom prst="wedgeEllipseCallout">
            <a:avLst/>
          </a:prstGeom>
          <a:noFill/>
          <a:ln w="28575" cap="flat" cmpd="sng" algn="ctr">
            <a:solidFill>
              <a:schemeClr val="accent4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And the pointing?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9" name="Cloud Callout 18"/>
          <p:cNvSpPr/>
          <p:nvPr/>
        </p:nvSpPr>
        <p:spPr bwMode="auto">
          <a:xfrm>
            <a:off x="6852285" y="3891915"/>
            <a:ext cx="1824990" cy="944880"/>
          </a:xfrm>
          <a:prstGeom prst="cloudCallou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sz="1200" dirty="0" smtClean="0"/>
              <a:t>Where to have lunch in </a:t>
            </a:r>
            <a:r>
              <a:rPr lang="en-US" sz="1200" dirty="0" err="1" smtClean="0"/>
              <a:t>Schenefeld</a:t>
            </a:r>
            <a:r>
              <a:rPr lang="en-US" sz="1200" dirty="0" smtClean="0"/>
              <a:t>?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57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</a:t>
            </a:r>
            <a:r>
              <a:rPr lang="en-US" dirty="0" smtClean="0"/>
              <a:t>: Commissioning </a:t>
            </a:r>
            <a:r>
              <a:rPr lang="en-US" dirty="0"/>
              <a:t>and Operations </a:t>
            </a:r>
            <a:r>
              <a:rPr lang="en-US" dirty="0" smtClean="0"/>
              <a:t>Meeting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52400" y="1160360"/>
            <a:ext cx="8854440" cy="339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000" dirty="0" smtClean="0"/>
              <a:t>Bi-weekly </a:t>
            </a:r>
            <a:r>
              <a:rPr lang="en-US" sz="2000" dirty="0"/>
              <a:t>alternating to the TC </a:t>
            </a:r>
            <a:r>
              <a:rPr lang="en-US" sz="2000" dirty="0" smtClean="0"/>
              <a:t>meeting</a:t>
            </a:r>
            <a:endParaRPr lang="en-US" sz="2000" dirty="0"/>
          </a:p>
          <a:p>
            <a:pPr marL="342900" indent="-342900"/>
            <a:r>
              <a:rPr lang="en-US" sz="2000" dirty="0"/>
              <a:t>F</a:t>
            </a:r>
            <a:r>
              <a:rPr lang="en-US" sz="2000" dirty="0" smtClean="0"/>
              <a:t>ocus on </a:t>
            </a:r>
            <a:r>
              <a:rPr lang="en-US" sz="2000" dirty="0"/>
              <a:t>electron and photon beam commissioning and operating </a:t>
            </a:r>
            <a:endParaRPr lang="en-US" sz="2000" dirty="0" smtClean="0"/>
          </a:p>
          <a:p>
            <a:pPr marL="342900" indent="-342900"/>
            <a:r>
              <a:rPr lang="en-US" sz="2000" dirty="0" smtClean="0"/>
              <a:t>30</a:t>
            </a:r>
            <a:r>
              <a:rPr lang="en-US" sz="2000" dirty="0"/>
              <a:t>' presentation on selected topics </a:t>
            </a:r>
            <a:r>
              <a:rPr lang="en-US" sz="2000" dirty="0" smtClean="0"/>
              <a:t>with ample </a:t>
            </a:r>
            <a:r>
              <a:rPr lang="en-US" sz="2000" dirty="0"/>
              <a:t>time for </a:t>
            </a:r>
            <a:r>
              <a:rPr lang="en-US" sz="2000" dirty="0" smtClean="0"/>
              <a:t>discussions</a:t>
            </a:r>
          </a:p>
          <a:p>
            <a:pPr marL="342900" indent="-342900"/>
            <a:r>
              <a:rPr lang="en-US" sz="2000" dirty="0" smtClean="0"/>
              <a:t>Co-chaired </a:t>
            </a:r>
            <a:r>
              <a:rPr lang="en-US" sz="2000" dirty="0"/>
              <a:t>by </a:t>
            </a:r>
            <a:r>
              <a:rPr lang="en-US" sz="2000" dirty="0" smtClean="0"/>
              <a:t>Winni </a:t>
            </a:r>
            <a:r>
              <a:rPr lang="en-US" sz="2000" dirty="0"/>
              <a:t>Decking, Torsten Limberg, Harald Sinn and Thomas </a:t>
            </a:r>
            <a:r>
              <a:rPr lang="en-US" sz="2000" dirty="0" smtClean="0"/>
              <a:t>Tschentscher</a:t>
            </a:r>
            <a:endParaRPr lang="en-US" sz="2000" dirty="0"/>
          </a:p>
          <a:p>
            <a:pPr marL="342900" indent="-342900"/>
            <a:r>
              <a:rPr lang="en-US" sz="2000" dirty="0" err="1" smtClean="0"/>
              <a:t>Indico</a:t>
            </a:r>
            <a:r>
              <a:rPr lang="en-US" sz="2000" dirty="0" smtClean="0"/>
              <a:t> </a:t>
            </a:r>
            <a:r>
              <a:rPr lang="en-US" sz="2000" dirty="0"/>
              <a:t>page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indico.desy.de/categoryDisplay.py?categId=393</a:t>
            </a:r>
            <a:r>
              <a:rPr lang="en-US" sz="2000" dirty="0" smtClean="0"/>
              <a:t> (</a:t>
            </a:r>
            <a:r>
              <a:rPr lang="en-US" sz="2000" dirty="0" err="1" smtClean="0"/>
              <a:t>Indico</a:t>
            </a:r>
            <a:r>
              <a:rPr lang="en-US" sz="2000" dirty="0" smtClean="0"/>
              <a:t>-&gt;XFEL-&gt;Commissioning and Operation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 marL="342900" indent="-342900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" t="8534" r="41533" b="27430"/>
          <a:stretch/>
        </p:blipFill>
        <p:spPr bwMode="auto">
          <a:xfrm>
            <a:off x="590237" y="3765290"/>
            <a:ext cx="4135535" cy="258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30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Topics till summer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888513"/>
              </p:ext>
            </p:extLst>
          </p:nvPr>
        </p:nvGraphicFramePr>
        <p:xfrm>
          <a:off x="174201" y="1071882"/>
          <a:ext cx="8805546" cy="4671060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874482"/>
                <a:gridCol w="1206901"/>
                <a:gridCol w="877746"/>
                <a:gridCol w="5846417"/>
              </a:tblGrid>
              <a:tr h="5611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Dates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Other Events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Status</a:t>
                      </a:r>
                      <a:endParaRPr lang="en-US" sz="2000" b="1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Topic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97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14.01.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ok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Commissioning Schedule and </a:t>
                      </a:r>
                      <a:r>
                        <a:rPr lang="en-US" sz="2000" u="none" strike="noStrike" dirty="0" smtClean="0">
                          <a:effectLst/>
                        </a:rPr>
                        <a:t>Strategy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5611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28.01.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Users Meeting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11.02.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Gun Conditioning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25.02.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ok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Injector Commissioning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11.03.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Injector Laser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25.03.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Groemitz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ok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Detailed Beam Time Distirbution 2017/2018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08.04.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ok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Photon Beam Line Commissioning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22.04.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ACB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ok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MID Commissioning and First Experiment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06.05.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IPAC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ok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SPB Commissioning and First Experiment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20.05.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LLRF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03.06.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Slice Emittance Diagnostics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938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17.06.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A6A6A6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Detector Commissioning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594598" y="6061964"/>
            <a:ext cx="438293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Suggestions: contact anybody of the co-chairs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4605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COM: Who should come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18E81-CA98-483E-BA30-586BB5DF922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52400" y="1160360"/>
            <a:ext cx="8854440" cy="272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Initial Invitation </a:t>
            </a:r>
            <a:r>
              <a:rPr lang="en-US" sz="2000" dirty="0"/>
              <a:t>list is almost equivalent to the TC meeting. </a:t>
            </a:r>
          </a:p>
          <a:p>
            <a:pPr>
              <a:buNone/>
            </a:pPr>
            <a:r>
              <a:rPr lang="en-US" sz="2000" dirty="0"/>
              <a:t>WP who </a:t>
            </a:r>
            <a:r>
              <a:rPr lang="en-US" sz="2000" dirty="0" smtClean="0"/>
              <a:t>will be involved into beam commissioning should </a:t>
            </a:r>
            <a:r>
              <a:rPr lang="en-US" sz="2000" smtClean="0"/>
              <a:t>be presented.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People </a:t>
            </a:r>
            <a:r>
              <a:rPr lang="en-US" sz="2000" dirty="0"/>
              <a:t>who </a:t>
            </a:r>
            <a:r>
              <a:rPr lang="en-US" sz="2000" dirty="0" smtClean="0"/>
              <a:t>are interested into </a:t>
            </a:r>
            <a:r>
              <a:rPr lang="en-US" sz="2000" dirty="0"/>
              <a:t>beam commissioning should come.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Please </a:t>
            </a:r>
            <a:r>
              <a:rPr lang="en-US" sz="2000" dirty="0"/>
              <a:t>invite interested colleagues to subscribe to the mailing list via </a:t>
            </a:r>
            <a:r>
              <a:rPr lang="en-US" sz="2000" dirty="0">
                <a:hlinkClick r:id="rId2"/>
              </a:rPr>
              <a:t>https://lists.desy.de/sympa/info/xfel-cm</a:t>
            </a:r>
            <a:endParaRPr lang="en-US" sz="2000" dirty="0"/>
          </a:p>
          <a:p>
            <a:pPr marL="342900" indent="-342900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82854"/>
      </p:ext>
    </p:extLst>
  </p:cSld>
  <p:clrMapOvr>
    <a:masterClrMapping/>
  </p:clrMapOvr>
</p:sld>
</file>

<file path=ppt/theme/theme1.xml><?xml version="1.0" encoding="utf-8"?>
<a:theme xmlns:a="http://schemas.openxmlformats.org/drawingml/2006/main" name="EuropeannXFEL_Winni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  <a:txDef>
      <a:spPr>
        <a:noFill/>
        <a:ln>
          <a:noFill/>
        </a:ln>
      </a:spPr>
      <a:bodyPr wrap="none" rtlCol="0">
        <a:spAutoFit/>
      </a:bodyPr>
      <a:lstStyle>
        <a:defPPr>
          <a:buNone/>
          <a:defRPr sz="1600" dirty="0" smtClean="0"/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EuropeannXFEL_Winni</Template>
  <TotalTime>0</TotalTime>
  <Words>338</Words>
  <Application>Microsoft Office PowerPoint</Application>
  <PresentationFormat>On-screen Show (4:3)</PresentationFormat>
  <Paragraphs>78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EuropeannXFEL_Winni</vt:lpstr>
      <vt:lpstr>DESY European XFEL</vt:lpstr>
      <vt:lpstr>PowerPoint Presentation</vt:lpstr>
      <vt:lpstr>COM: Commissioning and Operations Meeting</vt:lpstr>
      <vt:lpstr>Tentative Topics till summer</vt:lpstr>
      <vt:lpstr>COM: Who should come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Commissioning and Early Operation</dc:title>
  <dc:creator>wdecking</dc:creator>
  <cp:lastModifiedBy>wdecking</cp:lastModifiedBy>
  <cp:revision>125</cp:revision>
  <cp:lastPrinted>2008-09-01T15:04:16Z</cp:lastPrinted>
  <dcterms:created xsi:type="dcterms:W3CDTF">2014-04-22T09:55:25Z</dcterms:created>
  <dcterms:modified xsi:type="dcterms:W3CDTF">2015-01-14T10:35:04Z</dcterms:modified>
</cp:coreProperties>
</file>