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2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6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4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4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2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9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2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4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5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2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F14F6-143B-A649-8838-FD7F4CF82039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45ACD-CF76-EA4C-A489-BFDE692A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4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architectural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76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Engineering run</a:t>
            </a:r>
          </a:p>
          <a:p>
            <a:r>
              <a:rPr lang="en-US" dirty="0" smtClean="0"/>
              <a:t>3 parts – one of which dedicated to CHESS</a:t>
            </a:r>
          </a:p>
          <a:p>
            <a:r>
              <a:rPr lang="en-US" dirty="0" smtClean="0"/>
              <a:t>Various substrate resistivity u</a:t>
            </a:r>
            <a:r>
              <a:rPr lang="en-US" dirty="0" smtClean="0"/>
              <a:t>p to 1000Ω/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endParaRPr lang="en-US" dirty="0" smtClean="0"/>
          </a:p>
          <a:p>
            <a:r>
              <a:rPr lang="en-US" dirty="0" smtClean="0"/>
              <a:t>Design effort shared between SLAC and UCSC</a:t>
            </a:r>
          </a:p>
          <a:p>
            <a:r>
              <a:rPr lang="en-US" dirty="0" smtClean="0"/>
              <a:t>Submission target: end of </a:t>
            </a:r>
            <a:r>
              <a:rPr lang="en-US" dirty="0" err="1" smtClean="0"/>
              <a:t>february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6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first hit per strip + flag in case of additional hit [5+1 bit]</a:t>
            </a:r>
          </a:p>
          <a:p>
            <a:r>
              <a:rPr lang="en-US" dirty="0" smtClean="0"/>
              <a:t>Read 8 hits per group of 128 strips [7 bit]</a:t>
            </a:r>
          </a:p>
          <a:p>
            <a:r>
              <a:rPr lang="en-US" dirty="0" smtClean="0"/>
              <a:t>LVDS readout at 320MHz on 5+1+7 = 13 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pic>
        <p:nvPicPr>
          <p:cNvPr id="4" name="Content Placeholder 3" descr="Screen Shot 2015-01-19 at 10.45.1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23" b="-38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7198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Pixel array</a:t>
            </a:r>
            <a:endParaRPr lang="en-US" dirty="0"/>
          </a:p>
        </p:txBody>
      </p:sp>
      <p:pic>
        <p:nvPicPr>
          <p:cNvPr id="4" name="Content Placeholder 3" descr="Screen Shot 2015-01-19 at 10.45.4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4" r="-6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5566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encoding</a:t>
            </a:r>
            <a:endParaRPr lang="en-US" dirty="0"/>
          </a:p>
        </p:txBody>
      </p:sp>
      <p:pic>
        <p:nvPicPr>
          <p:cNvPr id="4" name="Content Placeholder 3" descr="Screen Shot 2015-01-19 at 10.46.3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8" r="-1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78107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Strip encoding – based on I. </a:t>
            </a:r>
            <a:r>
              <a:rPr lang="en-US" dirty="0" err="1" smtClean="0"/>
              <a:t>Peric</a:t>
            </a:r>
            <a:r>
              <a:rPr lang="en-US" dirty="0" smtClean="0"/>
              <a:t> </a:t>
            </a:r>
            <a:r>
              <a:rPr lang="en-US" dirty="0" err="1" smtClean="0"/>
              <a:t>strixel</a:t>
            </a:r>
            <a:r>
              <a:rPr lang="en-US" dirty="0" smtClean="0"/>
              <a:t> idea </a:t>
            </a:r>
            <a:endParaRPr lang="en-US" dirty="0"/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>
          <a:xfrm>
            <a:off x="3441700" y="1600200"/>
            <a:ext cx="52451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Sum strips in groups of 8</a:t>
            </a:r>
          </a:p>
          <a:p>
            <a:r>
              <a:rPr lang="en-US" dirty="0" smtClean="0"/>
              <a:t>Propagate the intermediate sum + carry</a:t>
            </a:r>
          </a:p>
          <a:p>
            <a:r>
              <a:rPr lang="en-US" dirty="0" smtClean="0"/>
              <a:t>Latch in memory the sum for each group of 8 added with the intermediate sum</a:t>
            </a:r>
          </a:p>
          <a:p>
            <a:r>
              <a:rPr lang="en-US" dirty="0" smtClean="0"/>
              <a:t>Multiplex addresses 000 to 111 to the output bus.</a:t>
            </a:r>
          </a:p>
          <a:p>
            <a:r>
              <a:rPr lang="en-US" dirty="0" smtClean="0"/>
              <a:t>Time multiplex this stage will be necessary.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36800" y="1835150"/>
            <a:ext cx="571500" cy="1358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7800" y="1879600"/>
            <a:ext cx="1219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7800" y="2120900"/>
            <a:ext cx="1219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7800" y="2362200"/>
            <a:ext cx="1219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7800" y="2603500"/>
            <a:ext cx="1219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7800" y="2844800"/>
            <a:ext cx="1219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7800" y="3086100"/>
            <a:ext cx="1219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7800" y="3632200"/>
            <a:ext cx="1219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58900" y="181610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1358900" y="204470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1358900" y="2289175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1358900" y="253365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1358900" y="2778125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1358900" y="302260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1612900" y="1587500"/>
            <a:ext cx="399155" cy="261610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1100" dirty="0" smtClean="0"/>
              <a:t>000</a:t>
            </a:r>
            <a:endParaRPr lang="en-US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1612900" y="3238500"/>
            <a:ext cx="399155" cy="261610"/>
          </a:xfrm>
          <a:prstGeom prst="rect">
            <a:avLst/>
          </a:prstGeom>
          <a:solidFill>
            <a:srgbClr val="8064A2"/>
          </a:solidFill>
        </p:spPr>
        <p:txBody>
          <a:bodyPr wrap="none" rtlCol="0">
            <a:spAutoFit/>
          </a:bodyPr>
          <a:lstStyle/>
          <a:p>
            <a:r>
              <a:rPr lang="en-US" sz="1100" dirty="0" smtClean="0"/>
              <a:t>010</a:t>
            </a:r>
            <a:endParaRPr lang="en-US" sz="11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618684" y="1964266"/>
            <a:ext cx="5835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28217" y="3238500"/>
            <a:ext cx="4266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sum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403922" y="1811010"/>
            <a:ext cx="39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000</a:t>
            </a:r>
            <a:endParaRPr 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2403922" y="2795260"/>
            <a:ext cx="39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001</a:t>
            </a:r>
            <a:endParaRPr lang="en-US" sz="11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612900" y="2925232"/>
            <a:ext cx="5835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68980" y="1617990"/>
            <a:ext cx="254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+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2148999" y="3500110"/>
            <a:ext cx="254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+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2336800" y="3590270"/>
            <a:ext cx="571500" cy="1358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358900" y="357122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1358900" y="379982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1358900" y="4044295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1358900" y="428877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1358900" y="4533245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1358900" y="477772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1612900" y="4993620"/>
            <a:ext cx="399155" cy="261610"/>
          </a:xfrm>
          <a:prstGeom prst="rect">
            <a:avLst/>
          </a:prstGeom>
          <a:solidFill>
            <a:srgbClr val="8064A2"/>
          </a:solidFill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  <a:r>
              <a:rPr lang="en-US" sz="1100" dirty="0" smtClean="0"/>
              <a:t>00</a:t>
            </a:r>
            <a:endParaRPr lang="en-US" sz="11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618684" y="3719386"/>
            <a:ext cx="5835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128217" y="4993620"/>
            <a:ext cx="4266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sum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2403922" y="3571220"/>
            <a:ext cx="39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010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2403922" y="4550380"/>
            <a:ext cx="39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011</a:t>
            </a:r>
            <a:endParaRPr lang="en-US" sz="11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612900" y="4680352"/>
            <a:ext cx="5835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068980" y="3373110"/>
            <a:ext cx="254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+</a:t>
            </a:r>
            <a:endParaRPr lang="en-US" sz="11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821555" y="1915848"/>
            <a:ext cx="0" cy="1267758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827010" y="3590270"/>
            <a:ext cx="0" cy="1267758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799820" y="5338890"/>
            <a:ext cx="0" cy="650559"/>
          </a:xfrm>
          <a:prstGeom prst="straightConnector1">
            <a:avLst/>
          </a:prstGeom>
          <a:ln>
            <a:solidFill>
              <a:schemeClr val="accent4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69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Injection</a:t>
            </a:r>
            <a:endParaRPr lang="en-US" dirty="0"/>
          </a:p>
        </p:txBody>
      </p:sp>
      <p:pic>
        <p:nvPicPr>
          <p:cNvPr id="4" name="Content Placeholder 3" descr="Screen Shot 2015-01-19 at 11.29.2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4" r="-16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65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pixel layout to be copied from CHESS1</a:t>
            </a:r>
          </a:p>
          <a:p>
            <a:r>
              <a:rPr lang="en-US" dirty="0" smtClean="0"/>
              <a:t>Design of the strip encoding simulated and validated</a:t>
            </a:r>
          </a:p>
          <a:p>
            <a:r>
              <a:rPr lang="en-US" dirty="0" smtClean="0"/>
              <a:t>Design of 320MHz LVDS validated </a:t>
            </a:r>
          </a:p>
          <a:p>
            <a:r>
              <a:rPr lang="en-US" dirty="0" smtClean="0"/>
              <a:t>Design of 128 lines encoding to be tested</a:t>
            </a:r>
          </a:p>
          <a:p>
            <a:r>
              <a:rPr lang="en-US" dirty="0" smtClean="0"/>
              <a:t>Design of pixel discriminator to be done based on I. </a:t>
            </a:r>
            <a:r>
              <a:rPr lang="en-US" dirty="0" err="1" smtClean="0"/>
              <a:t>Peric</a:t>
            </a:r>
            <a:r>
              <a:rPr lang="en-US" dirty="0" err="1" smtClean="0"/>
              <a:t>’s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51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208</Words>
  <Application>Microsoft Macintosh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CHESS2 architectural </vt:lpstr>
      <vt:lpstr>Architecture proposal</vt:lpstr>
      <vt:lpstr>Architecture</vt:lpstr>
      <vt:lpstr>Architecture</vt:lpstr>
      <vt:lpstr>Pixel array</vt:lpstr>
      <vt:lpstr>Strip encoding</vt:lpstr>
      <vt:lpstr>Strip encoding – based on I. Peric strixel idea </vt:lpstr>
      <vt:lpstr>Charge Injection</vt:lpstr>
      <vt:lpstr>Conclusion</vt:lpstr>
    </vt:vector>
  </TitlesOfParts>
  <Company>UCSC/SCIPP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architectural </dc:title>
  <dc:creator>Herve Grabas</dc:creator>
  <cp:lastModifiedBy>Herve Grabas</cp:lastModifiedBy>
  <cp:revision>5</cp:revision>
  <dcterms:created xsi:type="dcterms:W3CDTF">2015-01-20T06:32:46Z</dcterms:created>
  <dcterms:modified xsi:type="dcterms:W3CDTF">2015-01-20T07:53:34Z</dcterms:modified>
</cp:coreProperties>
</file>