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5"/>
  </p:notesMasterIdLst>
  <p:sldIdLst>
    <p:sldId id="256" r:id="rId5"/>
    <p:sldId id="286" r:id="rId6"/>
    <p:sldId id="276" r:id="rId7"/>
    <p:sldId id="281" r:id="rId8"/>
    <p:sldId id="285" r:id="rId9"/>
    <p:sldId id="284" r:id="rId10"/>
    <p:sldId id="274" r:id="rId11"/>
    <p:sldId id="278" r:id="rId12"/>
    <p:sldId id="283" r:id="rId13"/>
    <p:sldId id="282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7" autoAdjust="0"/>
  </p:normalViewPr>
  <p:slideViewPr>
    <p:cSldViewPr>
      <p:cViewPr>
        <p:scale>
          <a:sx n="100" d="100"/>
          <a:sy n="100" d="100"/>
        </p:scale>
        <p:origin x="-1944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6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pPr>
              <a:defRPr/>
            </a:pPr>
            <a:fld id="{F71B31D1-AFA5-4917-9256-7C86D143C7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728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0B631466-D433-4642-92C6-8D9C97EE7C48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71B31D1-AFA5-4917-9256-7C86D143C75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81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5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14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201613"/>
            <a:ext cx="2055813" cy="55895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01613"/>
            <a:ext cx="6018212" cy="55895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3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67C2-FD10-412F-AA27-6B72BE74A2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80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CBE2-5F5E-41F4-8D65-8E372E7EB7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67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0803-C5F5-41F9-A1D8-20876FDB8B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58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BE72-62F1-4BBA-93F0-A4D367F55A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3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5AAD9-D5EF-4F35-9AC8-A892514905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31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B95E-9C72-4E3D-8273-3EA8ADA276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967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AB628-7A7F-4AB5-88A4-2AA9E68497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683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59C4D-A3A8-4B8F-BFDA-F7B3691542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40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759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1C82-9216-4903-A265-233466E251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463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E5E0-10D4-4FDF-9AFE-870F5D0AD1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238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60721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60721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0DBF-3011-43FF-BBA5-44B53C2DB3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122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451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865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9623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26841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038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445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959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6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10287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9255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007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90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201613"/>
            <a:ext cx="2055813" cy="55895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01613"/>
            <a:ext cx="6018212" cy="55895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254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27.11.2012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F56D-557A-4B8E-A328-BA70C418E2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342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27.11.2012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D767-8269-46D0-BA40-09E8ACC094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107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27.11.2012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64369-77CF-48A8-8663-E28E5E0977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277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27.11.2012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5C188-6196-48BD-B8BE-B7A02B71CE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143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27.11.2012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6D57-82FD-4E71-ADC2-BA6B13FCF4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158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27.11.2012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B7A82-9C60-471E-9596-917A34825E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19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26841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006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27.11.2012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BC8FC-C428-4163-9A62-47074EDF28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608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27.11.2012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13F60-97AE-4C3C-8809-83BF901A20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760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27.11.2012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4BBDA-0B9E-4A58-8DB6-612288C9B3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562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27.11.2012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22E0-5760-44B5-BB44-4ED5F629D9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671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60721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60721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27.11.2012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4AFF5-A11D-4DFC-A05D-8A0414A8FB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2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22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69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1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7903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356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01613"/>
            <a:ext cx="690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3375"/>
            <a:ext cx="1493838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388" y="6453188"/>
            <a:ext cx="5762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688"/>
              </a:spcBef>
              <a:buClrTx/>
              <a:buFontTx/>
              <a:buNone/>
              <a:defRPr/>
            </a:pPr>
            <a:fld id="{659191E7-F544-4652-AEC0-74129027CD80}" type="slidenum">
              <a:rPr lang="de-DE" sz="1100" b="1" smtClean="0">
                <a:solidFill>
                  <a:srgbClr val="FFFFFF"/>
                </a:solidFill>
              </a:rPr>
              <a:pPr>
                <a:spcBef>
                  <a:spcPts val="688"/>
                </a:spcBef>
                <a:buClrTx/>
                <a:buFontTx/>
                <a:buNone/>
                <a:defRPr/>
              </a:pPr>
              <a:t>‹Nr.›</a:t>
            </a:fld>
            <a:endParaRPr lang="de-DE" sz="1100" b="1" smtClean="0">
              <a:solidFill>
                <a:srgbClr val="FFFFFF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11188" y="6453188"/>
            <a:ext cx="936625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688"/>
              </a:spcBef>
              <a:buClrTx/>
              <a:buFontTx/>
              <a:buNone/>
              <a:defRPr/>
            </a:pPr>
            <a:r>
              <a:rPr lang="de-DE" sz="1100" dirty="0" smtClean="0">
                <a:solidFill>
                  <a:srgbClr val="FFFFFF"/>
                </a:solidFill>
              </a:rPr>
              <a:t>31/03/2014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843213" y="6453188"/>
            <a:ext cx="38163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688"/>
              </a:spcBef>
              <a:buClrTx/>
              <a:buFontTx/>
              <a:buNone/>
              <a:defRPr/>
            </a:pPr>
            <a:r>
              <a:rPr lang="de-DE" sz="1100" dirty="0" smtClean="0">
                <a:solidFill>
                  <a:srgbClr val="FFFFFF"/>
                </a:solidFill>
              </a:rPr>
              <a:t>Jörg Meyer – AHM: DLCL Earth </a:t>
            </a:r>
            <a:r>
              <a:rPr lang="de-DE" sz="1100" dirty="0" err="1" smtClean="0">
                <a:solidFill>
                  <a:srgbClr val="FFFFFF"/>
                </a:solidFill>
              </a:rPr>
              <a:t>and</a:t>
            </a:r>
            <a:r>
              <a:rPr lang="de-DE" sz="1100" dirty="0" smtClean="0">
                <a:solidFill>
                  <a:srgbClr val="FFFFFF"/>
                </a:solidFill>
              </a:rPr>
              <a:t> Environment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011863" y="6453188"/>
            <a:ext cx="30241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>
              <a:spcBef>
                <a:spcPts val="688"/>
              </a:spcBef>
              <a:buClrTx/>
              <a:buFontTx/>
              <a:buNone/>
              <a:defRPr/>
            </a:pPr>
            <a:r>
              <a:rPr lang="de-DE" sz="1100" dirty="0" smtClean="0">
                <a:solidFill>
                  <a:srgbClr val="FFFFFF"/>
                </a:solidFill>
              </a:rPr>
              <a:t>KIT/SCC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47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477B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477B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477B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477B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477B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477B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477B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477B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pPr>
              <a:defRPr/>
            </a:pPr>
            <a:fld id="{722F8A33-0605-47E3-B51E-1C3CFE34B4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93838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01613"/>
            <a:ext cx="690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477B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47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477B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477B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477B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477B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477B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477B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477B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477B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de-DE"/>
              <a:t>27.11.2012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pPr>
              <a:defRPr/>
            </a:pPr>
            <a:fld id="{8B832742-53CB-4694-A7D3-6441E626BE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rd-house.github.io/" TargetMode="External"/><Relationship Id="rId2" Type="http://schemas.openxmlformats.org/officeDocument/2006/relationships/hyperlink" Target="https://github.com/bird-hou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755650" y="333375"/>
            <a:ext cx="74882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600" b="1" dirty="0">
                <a:solidFill>
                  <a:srgbClr val="FFFFFF"/>
                </a:solidFill>
              </a:rPr>
              <a:t>Data </a:t>
            </a:r>
            <a:r>
              <a:rPr lang="de-DE" sz="2600" b="1" dirty="0" smtClean="0">
                <a:solidFill>
                  <a:srgbClr val="FFFFFF"/>
                </a:solidFill>
              </a:rPr>
              <a:t>Life Cycle </a:t>
            </a:r>
            <a:r>
              <a:rPr lang="de-DE" sz="2600" b="1" dirty="0">
                <a:solidFill>
                  <a:srgbClr val="FFFFFF"/>
                </a:solidFill>
              </a:rPr>
              <a:t>Lab </a:t>
            </a:r>
            <a:r>
              <a:rPr lang="de-DE" sz="2600" b="1" dirty="0" smtClean="0">
                <a:solidFill>
                  <a:srgbClr val="FFFFFF"/>
                </a:solidFill>
              </a:rPr>
              <a:t>Earth </a:t>
            </a:r>
            <a:r>
              <a:rPr lang="de-DE" sz="2600" b="1" dirty="0" err="1" smtClean="0">
                <a:solidFill>
                  <a:srgbClr val="FFFFFF"/>
                </a:solidFill>
              </a:rPr>
              <a:t>and</a:t>
            </a:r>
            <a:r>
              <a:rPr lang="de-DE" sz="2600" b="1" dirty="0" smtClean="0">
                <a:solidFill>
                  <a:srgbClr val="FFFFFF"/>
                </a:solidFill>
              </a:rPr>
              <a:t> Environment</a:t>
            </a:r>
            <a:endParaRPr lang="de-DE" sz="2600" b="1" dirty="0">
              <a:solidFill>
                <a:srgbClr val="FFFFFF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755650" y="981075"/>
            <a:ext cx="7561263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b="1" dirty="0">
                <a:solidFill>
                  <a:srgbClr val="FFFFFF"/>
                </a:solidFill>
              </a:rPr>
              <a:t>LSDMA All-Hands Meeting </a:t>
            </a:r>
            <a:r>
              <a:rPr lang="de-DE" sz="2400" b="1" dirty="0" smtClean="0">
                <a:solidFill>
                  <a:srgbClr val="FFFFFF"/>
                </a:solidFill>
              </a:rPr>
              <a:t>Mar 25, 2015</a:t>
            </a:r>
            <a:endParaRPr lang="de-DE" sz="2400" b="1" dirty="0">
              <a:solidFill>
                <a:srgbClr val="FFFFFF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000" b="1" dirty="0" smtClean="0">
                <a:solidFill>
                  <a:srgbClr val="92D050"/>
                </a:solidFill>
              </a:rPr>
              <a:t>Marek </a:t>
            </a:r>
            <a:r>
              <a:rPr lang="de-DE" sz="2000" b="1" dirty="0" err="1" smtClean="0">
                <a:solidFill>
                  <a:srgbClr val="92D050"/>
                </a:solidFill>
              </a:rPr>
              <a:t>Szuba</a:t>
            </a:r>
            <a:r>
              <a:rPr lang="de-DE" sz="2000" b="1" dirty="0" smtClean="0">
                <a:solidFill>
                  <a:srgbClr val="92D050"/>
                </a:solidFill>
              </a:rPr>
              <a:t>, Jörg Meyer</a:t>
            </a:r>
            <a:endParaRPr lang="de-DE" sz="2000" b="1" dirty="0">
              <a:solidFill>
                <a:srgbClr val="92D050"/>
              </a:solidFill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3" b="13747"/>
          <a:stretch>
            <a:fillRect/>
          </a:stretch>
        </p:blipFill>
        <p:spPr bwMode="auto">
          <a:xfrm>
            <a:off x="7938" y="2773363"/>
            <a:ext cx="9144000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823" b="137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15" y="893440"/>
            <a:ext cx="4404781" cy="527186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55650" y="188913"/>
            <a:ext cx="74882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b="1" dirty="0" smtClean="0">
                <a:solidFill>
                  <a:schemeClr val="tx1"/>
                </a:solidFill>
              </a:rPr>
              <a:t>EU-</a:t>
            </a:r>
            <a:r>
              <a:rPr lang="de-DE" sz="2400" b="1" dirty="0" err="1" smtClean="0">
                <a:solidFill>
                  <a:schemeClr val="tx1"/>
                </a:solidFill>
              </a:rPr>
              <a:t>Proposal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07504" y="908720"/>
            <a:ext cx="8640960" cy="48942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477B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477B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477B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 err="1" smtClean="0"/>
              <a:t>Centre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Excellence </a:t>
            </a:r>
          </a:p>
          <a:p>
            <a:r>
              <a:rPr lang="de-DE" kern="0" dirty="0" err="1" smtClean="0"/>
              <a:t>for</a:t>
            </a:r>
            <a:r>
              <a:rPr lang="de-DE" kern="0" dirty="0" smtClean="0"/>
              <a:t> Environmental </a:t>
            </a:r>
            <a:r>
              <a:rPr lang="de-DE" kern="0" dirty="0" err="1" smtClean="0"/>
              <a:t>Application</a:t>
            </a:r>
            <a:r>
              <a:rPr lang="de-DE" kern="0" dirty="0" smtClean="0"/>
              <a:t> Software </a:t>
            </a:r>
          </a:p>
          <a:p>
            <a:r>
              <a:rPr lang="de-DE" kern="0" dirty="0" smtClean="0"/>
              <a:t>(</a:t>
            </a:r>
            <a:r>
              <a:rPr lang="de-DE" kern="0" dirty="0" err="1" smtClean="0"/>
              <a:t>EnCompAS</a:t>
            </a:r>
            <a:r>
              <a:rPr lang="de-DE" kern="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kern="0" dirty="0" err="1" smtClean="0"/>
              <a:t>submitted</a:t>
            </a:r>
            <a:r>
              <a:rPr lang="de-DE" kern="0" dirty="0" smtClean="0"/>
              <a:t> on Jan, 14th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kern="0" dirty="0" err="1" smtClean="0"/>
              <a:t>together</a:t>
            </a:r>
            <a:r>
              <a:rPr lang="de-DE" kern="0" dirty="0" smtClean="0"/>
              <a:t> </a:t>
            </a:r>
            <a:r>
              <a:rPr lang="de-DE" kern="0" dirty="0" err="1" smtClean="0"/>
              <a:t>with</a:t>
            </a:r>
            <a:r>
              <a:rPr lang="de-DE" kern="0" dirty="0" smtClean="0"/>
              <a:t> </a:t>
            </a:r>
          </a:p>
          <a:p>
            <a:pPr marL="457200" lvl="1" indent="0"/>
            <a:r>
              <a:rPr lang="de-DE" kern="0" dirty="0" smtClean="0"/>
              <a:t>    </a:t>
            </a:r>
            <a:r>
              <a:rPr lang="de-DE" kern="0" dirty="0" err="1" smtClean="0"/>
              <a:t>SimLab</a:t>
            </a:r>
            <a:r>
              <a:rPr lang="de-DE" kern="0" dirty="0" smtClean="0"/>
              <a:t> </a:t>
            </a:r>
            <a:r>
              <a:rPr lang="de-DE" kern="0" dirty="0" err="1" smtClean="0"/>
              <a:t>Climate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Environment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3413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55650" y="188913"/>
            <a:ext cx="74882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b="1" dirty="0" smtClean="0">
                <a:solidFill>
                  <a:schemeClr val="tx1"/>
                </a:solidFill>
              </a:rPr>
              <a:t>The Team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251520" y="908720"/>
            <a:ext cx="8568952" cy="504056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477B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477B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477B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DKRZ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Carsten </a:t>
            </a:r>
            <a:r>
              <a:rPr lang="en-GB" dirty="0" err="1"/>
              <a:t>Ehbrecht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Stephan </a:t>
            </a:r>
            <a:r>
              <a:rPr lang="en-GB" dirty="0" err="1"/>
              <a:t>Kindermann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Michael </a:t>
            </a:r>
            <a:r>
              <a:rPr lang="en-GB" dirty="0" err="1"/>
              <a:t>Lautenschlager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/>
              <a:t>KIT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Parinaz Ameri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Uğur</a:t>
            </a:r>
            <a:r>
              <a:rPr lang="en-US" dirty="0"/>
              <a:t> </a:t>
            </a:r>
            <a:r>
              <a:rPr lang="en-US" dirty="0" err="1" smtClean="0"/>
              <a:t>Çayoğlu</a:t>
            </a:r>
            <a:r>
              <a:rPr lang="en-US" dirty="0" smtClean="0"/>
              <a:t>: will start his PhD in August 2015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Ahmad </a:t>
            </a:r>
            <a:r>
              <a:rPr lang="en-GB" dirty="0" err="1" smtClean="0"/>
              <a:t>Maatouki</a:t>
            </a:r>
            <a:r>
              <a:rPr lang="en-GB" dirty="0" smtClean="0"/>
              <a:t>: defended his Master thesis end of January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Jörg</a:t>
            </a:r>
            <a:r>
              <a:rPr lang="en-GB" dirty="0" smtClean="0"/>
              <a:t> Meyer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Marek </a:t>
            </a:r>
            <a:r>
              <a:rPr lang="en-GB" dirty="0" err="1" smtClean="0"/>
              <a:t>Szuba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524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2355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55650" y="188913"/>
            <a:ext cx="74882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b="1" dirty="0" smtClean="0">
                <a:solidFill>
                  <a:schemeClr val="tx1"/>
                </a:solidFill>
              </a:rPr>
              <a:t>Services </a:t>
            </a:r>
            <a:r>
              <a:rPr lang="de-DE" sz="2400" b="1" dirty="0" err="1" smtClean="0">
                <a:solidFill>
                  <a:schemeClr val="tx1"/>
                </a:solidFill>
              </a:rPr>
              <a:t>for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Climate</a:t>
            </a:r>
            <a:r>
              <a:rPr lang="de-DE" sz="2400" b="1" dirty="0" smtClean="0">
                <a:solidFill>
                  <a:schemeClr val="tx1"/>
                </a:solidFill>
              </a:rPr>
              <a:t> Research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1520" y="908720"/>
            <a:ext cx="5976664" cy="504056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477B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477B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477B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/>
              <a:t>GLORIA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MongoDB</a:t>
            </a:r>
            <a:r>
              <a:rPr lang="en-GB" dirty="0" smtClean="0"/>
              <a:t> infrastructure on LSDF (7TB)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campaign will start in spring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replication/redundancy required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Satellite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MongoDB</a:t>
            </a:r>
            <a:r>
              <a:rPr lang="en-GB" dirty="0" smtClean="0"/>
              <a:t> with metadata (geolocations) of 22 instruments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improved geo-matcher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EUDAT B2SAFE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Safe replication of ENES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iRODs</a:t>
            </a:r>
            <a:r>
              <a:rPr lang="en-GB" dirty="0" smtClean="0"/>
              <a:t> + PIDs (EPIC-handles)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52400" lvl="1" indent="0">
              <a:buNone/>
            </a:pPr>
            <a:endParaRPr lang="en-GB" dirty="0" smtClean="0"/>
          </a:p>
        </p:txBody>
      </p:sp>
      <p:pic>
        <p:nvPicPr>
          <p:cNvPr id="68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83596"/>
            <a:ext cx="2978695" cy="1681308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57213"/>
            <a:ext cx="2592288" cy="1823915"/>
          </a:xfrm>
          <a:prstGeom prst="rect">
            <a:avLst/>
          </a:prstGeom>
        </p:spPr>
      </p:pic>
      <p:pic>
        <p:nvPicPr>
          <p:cNvPr id="7168" name="Grafik 71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55" y="4744741"/>
            <a:ext cx="3125541" cy="4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55650" y="475903"/>
            <a:ext cx="74882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Tx/>
            </a:pPr>
            <a:r>
              <a:rPr lang="de-DE" sz="2400" b="1" dirty="0" err="1">
                <a:solidFill>
                  <a:schemeClr val="tx1"/>
                </a:solidFill>
              </a:rPr>
              <a:t>Satellite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data</a:t>
            </a:r>
            <a:r>
              <a:rPr lang="de-DE" sz="2400" b="1" dirty="0">
                <a:solidFill>
                  <a:schemeClr val="tx1"/>
                </a:solidFill>
              </a:rPr>
              <a:t> – </a:t>
            </a:r>
            <a:r>
              <a:rPr lang="en-US" sz="2400" b="1" dirty="0">
                <a:solidFill>
                  <a:schemeClr val="tx1"/>
                </a:solidFill>
              </a:rPr>
              <a:t>Scalable oriented cluster library for Node.js</a:t>
            </a: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980728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477B"/>
                </a:solidFill>
                <a:latin typeface="+mn-lt"/>
                <a:ea typeface="+mn-ea"/>
              </a:rPr>
              <a:t>Web service API for </a:t>
            </a:r>
            <a:r>
              <a:rPr lang="en-US" sz="2000" kern="0" dirty="0" err="1">
                <a:solidFill>
                  <a:srgbClr val="00477B"/>
                </a:solidFill>
                <a:latin typeface="+mn-lt"/>
                <a:ea typeface="+mn-ea"/>
              </a:rPr>
              <a:t>MongoDB</a:t>
            </a:r>
            <a:r>
              <a:rPr lang="en-US" sz="2000" kern="0" dirty="0">
                <a:solidFill>
                  <a:srgbClr val="00477B"/>
                </a:solidFill>
                <a:latin typeface="+mn-lt"/>
                <a:ea typeface="+mn-ea"/>
              </a:rPr>
              <a:t> and predefined use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477B"/>
                </a:solidFill>
                <a:latin typeface="+mn-lt"/>
                <a:ea typeface="+mn-ea"/>
              </a:rPr>
              <a:t>parallel preprocessing of </a:t>
            </a:r>
            <a:r>
              <a:rPr lang="en-US" sz="2000" kern="0" dirty="0" err="1">
                <a:solidFill>
                  <a:srgbClr val="00477B"/>
                </a:solidFill>
                <a:latin typeface="+mn-lt"/>
                <a:ea typeface="+mn-ea"/>
              </a:rPr>
              <a:t>MongoDB</a:t>
            </a:r>
            <a:r>
              <a:rPr lang="en-US" sz="2000" kern="0" dirty="0">
                <a:solidFill>
                  <a:srgbClr val="00477B"/>
                </a:solidFill>
                <a:latin typeface="+mn-lt"/>
                <a:ea typeface="+mn-ea"/>
              </a:rPr>
              <a:t> </a:t>
            </a:r>
            <a:r>
              <a:rPr lang="en-US" sz="2000" kern="0" dirty="0" smtClean="0">
                <a:solidFill>
                  <a:srgbClr val="00477B"/>
                </a:solidFill>
                <a:latin typeface="+mn-lt"/>
                <a:ea typeface="+mn-ea"/>
              </a:rPr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kern="0" dirty="0" err="1" smtClean="0">
                <a:solidFill>
                  <a:srgbClr val="00477B"/>
                </a:solidFill>
                <a:latin typeface="+mn-lt"/>
                <a:ea typeface="+mn-ea"/>
              </a:rPr>
              <a:t>implementation</a:t>
            </a:r>
            <a:r>
              <a:rPr lang="de-DE" sz="2000" kern="0" dirty="0" smtClean="0">
                <a:solidFill>
                  <a:srgbClr val="00477B"/>
                </a:solidFill>
                <a:latin typeface="+mn-lt"/>
                <a:ea typeface="+mn-ea"/>
              </a:rPr>
              <a:t> </a:t>
            </a:r>
            <a:r>
              <a:rPr lang="de-DE" sz="2000" kern="0" dirty="0" err="1" smtClean="0">
                <a:solidFill>
                  <a:srgbClr val="00477B"/>
                </a:solidFill>
                <a:latin typeface="+mn-lt"/>
                <a:ea typeface="+mn-ea"/>
              </a:rPr>
              <a:t>complete</a:t>
            </a:r>
            <a:endParaRPr lang="en-US" sz="2000" kern="0" dirty="0">
              <a:solidFill>
                <a:srgbClr val="00477B"/>
              </a:solidFill>
              <a:latin typeface="+mn-lt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kern="0" dirty="0">
                <a:solidFill>
                  <a:srgbClr val="00477B"/>
                </a:solidFill>
                <a:latin typeface="+mn-lt"/>
                <a:ea typeface="+mn-ea"/>
              </a:rPr>
              <a:t>to be published in </a:t>
            </a:r>
            <a:r>
              <a:rPr lang="en-US" sz="2000" i="1" kern="0" dirty="0" smtClean="0">
                <a:solidFill>
                  <a:srgbClr val="00477B"/>
                </a:solidFill>
                <a:latin typeface="+mn-lt"/>
                <a:ea typeface="+mn-ea"/>
              </a:rPr>
              <a:t>2015</a:t>
            </a:r>
            <a:endParaRPr lang="en-US" sz="2000" i="1" kern="0" dirty="0">
              <a:solidFill>
                <a:srgbClr val="00477B"/>
              </a:solidFill>
              <a:latin typeface="+mn-lt"/>
              <a:ea typeface="+mn-ea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5616624" cy="39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3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71" y="2132856"/>
            <a:ext cx="5943033" cy="4104456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55650" y="188913"/>
            <a:ext cx="74882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Real-time </a:t>
            </a:r>
            <a:r>
              <a:rPr lang="en-US" sz="2400" b="1" dirty="0">
                <a:solidFill>
                  <a:schemeClr val="tx1"/>
                </a:solidFill>
              </a:rPr>
              <a:t>3D Visualization of Earth-observing-satellite Data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1520" y="764704"/>
            <a:ext cx="5976664" cy="504056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477B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477B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477B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Visualization </a:t>
            </a:r>
            <a:r>
              <a:rPr lang="en-US" dirty="0"/>
              <a:t>of climate data with web browser </a:t>
            </a:r>
            <a:r>
              <a:rPr lang="en-US" dirty="0" smtClean="0"/>
              <a:t>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A</a:t>
            </a:r>
            <a:r>
              <a:rPr lang="en-US" dirty="0" err="1" smtClean="0"/>
              <a:t>ccess</a:t>
            </a:r>
            <a:r>
              <a:rPr lang="en-US" dirty="0" smtClean="0"/>
              <a:t> </a:t>
            </a:r>
            <a:r>
              <a:rPr lang="en-US" dirty="0"/>
              <a:t>to input data from </a:t>
            </a:r>
            <a:r>
              <a:rPr lang="en-US" dirty="0" err="1"/>
              <a:t>MongoDB</a:t>
            </a:r>
            <a:r>
              <a:rPr lang="en-US" dirty="0"/>
              <a:t> (via scalable Node.js cluster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uses </a:t>
            </a:r>
            <a:r>
              <a:rPr lang="en-US" dirty="0" err="1"/>
              <a:t>WebGL</a:t>
            </a:r>
            <a:endParaRPr lang="en-US" dirty="0"/>
          </a:p>
          <a:p>
            <a:r>
              <a:rPr lang="en-US" i="1" dirty="0"/>
              <a:t>to be presented at</a:t>
            </a:r>
          </a:p>
          <a:p>
            <a:pPr marL="0" indent="0">
              <a:buNone/>
            </a:pPr>
            <a:r>
              <a:rPr lang="en-US" i="1" dirty="0"/>
              <a:t>European Geoscience </a:t>
            </a:r>
          </a:p>
          <a:p>
            <a:pPr marL="0" indent="0">
              <a:buNone/>
            </a:pPr>
            <a:r>
              <a:rPr lang="en-US" i="1" dirty="0"/>
              <a:t>Union 2015</a:t>
            </a:r>
            <a:r>
              <a:rPr lang="de-DE" i="1" dirty="0"/>
              <a:t> </a:t>
            </a: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524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8170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55650" y="188913"/>
            <a:ext cx="74882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b="1" dirty="0" smtClean="0">
                <a:solidFill>
                  <a:schemeClr val="tx1"/>
                </a:solidFill>
              </a:rPr>
              <a:t>Index </a:t>
            </a:r>
            <a:r>
              <a:rPr lang="de-DE" sz="2400" b="1" dirty="0" err="1" smtClean="0">
                <a:solidFill>
                  <a:schemeClr val="tx1"/>
                </a:solidFill>
              </a:rPr>
              <a:t>Selection</a:t>
            </a:r>
            <a:r>
              <a:rPr lang="de-DE" sz="2400" b="1" dirty="0" smtClean="0">
                <a:solidFill>
                  <a:schemeClr val="tx1"/>
                </a:solidFill>
              </a:rPr>
              <a:t> Tool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51520" y="908720"/>
            <a:ext cx="7776864" cy="504056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477B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477B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477B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dirty="0" smtClean="0"/>
              <a:t>Motivation</a:t>
            </a:r>
            <a:r>
              <a:rPr lang="de-DE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Index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problem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Database </a:t>
            </a:r>
            <a:r>
              <a:rPr lang="de-DE" dirty="0" err="1"/>
              <a:t>with</a:t>
            </a:r>
            <a:r>
              <a:rPr lang="de-DE" dirty="0"/>
              <a:t> n=10 </a:t>
            </a:r>
            <a:r>
              <a:rPr lang="de-DE" dirty="0" err="1"/>
              <a:t>fields</a:t>
            </a:r>
            <a:r>
              <a:rPr lang="de-DE" dirty="0"/>
              <a:t>:</a:t>
            </a:r>
          </a:p>
          <a:p>
            <a:pPr marL="476250" lvl="1" indent="0">
              <a:buNone/>
            </a:pPr>
            <a:r>
              <a:rPr lang="en-US" dirty="0"/>
              <a:t>     4,268,523,260 possible indexes</a:t>
            </a:r>
          </a:p>
          <a:p>
            <a:pPr marL="476250" lvl="1" indent="0">
              <a:buNone/>
            </a:pPr>
            <a:r>
              <a:rPr lang="de-DE" dirty="0"/>
              <a:t>     (</a:t>
            </a:r>
            <a:r>
              <a:rPr lang="en-US" altLang="en-US" dirty="0"/>
              <a:t>∑ (2</a:t>
            </a:r>
            <a:r>
              <a:rPr lang="en-US" altLang="en-US" baseline="30000" dirty="0"/>
              <a:t>k</a:t>
            </a:r>
            <a:r>
              <a:rPr lang="en-US" altLang="en-US" dirty="0"/>
              <a:t>) n! / (n-k)!)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Investigated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RDMS   </a:t>
            </a:r>
          </a:p>
          <a:p>
            <a:pPr marL="0" indent="0">
              <a:buNone/>
            </a:pPr>
            <a:r>
              <a:rPr lang="de-DE" dirty="0"/>
              <a:t>Goal: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indexes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endParaRPr lang="de-DE" dirty="0" smtClean="0"/>
          </a:p>
          <a:p>
            <a:pPr marL="0" indent="0"/>
            <a:r>
              <a:rPr lang="de-DE" dirty="0" smtClean="0"/>
              <a:t>     </a:t>
            </a:r>
            <a:r>
              <a:rPr lang="de-DE" dirty="0" err="1" smtClean="0"/>
              <a:t>MongoDB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/>
              <a:t>schema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NoSQL</a:t>
            </a:r>
            <a:r>
              <a:rPr lang="de-DE" dirty="0"/>
              <a:t> </a:t>
            </a:r>
            <a:r>
              <a:rPr lang="de-DE" dirty="0" smtClean="0"/>
              <a:t>DB)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dynamically</a:t>
            </a:r>
            <a:r>
              <a:rPr lang="de-DE" dirty="0"/>
              <a:t> </a:t>
            </a:r>
            <a:r>
              <a:rPr lang="de-DE" dirty="0" err="1"/>
              <a:t>adopt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in </a:t>
            </a:r>
            <a:endParaRPr lang="de-DE" dirty="0" smtClean="0"/>
          </a:p>
          <a:p>
            <a:pPr marL="0" indent="0"/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/>
              <a:t>pattern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db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real-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use-case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52400" lvl="1" indent="0">
              <a:buNone/>
            </a:pPr>
            <a:endParaRPr lang="en-GB" dirty="0" smtClean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71" y="1052736"/>
            <a:ext cx="37941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72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55650" y="188913"/>
            <a:ext cx="74882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b="1" dirty="0" err="1">
                <a:solidFill>
                  <a:schemeClr val="tx1"/>
                </a:solidFill>
              </a:rPr>
              <a:t>Geospatial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data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life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cycle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framework</a:t>
            </a:r>
            <a:endParaRPr lang="de-DE" sz="2400" b="1" dirty="0">
              <a:solidFill>
                <a:schemeClr val="tx1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 dirty="0" err="1">
                <a:solidFill>
                  <a:schemeClr val="tx1"/>
                </a:solidFill>
              </a:rPr>
              <a:t>Birdhouse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9512" y="836712"/>
            <a:ext cx="856895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342900" defTabSz="914400">
              <a:spcBef>
                <a:spcPts val="575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477B"/>
                </a:solidFill>
                <a:latin typeface="+mn-lt"/>
                <a:ea typeface="+mn-ea"/>
              </a:rPr>
              <a:t>Birdhouse: Web </a:t>
            </a:r>
            <a:r>
              <a:rPr lang="en-US" sz="2000" kern="0" dirty="0">
                <a:solidFill>
                  <a:srgbClr val="00477B"/>
                </a:solidFill>
                <a:latin typeface="+mn-lt"/>
                <a:ea typeface="+mn-ea"/>
              </a:rPr>
              <a:t>Processing Services for climate </a:t>
            </a:r>
            <a:r>
              <a:rPr lang="en-US" sz="2000" kern="0" dirty="0" smtClean="0">
                <a:solidFill>
                  <a:srgbClr val="00477B"/>
                </a:solidFill>
                <a:latin typeface="+mn-lt"/>
                <a:ea typeface="+mn-ea"/>
              </a:rPr>
              <a:t>data</a:t>
            </a:r>
          </a:p>
          <a:p>
            <a:pPr marL="800100" lvl="1" indent="-342900" defTabSz="914400">
              <a:spcBef>
                <a:spcPts val="575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de-DE" sz="2000" kern="0" dirty="0" err="1" smtClean="0">
                <a:solidFill>
                  <a:srgbClr val="00477B"/>
                </a:solidFill>
                <a:latin typeface="+mn-lt"/>
                <a:ea typeface="+mn-ea"/>
              </a:rPr>
              <a:t>code</a:t>
            </a:r>
            <a:r>
              <a:rPr lang="de-DE" sz="2000" kern="0" dirty="0">
                <a:solidFill>
                  <a:srgbClr val="00477B"/>
                </a:solidFill>
                <a:latin typeface="+mn-lt"/>
                <a:ea typeface="+mn-ea"/>
              </a:rPr>
              <a:t>: </a:t>
            </a:r>
            <a:r>
              <a:rPr lang="de-DE" sz="2000" kern="0" dirty="0">
                <a:solidFill>
                  <a:srgbClr val="00477B"/>
                </a:solidFill>
                <a:latin typeface="+mn-lt"/>
                <a:ea typeface="+mn-ea"/>
                <a:hlinkClick r:id="rId2"/>
              </a:rPr>
              <a:t>https://</a:t>
            </a:r>
            <a:r>
              <a:rPr lang="de-DE" sz="2000" kern="0" dirty="0" smtClean="0">
                <a:solidFill>
                  <a:srgbClr val="00477B"/>
                </a:solidFill>
                <a:latin typeface="+mn-lt"/>
                <a:ea typeface="+mn-ea"/>
                <a:hlinkClick r:id="rId2"/>
              </a:rPr>
              <a:t>github.com/bird-house</a:t>
            </a:r>
            <a:r>
              <a:rPr lang="de-DE" sz="2000" kern="0" dirty="0" smtClean="0">
                <a:solidFill>
                  <a:srgbClr val="00477B"/>
                </a:solidFill>
                <a:latin typeface="+mn-lt"/>
                <a:ea typeface="+mn-ea"/>
              </a:rPr>
              <a:t> </a:t>
            </a:r>
            <a:r>
              <a:rPr lang="de-DE" sz="2000" kern="0" dirty="0" err="1" smtClean="0">
                <a:solidFill>
                  <a:srgbClr val="00477B"/>
                </a:solidFill>
                <a:latin typeface="+mn-lt"/>
                <a:ea typeface="+mn-ea"/>
              </a:rPr>
              <a:t>doc</a:t>
            </a:r>
            <a:r>
              <a:rPr lang="de-DE" sz="2000" kern="0" dirty="0">
                <a:solidFill>
                  <a:srgbClr val="00477B"/>
                </a:solidFill>
                <a:latin typeface="+mn-lt"/>
                <a:ea typeface="+mn-ea"/>
              </a:rPr>
              <a:t>: </a:t>
            </a:r>
            <a:r>
              <a:rPr lang="de-DE" sz="2000" kern="0" dirty="0">
                <a:solidFill>
                  <a:srgbClr val="00477B"/>
                </a:solidFill>
                <a:latin typeface="+mn-lt"/>
                <a:ea typeface="+mn-ea"/>
                <a:hlinkClick r:id="rId3"/>
              </a:rPr>
              <a:t>http://bird-house.github.io</a:t>
            </a:r>
            <a:r>
              <a:rPr lang="de-DE" sz="2000" kern="0" dirty="0" smtClean="0">
                <a:solidFill>
                  <a:srgbClr val="00477B"/>
                </a:solidFill>
                <a:latin typeface="+mn-lt"/>
                <a:ea typeface="+mn-ea"/>
                <a:hlinkClick r:id="rId3"/>
              </a:rPr>
              <a:t>/</a:t>
            </a:r>
            <a:r>
              <a:rPr lang="de-DE" sz="2000" kern="0" dirty="0" smtClean="0">
                <a:solidFill>
                  <a:srgbClr val="00477B"/>
                </a:solidFill>
                <a:latin typeface="+mn-lt"/>
                <a:ea typeface="+mn-ea"/>
              </a:rPr>
              <a:t> </a:t>
            </a:r>
          </a:p>
          <a:p>
            <a:pPr marL="800100" lvl="1" indent="-342900" defTabSz="914400">
              <a:spcBef>
                <a:spcPts val="575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de-DE" sz="2000" kern="0" dirty="0" err="1" smtClean="0">
                <a:solidFill>
                  <a:srgbClr val="00477B"/>
                </a:solidFill>
                <a:latin typeface="+mn-lt"/>
                <a:ea typeface="+mn-ea"/>
              </a:rPr>
              <a:t>based</a:t>
            </a:r>
            <a:r>
              <a:rPr lang="de-DE" sz="2000" kern="0" dirty="0" smtClean="0">
                <a:solidFill>
                  <a:srgbClr val="00477B"/>
                </a:solidFill>
                <a:latin typeface="+mn-lt"/>
                <a:ea typeface="+mn-ea"/>
              </a:rPr>
              <a:t> on:</a:t>
            </a:r>
          </a:p>
          <a:p>
            <a:pPr marL="1200150" lvl="2" indent="-342900" defTabSz="914400">
              <a:spcBef>
                <a:spcPts val="575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sz="1200" kern="0" dirty="0" err="1">
                <a:solidFill>
                  <a:srgbClr val="00477B"/>
                </a:solidFill>
                <a:latin typeface="+mn-lt"/>
                <a:ea typeface="+mn-ea"/>
              </a:rPr>
              <a:t>M</a:t>
            </a:r>
            <a:r>
              <a:rPr lang="en-US" sz="1200" kern="0" dirty="0" err="1" smtClean="0">
                <a:solidFill>
                  <a:srgbClr val="00477B"/>
                </a:solidFill>
                <a:latin typeface="+mn-lt"/>
                <a:ea typeface="+mn-ea"/>
              </a:rPr>
              <a:t>alleefowl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: base </a:t>
            </a: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>processes and mandatory in a 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bird-house</a:t>
            </a:r>
            <a:endParaRPr lang="en-US" sz="1200" kern="0" dirty="0">
              <a:solidFill>
                <a:srgbClr val="00477B"/>
              </a:solidFill>
              <a:latin typeface="+mn-lt"/>
              <a:ea typeface="+mn-ea"/>
            </a:endParaRPr>
          </a:p>
          <a:p>
            <a:pPr marL="1200150" lvl="2" indent="-342900" defTabSz="914400">
              <a:spcBef>
                <a:spcPts val="575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>E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mu: a </a:t>
            </a: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>few test cases to try out</a:t>
            </a:r>
          </a:p>
          <a:p>
            <a:pPr marL="1200150" lvl="2" indent="-342900" defTabSz="914400">
              <a:spcBef>
                <a:spcPts val="575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>H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ummingbird: provides CDOs and </a:t>
            </a:r>
            <a:r>
              <a:rPr lang="en-US" sz="1200" kern="0" dirty="0" err="1" smtClean="0">
                <a:solidFill>
                  <a:srgbClr val="00477B"/>
                </a:solidFill>
                <a:latin typeface="+mn-lt"/>
                <a:ea typeface="+mn-ea"/>
              </a:rPr>
              <a:t>CFChecker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 as a service</a:t>
            </a:r>
            <a:endParaRPr lang="en-US" sz="1200" kern="0" dirty="0">
              <a:solidFill>
                <a:srgbClr val="00477B"/>
              </a:solidFill>
              <a:latin typeface="+mn-lt"/>
              <a:ea typeface="+mn-ea"/>
            </a:endParaRPr>
          </a:p>
          <a:p>
            <a:pPr marL="1200150" lvl="2" indent="-342900" defTabSz="914400">
              <a:spcBef>
                <a:spcPts val="575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sz="1200" kern="0" dirty="0" err="1">
                <a:solidFill>
                  <a:srgbClr val="00477B"/>
                </a:solidFill>
                <a:latin typeface="+mn-lt"/>
                <a:ea typeface="+mn-ea"/>
              </a:rPr>
              <a:t>F</a:t>
            </a:r>
            <a:r>
              <a:rPr lang="en-US" sz="1200" kern="0" dirty="0" err="1" smtClean="0">
                <a:solidFill>
                  <a:srgbClr val="00477B"/>
                </a:solidFill>
                <a:latin typeface="+mn-lt"/>
                <a:ea typeface="+mn-ea"/>
              </a:rPr>
              <a:t>lyingpigeon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: a </a:t>
            </a: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>collection of processes useful for the impact 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community</a:t>
            </a:r>
            <a:endParaRPr lang="en-US" sz="1200" kern="0" dirty="0">
              <a:solidFill>
                <a:srgbClr val="00477B"/>
              </a:solidFill>
              <a:latin typeface="+mn-lt"/>
              <a:ea typeface="+mn-ea"/>
            </a:endParaRPr>
          </a:p>
          <a:p>
            <a:pPr marL="1200150" lvl="2" indent="-342900" defTabSz="914400">
              <a:spcBef>
                <a:spcPts val="575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>P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hoenix: the </a:t>
            </a: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>simple web browser application for WPS </a:t>
            </a:r>
            <a:endParaRPr lang="en-US" sz="1200" kern="0" dirty="0" smtClean="0">
              <a:solidFill>
                <a:srgbClr val="00477B"/>
              </a:solidFill>
              <a:latin typeface="+mn-lt"/>
              <a:ea typeface="+mn-ea"/>
            </a:endParaRPr>
          </a:p>
          <a:p>
            <a:pPr marL="57150" indent="-342900" defTabSz="914400">
              <a:spcBef>
                <a:spcPts val="575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477B"/>
                </a:solidFill>
                <a:latin typeface="+mn-lt"/>
                <a:ea typeface="+mn-ea"/>
              </a:rPr>
              <a:t>Recent improvements:</a:t>
            </a:r>
          </a:p>
          <a:p>
            <a:pPr marL="800100" lvl="1" indent="-342900" defTabSz="914400">
              <a:spcBef>
                <a:spcPts val="575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>New 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processes:</a:t>
            </a: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/>
            </a:r>
            <a:b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</a:b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>- extract coordinates: generate time series out of gridded data for given geographic coordinates.</a:t>
            </a:r>
            <a:b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</a:b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>- analog days: detection of days with analog surface pressure patterns. based on NCEP 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data.</a:t>
            </a:r>
            <a:r>
              <a:rPr lang="en-US" sz="1200" kern="0" dirty="0">
                <a:solidFill>
                  <a:srgbClr val="00477B"/>
                </a:solidFill>
              </a:rPr>
              <a:t/>
            </a:r>
            <a:br>
              <a:rPr lang="en-US" sz="1200" kern="0" dirty="0">
                <a:solidFill>
                  <a:srgbClr val="00477B"/>
                </a:solidFill>
              </a:rPr>
            </a:br>
            <a:r>
              <a:rPr lang="en-US" sz="1200" kern="0" dirty="0">
                <a:solidFill>
                  <a:srgbClr val="00477B"/>
                </a:solidFill>
              </a:rPr>
              <a:t>- </a:t>
            </a:r>
            <a:r>
              <a:rPr lang="en-US" sz="1200" kern="0" dirty="0" err="1" smtClean="0">
                <a:solidFill>
                  <a:srgbClr val="00477B"/>
                </a:solidFill>
              </a:rPr>
              <a:t>CFChecker</a:t>
            </a:r>
            <a:r>
              <a:rPr lang="en-US" sz="1200" kern="0" dirty="0" smtClean="0">
                <a:solidFill>
                  <a:srgbClr val="00477B"/>
                </a:solidFill>
              </a:rPr>
              <a:t>: checks </a:t>
            </a:r>
            <a:r>
              <a:rPr lang="en-US" sz="1200" kern="0" dirty="0" err="1" smtClean="0">
                <a:solidFill>
                  <a:srgbClr val="00477B"/>
                </a:solidFill>
              </a:rPr>
              <a:t>NetCDF</a:t>
            </a:r>
            <a:r>
              <a:rPr lang="en-US" sz="1200" kern="0" dirty="0" smtClean="0">
                <a:solidFill>
                  <a:srgbClr val="00477B"/>
                </a:solidFill>
              </a:rPr>
              <a:t> metadata compliance according to Climate and Forecast (CF) conventions.</a:t>
            </a:r>
            <a:endParaRPr lang="en-US" sz="1200" kern="0" dirty="0" smtClean="0">
              <a:solidFill>
                <a:srgbClr val="00477B"/>
              </a:solidFill>
              <a:latin typeface="+mn-lt"/>
              <a:ea typeface="+mn-ea"/>
            </a:endParaRPr>
          </a:p>
          <a:p>
            <a:pPr marL="800100" lvl="1" indent="-342900" defTabSz="914400">
              <a:spcBef>
                <a:spcPts val="575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Climate indices: </a:t>
            </a:r>
            <a:b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</a:b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- Several realizations of the simple (one variable</a:t>
            </a:r>
            <a:r>
              <a:rPr lang="en-US" sz="1200" kern="0" smtClean="0">
                <a:solidFill>
                  <a:srgbClr val="00477B"/>
                </a:solidFill>
                <a:latin typeface="+mn-lt"/>
                <a:ea typeface="+mn-ea"/>
              </a:rPr>
              <a:t>) indices from </a:t>
            </a:r>
            <a:r>
              <a:rPr lang="en-US" sz="1200" kern="0" dirty="0" err="1" smtClean="0">
                <a:solidFill>
                  <a:srgbClr val="00477B"/>
                </a:solidFill>
                <a:latin typeface="+mn-lt"/>
                <a:ea typeface="+mn-ea"/>
              </a:rPr>
              <a:t>ocgis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/</a:t>
            </a:r>
            <a:r>
              <a:rPr lang="en-US" sz="1200" kern="0" dirty="0" err="1" smtClean="0">
                <a:solidFill>
                  <a:srgbClr val="00477B"/>
                </a:solidFill>
                <a:latin typeface="+mn-lt"/>
                <a:ea typeface="+mn-ea"/>
              </a:rPr>
              <a:t>icclim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.</a:t>
            </a:r>
          </a:p>
          <a:p>
            <a:pPr marL="800100" lvl="1" indent="-342900" defTabSz="914400">
              <a:spcBef>
                <a:spcPts val="575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Data Access:</a:t>
            </a: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/>
            </a:r>
            <a:b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</a:b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- to </a:t>
            </a: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>avoid time consuming transports of data, first 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realizations have </a:t>
            </a: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>been tested to connect a Birdhouse WPS directly to 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the </a:t>
            </a:r>
            <a:r>
              <a:rPr lang="en-US" sz="1200" kern="0" dirty="0">
                <a:solidFill>
                  <a:srgbClr val="00477B"/>
                </a:solidFill>
                <a:latin typeface="+mn-lt"/>
                <a:ea typeface="+mn-ea"/>
              </a:rPr>
              <a:t>ESGF data archive. </a:t>
            </a:r>
            <a:endParaRPr lang="en-US" sz="1200" kern="0" dirty="0" smtClean="0">
              <a:solidFill>
                <a:srgbClr val="00477B"/>
              </a:solidFill>
              <a:latin typeface="+mn-lt"/>
              <a:ea typeface="+mn-ea"/>
            </a:endParaRPr>
          </a:p>
          <a:p>
            <a:pPr marL="800100" lvl="1" indent="-342900" defTabSz="914400">
              <a:spcBef>
                <a:spcPts val="575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Deployment:</a:t>
            </a:r>
            <a:r>
              <a:rPr lang="en-GB" sz="1200" kern="0" dirty="0">
                <a:solidFill>
                  <a:srgbClr val="00477B"/>
                </a:solidFill>
                <a:latin typeface="+mn-lt"/>
                <a:ea typeface="+mn-ea"/>
              </a:rPr>
              <a:t> </a:t>
            </a:r>
            <a:r>
              <a:rPr lang="en-GB" sz="1200" kern="0" dirty="0" smtClean="0">
                <a:solidFill>
                  <a:srgbClr val="00477B"/>
                </a:solidFill>
                <a:latin typeface="+mn-lt"/>
                <a:ea typeface="+mn-ea"/>
              </a:rPr>
              <a:t>WPS services available as </a:t>
            </a:r>
            <a:r>
              <a:rPr lang="en-GB" sz="1200" kern="0" dirty="0" err="1" smtClean="0">
                <a:solidFill>
                  <a:srgbClr val="00477B"/>
                </a:solidFill>
                <a:latin typeface="+mn-lt"/>
                <a:ea typeface="+mn-ea"/>
              </a:rPr>
              <a:t>Docker</a:t>
            </a:r>
            <a:r>
              <a:rPr lang="en-GB" sz="1200" kern="0" dirty="0" smtClean="0">
                <a:solidFill>
                  <a:srgbClr val="00477B"/>
                </a:solidFill>
                <a:latin typeface="+mn-lt"/>
                <a:ea typeface="+mn-ea"/>
              </a:rPr>
              <a:t> images</a:t>
            </a:r>
            <a:r>
              <a:rPr lang="en-US" sz="1200" kern="0" dirty="0" smtClean="0">
                <a:solidFill>
                  <a:srgbClr val="00477B"/>
                </a:solidFill>
                <a:latin typeface="+mn-lt"/>
                <a:ea typeface="+mn-ea"/>
              </a:rPr>
              <a:t>, using Anaconda Scientific Python Distribution for dependencies.</a:t>
            </a:r>
            <a:endParaRPr lang="en-GB" sz="1200" kern="0" dirty="0" smtClean="0">
              <a:solidFill>
                <a:srgbClr val="00477B"/>
              </a:solidFill>
              <a:latin typeface="+mn-lt"/>
              <a:ea typeface="+mn-ea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93104"/>
            <a:ext cx="2884438" cy="16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55650" y="115863"/>
            <a:ext cx="74882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b="1" dirty="0" err="1">
                <a:solidFill>
                  <a:schemeClr val="tx1"/>
                </a:solidFill>
              </a:rPr>
              <a:t>Meta</a:t>
            </a:r>
            <a:r>
              <a:rPr lang="de-DE" sz="2400" b="1" dirty="0">
                <a:solidFill>
                  <a:schemeClr val="tx1"/>
                </a:solidFill>
              </a:rPr>
              <a:t> Data </a:t>
            </a:r>
            <a:r>
              <a:rPr lang="de-DE" sz="2400" b="1" dirty="0" err="1">
                <a:solidFill>
                  <a:schemeClr val="tx1"/>
                </a:solidFill>
              </a:rPr>
              <a:t>Catalogues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and</a:t>
            </a:r>
            <a:r>
              <a:rPr lang="de-DE" sz="2400" b="1" dirty="0">
                <a:solidFill>
                  <a:schemeClr val="tx1"/>
                </a:solidFill>
              </a:rPr>
              <a:t> Quality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7544" y="1055018"/>
            <a:ext cx="8356600" cy="48942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477B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477B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477B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Catalogue for climate data (observations and simulations)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Collaboration: </a:t>
            </a:r>
            <a:r>
              <a:rPr lang="en-US" kern="0" dirty="0" smtClean="0">
                <a:solidFill>
                  <a:srgbClr val="00B0F0"/>
                </a:solidFill>
              </a:rPr>
              <a:t>DLCL</a:t>
            </a:r>
            <a:r>
              <a:rPr lang="en-US" kern="0" dirty="0" smtClean="0"/>
              <a:t> + </a:t>
            </a:r>
            <a:r>
              <a:rPr lang="en-US" kern="0" dirty="0" smtClean="0">
                <a:solidFill>
                  <a:srgbClr val="00B0F0"/>
                </a:solidFill>
              </a:rPr>
              <a:t>IMK</a:t>
            </a:r>
            <a:r>
              <a:rPr lang="en-US" kern="0" dirty="0" smtClean="0"/>
              <a:t> + </a:t>
            </a:r>
            <a:r>
              <a:rPr lang="en-US" kern="0" dirty="0" err="1" smtClean="0">
                <a:solidFill>
                  <a:srgbClr val="00B0F0"/>
                </a:solidFill>
              </a:rPr>
              <a:t>Simlab</a:t>
            </a:r>
            <a:r>
              <a:rPr lang="en-US" kern="0" dirty="0" smtClean="0"/>
              <a:t> </a:t>
            </a:r>
            <a:r>
              <a:rPr lang="en-US" kern="0" dirty="0" smtClean="0"/>
              <a:t>Climate and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kern="0" dirty="0" smtClean="0"/>
              <a:t>Status: </a:t>
            </a:r>
            <a:r>
              <a:rPr lang="de-DE" kern="0" dirty="0" err="1" smtClean="0"/>
              <a:t>catalogue</a:t>
            </a:r>
            <a:r>
              <a:rPr lang="de-DE" kern="0" dirty="0" smtClean="0"/>
              <a:t> </a:t>
            </a:r>
            <a:r>
              <a:rPr lang="de-DE" kern="0" dirty="0" err="1" smtClean="0"/>
              <a:t>for</a:t>
            </a:r>
            <a:r>
              <a:rPr lang="de-DE" kern="0" dirty="0" smtClean="0"/>
              <a:t> </a:t>
            </a:r>
            <a:r>
              <a:rPr lang="de-DE" kern="0" dirty="0" err="1" smtClean="0"/>
              <a:t>simulation</a:t>
            </a:r>
            <a:r>
              <a:rPr lang="de-DE" kern="0" dirty="0" smtClean="0"/>
              <a:t> </a:t>
            </a:r>
            <a:r>
              <a:rPr lang="de-DE" kern="0" dirty="0" err="1" smtClean="0"/>
              <a:t>data</a:t>
            </a:r>
            <a:r>
              <a:rPr lang="de-DE" kern="0" dirty="0" smtClean="0"/>
              <a:t> (</a:t>
            </a:r>
            <a:r>
              <a:rPr lang="de-DE" kern="0" dirty="0" err="1" smtClean="0"/>
              <a:t>SimLab</a:t>
            </a:r>
            <a:r>
              <a:rPr lang="de-DE" kern="0" dirty="0" smtClean="0"/>
              <a:t>); </a:t>
            </a:r>
            <a:r>
              <a:rPr lang="de-DE" kern="0" dirty="0" err="1" smtClean="0"/>
              <a:t>needs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be</a:t>
            </a:r>
            <a:r>
              <a:rPr lang="de-DE" kern="0" dirty="0" smtClean="0"/>
              <a:t> </a:t>
            </a:r>
            <a:r>
              <a:rPr lang="de-DE" kern="0" dirty="0" err="1" smtClean="0"/>
              <a:t>extended</a:t>
            </a:r>
            <a:endParaRPr lang="en-US" kern="0" dirty="0" smtClean="0"/>
          </a:p>
          <a:p>
            <a:r>
              <a:rPr lang="en-US" kern="0" dirty="0" smtClean="0"/>
              <a:t>Automatic checks on meta data quality</a:t>
            </a:r>
          </a:p>
          <a:p>
            <a:pPr lvl="1"/>
            <a:r>
              <a:rPr lang="en-US" sz="1600" kern="0" dirty="0" smtClean="0"/>
              <a:t>correctness of syntax</a:t>
            </a:r>
          </a:p>
          <a:p>
            <a:pPr lvl="1"/>
            <a:r>
              <a:rPr lang="en-US" sz="1600" kern="0" dirty="0" smtClean="0"/>
              <a:t>completeness</a:t>
            </a:r>
          </a:p>
          <a:p>
            <a:pPr lvl="1"/>
            <a:r>
              <a:rPr lang="en-US" sz="1600" kern="0" dirty="0" smtClean="0"/>
              <a:t>consistency</a:t>
            </a:r>
          </a:p>
          <a:p>
            <a:pPr lvl="1"/>
            <a:r>
              <a:rPr lang="en-US" sz="1600" kern="0" dirty="0" smtClean="0"/>
              <a:t>compliance with conventions</a:t>
            </a:r>
          </a:p>
          <a:p>
            <a:pPr lvl="1"/>
            <a:r>
              <a:rPr lang="en-US" sz="1600" kern="0" dirty="0" smtClean="0"/>
              <a:t>correctness of </a:t>
            </a:r>
            <a:r>
              <a:rPr lang="en-US" sz="1600" b="1" kern="0" dirty="0" smtClean="0"/>
              <a:t>semantic </a:t>
            </a:r>
            <a:r>
              <a:rPr lang="en-US" sz="1600" kern="0" dirty="0" smtClean="0"/>
              <a:t>(community specific)</a:t>
            </a:r>
            <a:endParaRPr lang="en-US" sz="1600" b="1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Collaboration: </a:t>
            </a:r>
            <a:r>
              <a:rPr lang="de-DE" kern="0" dirty="0" smtClean="0"/>
              <a:t>DLCL </a:t>
            </a:r>
            <a:r>
              <a:rPr lang="de-DE" kern="0" dirty="0" smtClean="0">
                <a:solidFill>
                  <a:srgbClr val="00B0F0"/>
                </a:solidFill>
              </a:rPr>
              <a:t>Earth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Environment (DKRZ + </a:t>
            </a:r>
            <a:r>
              <a:rPr lang="de-DE" kern="0" dirty="0" smtClean="0"/>
              <a:t>KIT) +</a:t>
            </a:r>
          </a:p>
          <a:p>
            <a:pPr marL="0" indent="0"/>
            <a:r>
              <a:rPr lang="de-DE" kern="0" dirty="0"/>
              <a:t>	</a:t>
            </a:r>
            <a:r>
              <a:rPr lang="de-DE" kern="0" dirty="0" smtClean="0"/>
              <a:t>DLCL </a:t>
            </a:r>
            <a:r>
              <a:rPr lang="de-DE" kern="0" dirty="0" smtClean="0">
                <a:solidFill>
                  <a:srgbClr val="00B0F0"/>
                </a:solidFill>
              </a:rPr>
              <a:t>Key</a:t>
            </a:r>
            <a:r>
              <a:rPr lang="de-DE" kern="0" dirty="0" smtClean="0"/>
              <a:t> </a:t>
            </a:r>
            <a:r>
              <a:rPr lang="de-DE" kern="0" dirty="0" smtClean="0"/>
              <a:t>Technologies + </a:t>
            </a:r>
            <a:r>
              <a:rPr lang="de-DE" kern="0" dirty="0" smtClean="0">
                <a:solidFill>
                  <a:srgbClr val="00B0F0"/>
                </a:solidFill>
              </a:rPr>
              <a:t>DSIT</a:t>
            </a:r>
            <a:r>
              <a:rPr lang="de-DE" kern="0" dirty="0" smtClean="0"/>
              <a:t> + (</a:t>
            </a:r>
            <a:r>
              <a:rPr lang="de-DE" kern="0" dirty="0" smtClean="0">
                <a:solidFill>
                  <a:srgbClr val="00B0F0"/>
                </a:solidFill>
              </a:rPr>
              <a:t>RDA</a:t>
            </a:r>
            <a:r>
              <a:rPr lang="de-DE" kern="0" dirty="0" smtClean="0"/>
              <a:t>, </a:t>
            </a:r>
            <a:r>
              <a:rPr lang="de-DE" kern="0" dirty="0" smtClean="0">
                <a:solidFill>
                  <a:srgbClr val="00B0F0"/>
                </a:solidFill>
              </a:rPr>
              <a:t>EUDAT</a:t>
            </a:r>
            <a:r>
              <a:rPr lang="de-DE" kern="0" dirty="0" smtClean="0"/>
              <a:t>2020)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kern="0" dirty="0" smtClean="0"/>
              <a:t>Status: </a:t>
            </a:r>
            <a:r>
              <a:rPr lang="de-DE" kern="0" dirty="0" err="1" smtClean="0"/>
              <a:t>first</a:t>
            </a:r>
            <a:r>
              <a:rPr lang="de-DE" kern="0" dirty="0" smtClean="0"/>
              <a:t> </a:t>
            </a:r>
            <a:r>
              <a:rPr lang="de-DE" kern="0" dirty="0" err="1" smtClean="0"/>
              <a:t>meetings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</a:t>
            </a:r>
            <a:r>
              <a:rPr lang="de-DE" kern="0" dirty="0" err="1" smtClean="0"/>
              <a:t>brain</a:t>
            </a:r>
            <a:r>
              <a:rPr lang="de-DE" kern="0" dirty="0" smtClean="0"/>
              <a:t> </a:t>
            </a:r>
            <a:r>
              <a:rPr lang="de-DE" kern="0" dirty="0" err="1" smtClean="0"/>
              <a:t>stormings</a:t>
            </a:r>
            <a:endParaRPr lang="de-DE" kern="0" dirty="0" smtClean="0"/>
          </a:p>
          <a:p>
            <a:pPr lvl="1"/>
            <a:endParaRPr lang="de-DE" kern="0" dirty="0" smtClean="0"/>
          </a:p>
          <a:p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166148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55650" y="188913"/>
            <a:ext cx="74882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b="1" dirty="0">
                <a:solidFill>
                  <a:schemeClr val="tx1"/>
                </a:solidFill>
              </a:rPr>
              <a:t>EUDAT2020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251520" y="908720"/>
            <a:ext cx="7776864" cy="504056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477B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477B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477B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477B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EUDAT2020 </a:t>
            </a:r>
            <a:r>
              <a:rPr lang="en-GB" dirty="0" err="1" smtClean="0"/>
              <a:t>Kickoff</a:t>
            </a:r>
            <a:r>
              <a:rPr lang="en-GB" dirty="0" smtClean="0"/>
              <a:t> today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KIT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Scientific communities environments and requirements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survey on data and computing landscapes,  environments, and service requirements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DKRZ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B2FIND: meta data catalogue for research data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52400" lvl="1" indent="0">
              <a:buNone/>
            </a:pPr>
            <a:endParaRPr lang="en-GB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48" y="5229200"/>
            <a:ext cx="118093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9121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Bildschirmpräsentation (4:3)</PresentationFormat>
  <Paragraphs>100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Larissa</vt:lpstr>
      <vt:lpstr>1_Larissa</vt:lpstr>
      <vt:lpstr>2_Larissa</vt:lpstr>
      <vt:lpstr>3_Larissa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Herrmann</dc:creator>
  <cp:lastModifiedBy>Meyer, Joerg (SCC)</cp:lastModifiedBy>
  <cp:revision>147</cp:revision>
  <cp:lastPrinted>1601-01-01T00:00:00Z</cp:lastPrinted>
  <dcterms:created xsi:type="dcterms:W3CDTF">2012-03-14T13:25:35Z</dcterms:created>
  <dcterms:modified xsi:type="dcterms:W3CDTF">2015-03-16T09:06:13Z</dcterms:modified>
</cp:coreProperties>
</file>