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0" r:id="rId3"/>
    <p:sldId id="264" r:id="rId4"/>
    <p:sldId id="265" r:id="rId5"/>
    <p:sldId id="267" r:id="rId6"/>
    <p:sldId id="296" r:id="rId7"/>
    <p:sldId id="271" r:id="rId8"/>
    <p:sldId id="292" r:id="rId9"/>
    <p:sldId id="297" r:id="rId10"/>
    <p:sldId id="298" r:id="rId11"/>
    <p:sldId id="278" r:id="rId12"/>
    <p:sldId id="299" r:id="rId13"/>
    <p:sldId id="300" r:id="rId14"/>
    <p:sldId id="277" r:id="rId15"/>
    <p:sldId id="287" r:id="rId16"/>
    <p:sldId id="301" r:id="rId17"/>
    <p:sldId id="288" r:id="rId18"/>
    <p:sldId id="304" r:id="rId19"/>
    <p:sldId id="275" r:id="rId20"/>
    <p:sldId id="272" r:id="rId21"/>
    <p:sldId id="279" r:id="rId22"/>
    <p:sldId id="281" r:id="rId23"/>
    <p:sldId id="280" r:id="rId24"/>
    <p:sldId id="302" r:id="rId25"/>
    <p:sldId id="290" r:id="rId26"/>
    <p:sldId id="291" r:id="rId27"/>
    <p:sldId id="303" r:id="rId28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48010"/>
    <a:srgbClr val="FFFFCC"/>
    <a:srgbClr val="FD2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32" autoAdjust="0"/>
  </p:normalViewPr>
  <p:slideViewPr>
    <p:cSldViewPr snapToGrid="0">
      <p:cViewPr varScale="1">
        <p:scale>
          <a:sx n="126" d="100"/>
          <a:sy n="126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DD3B00-49C6-4686-95DC-C4E28DD25DB5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5421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15A8887-53B0-4272-AB7A-CBC83BEEAECD}" type="slidenum">
              <a:rPr lang="en-US" altLang="en-US"/>
              <a:pPr>
                <a:defRPr/>
              </a:pPr>
              <a:t>‹Nr.›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766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64A25D-3751-453A-A8B4-2FD1455E54C6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444C4F-0C20-4CFB-A1D9-69C2B5616183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1E15D6-FDD2-4C67-9430-2C40FD0CF724}" type="slidenum">
              <a:rPr lang="en-US" altLang="en-US" smtClean="0"/>
              <a:pPr eaLnBrk="1" hangingPunct="1">
                <a:spcBef>
                  <a:spcPct val="0"/>
                </a:spcBef>
              </a:pPr>
              <a:t>20</a:t>
            </a:fld>
            <a:endParaRPr lang="en-US" altLang="en-U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8FEC9AA-582E-4FDA-B45E-291C1276C98A}" type="slidenum">
              <a:rPr lang="en-US" altLang="en-US" smtClean="0"/>
              <a:pPr eaLnBrk="1" hangingPunct="1">
                <a:spcBef>
                  <a:spcPct val="0"/>
                </a:spcBef>
              </a:pPr>
              <a:t>21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68FC1F-894E-4218-ABE5-8F344615055B}" type="slidenum">
              <a:rPr lang="en-US" altLang="en-US" smtClean="0"/>
              <a:pPr eaLnBrk="1" hangingPunct="1"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B3A923D-B175-4FE7-87E2-25E3FE53D522}" type="slidenum">
              <a:rPr lang="en-US" altLang="en-US" smtClean="0"/>
              <a:pPr eaLnBrk="1" hangingPunct="1">
                <a:spcBef>
                  <a:spcPct val="0"/>
                </a:spcBef>
              </a:pPr>
              <a:t>23</a:t>
            </a:fld>
            <a:endParaRPr lang="en-US" alt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9C42890-968C-432C-A852-49272FEB563B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4D62F3E-267C-40BA-98A2-B8B7CDF99E2B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B335DA5-0010-4D37-96E2-1CA5E8EE0D2C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6FD1636-35C9-4168-9D83-BC4C939C6C20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61FF1DB-60C8-4C31-9B55-633E735220FA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F89951D-8F4F-4F4B-8DDE-39866BE506C3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2095D1D-7770-47C5-B699-9A5DD71BA4E2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CDF2BC9-4D21-4BE9-B025-1D89C3BE82EB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altLang="en-US" noProof="0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GB" alt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B84D8-E427-4066-851D-B1729B970A9C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8358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59E37-E790-427A-BDDE-D1DBB67FB46A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4441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68CCB-BBB9-458E-9973-628DA770C0D2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9349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B5A3AF-0785-4E6D-B628-5199D35DBDBE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9831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8D08D-139F-48DF-9255-72C2218819F4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2790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1A5D3-000F-4AC1-AD96-2D781D7536C5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209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070AB-92CC-4AAF-9745-9AEEE00A7329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8109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13BD5-6960-47F4-B2D2-A0F61C1243A6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7714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4EB0AE-FAE9-49C3-B44A-813E8C988C8D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2843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D597D-2226-4095-84E9-E7F84A0C1553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4520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9C93D-DBD9-4895-8C86-C75B1C80874A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330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9612B4-1D35-4955-BAA3-82C785819633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813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1FB75A90-9B2C-439C-AB84-3AF2A5326984}" type="slidenum">
              <a:rPr lang="en-GB" altLang="en-US"/>
              <a:pPr>
                <a:defRPr/>
              </a:pPr>
              <a:t>‹Nr.›</a:t>
            </a:fld>
            <a:endParaRPr lang="en-GB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wmf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wmf"/><Relationship Id="rId9" Type="http://schemas.openxmlformats.org/officeDocument/2006/relationships/image" Target="../media/image8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image" Target="../media/image110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image" Target="../media/image99.jpeg"/><Relationship Id="rId16" Type="http://schemas.openxmlformats.org/officeDocument/2006/relationships/image" Target="../media/image1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5" Type="http://schemas.openxmlformats.org/officeDocument/2006/relationships/image" Target="../media/image11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Relationship Id="rId14" Type="http://schemas.openxmlformats.org/officeDocument/2006/relationships/image" Target="../media/image1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gif"/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gif"/><Relationship Id="rId5" Type="http://schemas.openxmlformats.org/officeDocument/2006/relationships/image" Target="../media/image117.gif"/><Relationship Id="rId4" Type="http://schemas.openxmlformats.org/officeDocument/2006/relationships/image" Target="../media/image11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" y="2216010"/>
            <a:ext cx="2467238" cy="1901908"/>
          </a:xfrm>
          <a:prstGeom prst="rect">
            <a:avLst/>
          </a:prstGeom>
        </p:spPr>
      </p:pic>
      <p:sp>
        <p:nvSpPr>
          <p:cNvPr id="2051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0" y="5863020"/>
            <a:ext cx="2468563" cy="994980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M. </a:t>
            </a:r>
            <a:r>
              <a:rPr lang="en-US" altLang="en-US" sz="1800" dirty="0" err="1" smtClean="0"/>
              <a:t>Medinnis</a:t>
            </a:r>
            <a:endParaRPr lang="en-US" alt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DESY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1800" dirty="0" smtClean="0"/>
              <a:t> 18 February, 2015</a:t>
            </a:r>
            <a:endParaRPr lang="en-GB" altLang="en-US" sz="1800" dirty="0" smtClean="0"/>
          </a:p>
        </p:txBody>
      </p:sp>
      <p:pic>
        <p:nvPicPr>
          <p:cNvPr id="4" name="Picture 5" descr="hera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563" y="182562"/>
            <a:ext cx="6675437" cy="667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0" y="-3437"/>
            <a:ext cx="9144000" cy="2206625"/>
          </a:xfrm>
          <a:solidFill>
            <a:srgbClr val="7030A0">
              <a:alpha val="79000"/>
            </a:srgbClr>
          </a:solidFill>
        </p:spPr>
        <p:txBody>
          <a:bodyPr/>
          <a:lstStyle/>
          <a:p>
            <a:r>
              <a:rPr lang="en-US" altLang="en-US" dirty="0" smtClean="0"/>
              <a:t>If not CP Violation, what? </a:t>
            </a:r>
            <a:r>
              <a:rPr lang="en-US" altLang="en-US" sz="4000" dirty="0" smtClean="0"/>
              <a:t>Disappointment, hope and action</a:t>
            </a:r>
            <a:br>
              <a:rPr lang="en-US" altLang="en-US" sz="4000" dirty="0" smtClean="0"/>
            </a:br>
            <a:r>
              <a:rPr lang="en-US" sz="4000" dirty="0">
                <a:solidFill>
                  <a:schemeClr val="tx1"/>
                </a:solidFill>
              </a:rPr>
              <a:t>HERA-B, </a:t>
            </a:r>
            <a:r>
              <a:rPr lang="en-US" sz="4000" dirty="0" smtClean="0">
                <a:solidFill>
                  <a:schemeClr val="tx1"/>
                </a:solidFill>
              </a:rPr>
              <a:t>10 </a:t>
            </a:r>
            <a:r>
              <a:rPr lang="en-US" sz="4000" dirty="0">
                <a:solidFill>
                  <a:schemeClr val="tx1"/>
                </a:solidFill>
              </a:rPr>
              <a:t>years </a:t>
            </a:r>
            <a:r>
              <a:rPr lang="en-US" sz="4000" dirty="0" smtClean="0">
                <a:solidFill>
                  <a:schemeClr val="tx1"/>
                </a:solidFill>
              </a:rPr>
              <a:t>after</a:t>
            </a:r>
            <a:endParaRPr lang="en-GB" altLang="en-US" sz="4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9286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OTR Saga II</a:t>
            </a:r>
            <a:endParaRPr lang="en-GB" dirty="0"/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743075"/>
            <a:ext cx="3681413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850" y="1246188"/>
            <a:ext cx="3687763" cy="646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10 months </a:t>
            </a:r>
            <a:r>
              <a:rPr lang="en-US" dirty="0" smtClean="0">
                <a:solidFill>
                  <a:srgbClr val="FF0000"/>
                </a:solidFill>
              </a:rPr>
              <a:t>after Mike’s talk:   </a:t>
            </a:r>
            <a:endParaRPr lang="en-US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Thorsten </a:t>
            </a:r>
            <a:r>
              <a:rPr lang="en-US" dirty="0" err="1">
                <a:solidFill>
                  <a:srgbClr val="FF0000"/>
                </a:solidFill>
              </a:rPr>
              <a:t>Oest</a:t>
            </a:r>
            <a:r>
              <a:rPr lang="en-US" dirty="0">
                <a:solidFill>
                  <a:srgbClr val="FF0000"/>
                </a:solidFill>
              </a:rPr>
              <a:t>, PRC July, ‘98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34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676" y="1852613"/>
            <a:ext cx="1435100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4489450"/>
            <a:ext cx="3681412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15939" y="1252538"/>
            <a:ext cx="4541837" cy="646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 3 months later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Bernhard Schmidt, OTR </a:t>
            </a:r>
            <a:r>
              <a:rPr lang="en-US" dirty="0" err="1">
                <a:solidFill>
                  <a:srgbClr val="FF0000"/>
                </a:solidFill>
              </a:rPr>
              <a:t>mtg</a:t>
            </a:r>
            <a:r>
              <a:rPr lang="en-US" dirty="0">
                <a:solidFill>
                  <a:srgbClr val="FF0000"/>
                </a:solidFill>
              </a:rPr>
              <a:t>, Nov ‘98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4344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76" y="1898650"/>
            <a:ext cx="3121025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338" y="5000625"/>
            <a:ext cx="32083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3901316"/>
            <a:ext cx="2335443" cy="295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35425" y="4352545"/>
            <a:ext cx="2762250" cy="6461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13 months later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B. Schmidt, PRC Dec ‘99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761647" y="2317728"/>
            <a:ext cx="659211" cy="337028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Down Arrow 4"/>
          <p:cNvSpPr/>
          <p:nvPr/>
        </p:nvSpPr>
        <p:spPr>
          <a:xfrm>
            <a:off x="4420858" y="3824288"/>
            <a:ext cx="362737" cy="5282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5388"/>
            <a:ext cx="3379788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7327900" cy="7794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Outer Tracker</a:t>
            </a:r>
            <a:r>
              <a:rPr lang="en-US" altLang="en-US" sz="4000" dirty="0"/>
              <a:t> </a:t>
            </a:r>
            <a:r>
              <a:rPr lang="en-US" altLang="en-US" sz="4000" dirty="0" smtClean="0"/>
              <a:t>Saga III</a:t>
            </a:r>
            <a:endParaRPr lang="en-GB" altLang="en-US" sz="4000" dirty="0" smtClean="0"/>
          </a:p>
        </p:txBody>
      </p:sp>
      <p:pic>
        <p:nvPicPr>
          <p:cNvPr id="13316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4750" y="3819525"/>
            <a:ext cx="4119563" cy="290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7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5425" y="4894263"/>
            <a:ext cx="2443163" cy="1831975"/>
          </a:xfrm>
          <a:noFill/>
          <a:ln>
            <a:solidFill>
              <a:srgbClr val="FF0000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4700"/>
            <a:ext cx="24669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875" y="684213"/>
            <a:ext cx="3148013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5" descr="perf_eff_profile_5m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2576513"/>
            <a:ext cx="2713037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17"/>
          <p:cNvSpPr txBox="1">
            <a:spLocks noChangeArrowheads="1"/>
          </p:cNvSpPr>
          <p:nvPr/>
        </p:nvSpPr>
        <p:spPr bwMode="auto">
          <a:xfrm>
            <a:off x="3910013" y="2333625"/>
            <a:ext cx="1847850" cy="36671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Efficiency profile</a:t>
            </a:r>
          </a:p>
        </p:txBody>
      </p:sp>
      <p:sp>
        <p:nvSpPr>
          <p:cNvPr id="13322" name="Text Box 14"/>
          <p:cNvSpPr txBox="1">
            <a:spLocks noChangeArrowheads="1"/>
          </p:cNvSpPr>
          <p:nvPr/>
        </p:nvSpPr>
        <p:spPr bwMode="auto">
          <a:xfrm>
            <a:off x="0" y="765175"/>
            <a:ext cx="5984875" cy="1323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Largest system of its kind ever built: 120k channels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 smtClean="0"/>
              <a:t>Finally (2002), </a:t>
            </a:r>
            <a:r>
              <a:rPr lang="en-US" altLang="en-US" sz="2000" dirty="0"/>
              <a:t>stable operation good efficiency: </a:t>
            </a:r>
            <a:br>
              <a:rPr lang="en-US" altLang="en-US" sz="2000" dirty="0"/>
            </a:br>
            <a:r>
              <a:rPr lang="en-US" altLang="en-US" sz="2000" dirty="0"/>
              <a:t>94% -- 97%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Resolution achieved </a:t>
            </a:r>
            <a:r>
              <a:rPr lang="en-US" altLang="en-US" sz="2000" dirty="0">
                <a:sym typeface="Symbol" pitchFamily="18" charset="2"/>
              </a:rPr>
              <a:t> 300m.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47638"/>
            <a:ext cx="4527314" cy="8794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ITR Saga I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5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1327150"/>
            <a:ext cx="4303713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638" y="1409700"/>
            <a:ext cx="3494087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983413" y="5348288"/>
            <a:ext cx="1384300" cy="8016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299325" y="1844675"/>
            <a:ext cx="1123950" cy="323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5132388" y="4206875"/>
            <a:ext cx="1308100" cy="3238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211138" y="1138238"/>
            <a:ext cx="4095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FF0000"/>
                </a:solidFill>
                <a:sym typeface="Symbol" pitchFamily="18" charset="2"/>
              </a:rPr>
              <a:t></a:t>
            </a:r>
            <a:endParaRPr lang="en-GB" altLang="en-US">
              <a:solidFill>
                <a:srgbClr val="FF0000"/>
              </a:solidFill>
            </a:endParaRPr>
          </a:p>
        </p:txBody>
      </p:sp>
      <p:sp>
        <p:nvSpPr>
          <p:cNvPr id="15369" name="TextBox 8"/>
          <p:cNvSpPr txBox="1">
            <a:spLocks noChangeArrowheads="1"/>
          </p:cNvSpPr>
          <p:nvPr/>
        </p:nvSpPr>
        <p:spPr bwMode="auto">
          <a:xfrm>
            <a:off x="3373438" y="1365250"/>
            <a:ext cx="1019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April ‘96</a:t>
            </a:r>
            <a:endParaRPr lang="en-GB" altLang="en-US" sz="1800">
              <a:solidFill>
                <a:srgbClr val="FF0000"/>
              </a:solidFill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4778125" y="360595"/>
            <a:ext cx="4277277" cy="612648"/>
          </a:xfrm>
          <a:prstGeom prst="wedgeRectCallout">
            <a:avLst>
              <a:gd name="adj1" fmla="val -60762"/>
              <a:gd name="adj2" fmla="val 141444"/>
            </a:avLst>
          </a:prstGeom>
          <a:solidFill>
            <a:schemeClr val="tx1">
              <a:lumMod val="95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A little before start of OTR saga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104" y="4819979"/>
            <a:ext cx="2343911" cy="30777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B. Schmidt report, June ‘96</a:t>
            </a:r>
            <a:endParaRPr lang="en-GB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886" y="3395663"/>
            <a:ext cx="4789382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Rainer </a:t>
            </a:r>
            <a:r>
              <a:rPr lang="en-US" dirty="0" err="1">
                <a:solidFill>
                  <a:srgbClr val="FF0000"/>
                </a:solidFill>
              </a:rPr>
              <a:t>Mankel</a:t>
            </a:r>
            <a:r>
              <a:rPr lang="en-US" dirty="0">
                <a:solidFill>
                  <a:srgbClr val="FF0000"/>
                </a:solidFill>
              </a:rPr>
              <a:t>, PRC, Feb </a:t>
            </a:r>
            <a:r>
              <a:rPr lang="en-US" dirty="0" smtClean="0">
                <a:solidFill>
                  <a:srgbClr val="FF0000"/>
                </a:solidFill>
              </a:rPr>
              <a:t>’99, after 4 months</a:t>
            </a:r>
          </a:p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dirty="0" smtClean="0">
              <a:solidFill>
                <a:srgbClr val="FF0000"/>
              </a:solidFill>
            </a:endParaRPr>
          </a:p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2272" y="44460"/>
            <a:ext cx="5004127" cy="7588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ITR Saga II</a:t>
            </a:r>
            <a:endParaRPr lang="en-GB" dirty="0"/>
          </a:p>
        </p:txBody>
      </p:sp>
      <p:pic>
        <p:nvPicPr>
          <p:cNvPr id="1638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90538"/>
            <a:ext cx="3468688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" y="100708"/>
            <a:ext cx="3468688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Bernhard Schmidt, Oct. </a:t>
            </a:r>
            <a:r>
              <a:rPr lang="en-US" dirty="0" smtClean="0">
                <a:solidFill>
                  <a:srgbClr val="FF0000"/>
                </a:solidFill>
              </a:rPr>
              <a:t>’97,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 16 months later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38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767138"/>
            <a:ext cx="29622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121228"/>
            <a:ext cx="452278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825" y="2019300"/>
            <a:ext cx="277812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339268" y="1418464"/>
            <a:ext cx="2770567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</a:rPr>
              <a:t>Thorsten </a:t>
            </a:r>
            <a:r>
              <a:rPr lang="en-US" dirty="0" err="1">
                <a:solidFill>
                  <a:srgbClr val="FF0000"/>
                </a:solidFill>
              </a:rPr>
              <a:t>Oest</a:t>
            </a:r>
            <a:r>
              <a:rPr lang="en-US" dirty="0">
                <a:solidFill>
                  <a:srgbClr val="FF0000"/>
                </a:solidFill>
              </a:rPr>
              <a:t>, PRC,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Jul ’98, after 9 months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639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470" y="739541"/>
            <a:ext cx="3089275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Explosion 2 5"/>
          <p:cNvSpPr/>
          <p:nvPr/>
        </p:nvSpPr>
        <p:spPr>
          <a:xfrm>
            <a:off x="-839788" y="4785433"/>
            <a:ext cx="10833101" cy="2058988"/>
          </a:xfrm>
          <a:prstGeom prst="irregularSeal2">
            <a:avLst/>
          </a:prstGeom>
          <a:solidFill>
            <a:schemeClr val="tx1">
              <a:lumMod val="95000"/>
              <a:alpha val="54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96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5635638"/>
            <a:ext cx="63769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73889" y="5271404"/>
            <a:ext cx="545534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Minutes of PRC meeting, May </a:t>
            </a:r>
            <a:r>
              <a:rPr lang="en-US" dirty="0" smtClean="0">
                <a:solidFill>
                  <a:srgbClr val="FF0000"/>
                </a:solidFill>
              </a:rPr>
              <a:t>2000 (after 15 </a:t>
            </a:r>
            <a:r>
              <a:rPr lang="en-US" dirty="0" err="1" smtClean="0">
                <a:solidFill>
                  <a:srgbClr val="FF0000"/>
                </a:solidFill>
              </a:rPr>
              <a:t>mo.s</a:t>
            </a:r>
            <a:r>
              <a:rPr lang="en-US" dirty="0" smtClean="0">
                <a:solidFill>
                  <a:srgbClr val="FF0000"/>
                </a:solidFill>
              </a:rPr>
              <a:t>):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487737" y="2607173"/>
            <a:ext cx="2859087" cy="3101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eft Arrow 4"/>
          <p:cNvSpPr/>
          <p:nvPr/>
        </p:nvSpPr>
        <p:spPr>
          <a:xfrm>
            <a:off x="4806268" y="3896297"/>
            <a:ext cx="1533000" cy="32808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Bent-Up Arrow 9"/>
          <p:cNvSpPr/>
          <p:nvPr/>
        </p:nvSpPr>
        <p:spPr>
          <a:xfrm>
            <a:off x="1117807" y="4752977"/>
            <a:ext cx="733032" cy="986215"/>
          </a:xfrm>
          <a:prstGeom prst="bentUpArrow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44850" y="61913"/>
            <a:ext cx="4392613" cy="706437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 smtClean="0"/>
              <a:t>ITR Saga III</a:t>
            </a:r>
            <a:endParaRPr lang="en-GB" altLang="en-US" sz="4000" dirty="0" smtClean="0"/>
          </a:p>
        </p:txBody>
      </p:sp>
      <p:pic>
        <p:nvPicPr>
          <p:cNvPr id="174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425" y="4129088"/>
            <a:ext cx="229235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497013"/>
            <a:ext cx="3527425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792163"/>
            <a:ext cx="78390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473200"/>
            <a:ext cx="2627313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988" y="1484313"/>
            <a:ext cx="2670175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675" y="4103688"/>
            <a:ext cx="6076950" cy="25844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</a:rPr>
              <a:t>Clearly demonstrates that GEM could be made to work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in a tough hadronic environment (particularly MS01)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</a:rPr>
              <a:t>But &gt; 50% of channels masked in some chambers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</a:rPr>
              <a:t>Not usable for trigger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</a:rPr>
              <a:t>Would need considerably more effort to understand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efficiencies </a:t>
            </a:r>
            <a:r>
              <a:rPr lang="en-US" dirty="0">
                <a:solidFill>
                  <a:srgbClr val="C00000"/>
                </a:solidFill>
                <a:sym typeface="Symbol"/>
              </a:rPr>
              <a:t> more analysis effort</a:t>
            </a: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  <a:sym typeface="Symbol"/>
              </a:rPr>
              <a:t> 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  <a:sym typeface="Symbol"/>
              </a:rPr>
              <a:t>ITR </a:t>
            </a:r>
            <a:r>
              <a:rPr lang="en-US" dirty="0" err="1">
                <a:solidFill>
                  <a:srgbClr val="C00000"/>
                </a:solidFill>
                <a:sym typeface="Symbol"/>
              </a:rPr>
              <a:t>reco</a:t>
            </a:r>
            <a:r>
              <a:rPr lang="en-US" dirty="0">
                <a:solidFill>
                  <a:srgbClr val="C00000"/>
                </a:solidFill>
                <a:sym typeface="Symbol"/>
              </a:rPr>
              <a:t> not turned on for MB analysis</a:t>
            </a:r>
          </a:p>
          <a:p>
            <a:pPr marL="742950" lvl="1" indent="-285750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rgbClr val="C00000"/>
                </a:solidFill>
                <a:sym typeface="Symbol"/>
              </a:rPr>
              <a:t>Was enabled for J/ runs (but little, if any, use</a:t>
            </a:r>
            <a:r>
              <a:rPr lang="en-GB" dirty="0">
                <a:solidFill>
                  <a:srgbClr val="C00000"/>
                </a:solidFill>
                <a:sym typeface="Symbol"/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00" y="463550"/>
            <a:ext cx="2830513" cy="3698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Yuri </a:t>
            </a:r>
            <a:r>
              <a:rPr lang="en-US" dirty="0" err="1">
                <a:solidFill>
                  <a:srgbClr val="FF0000"/>
                </a:solidFill>
              </a:rPr>
              <a:t>Gorbunov</a:t>
            </a:r>
            <a:r>
              <a:rPr lang="en-US" dirty="0">
                <a:solidFill>
                  <a:srgbClr val="FF0000"/>
                </a:solidFill>
              </a:rPr>
              <a:t>, May, 2002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-66675" y="19050"/>
            <a:ext cx="9144000" cy="79216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Impending Doom: ICHEP 2000, Osaka</a:t>
            </a:r>
          </a:p>
        </p:txBody>
      </p:sp>
      <p:pic>
        <p:nvPicPr>
          <p:cNvPr id="24579" name="Picture 8" descr="hitlin_ichep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13" y="1298575"/>
            <a:ext cx="423862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belle_ichep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292225"/>
            <a:ext cx="32194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 descr="bschmidt_ichep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5149850"/>
            <a:ext cx="511333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11"/>
          <p:cNvSpPr txBox="1">
            <a:spLocks noChangeArrowheads="1"/>
          </p:cNvSpPr>
          <p:nvPr/>
        </p:nvSpPr>
        <p:spPr bwMode="auto">
          <a:xfrm>
            <a:off x="1330325" y="815514"/>
            <a:ext cx="1449388" cy="57943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BELLE</a:t>
            </a:r>
          </a:p>
        </p:txBody>
      </p:sp>
      <p:sp>
        <p:nvSpPr>
          <p:cNvPr id="24583" name="Text Box 12"/>
          <p:cNvSpPr txBox="1">
            <a:spLocks noChangeArrowheads="1"/>
          </p:cNvSpPr>
          <p:nvPr/>
        </p:nvSpPr>
        <p:spPr bwMode="auto">
          <a:xfrm>
            <a:off x="5418138" y="757915"/>
            <a:ext cx="1312862" cy="579438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BaBar</a:t>
            </a:r>
          </a:p>
        </p:txBody>
      </p:sp>
      <p:sp>
        <p:nvSpPr>
          <p:cNvPr id="24584" name="Text Box 13"/>
          <p:cNvSpPr txBox="1">
            <a:spLocks noChangeArrowheads="1"/>
          </p:cNvSpPr>
          <p:nvPr/>
        </p:nvSpPr>
        <p:spPr bwMode="auto">
          <a:xfrm>
            <a:off x="1090613" y="5148263"/>
            <a:ext cx="1720850" cy="579437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HERA-B</a:t>
            </a:r>
          </a:p>
        </p:txBody>
      </p:sp>
      <p:sp>
        <p:nvSpPr>
          <p:cNvPr id="24585" name="AutoShape 14"/>
          <p:cNvSpPr>
            <a:spLocks noChangeArrowheads="1"/>
          </p:cNvSpPr>
          <p:nvPr/>
        </p:nvSpPr>
        <p:spPr bwMode="auto">
          <a:xfrm>
            <a:off x="1098550" y="1539875"/>
            <a:ext cx="2465388" cy="1192213"/>
          </a:xfrm>
          <a:prstGeom prst="irregularSeal1">
            <a:avLst/>
          </a:prstGeom>
          <a:solidFill>
            <a:schemeClr val="bg1">
              <a:alpha val="3922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4586" name="AutoShape 15"/>
          <p:cNvSpPr>
            <a:spLocks noChangeArrowheads="1"/>
          </p:cNvSpPr>
          <p:nvPr/>
        </p:nvSpPr>
        <p:spPr bwMode="auto">
          <a:xfrm>
            <a:off x="4324350" y="2133600"/>
            <a:ext cx="2689225" cy="1120775"/>
          </a:xfrm>
          <a:prstGeom prst="irregularSeal1">
            <a:avLst/>
          </a:prstGeom>
          <a:solidFill>
            <a:schemeClr val="bg1">
              <a:alpha val="5098"/>
            </a:schemeClr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587559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Situation at end 1999 &amp; 2000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240" y="2961308"/>
            <a:ext cx="3783604" cy="34776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8" y="5876167"/>
            <a:ext cx="7279585" cy="95579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904511" y="2636437"/>
            <a:ext cx="4239489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2"/>
                </a:solidFill>
              </a:rPr>
              <a:t>Summary of my talk to ESC, Nov 2000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15250"/>
            <a:ext cx="719428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In early 2000, Andreas announced that he would not be available for re-election. A search committee was formed and you know the result.</a:t>
            </a:r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" y="851418"/>
            <a:ext cx="6967577" cy="11938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52461" y="837403"/>
            <a:ext cx="1298753" cy="430887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chemeClr val="bg2"/>
                </a:solidFill>
              </a:rPr>
              <a:t>PRC talk Nov. ‘99</a:t>
            </a:r>
          </a:p>
          <a:p>
            <a:r>
              <a:rPr lang="en-US" sz="1100" dirty="0" smtClean="0">
                <a:solidFill>
                  <a:schemeClr val="bg2"/>
                </a:solidFill>
              </a:rPr>
              <a:t>B. Schmidt</a:t>
            </a: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7058261" y="1328747"/>
            <a:ext cx="2085739" cy="1332834"/>
          </a:xfrm>
          <a:prstGeom prst="cloudCallout">
            <a:avLst>
              <a:gd name="adj1" fmla="val -88812"/>
              <a:gd name="adj2" fmla="val -61592"/>
            </a:avLst>
          </a:prstGeom>
          <a:solidFill>
            <a:schemeClr val="tx1">
              <a:lumMod val="95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End ‘99, we were still believers!</a:t>
            </a:r>
            <a:endParaRPr lang="en-GB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8" y="3066191"/>
            <a:ext cx="3153203" cy="26319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53367" y="5328836"/>
            <a:ext cx="1261884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331 pages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6962" y="2775761"/>
            <a:ext cx="2364750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Report for PRC/ESC: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018" y="6254433"/>
            <a:ext cx="7253040" cy="574334"/>
          </a:xfrm>
          <a:prstGeom prst="rect">
            <a:avLst/>
          </a:prstGeom>
          <a:solidFill>
            <a:srgbClr val="FF0000">
              <a:alpha val="1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749308" y="6438977"/>
            <a:ext cx="2523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smtClean="0">
                <a:solidFill>
                  <a:srgbClr val="C00000"/>
                </a:solidFill>
              </a:rPr>
              <a:t>i.e. CP violation in B</a:t>
            </a:r>
            <a:r>
              <a:rPr lang="en-US" altLang="en-US" sz="1400" dirty="0" smtClean="0">
                <a:solidFill>
                  <a:srgbClr val="C00000"/>
                </a:solidFill>
                <a:sym typeface="Symbol"/>
              </a:rPr>
              <a:t></a:t>
            </a:r>
            <a:r>
              <a:rPr lang="en-US" altLang="en-US" sz="1400" dirty="0" smtClean="0">
                <a:solidFill>
                  <a:srgbClr val="C00000"/>
                </a:solidFill>
              </a:rPr>
              <a:t>J/</a:t>
            </a:r>
            <a:r>
              <a:rPr lang="en-US" altLang="en-US" sz="1400" dirty="0" smtClean="0">
                <a:solidFill>
                  <a:srgbClr val="C00000"/>
                </a:solidFill>
                <a:sym typeface="Symbol" pitchFamily="18" charset="2"/>
              </a:rPr>
              <a:t> </a:t>
            </a:r>
            <a:r>
              <a:rPr lang="en-US" altLang="en-US" sz="1400" dirty="0" smtClean="0">
                <a:solidFill>
                  <a:srgbClr val="C00000"/>
                </a:solidFill>
              </a:rPr>
              <a:t>K</a:t>
            </a:r>
            <a:r>
              <a:rPr lang="en-US" altLang="en-US" sz="1400" baseline="-25000" dirty="0" smtClean="0">
                <a:solidFill>
                  <a:srgbClr val="C00000"/>
                </a:solidFill>
              </a:rPr>
              <a:t>s</a:t>
            </a:r>
            <a:r>
              <a:rPr lang="en-US" altLang="en-US" sz="1400" baseline="30000" dirty="0" smtClean="0">
                <a:solidFill>
                  <a:srgbClr val="C00000"/>
                </a:solidFill>
              </a:rPr>
              <a:t>0</a:t>
            </a:r>
            <a:endParaRPr lang="en-GB" sz="14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9841" y="4624897"/>
            <a:ext cx="3775393" cy="646331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</a:t>
            </a:r>
            <a:r>
              <a:rPr lang="en-US" dirty="0" smtClean="0">
                <a:solidFill>
                  <a:srgbClr val="C00000"/>
                </a:solidFill>
              </a:rPr>
              <a:t>etector &amp; trigger status, run 2000 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results, possible physics topics.</a:t>
            </a:r>
          </a:p>
        </p:txBody>
      </p:sp>
      <p:sp>
        <p:nvSpPr>
          <p:cNvPr id="9" name="Rectangle 8"/>
          <p:cNvSpPr/>
          <p:nvPr/>
        </p:nvSpPr>
        <p:spPr>
          <a:xfrm>
            <a:off x="7260597" y="5876167"/>
            <a:ext cx="1883403" cy="5628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8" name="Rectangle 6"/>
          <p:cNvSpPr>
            <a:spLocks noGrp="1" noRot="1" noChangeArrowheads="1"/>
          </p:cNvSpPr>
          <p:nvPr>
            <p:ph type="title"/>
          </p:nvPr>
        </p:nvSpPr>
        <p:spPr>
          <a:xfrm>
            <a:off x="254000" y="76200"/>
            <a:ext cx="8510588" cy="608013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smtClean="0"/>
              <a:t>The Extended Scientific Council takes action:</a:t>
            </a:r>
          </a:p>
        </p:txBody>
      </p:sp>
      <p:pic>
        <p:nvPicPr>
          <p:cNvPr id="26627" name="Picture 5" descr="b_jpg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2178050"/>
            <a:ext cx="3432175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103188" y="765175"/>
            <a:ext cx="8208962" cy="172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26629" name="Text Box 8" descr="Newsprint"/>
          <p:cNvSpPr txBox="1">
            <a:spLocks noChangeArrowheads="1"/>
          </p:cNvSpPr>
          <p:nvPr/>
        </p:nvSpPr>
        <p:spPr bwMode="auto">
          <a:xfrm>
            <a:off x="93663" y="752475"/>
            <a:ext cx="8208962" cy="1739900"/>
          </a:xfrm>
          <a:prstGeom prst="rect">
            <a:avLst/>
          </a:prstGeom>
          <a:blipFill dpi="0" rotWithShape="1">
            <a:blip r:embed="rId3">
              <a:alphaModFix amt="49000"/>
            </a:blip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      </a:t>
            </a:r>
            <a:r>
              <a:rPr lang="en-US" altLang="en-US" sz="1800">
                <a:solidFill>
                  <a:schemeClr val="bg1"/>
                </a:solidFill>
              </a:rPr>
              <a:t>Recommendations: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In view of the strong collaborations at  electron-positron colliders  and the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Tevatron, as  well as the strong commitments of  DESY  to other projects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with considerably greater potential, we recommend an orderly termination</a:t>
            </a:r>
          </a:p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    of HERA-B in the near future.</a:t>
            </a:r>
          </a:p>
        </p:txBody>
      </p:sp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5840413" y="692150"/>
            <a:ext cx="21161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u="sng">
                <a:solidFill>
                  <a:schemeClr val="bg1"/>
                </a:solidFill>
              </a:rPr>
              <a:t>October, 2000</a:t>
            </a:r>
          </a:p>
        </p:txBody>
      </p:sp>
      <p:sp>
        <p:nvSpPr>
          <p:cNvPr id="26632" name="Text Box 11"/>
          <p:cNvSpPr txBox="1">
            <a:spLocks noChangeArrowheads="1"/>
          </p:cNvSpPr>
          <p:nvPr/>
        </p:nvSpPr>
        <p:spPr bwMode="auto">
          <a:xfrm>
            <a:off x="3687828" y="2879250"/>
            <a:ext cx="5327703" cy="3521550"/>
          </a:xfrm>
          <a:prstGeom prst="rect">
            <a:avLst/>
          </a:prstGeom>
          <a:solidFill>
            <a:schemeClr val="tx1">
              <a:lumMod val="95000"/>
            </a:schemeClr>
          </a:solidFill>
          <a:ln w="22225">
            <a:solidFill>
              <a:schemeClr val="folHlink"/>
            </a:solidFill>
            <a:miter lim="800000"/>
            <a:headEnd/>
            <a:tailEnd/>
          </a:ln>
          <a:effectLst/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>
                <a:solidFill>
                  <a:schemeClr val="folHlink"/>
                </a:solidFill>
              </a:rPr>
              <a:t>Collaboration reaction: the detector is </a:t>
            </a:r>
            <a:r>
              <a:rPr lang="en-US" altLang="en-US" sz="2400" dirty="0" smtClean="0">
                <a:solidFill>
                  <a:schemeClr val="folHlink"/>
                </a:solidFill>
              </a:rPr>
              <a:t>nearly complete </a:t>
            </a:r>
            <a:r>
              <a:rPr lang="en-US" altLang="en-US" sz="2400" dirty="0">
                <a:solidFill>
                  <a:schemeClr val="folHlink"/>
                </a:solidFill>
              </a:rPr>
              <a:t>and capable of useful measurements -- finish it up and take data for a limited period with limited goals</a:t>
            </a:r>
            <a:r>
              <a:rPr lang="en-US" altLang="en-US" sz="2400" dirty="0" smtClean="0">
                <a:solidFill>
                  <a:schemeClr val="folHlink"/>
                </a:solidFill>
              </a:rPr>
              <a:t>. Simultaneously,</a:t>
            </a:r>
            <a:r>
              <a:rPr lang="en-US" altLang="en-US" sz="2400" dirty="0">
                <a:solidFill>
                  <a:schemeClr val="folHlink"/>
                </a:solidFill>
              </a:rPr>
              <a:t> </a:t>
            </a:r>
            <a:r>
              <a:rPr lang="en-US" altLang="en-US" sz="2400" dirty="0" smtClean="0">
                <a:solidFill>
                  <a:schemeClr val="folHlink"/>
                </a:solidFill>
              </a:rPr>
              <a:t>decide on a possible further continuation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2400" dirty="0">
              <a:solidFill>
                <a:schemeClr val="folHlink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 smtClean="0">
                <a:solidFill>
                  <a:srgbClr val="C00000"/>
                </a:solidFill>
              </a:rPr>
              <a:t>…</a:t>
            </a:r>
            <a:r>
              <a:rPr lang="en-US" altLang="en-US" sz="2400" dirty="0" smtClean="0">
                <a:solidFill>
                  <a:srgbClr val="C00000"/>
                </a:solidFill>
                <a:sym typeface="Symbol"/>
              </a:rPr>
              <a:t> </a:t>
            </a:r>
            <a:r>
              <a:rPr lang="en-US" altLang="en-US" sz="2400" dirty="0" smtClean="0">
                <a:solidFill>
                  <a:srgbClr val="C00000"/>
                </a:solidFill>
              </a:rPr>
              <a:t>negotiation with directorate…</a:t>
            </a:r>
            <a:endParaRPr lang="en-US" altLang="en-US" sz="2400" dirty="0">
              <a:solidFill>
                <a:srgbClr val="C00000"/>
              </a:solidFill>
            </a:endParaRPr>
          </a:p>
        </p:txBody>
      </p:sp>
      <p:sp>
        <p:nvSpPr>
          <p:cNvPr id="26635" name="Rectangle 17"/>
          <p:cNvSpPr>
            <a:spLocks noChangeArrowheads="1"/>
          </p:cNvSpPr>
          <p:nvPr/>
        </p:nvSpPr>
        <p:spPr bwMode="auto">
          <a:xfrm>
            <a:off x="3957638" y="1884363"/>
            <a:ext cx="3970337" cy="342900"/>
          </a:xfrm>
          <a:prstGeom prst="rect">
            <a:avLst/>
          </a:prstGeom>
          <a:solidFill>
            <a:srgbClr val="FF0000">
              <a:alpha val="9019"/>
            </a:srgbClr>
          </a:solidFill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4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923925" y="2214563"/>
            <a:ext cx="7808913" cy="1325562"/>
          </a:xfrm>
          <a:solidFill>
            <a:schemeClr val="tx1"/>
          </a:solidFill>
        </p:spPr>
        <p:txBody>
          <a:bodyPr/>
          <a:lstStyle/>
          <a:p>
            <a:r>
              <a:rPr lang="en-US" altLang="en-US" sz="4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HERA-Beautiful, a few slides…</a:t>
            </a:r>
            <a:endParaRPr lang="en-US" altLang="en-US" sz="4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42358" name="Picture 22" descr="late1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5249863"/>
            <a:ext cx="3571875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59" name="Picture 23" descr="lat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675"/>
            <a:ext cx="1203325" cy="164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0" name="Picture 24" descr="late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63" y="5202238"/>
            <a:ext cx="1531937" cy="128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1" name="Picture 25" descr="late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675" y="3435350"/>
            <a:ext cx="1566863" cy="137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2" name="Picture 26" descr="late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3414713"/>
            <a:ext cx="2206625" cy="171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3" name="Picture 27" descr="late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3465513"/>
            <a:ext cx="1852613" cy="188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4" name="Picture 28" descr="late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8" y="3201988"/>
            <a:ext cx="1606550" cy="189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5" name="Picture 29" descr="late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068888"/>
            <a:ext cx="1293812" cy="1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6" name="Picture 30" descr="late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22238"/>
            <a:ext cx="1852613" cy="205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7" name="Picture 31" descr="late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025" y="595313"/>
            <a:ext cx="2474913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69" name="Picture 33" descr="late1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5664200"/>
            <a:ext cx="2197100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70" name="Picture 34" descr="late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119063"/>
            <a:ext cx="1871662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71" name="Picture 35" descr="late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88" y="119063"/>
            <a:ext cx="1298575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372" name="Picture 36" descr="late1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3775"/>
            <a:ext cx="1030288" cy="293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3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36925" y="4430713"/>
            <a:ext cx="3306763" cy="2168525"/>
          </a:xfrm>
          <a:noFill/>
          <a:ln>
            <a:solidFill>
              <a:srgbClr val="FF261E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</p:pic>
      <p:sp>
        <p:nvSpPr>
          <p:cNvPr id="337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1600" y="73025"/>
            <a:ext cx="3770313" cy="5540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Target System</a:t>
            </a:r>
            <a:endParaRPr lang="en-GB" altLang="en-US" sz="4000" smtClean="0"/>
          </a:p>
        </p:txBody>
      </p:sp>
      <p:pic>
        <p:nvPicPr>
          <p:cNvPr id="18436" name="Picture 10" descr="tgt_forksp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60663" y="2292350"/>
            <a:ext cx="2286000" cy="228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 descr="beamseye_tg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5100"/>
            <a:ext cx="27178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7" descr="wire_repl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527550"/>
            <a:ext cx="3495675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target_gro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185738"/>
            <a:ext cx="3925887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 descr="8targ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2105025"/>
            <a:ext cx="3084512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target_spot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4294188"/>
            <a:ext cx="2578100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4"/>
          <p:cNvSpPr txBox="1">
            <a:spLocks noChangeArrowheads="1"/>
          </p:cNvSpPr>
          <p:nvPr/>
        </p:nvSpPr>
        <p:spPr bwMode="auto">
          <a:xfrm>
            <a:off x="0" y="698500"/>
            <a:ext cx="5211763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A unique targeting scheme:</a:t>
            </a:r>
            <a:br>
              <a:rPr lang="en-US" altLang="en-US" sz="2000"/>
            </a:br>
            <a:r>
              <a:rPr lang="en-US" altLang="en-US" sz="2000"/>
              <a:t>  - able to produce high interaction rates</a:t>
            </a:r>
            <a:br>
              <a:rPr lang="en-US" altLang="en-US" sz="2000"/>
            </a:br>
            <a:r>
              <a:rPr lang="en-US" altLang="en-US" sz="2000"/>
              <a:t>  </a:t>
            </a:r>
            <a:r>
              <a:rPr lang="en-US" altLang="en-US" sz="2000">
                <a:sym typeface="Symbol" pitchFamily="18" charset="2"/>
              </a:rPr>
              <a:t>- allows precise primary vertex positions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ym typeface="Symbol" pitchFamily="18" charset="2"/>
              </a:rPr>
              <a:t>  - minimal disturbance to other experiments </a:t>
            </a:r>
            <a:br>
              <a:rPr lang="en-US" altLang="en-US" sz="2000">
                <a:sym typeface="Symbol" pitchFamily="18" charset="2"/>
              </a:rPr>
            </a:br>
            <a:r>
              <a:rPr lang="en-US" altLang="en-US" sz="2000">
                <a:sym typeface="Symbol" pitchFamily="18" charset="2"/>
              </a:rPr>
              <a:t>     (usually)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prc93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19" y="191616"/>
            <a:ext cx="8162138" cy="647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76054" y="6299910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(Slide by Thomas Lohse)</a:t>
            </a:r>
            <a:endParaRPr lang="en-GB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vds_v_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1697038"/>
            <a:ext cx="50387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-33338" y="-22225"/>
            <a:ext cx="6053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4000" b="1">
                <a:solidFill>
                  <a:srgbClr val="FF0000"/>
                </a:solidFill>
              </a:rPr>
              <a:t>Vertex Detector System</a:t>
            </a:r>
            <a:endParaRPr lang="en-GB" altLang="en-US" sz="4000" b="1">
              <a:solidFill>
                <a:srgbClr val="FF0000"/>
              </a:solidFill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05338"/>
            <a:ext cx="3040063" cy="2052637"/>
          </a:xfrm>
          <a:prstGeom prst="rect">
            <a:avLst/>
          </a:prstGeom>
          <a:noFill/>
          <a:ln w="9525">
            <a:solidFill>
              <a:srgbClr val="FF261E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608513"/>
            <a:ext cx="3100387" cy="2082800"/>
          </a:xfrm>
          <a:prstGeom prst="rect">
            <a:avLst/>
          </a:prstGeom>
          <a:noFill/>
          <a:ln w="9525">
            <a:solidFill>
              <a:srgbClr val="FF261E"/>
            </a:solidFill>
            <a:miter lim="800000"/>
            <a:headEnd/>
            <a:tailEnd/>
          </a:ln>
          <a:effectLst>
            <a:outerShdw dist="107763" dir="189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88" y="385763"/>
            <a:ext cx="33766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11388"/>
            <a:ext cx="3348037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5065713"/>
            <a:ext cx="2709862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11"/>
          <p:cNvSpPr txBox="1">
            <a:spLocks noChangeArrowheads="1"/>
          </p:cNvSpPr>
          <p:nvPr/>
        </p:nvSpPr>
        <p:spPr bwMode="auto">
          <a:xfrm>
            <a:off x="133350" y="677863"/>
            <a:ext cx="5483225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The first planar vertex detector to operate in</a:t>
            </a:r>
            <a:br>
              <a:rPr lang="en-US" altLang="en-US" sz="2000"/>
            </a:br>
            <a:r>
              <a:rPr lang="en-US" altLang="en-US" sz="2000"/>
              <a:t>an experiment at a collider: stable operation, no beam interference, excellent resolution.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2" descr="cher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663" y="2366963"/>
            <a:ext cx="32416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4925" y="44450"/>
            <a:ext cx="3673475" cy="6572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RICH Detector</a:t>
            </a:r>
            <a:endParaRPr lang="en-GB" altLang="en-US" sz="4000" smtClean="0"/>
          </a:p>
        </p:txBody>
      </p:sp>
      <p:grpSp>
        <p:nvGrpSpPr>
          <p:cNvPr id="20484" name="Group 8"/>
          <p:cNvGrpSpPr>
            <a:grpSpLocks/>
          </p:cNvGrpSpPr>
          <p:nvPr/>
        </p:nvGrpSpPr>
        <p:grpSpPr bwMode="auto">
          <a:xfrm>
            <a:off x="25400" y="709613"/>
            <a:ext cx="1849438" cy="3513137"/>
            <a:chOff x="488" y="691"/>
            <a:chExt cx="962" cy="1928"/>
          </a:xfrm>
        </p:grpSpPr>
        <p:sp>
          <p:nvSpPr>
            <p:cNvPr id="20493" name="Rectangle 7"/>
            <p:cNvSpPr>
              <a:spLocks noChangeArrowheads="1"/>
            </p:cNvSpPr>
            <p:nvPr/>
          </p:nvSpPr>
          <p:spPr bwMode="auto">
            <a:xfrm>
              <a:off x="488" y="691"/>
              <a:ext cx="962" cy="192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pic>
          <p:nvPicPr>
            <p:cNvPr id="2049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" y="699"/>
              <a:ext cx="950" cy="1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485" name="Picture 10" descr="rich_tan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3" y="1190625"/>
            <a:ext cx="379888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RICHinsid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3" y="3817938"/>
            <a:ext cx="3754437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oup 19"/>
          <p:cNvGrpSpPr>
            <a:grpSpLocks/>
          </p:cNvGrpSpPr>
          <p:nvPr/>
        </p:nvGrpSpPr>
        <p:grpSpPr bwMode="auto">
          <a:xfrm>
            <a:off x="22225" y="4216400"/>
            <a:ext cx="2794000" cy="2641600"/>
            <a:chOff x="0" y="2656"/>
            <a:chExt cx="1760" cy="1664"/>
          </a:xfrm>
        </p:grpSpPr>
        <p:pic>
          <p:nvPicPr>
            <p:cNvPr id="20491" name="Picture 12" descr="deuterons_20061213_Page_3_Image_000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56"/>
              <a:ext cx="1760" cy="1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 Box 14"/>
            <p:cNvSpPr txBox="1">
              <a:spLocks noChangeArrowheads="1"/>
            </p:cNvSpPr>
            <p:nvPr/>
          </p:nvSpPr>
          <p:spPr bwMode="auto">
            <a:xfrm>
              <a:off x="525" y="2704"/>
              <a:ext cx="1084" cy="56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2000"/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000"/>
                <a:t>Deuterons! </a:t>
              </a:r>
            </a:p>
          </p:txBody>
        </p:sp>
      </p:grpSp>
      <p:pic>
        <p:nvPicPr>
          <p:cNvPr id="20488" name="Picture 15" descr="fig_rich_m16module_phot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4900613"/>
            <a:ext cx="239395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7" descr="fig_rich_two_ring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0"/>
            <a:ext cx="31559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23"/>
          <p:cNvSpPr txBox="1">
            <a:spLocks noChangeArrowheads="1"/>
          </p:cNvSpPr>
          <p:nvPr/>
        </p:nvSpPr>
        <p:spPr bwMode="auto">
          <a:xfrm>
            <a:off x="1920875" y="687388"/>
            <a:ext cx="4049713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First RICH to employ multi-anode</a:t>
            </a:r>
            <a:br>
              <a:rPr lang="en-US" altLang="en-US" sz="2000"/>
            </a:br>
            <a:r>
              <a:rPr lang="en-US" altLang="en-US" sz="2000"/>
              <a:t>phototube readout: expensive but</a:t>
            </a:r>
            <a:br>
              <a:rPr lang="en-US" altLang="en-US" sz="2000"/>
            </a:br>
            <a:r>
              <a:rPr lang="en-US" altLang="en-US" sz="2000"/>
              <a:t>well worth it. Very stable operation</a:t>
            </a:r>
            <a:br>
              <a:rPr lang="en-US" altLang="en-US" sz="2000"/>
            </a:br>
            <a:r>
              <a:rPr lang="en-US" altLang="en-US" sz="2000"/>
              <a:t>excellent performance. 33 photo-</a:t>
            </a:r>
            <a:br>
              <a:rPr lang="en-US" altLang="en-US" sz="2000"/>
            </a:br>
            <a:r>
              <a:rPr lang="en-US" altLang="en-US" sz="2000"/>
              <a:t>electrons for </a:t>
            </a:r>
            <a:r>
              <a:rPr lang="en-US" altLang="en-US" sz="2000">
                <a:sym typeface="Symbol" pitchFamily="18" charset="2"/>
              </a:rPr>
              <a:t> = 1.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6788150" cy="6365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DAQ &amp; Online Trigger Farms</a:t>
            </a:r>
            <a:endParaRPr lang="en-GB" altLang="en-US" sz="4000" smtClean="0"/>
          </a:p>
        </p:txBody>
      </p:sp>
      <p:pic>
        <p:nvPicPr>
          <p:cNvPr id="21507" name="Picture 8" descr="4LT_Dec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641350"/>
            <a:ext cx="2454275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12"/>
          <p:cNvGrpSpPr>
            <a:grpSpLocks/>
          </p:cNvGrpSpPr>
          <p:nvPr/>
        </p:nvGrpSpPr>
        <p:grpSpPr bwMode="auto">
          <a:xfrm>
            <a:off x="5026025" y="3668713"/>
            <a:ext cx="4029075" cy="3054350"/>
            <a:chOff x="3288" y="447"/>
            <a:chExt cx="2322" cy="1640"/>
          </a:xfrm>
        </p:grpSpPr>
        <p:pic>
          <p:nvPicPr>
            <p:cNvPr id="2151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8" y="447"/>
              <a:ext cx="2322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4164" y="448"/>
              <a:ext cx="1442" cy="23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      CERN Courier</a:t>
              </a:r>
            </a:p>
          </p:txBody>
        </p:sp>
      </p:grpSp>
      <p:grpSp>
        <p:nvGrpSpPr>
          <p:cNvPr id="21509" name="Group 17"/>
          <p:cNvGrpSpPr>
            <a:grpSpLocks/>
          </p:cNvGrpSpPr>
          <p:nvPr/>
        </p:nvGrpSpPr>
        <p:grpSpPr bwMode="auto">
          <a:xfrm>
            <a:off x="44450" y="1633538"/>
            <a:ext cx="4770438" cy="5168900"/>
            <a:chOff x="0" y="1030"/>
            <a:chExt cx="3052" cy="3290"/>
          </a:xfrm>
        </p:grpSpPr>
        <p:pic>
          <p:nvPicPr>
            <p:cNvPr id="21512" name="Picture 13" descr="daq_trigger_schem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0"/>
              <a:ext cx="3052" cy="3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1513" name="Text Box 15"/>
            <p:cNvSpPr txBox="1">
              <a:spLocks noChangeArrowheads="1"/>
            </p:cNvSpPr>
            <p:nvPr/>
          </p:nvSpPr>
          <p:spPr bwMode="auto">
            <a:xfrm>
              <a:off x="259" y="3013"/>
              <a:ext cx="516" cy="40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240</a:t>
              </a:r>
              <a:br>
                <a:rPr lang="en-US" altLang="en-US" sz="1800"/>
              </a:br>
              <a:r>
                <a:rPr lang="en-US" altLang="en-US" sz="1800"/>
                <a:t>nodes</a:t>
              </a:r>
            </a:p>
          </p:txBody>
        </p:sp>
        <p:sp>
          <p:nvSpPr>
            <p:cNvPr id="21514" name="Text Box 16"/>
            <p:cNvSpPr txBox="1">
              <a:spLocks noChangeArrowheads="1"/>
            </p:cNvSpPr>
            <p:nvPr/>
          </p:nvSpPr>
          <p:spPr bwMode="auto">
            <a:xfrm>
              <a:off x="249" y="3884"/>
              <a:ext cx="516" cy="40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200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/>
                <a:t>nodes</a:t>
              </a:r>
            </a:p>
          </p:txBody>
        </p:sp>
      </p:grpSp>
      <p:pic>
        <p:nvPicPr>
          <p:cNvPr id="21510" name="Picture 19" descr="farm_ro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639763"/>
            <a:ext cx="22574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Text Box 18"/>
          <p:cNvSpPr txBox="1">
            <a:spLocks noChangeArrowheads="1"/>
          </p:cNvSpPr>
          <p:nvPr/>
        </p:nvSpPr>
        <p:spPr bwMode="auto">
          <a:xfrm>
            <a:off x="49213" y="628650"/>
            <a:ext cx="6303962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The first large farm-based DAQ/Trigger system. Highly</a:t>
            </a:r>
            <a:br>
              <a:rPr lang="en-US" altLang="en-US" sz="2000"/>
            </a:br>
            <a:r>
              <a:rPr lang="en-US" altLang="en-US" sz="2000"/>
              <a:t>distributed DAQ, with thousand of communicating </a:t>
            </a:r>
            <a:br>
              <a:rPr lang="en-US" altLang="en-US" sz="2000"/>
            </a:br>
            <a:r>
              <a:rPr lang="en-US" altLang="en-US" sz="2000"/>
              <a:t>processes on thousands of compute nodes.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150" y="61913"/>
            <a:ext cx="5853113" cy="723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1</a:t>
            </a:r>
            <a:r>
              <a:rPr lang="en-US" altLang="en-US" sz="4000" baseline="30000" smtClean="0"/>
              <a:t>st</a:t>
            </a:r>
            <a:r>
              <a:rPr lang="en-US" altLang="en-US" sz="4000" smtClean="0"/>
              <a:t> Level Trigger System</a:t>
            </a:r>
            <a:endParaRPr lang="en-GB" altLang="en-US" sz="4000" smtClean="0"/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" y="2530475"/>
            <a:ext cx="4284663" cy="4260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6" descr="ieeeFLTtalk_Page_07_Image_00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021013"/>
            <a:ext cx="176371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ieeeFLTtalk_Page_07_Image_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4114800"/>
            <a:ext cx="16129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ieeeFLTtalk_Page_07_Image_00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275" y="5397500"/>
            <a:ext cx="174783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ieeeFLTtalk_Page_07_Image_000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888" y="3082925"/>
            <a:ext cx="27305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ieeeFLTtalk_Page_07_Image_00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063" y="1216025"/>
            <a:ext cx="22669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ieeeFLTtalk_Page_07_Image_00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025" y="1163638"/>
            <a:ext cx="226695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-3175" y="1603672"/>
            <a:ext cx="4394200" cy="92333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/>
              <a:t>Production and commissioning was</a:t>
            </a:r>
            <a:br>
              <a:rPr lang="en-US" altLang="en-US" sz="1800" dirty="0" smtClean="0"/>
            </a:br>
            <a:r>
              <a:rPr lang="en-US" altLang="en-US" sz="1800" dirty="0" smtClean="0"/>
              <a:t>slower than anticipated. 1-track trigger only became available in April 2000.</a:t>
            </a:r>
            <a:endParaRPr lang="en-US" altLang="en-US" sz="1800" dirty="0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2324100" y="795338"/>
            <a:ext cx="6705600" cy="36671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Dead-time free </a:t>
            </a:r>
            <a:r>
              <a:rPr lang="en-US" altLang="en-US" sz="1800" dirty="0" smtClean="0"/>
              <a:t>tracking </a:t>
            </a:r>
            <a:r>
              <a:rPr lang="en-US" altLang="en-US" sz="1800" dirty="0"/>
              <a:t>at 10 MHz, decision time &lt;  13 </a:t>
            </a:r>
            <a:r>
              <a:rPr lang="en-US" altLang="en-US" sz="1800" dirty="0">
                <a:sym typeface="Symbol" pitchFamily="18" charset="2"/>
              </a:rPr>
              <a:t>sec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37246"/>
            <a:ext cx="8510588" cy="821826"/>
          </a:xfrm>
        </p:spPr>
        <p:txBody>
          <a:bodyPr/>
          <a:lstStyle/>
          <a:p>
            <a:r>
              <a:rPr lang="en-US" dirty="0" smtClean="0"/>
              <a:t>Back to end-2000: Rebirth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876" y="1450079"/>
            <a:ext cx="3914541" cy="4155241"/>
          </a:xfrm>
          <a:prstGeom prst="rect">
            <a:avLst/>
          </a:prstGeom>
        </p:spPr>
      </p:pic>
      <p:pic>
        <p:nvPicPr>
          <p:cNvPr id="6" name="Picture 13" descr="DESY-Telegram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7289" y="3846459"/>
            <a:ext cx="4702175" cy="2660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161089" y="5254571"/>
            <a:ext cx="5287962" cy="1595438"/>
          </a:xfrm>
          <a:prstGeom prst="irregularSeal1">
            <a:avLst/>
          </a:prstGeom>
          <a:solidFill>
            <a:srgbClr val="800080">
              <a:alpha val="12941"/>
            </a:srgbClr>
          </a:solidFill>
          <a:ln w="2540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9" y="810050"/>
            <a:ext cx="4198685" cy="29157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5875" y="1080656"/>
            <a:ext cx="3914541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Physics program for 2001/2002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3082" y="5775353"/>
            <a:ext cx="3595856" cy="923330"/>
          </a:xfrm>
          <a:prstGeom prst="rect">
            <a:avLst/>
          </a:prstGeom>
          <a:solidFill>
            <a:srgbClr val="000000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major concern: a </a:t>
            </a:r>
            <a:br>
              <a:rPr lang="en-US" dirty="0" smtClean="0"/>
            </a:br>
            <a:r>
              <a:rPr lang="en-US" dirty="0" smtClean="0"/>
              <a:t>deteriorating</a:t>
            </a:r>
            <a:r>
              <a:rPr lang="en-US" dirty="0"/>
              <a:t> </a:t>
            </a:r>
            <a:r>
              <a:rPr lang="en-US" dirty="0" smtClean="0"/>
              <a:t>manpower situation!</a:t>
            </a:r>
          </a:p>
          <a:p>
            <a:r>
              <a:rPr lang="en-US" dirty="0" smtClean="0"/>
              <a:t>Can data be taken?, analyzed?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4229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3549" y="913720"/>
            <a:ext cx="3154363" cy="7874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/>
              <a:t>Taking data</a:t>
            </a:r>
          </a:p>
        </p:txBody>
      </p:sp>
      <p:pic>
        <p:nvPicPr>
          <p:cNvPr id="27651" name="Picture 5" descr="shift_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572000"/>
            <a:ext cx="9029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Oval 7"/>
          <p:cNvSpPr>
            <a:spLocks noChangeArrowheads="1"/>
          </p:cNvSpPr>
          <p:nvPr/>
        </p:nvSpPr>
        <p:spPr bwMode="auto">
          <a:xfrm>
            <a:off x="17463" y="5667375"/>
            <a:ext cx="8478837" cy="1008063"/>
          </a:xfrm>
          <a:prstGeom prst="ellipse">
            <a:avLst/>
          </a:prstGeom>
          <a:solidFill>
            <a:srgbClr val="FF0000">
              <a:alpha val="14117"/>
            </a:srgbClr>
          </a:solidFill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sp>
        <p:nvSpPr>
          <p:cNvPr id="27653" name="Text Box 8"/>
          <p:cNvSpPr txBox="1">
            <a:spLocks noChangeArrowheads="1"/>
          </p:cNvSpPr>
          <p:nvPr/>
        </p:nvSpPr>
        <p:spPr bwMode="auto">
          <a:xfrm>
            <a:off x="4867275" y="4514850"/>
            <a:ext cx="3798888" cy="528638"/>
          </a:xfrm>
          <a:prstGeom prst="rect">
            <a:avLst/>
          </a:prstGeom>
          <a:solidFill>
            <a:srgbClr val="FFCC00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800" dirty="0"/>
              <a:t>The final logbook entry</a:t>
            </a:r>
          </a:p>
        </p:txBody>
      </p:sp>
      <p:pic>
        <p:nvPicPr>
          <p:cNvPr id="27654" name="Picture 9" descr="up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8138" y="44450"/>
            <a:ext cx="48514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11"/>
          <p:cNvSpPr txBox="1">
            <a:spLocks noChangeArrowheads="1"/>
          </p:cNvSpPr>
          <p:nvPr/>
        </p:nvSpPr>
        <p:spPr bwMode="auto">
          <a:xfrm>
            <a:off x="735013" y="2408238"/>
            <a:ext cx="8183562" cy="1946275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Difficult running conditions after </a:t>
            </a:r>
            <a:r>
              <a:rPr lang="en-US" altLang="en-US" sz="2000" dirty="0" err="1">
                <a:solidFill>
                  <a:schemeClr val="bg1"/>
                </a:solidFill>
              </a:rPr>
              <a:t>Lumi</a:t>
            </a:r>
            <a:r>
              <a:rPr lang="en-US" altLang="en-US" sz="2000" dirty="0">
                <a:solidFill>
                  <a:schemeClr val="bg1"/>
                </a:solidFill>
              </a:rPr>
              <a:t> upgrade shutdown.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Long waits, low live-time.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Only 480 hours of DAQ uptime in 4 months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But still we accumulated two interesting samples: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      </a:t>
            </a:r>
            <a:r>
              <a:rPr lang="en-US" altLang="en-US" sz="2000" dirty="0">
                <a:solidFill>
                  <a:schemeClr val="folHlink"/>
                </a:solidFill>
              </a:rPr>
              <a:t>200 million minimum bias events in 50 hours of run time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folHlink"/>
                </a:solidFill>
              </a:rPr>
              <a:t>      300,000 J/</a:t>
            </a:r>
            <a:r>
              <a:rPr lang="en-US" altLang="en-US" sz="2000" dirty="0">
                <a:solidFill>
                  <a:schemeClr val="folHlink"/>
                </a:solidFill>
                <a:sym typeface="Symbol" pitchFamily="18" charset="2"/>
              </a:rPr>
              <a:t> events (10-15% of planned size) @ 1,000 J/ per hour</a:t>
            </a:r>
          </a:p>
        </p:txBody>
      </p:sp>
      <p:sp>
        <p:nvSpPr>
          <p:cNvPr id="27656" name="Text Box 12"/>
          <p:cNvSpPr txBox="1">
            <a:spLocks noChangeArrowheads="1"/>
          </p:cNvSpPr>
          <p:nvPr/>
        </p:nvSpPr>
        <p:spPr bwMode="auto">
          <a:xfrm>
            <a:off x="-1588" y="4763"/>
            <a:ext cx="40846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/>
              <a:t>Nov 2002 – Mar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2" descr="bernh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8" y="66675"/>
            <a:ext cx="18669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13" descr="party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0" y="2800350"/>
            <a:ext cx="2424113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68263" y="61913"/>
            <a:ext cx="2798762" cy="7239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smtClean="0"/>
              <a:t>Party time</a:t>
            </a:r>
          </a:p>
        </p:txBody>
      </p:sp>
      <p:pic>
        <p:nvPicPr>
          <p:cNvPr id="28677" name="Picture 6" descr="part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214313"/>
            <a:ext cx="283051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 descr="party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649788"/>
            <a:ext cx="24257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8" descr="party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704975"/>
            <a:ext cx="2424113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5" descr="part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5" y="130175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10" descr="party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479550"/>
            <a:ext cx="242411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1" descr="party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2927350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2" descr="party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5" y="4476750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4" descr="party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188" y="4662488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5" name="Picture 15" descr="party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4686300"/>
            <a:ext cx="2424113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Picture 16" descr="party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695325"/>
            <a:ext cx="18192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7" name="Picture 17" descr="party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2689225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8" name="Picture 18" descr="party1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909888"/>
            <a:ext cx="2654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9" name="Picture 19" descr="party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730250"/>
            <a:ext cx="24257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69904"/>
            <a:ext cx="8510588" cy="806712"/>
          </a:xfrm>
        </p:spPr>
        <p:txBody>
          <a:bodyPr/>
          <a:lstStyle/>
          <a:p>
            <a:r>
              <a:rPr lang="en-US" dirty="0" smtClean="0"/>
              <a:t>10 years (more or less) on…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4105" y="1599992"/>
            <a:ext cx="9262407" cy="2062103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D48010"/>
                </a:solidFill>
              </a:rPr>
              <a:t>We made a significant impact on detector technology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D48010"/>
                </a:solidFill>
              </a:rPr>
              <a:t>Produced 20 publications on various physics topics</a:t>
            </a:r>
            <a:br>
              <a:rPr lang="en-US" sz="2400" dirty="0" smtClean="0">
                <a:solidFill>
                  <a:srgbClr val="D48010"/>
                </a:solidFill>
              </a:rPr>
            </a:br>
            <a:r>
              <a:rPr lang="en-US" sz="2400" dirty="0" smtClean="0">
                <a:solidFill>
                  <a:srgbClr val="D48010"/>
                </a:solidFill>
              </a:rPr>
              <a:t>&amp; several technical publications by the subgroups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C00000"/>
                </a:solidFill>
              </a:rPr>
              <a:t>Educated a remarkable number of students </a:t>
            </a:r>
            <a:r>
              <a:rPr lang="en-US" sz="2800" dirty="0">
                <a:solidFill>
                  <a:srgbClr val="C00000"/>
                </a:solidFill>
              </a:rPr>
              <a:t>&amp;</a:t>
            </a:r>
            <a:r>
              <a:rPr lang="en-US" sz="2800" dirty="0" smtClean="0">
                <a:solidFill>
                  <a:srgbClr val="C00000"/>
                </a:solidFill>
              </a:rPr>
              <a:t> fellows</a:t>
            </a:r>
            <a:br>
              <a:rPr lang="en-US" sz="2800" dirty="0" smtClean="0">
                <a:solidFill>
                  <a:srgbClr val="C00000"/>
                </a:solidFill>
              </a:rPr>
            </a:br>
            <a:r>
              <a:rPr lang="en-US" sz="2800" dirty="0" smtClean="0">
                <a:solidFill>
                  <a:srgbClr val="C00000"/>
                </a:solidFill>
              </a:rPr>
              <a:t> who have </a:t>
            </a:r>
            <a:r>
              <a:rPr lang="en-US" sz="2800" smtClean="0">
                <a:solidFill>
                  <a:srgbClr val="C00000"/>
                </a:solidFill>
              </a:rPr>
              <a:t>since built careers </a:t>
            </a:r>
            <a:r>
              <a:rPr lang="en-US" sz="2800" dirty="0" smtClean="0">
                <a:solidFill>
                  <a:srgbClr val="C00000"/>
                </a:solidFill>
              </a:rPr>
              <a:t>in HEP and related fields.</a:t>
            </a:r>
            <a:endParaRPr lang="en-GB" sz="28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99" y="3945336"/>
            <a:ext cx="8754000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A perfect reason to celebrate!!!!</a:t>
            </a:r>
            <a:endParaRPr lang="en-GB" sz="4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83" y="1046990"/>
            <a:ext cx="9074151" cy="461665"/>
          </a:xfrm>
          <a:prstGeom prst="rect">
            <a:avLst/>
          </a:prstGeom>
          <a:solidFill>
            <a:srgbClr val="7030A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  We didn’t accomplish what we had started out to do but still…   </a:t>
            </a:r>
            <a:endParaRPr lang="en-GB" sz="2400" dirty="0"/>
          </a:p>
        </p:txBody>
      </p:sp>
      <p:pic>
        <p:nvPicPr>
          <p:cNvPr id="6" name="Picture 3" descr="arg-h-50-tra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4746625"/>
            <a:ext cx="19081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arg-e-50-tra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4830763"/>
            <a:ext cx="1793875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arg-r-50-tra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88" y="5018088"/>
            <a:ext cx="2663825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arg-a-50-tra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4918075"/>
            <a:ext cx="1943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arg-b-50-tran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4791075"/>
            <a:ext cx="17367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3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158750" y="1339850"/>
            <a:ext cx="2663825" cy="143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Letter of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Intent</a:t>
            </a:r>
            <a:endParaRPr lang="en-US" altLang="en-US" sz="4400" b="1"/>
          </a:p>
        </p:txBody>
      </p:sp>
      <p:pic>
        <p:nvPicPr>
          <p:cNvPr id="4099" name="Picture 4" descr="loi92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28600"/>
            <a:ext cx="56578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228600" y="304800"/>
            <a:ext cx="1841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4400"/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663575" y="2852738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39 Signatures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  9 Institutes</a:t>
            </a:r>
          </a:p>
        </p:txBody>
      </p:sp>
      <p:sp>
        <p:nvSpPr>
          <p:cNvPr id="4102" name="Text Box 7"/>
          <p:cNvSpPr txBox="1">
            <a:spLocks noChangeArrowheads="1"/>
          </p:cNvSpPr>
          <p:nvPr/>
        </p:nvSpPr>
        <p:spPr bwMode="auto">
          <a:xfrm>
            <a:off x="0" y="0"/>
            <a:ext cx="14287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4400" b="1"/>
              <a:t>1992</a:t>
            </a:r>
            <a:endParaRPr lang="en-US" altLang="en-US" sz="4400" b="1"/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3289300" y="433388"/>
            <a:ext cx="5422900" cy="555625"/>
          </a:xfrm>
          <a:prstGeom prst="rect">
            <a:avLst/>
          </a:prstGeom>
          <a:solidFill>
            <a:srgbClr val="FF0000">
              <a:alpha val="1019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04" name="Rectangle 9"/>
          <p:cNvSpPr>
            <a:spLocks noChangeArrowheads="1"/>
          </p:cNvSpPr>
          <p:nvPr/>
        </p:nvSpPr>
        <p:spPr bwMode="auto">
          <a:xfrm>
            <a:off x="4632325" y="5656263"/>
            <a:ext cx="2806700" cy="555625"/>
          </a:xfrm>
          <a:prstGeom prst="rect">
            <a:avLst/>
          </a:prstGeom>
          <a:solidFill>
            <a:srgbClr val="FF0000">
              <a:alpha val="1019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4105" name="Text Box 10"/>
          <p:cNvSpPr txBox="1">
            <a:spLocks noChangeArrowheads="1"/>
          </p:cNvSpPr>
          <p:nvPr/>
        </p:nvSpPr>
        <p:spPr bwMode="auto">
          <a:xfrm>
            <a:off x="68618" y="3657585"/>
            <a:ext cx="3095720" cy="193899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The </a:t>
            </a:r>
            <a:r>
              <a:rPr lang="en-US" altLang="en-US" sz="2400" dirty="0" smtClean="0"/>
              <a:t>group</a:t>
            </a:r>
            <a:r>
              <a:rPr lang="en-US" altLang="en-US" sz="2400" dirty="0"/>
              <a:t/>
            </a:r>
            <a:br>
              <a:rPr lang="en-US" altLang="en-US" sz="2400" dirty="0"/>
            </a:br>
            <a:r>
              <a:rPr lang="en-US" altLang="en-US" sz="2400" dirty="0" smtClean="0"/>
              <a:t>crystallized </a:t>
            </a:r>
            <a:r>
              <a:rPr lang="en-US" altLang="en-US" sz="2400" dirty="0"/>
              <a:t>around a </a:t>
            </a:r>
            <a:br>
              <a:rPr lang="en-US" altLang="en-US" sz="2400" dirty="0"/>
            </a:br>
            <a:r>
              <a:rPr lang="en-US" altLang="en-US" sz="2400" dirty="0"/>
              <a:t>core of several</a:t>
            </a:r>
            <a:br>
              <a:rPr lang="en-US" altLang="en-US" sz="2400" dirty="0"/>
            </a:br>
            <a:r>
              <a:rPr lang="en-US" altLang="en-US" sz="2400" dirty="0"/>
              <a:t>ARGUS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dirty="0"/>
              <a:t>collaborators.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305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4400" b="1"/>
              <a:t>May 1994</a:t>
            </a:r>
            <a:endParaRPr lang="en-GB" altLang="en-US" sz="4400" b="1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81200" y="2057400"/>
            <a:ext cx="18415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960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2852738"/>
            <a:ext cx="2576512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Proposal</a:t>
            </a:r>
          </a:p>
        </p:txBody>
      </p:sp>
      <p:pic>
        <p:nvPicPr>
          <p:cNvPr id="5125" name="Picture 5" descr="titel_propos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4725988" cy="641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827088" y="3644900"/>
            <a:ext cx="159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98 Signatures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15 Institutes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288" y="1123461"/>
            <a:ext cx="1930337" cy="4616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(1 year later)</a:t>
            </a:r>
            <a:endParaRPr lang="en-GB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3813" y="22225"/>
            <a:ext cx="25479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de-DE" altLang="en-US" sz="4400" b="1"/>
              <a:t>Jan 1995</a:t>
            </a:r>
            <a:endParaRPr lang="en-GB" altLang="en-US" sz="4400" b="1"/>
          </a:p>
        </p:txBody>
      </p:sp>
      <p:pic>
        <p:nvPicPr>
          <p:cNvPr id="6148" name="Picture 4" descr="titel_design_re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225" y="115888"/>
            <a:ext cx="4408488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2320925" y="2679700"/>
            <a:ext cx="18923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191 Signatures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/>
              <a:t>  29 Institutes</a:t>
            </a:r>
          </a:p>
        </p:txBody>
      </p:sp>
      <p:pic>
        <p:nvPicPr>
          <p:cNvPr id="6150" name="Picture 8" descr="lachender_man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708150"/>
            <a:ext cx="2116138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92075" y="5073650"/>
            <a:ext cx="4176713" cy="1431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Final Approval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Feb 1995</a:t>
            </a: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92075" y="4713288"/>
            <a:ext cx="35623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/>
              <a:t>Spokesperson: Andreas Schwarz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00262" y="661610"/>
            <a:ext cx="1997663" cy="461665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(9 </a:t>
            </a:r>
            <a:r>
              <a:rPr lang="en-US" sz="2400" dirty="0" err="1" smtClean="0">
                <a:solidFill>
                  <a:srgbClr val="000000"/>
                </a:solidFill>
              </a:rPr>
              <a:t>mo.s</a:t>
            </a:r>
            <a:r>
              <a:rPr lang="en-US" sz="2400" dirty="0" smtClean="0">
                <a:solidFill>
                  <a:srgbClr val="000000"/>
                </a:solidFill>
              </a:rPr>
              <a:t> later)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98425" y="1123275"/>
            <a:ext cx="4003675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 dirty="0">
                <a:solidFill>
                  <a:srgbClr val="FF0000"/>
                </a:solidFill>
              </a:rPr>
              <a:t>Design Report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erab-may98-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8" y="1407431"/>
            <a:ext cx="8173797" cy="484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99411" y="37785"/>
            <a:ext cx="86565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 dirty="0"/>
              <a:t>Planned completion date : </a:t>
            </a:r>
            <a:r>
              <a:rPr lang="en-US" altLang="en-US" sz="4000" dirty="0" smtClean="0"/>
              <a:t>early 1998</a:t>
            </a:r>
            <a:endParaRPr lang="en-US" alt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979721" y="763171"/>
            <a:ext cx="7074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Speed was essential: heavy competition from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</a:rPr>
              <a:t>e+e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</a:rPr>
              <a:t>-</a:t>
            </a:r>
            <a:endParaRPr lang="en-GB" sz="24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63500" y="52388"/>
            <a:ext cx="82931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1"/>
              <a:t>Feb 1995: the Empty West Hall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0" y="5978658"/>
            <a:ext cx="9144000" cy="6463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</a:rPr>
              <a:t>T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hree years to fill it with HERA-B!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10244" name="Picture 4" descr="IMG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933450"/>
            <a:ext cx="74549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spokesm_15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6533" y="2422772"/>
            <a:ext cx="2977468" cy="443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AutoShape 10" descr="Stationery"/>
          <p:cNvSpPr>
            <a:spLocks noChangeArrowheads="1"/>
          </p:cNvSpPr>
          <p:nvPr/>
        </p:nvSpPr>
        <p:spPr bwMode="auto">
          <a:xfrm>
            <a:off x="219075" y="101600"/>
            <a:ext cx="8718550" cy="2927350"/>
          </a:xfrm>
          <a:prstGeom prst="cloudCallout">
            <a:avLst>
              <a:gd name="adj1" fmla="val 25630"/>
              <a:gd name="adj2" fmla="val 63136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402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2588" y="906463"/>
            <a:ext cx="8510587" cy="1011237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chemeClr val="bg2"/>
                </a:solidFill>
              </a:rPr>
              <a:t>…but something got in the way </a:t>
            </a:r>
          </a:p>
        </p:txBody>
      </p:sp>
      <p:sp>
        <p:nvSpPr>
          <p:cNvPr id="11269" name="Text Box 8"/>
          <p:cNvSpPr txBox="1">
            <a:spLocks noChangeArrowheads="1"/>
          </p:cNvSpPr>
          <p:nvPr/>
        </p:nvSpPr>
        <p:spPr bwMode="auto">
          <a:xfrm>
            <a:off x="1775901" y="3558445"/>
            <a:ext cx="4277487" cy="1015663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smtClean="0">
                <a:solidFill>
                  <a:schemeClr val="folHlink"/>
                </a:solidFill>
              </a:rPr>
              <a:t>The technical </a:t>
            </a:r>
            <a:r>
              <a:rPr lang="en-US" altLang="en-US" sz="2000" b="1" dirty="0">
                <a:solidFill>
                  <a:schemeClr val="folHlink"/>
                </a:solidFill>
              </a:rPr>
              <a:t>coordinator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chemeClr val="folHlink"/>
                </a:solidFill>
              </a:rPr>
              <a:t>and </a:t>
            </a:r>
            <a:r>
              <a:rPr lang="en-US" altLang="en-US" sz="2000" b="1" dirty="0" smtClean="0">
                <a:solidFill>
                  <a:schemeClr val="folHlink"/>
                </a:solidFill>
              </a:rPr>
              <a:t>spokesperson seem to be </a:t>
            </a:r>
            <a:br>
              <a:rPr lang="en-US" altLang="en-US" sz="2000" b="1" dirty="0" smtClean="0">
                <a:solidFill>
                  <a:schemeClr val="folHlink"/>
                </a:solidFill>
              </a:rPr>
            </a:br>
            <a:r>
              <a:rPr lang="en-US" altLang="en-US" sz="2000" b="1" dirty="0" smtClean="0">
                <a:solidFill>
                  <a:schemeClr val="folHlink"/>
                </a:solidFill>
              </a:rPr>
              <a:t>showing signs </a:t>
            </a:r>
            <a:r>
              <a:rPr lang="en-US" altLang="en-US" sz="2000" b="1" dirty="0">
                <a:solidFill>
                  <a:schemeClr val="folHlink"/>
                </a:solidFill>
              </a:rPr>
              <a:t>of rapid </a:t>
            </a:r>
            <a:r>
              <a:rPr lang="en-US" altLang="en-US" sz="2000" b="1" dirty="0" smtClean="0">
                <a:solidFill>
                  <a:schemeClr val="folHlink"/>
                </a:solidFill>
              </a:rPr>
              <a:t>aging(?)!</a:t>
            </a:r>
            <a:endParaRPr lang="en-US" altLang="en-US" sz="2000" b="1" dirty="0">
              <a:solidFill>
                <a:schemeClr val="folHlin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2966" y="6519445"/>
            <a:ext cx="576831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(Warning: the authenticity of this photo has been questioned.)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163513"/>
            <a:ext cx="3849688" cy="893762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OTR Saga I</a:t>
            </a:r>
            <a:endParaRPr lang="en-GB" dirty="0"/>
          </a:p>
        </p:txBody>
      </p:sp>
      <p:pic>
        <p:nvPicPr>
          <p:cNvPr id="1229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64274"/>
            <a:ext cx="3522662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2830060" y="3227139"/>
            <a:ext cx="969962" cy="9794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293" name="TextBox 10"/>
          <p:cNvSpPr txBox="1">
            <a:spLocks noChangeArrowheads="1"/>
          </p:cNvSpPr>
          <p:nvPr/>
        </p:nvSpPr>
        <p:spPr bwMode="auto">
          <a:xfrm>
            <a:off x="432021" y="1280187"/>
            <a:ext cx="19287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 smtClean="0">
                <a:solidFill>
                  <a:srgbClr val="FF0000"/>
                </a:solidFill>
              </a:rPr>
              <a:t>First indication </a:t>
            </a:r>
            <a:r>
              <a:rPr lang="en-US" altLang="en-US" sz="1800" dirty="0">
                <a:solidFill>
                  <a:srgbClr val="FF0000"/>
                </a:solidFill>
              </a:rPr>
              <a:t>of</a:t>
            </a:r>
            <a:r>
              <a:rPr lang="en-GB" altLang="en-US" sz="1800" dirty="0">
                <a:solidFill>
                  <a:srgbClr val="FF0000"/>
                </a:solidFill>
              </a:rPr>
              <a:t/>
            </a:r>
            <a:br>
              <a:rPr lang="en-GB" altLang="en-US" sz="1800" dirty="0">
                <a:solidFill>
                  <a:srgbClr val="FF0000"/>
                </a:solidFill>
              </a:rPr>
            </a:br>
            <a:r>
              <a:rPr lang="en-GB" altLang="en-US" sz="1800" dirty="0">
                <a:solidFill>
                  <a:srgbClr val="FF0000"/>
                </a:solidFill>
              </a:rPr>
              <a:t>aging in OTR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solidFill>
                  <a:srgbClr val="FF0000"/>
                </a:solidFill>
              </a:rPr>
              <a:t>(M. Walter) </a:t>
            </a:r>
          </a:p>
        </p:txBody>
      </p:sp>
      <p:pic>
        <p:nvPicPr>
          <p:cNvPr id="12294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164874"/>
            <a:ext cx="4287837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2"/>
          <p:cNvSpPr txBox="1">
            <a:spLocks noChangeArrowheads="1"/>
          </p:cNvSpPr>
          <p:nvPr/>
        </p:nvSpPr>
        <p:spPr bwMode="auto">
          <a:xfrm>
            <a:off x="4873625" y="752475"/>
            <a:ext cx="24716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</a:rPr>
              <a:t>M. Walter, </a:t>
            </a:r>
            <a:r>
              <a:rPr lang="en-US" altLang="en-US" sz="1800" dirty="0" smtClean="0">
                <a:solidFill>
                  <a:srgbClr val="FF0000"/>
                </a:solidFill>
              </a:rPr>
              <a:t>October </a:t>
            </a:r>
            <a:r>
              <a:rPr lang="en-US" altLang="en-US" sz="1800" dirty="0">
                <a:solidFill>
                  <a:srgbClr val="FF0000"/>
                </a:solidFill>
              </a:rPr>
              <a:t>‘</a:t>
            </a:r>
            <a:r>
              <a:rPr lang="en-US" altLang="en-US" sz="1800" dirty="0" smtClean="0">
                <a:solidFill>
                  <a:srgbClr val="FF0000"/>
                </a:solidFill>
              </a:rPr>
              <a:t>97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09444" y="2841171"/>
            <a:ext cx="1020699" cy="594179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24287" y="6103034"/>
            <a:ext cx="2937664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Later confirmed by tests of</a:t>
            </a:r>
            <a:br>
              <a:rPr lang="en-US" dirty="0" smtClean="0"/>
            </a:br>
            <a:r>
              <a:rPr lang="en-US" dirty="0" smtClean="0"/>
              <a:t>prototypes in the West Hall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0</TotalTime>
  <Words>695</Words>
  <Application>Microsoft Office PowerPoint</Application>
  <PresentationFormat>Bildschirmpräsentation (4:3)</PresentationFormat>
  <Paragraphs>148</Paragraphs>
  <Slides>27</Slides>
  <Notes>14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28" baseType="lpstr">
      <vt:lpstr>Clouds</vt:lpstr>
      <vt:lpstr>If not CP Violation, what? Disappointment, hope and action HERA-B, 10 years after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…but something got in the way </vt:lpstr>
      <vt:lpstr>OTR Saga I</vt:lpstr>
      <vt:lpstr>OTR Saga II</vt:lpstr>
      <vt:lpstr>Outer Tracker Saga III</vt:lpstr>
      <vt:lpstr>ITR Saga I</vt:lpstr>
      <vt:lpstr>ITR Saga II</vt:lpstr>
      <vt:lpstr>ITR Saga III</vt:lpstr>
      <vt:lpstr>Impending Doom: ICHEP 2000, Osaka</vt:lpstr>
      <vt:lpstr>Situation at end 1999 &amp; 2000</vt:lpstr>
      <vt:lpstr>The Extended Scientific Council takes action:</vt:lpstr>
      <vt:lpstr>HERA-Beautiful, a few slides…</vt:lpstr>
      <vt:lpstr>Target System</vt:lpstr>
      <vt:lpstr>PowerPoint-Präsentation</vt:lpstr>
      <vt:lpstr>RICH Detector</vt:lpstr>
      <vt:lpstr>DAQ &amp; Online Trigger Farms</vt:lpstr>
      <vt:lpstr>1st Level Trigger System</vt:lpstr>
      <vt:lpstr>Back to end-2000: Rebirth</vt:lpstr>
      <vt:lpstr>Taking data</vt:lpstr>
      <vt:lpstr>Party time</vt:lpstr>
      <vt:lpstr>10 years (more or less) on…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HERA-B, a retrospective</dc:title>
  <dc:creator>medinnis</dc:creator>
  <cp:lastModifiedBy>Krohn, Sabine</cp:lastModifiedBy>
  <cp:revision>106</cp:revision>
  <dcterms:created xsi:type="dcterms:W3CDTF">2007-05-26T11:44:49Z</dcterms:created>
  <dcterms:modified xsi:type="dcterms:W3CDTF">2015-12-09T08:57:20Z</dcterms:modified>
</cp:coreProperties>
</file>