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9" r:id="rId2"/>
    <p:sldId id="277" r:id="rId3"/>
    <p:sldId id="281" r:id="rId4"/>
    <p:sldId id="282" r:id="rId5"/>
    <p:sldId id="285" r:id="rId6"/>
    <p:sldId id="257" r:id="rId7"/>
    <p:sldId id="286" r:id="rId8"/>
    <p:sldId id="291" r:id="rId9"/>
    <p:sldId id="292" r:id="rId10"/>
    <p:sldId id="262" r:id="rId11"/>
    <p:sldId id="287" r:id="rId12"/>
    <p:sldId id="288" r:id="rId13"/>
    <p:sldId id="289" r:id="rId14"/>
    <p:sldId id="261" r:id="rId15"/>
    <p:sldId id="279" r:id="rId16"/>
    <p:sldId id="271" r:id="rId17"/>
    <p:sldId id="267" r:id="rId18"/>
    <p:sldId id="272" r:id="rId19"/>
    <p:sldId id="293" r:id="rId20"/>
    <p:sldId id="275" r:id="rId21"/>
    <p:sldId id="265" r:id="rId22"/>
    <p:sldId id="266" r:id="rId23"/>
    <p:sldId id="268" r:id="rId24"/>
    <p:sldId id="295" r:id="rId25"/>
    <p:sldId id="294" r:id="rId26"/>
    <p:sldId id="296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3162D-BC74-4A4A-9906-BD9CCE032856}" type="datetimeFigureOut">
              <a:rPr lang="fr-FR" smtClean="0"/>
              <a:t>18/02/2015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F29B7-7301-4DD5-943F-0C127A2321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9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384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21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448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77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58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79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84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18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18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14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1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373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079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746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744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210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755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300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537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3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6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55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54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682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3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29B7-7301-4DD5-943F-0C127A23215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45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04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44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0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77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24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49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22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67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3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1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09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3D37E-0176-4BCE-A397-ED316E07585A}" type="datetimeFigureOut">
              <a:rPr lang="fr-FR" smtClean="0"/>
              <a:t>17/02/2015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FF7DB-74C2-4D4B-BD16-3B7D0222A6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zeuthen.desy.de/~kolanosk/tmp/HERA-B-10-years_after-pictur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9x12photo.com/HERA-B_pict.tar" TargetMode="External"/><Relationship Id="rId4" Type="http://schemas.openxmlformats.org/officeDocument/2006/relationships/hyperlink" Target="http://www-zeuthen.desy.de/~kolanosk/tmp/HERA-B-10-years_after-pictures.tar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i92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3204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" y="3429000"/>
            <a:ext cx="4538437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290" y="5951021"/>
            <a:ext cx="2991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Next to the ARGUS Bld. 49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(mid-90x …)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" y="116632"/>
            <a:ext cx="453843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6016" y="139479"/>
            <a:ext cx="4320480" cy="17860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4860032" y="260648"/>
            <a:ext cx="3888432" cy="1165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HERA-B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en-US" sz="28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Experience: </a:t>
            </a:r>
          </a:p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 HERA-B Student’s View</a:t>
            </a:r>
            <a:endParaRPr lang="en-US" sz="28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51356"/>
            <a:ext cx="300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West Hall – before HERA-B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8741" y="1556792"/>
            <a:ext cx="366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Maxim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Titov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(CEA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France)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" y="1268760"/>
            <a:ext cx="4164694" cy="55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26" descr="C:\max\talk1\po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5192"/>
            <a:ext cx="5976664" cy="42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44624"/>
            <a:ext cx="288032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37"/>
          <p:cNvSpPr>
            <a:spLocks noChangeArrowheads="1" noChangeShapeType="1" noTextEdit="1"/>
          </p:cNvSpPr>
          <p:nvPr/>
        </p:nvSpPr>
        <p:spPr bwMode="auto">
          <a:xfrm>
            <a:off x="323528" y="144016"/>
            <a:ext cx="2448272" cy="980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Learning about 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“Aging” since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Students Years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6851" y="4462080"/>
            <a:ext cx="4560415" cy="2246769"/>
          </a:xfrm>
          <a:prstGeom prst="rect">
            <a:avLst/>
          </a:prstGeom>
          <a:solidFill>
            <a:srgbClr val="CCFFFF">
              <a:alpha val="95000"/>
            </a:srgb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HERA-B Experiment was the first </a:t>
            </a:r>
            <a:endParaRPr lang="en-US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high-rate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experiment, which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addressed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SYSTEMATICALLY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aging </a:t>
            </a:r>
            <a:endParaRPr lang="en-US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phenomena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 gas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detectors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en-US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endParaRPr lang="en-US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Major source of knowledge for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LL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Experiments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8379" y="1530658"/>
            <a:ext cx="159530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fr-FR" sz="1800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~ 100 detector</a:t>
            </a:r>
          </a:p>
          <a:p>
            <a:pPr algn="ctr"/>
            <a:r>
              <a:rPr lang="fr-FR" altLang="fr-FR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e</a:t>
            </a:r>
            <a:r>
              <a:rPr lang="ru-RU" altLang="fr-FR" sz="1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xperts</a:t>
            </a:r>
            <a:endParaRPr lang="en-US" altLang="fr-FR" sz="1800" dirty="0" smtClean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endParaRPr lang="en-US" altLang="fr-FR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en-US" altLang="fr-FR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(dominated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b</a:t>
            </a:r>
            <a:r>
              <a:rPr lang="en-US" altLang="fr-FR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y HERA-B</a:t>
            </a:r>
          </a:p>
          <a:p>
            <a:pPr algn="ctr"/>
            <a:r>
              <a:rPr lang="en-US" altLang="fr-FR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community)</a:t>
            </a:r>
            <a:endParaRPr lang="ru-RU" altLang="fr-FR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8814" y="4242574"/>
            <a:ext cx="6115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fr-F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Scientific program: 10 invited talks , 31 contributed talk, 9 posters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7388" y="29733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Picture 6" descr="C:\max\talk1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7212711" cy="351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496" y="4581128"/>
            <a:ext cx="796987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J.Va’vra,    ``The basics on Aging and the 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Early Developments</a:t>
            </a:r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 since the 1986 Workshop’’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H.Yasuda, ``New Insights into Aging Phenomena from 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Plasma Chemistry’’</a:t>
            </a:r>
            <a:endParaRPr lang="ru-RU" altLang="fr-FR" sz="1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M.Capeans, ``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Aging &amp; Materials</a:t>
            </a:r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: Lessons for Detectors and Gas Systems’’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C.Padilla,  ``Aging Studies for the Outer Tracker of HERA-B’’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A.Romaniouk, ``Aging Studies for the Transition Radiation Tracker of ATLAS’’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T.Hott,      ``Aging Problems of the Inner Tracker at HERA-B’’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V.Peskov, ``Aging in 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Gaseous Photodetectors’’</a:t>
            </a:r>
            <a:endParaRPr lang="ru-RU" altLang="fr-FR" sz="1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D.Marlow, `` Recent Experiences with Aging In Systems of 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Resistive Plate Chambers’’</a:t>
            </a:r>
            <a:endParaRPr lang="ru-RU" altLang="fr-FR" sz="1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F.Sauli,     `` 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Review of Worskhop Results</a:t>
            </a:r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 on the Fundamental Understanding of Aging Processes’’</a:t>
            </a:r>
          </a:p>
          <a:p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B.Schmidt,``</a:t>
            </a:r>
            <a:r>
              <a:rPr lang="ru-RU" altLang="fr-FR" sz="1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Recomendations for Building</a:t>
            </a:r>
            <a:r>
              <a:rPr lang="ru-RU" altLang="fr-FR" sz="1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 and Testing the Next Generation of Gaseous Detectors’’</a:t>
            </a:r>
            <a:r>
              <a:rPr lang="ru-RU" altLang="fr-F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496" y="44624"/>
            <a:ext cx="9036496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5536" y="76200"/>
            <a:ext cx="8064896" cy="4004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37"/>
          <p:cNvSpPr>
            <a:spLocks noChangeArrowheads="1" noChangeShapeType="1" noTextEdit="1"/>
          </p:cNvSpPr>
          <p:nvPr/>
        </p:nvSpPr>
        <p:spPr bwMode="auto">
          <a:xfrm>
            <a:off x="251520" y="133772"/>
            <a:ext cx="864096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International Workshop on Aging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Phenomena in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7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483" y="44624"/>
            <a:ext cx="8903005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856895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Student View: Sometimes physicists are able to do “good and proper cabling”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2916324" cy="38884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" y="4681674"/>
            <a:ext cx="2854333" cy="21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76" y="700520"/>
            <a:ext cx="4982123" cy="3736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27975"/>
            <a:ext cx="4182407" cy="3357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53" y="4681675"/>
            <a:ext cx="1885179" cy="21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56509" cy="6885384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47664" y="44624"/>
            <a:ext cx="5904656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907704" y="188640"/>
            <a:ext cx="511256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Searching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for the “First RICH RING”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1328" y="6093296"/>
            <a:ext cx="7330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Student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V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iew: is it the first experiment (?), which reconstructs tracks 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(without having tracking system) using </a:t>
            </a:r>
            <a:r>
              <a:rPr lang="en-US" u="sng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Vertex /RICH / ECAL  !!!</a:t>
            </a:r>
            <a:endParaRPr lang="fr-FR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68625" y="807178"/>
            <a:ext cx="4575375" cy="593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1600" y="117451"/>
            <a:ext cx="6912768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187624" y="233623"/>
            <a:ext cx="640871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&gt; 1999: “Hunting for Physics” (even if not for the CP –violation)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1297"/>
            <a:ext cx="4320480" cy="593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jpsi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32" y="980728"/>
            <a:ext cx="2967668" cy="28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52120" y="1404645"/>
            <a:ext cx="247215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600" dirty="0" smtClean="0">
                <a:solidFill>
                  <a:srgbClr val="D60093"/>
                </a:solidFill>
              </a:rPr>
              <a:t>HERA-B ONLINE </a:t>
            </a:r>
            <a:r>
              <a:rPr lang="en-US" altLang="fr-FR" sz="1600" dirty="0">
                <a:solidFill>
                  <a:srgbClr val="D60093"/>
                </a:solidFill>
              </a:rPr>
              <a:t>J/</a:t>
            </a:r>
            <a:r>
              <a:rPr lang="en-US" altLang="fr-FR" sz="1600" dirty="0">
                <a:solidFill>
                  <a:srgbClr val="D60093"/>
                </a:solidFill>
                <a:latin typeface="Symbol" pitchFamily="18" charset="2"/>
              </a:rPr>
              <a:t>y</a:t>
            </a:r>
            <a:r>
              <a:rPr lang="en-US" altLang="fr-FR" sz="1600" dirty="0">
                <a:solidFill>
                  <a:srgbClr val="D60093"/>
                </a:solidFill>
              </a:rPr>
              <a:t> </a:t>
            </a:r>
            <a:r>
              <a:rPr lang="en-US" altLang="fr-FR" sz="1600" dirty="0">
                <a:solidFill>
                  <a:srgbClr val="D60093"/>
                </a:solidFill>
                <a:sym typeface="Wingdings" pitchFamily="2" charset="2"/>
              </a:rPr>
              <a:t> </a:t>
            </a:r>
            <a:r>
              <a:rPr lang="en-US" altLang="fr-FR" sz="1600" dirty="0">
                <a:solidFill>
                  <a:srgbClr val="D60093"/>
                </a:solidFill>
                <a:latin typeface="Symbol" pitchFamily="18" charset="2"/>
                <a:sym typeface="Wingdings" pitchFamily="2" charset="2"/>
              </a:rPr>
              <a:t>m </a:t>
            </a:r>
            <a:r>
              <a:rPr lang="en-US" altLang="fr-FR" sz="1600" dirty="0" err="1">
                <a:solidFill>
                  <a:srgbClr val="D60093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fr-FR" sz="1600" dirty="0">
                <a:solidFill>
                  <a:srgbClr val="D60093"/>
                </a:solidFill>
                <a:latin typeface="Symbol" pitchFamily="18" charset="2"/>
                <a:sym typeface="Wingdings" pitchFamily="2" charset="2"/>
              </a:rPr>
              <a:t> </a:t>
            </a:r>
          </a:p>
          <a:p>
            <a:r>
              <a:rPr lang="en-US" altLang="fr-FR" sz="1600" dirty="0">
                <a:solidFill>
                  <a:srgbClr val="D60093"/>
                </a:solidFill>
                <a:latin typeface="Helvetica" pitchFamily="34" charset="0"/>
              </a:rPr>
              <a:t>at SLT (21.09.2002):</a:t>
            </a:r>
          </a:p>
          <a:p>
            <a:r>
              <a:rPr lang="en-US" altLang="fr-FR" sz="1400" dirty="0">
                <a:solidFill>
                  <a:srgbClr val="0000FF"/>
                </a:solidFill>
                <a:latin typeface="Helvetica" pitchFamily="34" charset="0"/>
              </a:rPr>
              <a:t>(30 minutes of data taking)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68625" y="4186823"/>
            <a:ext cx="457537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HERA-B WAS AN EARLY EXAMPLE 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OF:</a:t>
            </a:r>
          </a:p>
          <a:p>
            <a:endParaRPr lang="en-US" alt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Pattern recognition implemented in the </a:t>
            </a:r>
          </a:p>
          <a:p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First </a:t>
            </a:r>
            <a:r>
              <a:rPr lang="en-US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L</a:t>
            </a: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evel </a:t>
            </a:r>
            <a:r>
              <a:rPr lang="en-US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</a:t>
            </a: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rigger</a:t>
            </a:r>
          </a:p>
          <a:p>
            <a:endParaRPr lang="en-US" alt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Tracking and </a:t>
            </a:r>
            <a:r>
              <a:rPr lang="en-US" alt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Vertexing</a:t>
            </a: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at the Second</a:t>
            </a:r>
          </a:p>
          <a:p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Level Trigger</a:t>
            </a:r>
          </a:p>
          <a:p>
            <a:endParaRPr lang="en-US" alt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Fast Serial Lines</a:t>
            </a:r>
            <a:endParaRPr lang="en-US" alt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9308" y="44624"/>
            <a:ext cx="519029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101790" y="692696"/>
            <a:ext cx="5190290" cy="6093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15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5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5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/>
            </a:r>
            <a:b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</a:br>
            <a:endParaRPr lang="en-US" sz="15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5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Friendly environment, collaborative spirit  </a:t>
            </a:r>
          </a:p>
          <a:p>
            <a:endParaRPr lang="en-US" sz="1500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Many senior colleagues ready to support, and, to give major responsibilities in the experiment</a:t>
            </a:r>
          </a:p>
          <a:p>
            <a:endParaRPr lang="en-US" sz="15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Learned a hard </a:t>
            </a:r>
            <a:r>
              <a:rPr lang="en-US" sz="1500" dirty="0">
                <a:solidFill>
                  <a:srgbClr val="0000CC"/>
                </a:solidFill>
                <a:latin typeface="Palatino Linotype" panose="02040502050505030304" pitchFamily="18" charset="0"/>
              </a:rPr>
              <a:t>w</a:t>
            </a: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ay </a:t>
            </a: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but obtained fantastic experience</a:t>
            </a: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</a:p>
          <a:p>
            <a:endParaRPr lang="en-US" sz="15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Finding solutions to the problems never tackled before</a:t>
            </a:r>
          </a:p>
          <a:p>
            <a:endParaRPr lang="en-US" sz="15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Combination of detector instrumentation AND physics analysis is very important to grow-up as a HEP expert</a:t>
            </a:r>
          </a:p>
          <a:p>
            <a:endParaRPr lang="en-US" sz="1500" dirty="0">
              <a:latin typeface="Palatino Linotype" panose="02040502050505030304" pitchFamily="18" charset="0"/>
            </a:endParaRPr>
          </a:p>
          <a:p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</a:t>
            </a:r>
            <a:r>
              <a:rPr lang="en-US" sz="15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remarkable number of the younger members of the </a:t>
            </a: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</a:t>
            </a:r>
          </a:p>
          <a:p>
            <a:r>
              <a:rPr lang="en-US" sz="15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 collaboration </a:t>
            </a:r>
            <a:r>
              <a:rPr lang="en-US" sz="15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are successfully building their </a:t>
            </a:r>
            <a:endParaRPr lang="en-US" sz="1500" dirty="0" smtClean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sz="15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 careers </a:t>
            </a:r>
            <a:r>
              <a:rPr lang="en-US" sz="15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in HEP and related </a:t>
            </a:r>
            <a:r>
              <a:rPr lang="en-US" sz="15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areas</a:t>
            </a:r>
          </a:p>
          <a:p>
            <a:endParaRPr lang="en-US" sz="1500" dirty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HERA-B Parties and” Russian parties”: learning social an cultural aspects of different nations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51520" y="193055"/>
            <a:ext cx="4680520" cy="288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HERA-B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Outlook:  A Student’s View</a:t>
            </a:r>
            <a:endParaRPr lang="en-US" sz="28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" name="Picture 8" descr="HERA-B trans_bl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3" y="708355"/>
            <a:ext cx="2266905" cy="13524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11" y="116632"/>
            <a:ext cx="2182417" cy="172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555"/>
            <a:ext cx="1512168" cy="1703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78" y="1891350"/>
            <a:ext cx="1780202" cy="1609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66" y="1892384"/>
            <a:ext cx="1946538" cy="1608624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41" y="3573016"/>
            <a:ext cx="2167246" cy="16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739684"/>
            <a:ext cx="1584176" cy="12734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66" y="5259215"/>
            <a:ext cx="1948062" cy="1540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56" y="5412060"/>
            <a:ext cx="1739624" cy="13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03648" y="44624"/>
            <a:ext cx="6336704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691680" y="188640"/>
            <a:ext cx="590465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Mid-90x: HERA-B Train into the Future …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4704"/>
            <a:ext cx="9019936" cy="60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59632" y="44624"/>
            <a:ext cx="6912768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050210" y="188640"/>
            <a:ext cx="533010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HERA-B: …  Still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V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ery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Y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oung …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683404"/>
            <a:ext cx="632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… the last HERA-B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hD defense  took place in April 2014 …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9" y="1037790"/>
            <a:ext cx="3650311" cy="5783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48" y="1030053"/>
            <a:ext cx="5054048" cy="5783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0210" y="141277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2002: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8955" y="14270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2014: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8750" y="3760174"/>
            <a:ext cx="2721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PhD advisor – V.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Egorychev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3" y="1186438"/>
            <a:ext cx="8183467" cy="562693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91680" y="44625"/>
            <a:ext cx="5976664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051720" y="188640"/>
            <a:ext cx="5328592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“HERA-B 10 Years Event”: 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tay Friends …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81199"/>
            <a:ext cx="8744702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First Steps in the Incredible Journey – Towards 10 YEARS HERA-B EVENT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“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HERA-B BET(2003)”: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How many papers HERA-B will publish in the end: 3-7 ; 7-12;  &gt; 12)?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5862" y="6453336"/>
            <a:ext cx="2724528" cy="338554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Art Work: Victor </a:t>
            </a:r>
            <a:r>
              <a:rPr lang="en-US" sz="1600" dirty="0" err="1" smtClean="0">
                <a:latin typeface="Palatino Linotype" panose="02040502050505030304" pitchFamily="18" charset="0"/>
              </a:rPr>
              <a:t>Egorychev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22727"/>
            <a:ext cx="8052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Thank YOU HERA-B for everything you’ve done for us !!!</a:t>
            </a:r>
            <a:endParaRPr lang="fr-FR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44624"/>
            <a:ext cx="8352928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971600" y="188640"/>
            <a:ext cx="705678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“Beginning of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the Electronics Era”: Logbook is Everything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" y="980728"/>
            <a:ext cx="3400642" cy="470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620688"/>
            <a:ext cx="3358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uon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pre-trigger efficiency (1994):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2" y="980728"/>
            <a:ext cx="5580112" cy="226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5201" y="642174"/>
            <a:ext cx="4889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Muon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SubGroup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Meetings at DESY / ITEP Moscow: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67" y="3284984"/>
            <a:ext cx="2823233" cy="35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86" y="3284984"/>
            <a:ext cx="2669418" cy="352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690" y="5805264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Tons of simulations,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ayout optimizations,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erformance studies …</a:t>
            </a:r>
          </a:p>
        </p:txBody>
      </p:sp>
    </p:spTree>
    <p:extLst>
      <p:ext uri="{BB962C8B-B14F-4D97-AF65-F5344CB8AC3E}">
        <p14:creationId xmlns:p14="http://schemas.microsoft.com/office/powerpoint/2010/main" val="35609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260648"/>
            <a:ext cx="892899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This event would have been impossible without efforts of the organizing committee:</a:t>
            </a:r>
            <a:endParaRPr lang="fr-FR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 smtClean="0">
                <a:latin typeface="Palatino Linotype" panose="02040502050505030304" pitchFamily="18" charset="0"/>
              </a:rPr>
              <a:t>Mar </a:t>
            </a:r>
            <a:r>
              <a:rPr lang="fr-FR" dirty="0" err="1">
                <a:latin typeface="Palatino Linotype" panose="02040502050505030304" pitchFamily="18" charset="0"/>
              </a:rPr>
              <a:t>Capeans</a:t>
            </a:r>
            <a:r>
              <a:rPr lang="fr-FR" dirty="0">
                <a:latin typeface="Palatino Linotype" panose="02040502050505030304" pitchFamily="18" charset="0"/>
              </a:rPr>
              <a:t/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fr-FR" dirty="0" smtClean="0">
                <a:latin typeface="Palatino Linotype" panose="02040502050505030304" pitchFamily="18" charset="0"/>
              </a:rPr>
              <a:t>Victor </a:t>
            </a:r>
            <a:r>
              <a:rPr lang="fr-FR" dirty="0" err="1">
                <a:latin typeface="Palatino Linotype" panose="02040502050505030304" pitchFamily="18" charset="0"/>
              </a:rPr>
              <a:t>Egorychev</a:t>
            </a:r>
            <a:r>
              <a:rPr lang="fr-FR" dirty="0">
                <a:latin typeface="Palatino Linotype" panose="02040502050505030304" pitchFamily="18" charset="0"/>
              </a:rPr>
              <a:t/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fr-FR" dirty="0" smtClean="0">
                <a:latin typeface="Palatino Linotype" panose="02040502050505030304" pitchFamily="18" charset="0"/>
              </a:rPr>
              <a:t>Michael </a:t>
            </a:r>
            <a:r>
              <a:rPr lang="fr-FR" dirty="0" err="1">
                <a:latin typeface="Palatino Linotype" panose="02040502050505030304" pitchFamily="18" charset="0"/>
              </a:rPr>
              <a:t>Medinnis</a:t>
            </a:r>
            <a:r>
              <a:rPr lang="fr-FR" dirty="0">
                <a:latin typeface="Palatino Linotype" panose="02040502050505030304" pitchFamily="18" charset="0"/>
              </a:rPr>
              <a:t/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fr-FR" dirty="0" smtClean="0">
                <a:latin typeface="Palatino Linotype" panose="02040502050505030304" pitchFamily="18" charset="0"/>
              </a:rPr>
              <a:t>Kendall </a:t>
            </a:r>
            <a:r>
              <a:rPr lang="fr-FR" dirty="0">
                <a:latin typeface="Palatino Linotype" panose="02040502050505030304" pitchFamily="18" charset="0"/>
              </a:rPr>
              <a:t>Reeves</a:t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fr-FR" dirty="0" smtClean="0">
                <a:latin typeface="Palatino Linotype" panose="02040502050505030304" pitchFamily="18" charset="0"/>
              </a:rPr>
              <a:t>Olaf </a:t>
            </a:r>
            <a:r>
              <a:rPr lang="fr-FR" dirty="0" err="1">
                <a:latin typeface="Palatino Linotype" panose="02040502050505030304" pitchFamily="18" charset="0"/>
              </a:rPr>
              <a:t>Steinkamp</a:t>
            </a:r>
            <a:r>
              <a:rPr lang="fr-FR" dirty="0">
                <a:latin typeface="Palatino Linotype" panose="02040502050505030304" pitchFamily="18" charset="0"/>
              </a:rPr>
              <a:t/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fr-FR" dirty="0" smtClean="0">
                <a:latin typeface="Palatino Linotype" panose="02040502050505030304" pitchFamily="18" charset="0"/>
              </a:rPr>
              <a:t>Antonio </a:t>
            </a:r>
            <a:r>
              <a:rPr lang="fr-FR" dirty="0" err="1" smtClean="0">
                <a:latin typeface="Palatino Linotype" panose="02040502050505030304" pitchFamily="18" charset="0"/>
              </a:rPr>
              <a:t>Zoccoli</a:t>
            </a:r>
            <a:endParaRPr lang="fr-FR" dirty="0" smtClean="0">
              <a:latin typeface="Palatino Linotype" panose="02040502050505030304" pitchFamily="18" charset="0"/>
            </a:endParaRP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… AND WITHOUT YOUR MAJOR FEEDBACK AND SUPPORT !</a:t>
            </a:r>
          </a:p>
        </p:txBody>
      </p:sp>
      <p:pic>
        <p:nvPicPr>
          <p:cNvPr id="3" name="Picture 3" descr="arg-h-50-tra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3" y="4077072"/>
            <a:ext cx="190817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g-e-50-tra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35" y="4161210"/>
            <a:ext cx="1793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rg-r-50-tra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73" y="4348535"/>
            <a:ext cx="2663825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rg-a-50-tr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85" y="4248522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rg-b-50-tra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3" y="4121522"/>
            <a:ext cx="173672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73069"/>
            <a:ext cx="9099158" cy="6740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</a:rPr>
              <a:t>From: Mikhail </a:t>
            </a:r>
            <a:r>
              <a:rPr lang="en-US" sz="1200" dirty="0" err="1" smtClean="0">
                <a:latin typeface="Palatino Linotype" panose="02040502050505030304" pitchFamily="18" charset="0"/>
              </a:rPr>
              <a:t>Zavertyaev</a:t>
            </a:r>
            <a:r>
              <a:rPr lang="en-US" sz="1200" dirty="0" smtClean="0">
                <a:latin typeface="Palatino Linotype" panose="02040502050505030304" pitchFamily="18" charset="0"/>
              </a:rPr>
              <a:t> [zav@mail.cern.ch]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Sent: Tuesday, February 17, 2015 7:34 PM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Maksym</a:t>
            </a:r>
            <a:r>
              <a:rPr lang="en-US" sz="1200" dirty="0" smtClean="0">
                <a:latin typeface="Palatino Linotype" panose="02040502050505030304" pitchFamily="18" charset="0"/>
              </a:rPr>
              <a:t>,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I'm in Moscow right now and will not have a pleasure to see all HERA-B colleagues.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My best wishes to all of you who will celebrate the event tomorrow. </a:t>
            </a:r>
            <a:r>
              <a:rPr lang="en-US" sz="1200" dirty="0" err="1" smtClean="0">
                <a:latin typeface="Palatino Linotype" panose="02040502050505030304" pitchFamily="18" charset="0"/>
              </a:rPr>
              <a:t>Misha</a:t>
            </a: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From: </a:t>
            </a:r>
            <a:r>
              <a:rPr lang="en-US" sz="1200" dirty="0" err="1" smtClean="0">
                <a:latin typeface="Palatino Linotype" panose="02040502050505030304" pitchFamily="18" charset="0"/>
              </a:rPr>
              <a:t>Kolanoski</a:t>
            </a:r>
            <a:r>
              <a:rPr lang="en-US" sz="1200" dirty="0" smtClean="0">
                <a:latin typeface="Palatino Linotype" panose="02040502050505030304" pitchFamily="18" charset="0"/>
              </a:rPr>
              <a:t>, Hermann [hermann.kolanoski@desy.de]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Sent: Tuesday, February 17, 2015 3:38 PM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Hi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Maksym</a:t>
            </a:r>
            <a:r>
              <a:rPr lang="en-US" sz="1200" dirty="0" smtClean="0">
                <a:latin typeface="Palatino Linotype" panose="02040502050505030304" pitchFamily="18" charset="0"/>
              </a:rPr>
              <a:t>, in case you can still use some pictures for the slide show,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which was announced earlier, I have put a collection on the web:</a:t>
            </a:r>
          </a:p>
          <a:p>
            <a:r>
              <a:rPr lang="en-US" sz="1200" dirty="0" smtClean="0">
                <a:latin typeface="Palatino Linotype" panose="02040502050505030304" pitchFamily="18" charset="0"/>
                <a:hlinkClick r:id="rId3"/>
              </a:rPr>
              <a:t>http://www-zeuthen.desy.de/~kolanosk/tmp/HERA-B-10-years_after-pictures</a:t>
            </a:r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Or </a:t>
            </a:r>
            <a:r>
              <a:rPr lang="en-US" sz="1200" dirty="0" smtClean="0">
                <a:latin typeface="Palatino Linotype" panose="02040502050505030304" pitchFamily="18" charset="0"/>
                <a:hlinkClick r:id="rId4"/>
              </a:rPr>
              <a:t>http://www-zeuthen.desy.de/~kolanosk/tmp/HERA-B-10-years_after-pictures.tar</a:t>
            </a:r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See you tomorrow, Hermann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ru-RU" sz="1200" dirty="0" smtClean="0">
                <a:latin typeface="Palatino Linotype" panose="02040502050505030304" pitchFamily="18" charset="0"/>
              </a:rPr>
              <a:t>From: Sergey Furletov [furletov@jlab.org]</a:t>
            </a:r>
          </a:p>
          <a:p>
            <a:r>
              <a:rPr lang="ru-RU" sz="1200" dirty="0" smtClean="0">
                <a:latin typeface="Palatino Linotype" panose="02040502050505030304" pitchFamily="18" charset="0"/>
              </a:rPr>
              <a:t>Sent: Monday, February 16, 2015 6:21 PM</a:t>
            </a:r>
          </a:p>
          <a:p>
            <a:endParaRPr lang="ru-RU" sz="1200" dirty="0" smtClean="0">
              <a:latin typeface="Palatino Linotype" panose="02040502050505030304" pitchFamily="18" charset="0"/>
            </a:endParaRPr>
          </a:p>
          <a:p>
            <a:r>
              <a:rPr lang="ru-RU" sz="1200" dirty="0" smtClean="0">
                <a:latin typeface="Palatino Linotype" panose="02040502050505030304" pitchFamily="18" charset="0"/>
              </a:rPr>
              <a:t>Privet Max,</a:t>
            </a:r>
          </a:p>
          <a:p>
            <a:endParaRPr lang="ru-RU" sz="1200" dirty="0" smtClean="0">
              <a:latin typeface="Palatino Linotype" panose="02040502050505030304" pitchFamily="18" charset="0"/>
            </a:endParaRPr>
          </a:p>
          <a:p>
            <a:r>
              <a:rPr lang="ru-RU" sz="1200" dirty="0" smtClean="0">
                <a:latin typeface="Palatino Linotype" panose="02040502050505030304" pitchFamily="18" charset="0"/>
              </a:rPr>
              <a:t>my sobrali в кучку все что нашли. качество плохое, но для экрана может пойдет</a:t>
            </a:r>
            <a:r>
              <a:rPr lang="en-US" sz="1200" dirty="0" smtClean="0">
                <a:latin typeface="Palatino Linotype" panose="02040502050505030304" pitchFamily="18" charset="0"/>
              </a:rPr>
              <a:t>: 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ru-RU" sz="1200" dirty="0" smtClean="0">
                <a:latin typeface="Palatino Linotype" panose="02040502050505030304" pitchFamily="18" charset="0"/>
                <a:hlinkClick r:id="rId5"/>
              </a:rPr>
              <a:t>http://www.9x12photo.com/HERA-B_pict.tar</a:t>
            </a:r>
            <a:endParaRPr lang="en-US" sz="1200" dirty="0" smtClean="0">
              <a:latin typeface="Palatino Linotype" panose="02040502050505030304" pitchFamily="18" charset="0"/>
            </a:endParaRPr>
          </a:p>
          <a:p>
            <a:endParaRPr lang="ru-RU" sz="1200" dirty="0" smtClean="0">
              <a:latin typeface="Palatino Linotype" panose="02040502050505030304" pitchFamily="18" charset="0"/>
            </a:endParaRPr>
          </a:p>
          <a:p>
            <a:r>
              <a:rPr lang="ru-RU" sz="1200" dirty="0" smtClean="0">
                <a:latin typeface="Palatino Linotype" panose="02040502050505030304" pitchFamily="18" charset="0"/>
              </a:rPr>
              <a:t>фотграфии и пленки наверное где то лежат еще, но у нас после переезда еще не все ящики распакованы.</a:t>
            </a:r>
          </a:p>
          <a:p>
            <a:r>
              <a:rPr lang="ru-RU" sz="1200" dirty="0" smtClean="0">
                <a:latin typeface="Palatino Linotype" panose="02040502050505030304" pitchFamily="18" charset="0"/>
              </a:rPr>
              <a:t>А у вас online трансляция вашей сессии будет ?  тогда наверное больше участников было бы.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ru-RU" sz="1200" dirty="0" smtClean="0">
                <a:latin typeface="Palatino Linotype" panose="02040502050505030304" pitchFamily="18" charset="0"/>
              </a:rPr>
              <a:t>Сергей &amp; Юля</a:t>
            </a: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</a:t>
            </a:r>
            <a:r>
              <a:rPr lang="en-US" sz="1200" dirty="0" err="1">
                <a:latin typeface="Palatino Linotype" panose="02040502050505030304" pitchFamily="18" charset="0"/>
              </a:rPr>
              <a:t>Ressing</a:t>
            </a:r>
            <a:r>
              <a:rPr lang="en-US" sz="1200" dirty="0">
                <a:latin typeface="Palatino Linotype" panose="02040502050505030304" pitchFamily="18" charset="0"/>
              </a:rPr>
              <a:t> (p), Dominik (MSC) [Dominik.Ressingp@msc-technologies.eu]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Monday, February 16, 2015 10:27 AM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Hi Maxim,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do </a:t>
            </a:r>
            <a:r>
              <a:rPr lang="en-US" sz="1200" dirty="0">
                <a:latin typeface="Palatino Linotype" panose="02040502050505030304" pitchFamily="18" charset="0"/>
              </a:rPr>
              <a:t>You know whether I can get a room in the CERN Hostel? Since not being anymore in the “community” I lost the </a:t>
            </a:r>
            <a:r>
              <a:rPr lang="en-US" sz="1200" dirty="0" smtClean="0">
                <a:latin typeface="Palatino Linotype" panose="02040502050505030304" pitchFamily="18" charset="0"/>
              </a:rPr>
              <a:t>connections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err="1">
                <a:latin typeface="Palatino Linotype" panose="02040502050505030304" pitchFamily="18" charset="0"/>
              </a:rPr>
              <a:t>Thanx</a:t>
            </a:r>
            <a:r>
              <a:rPr lang="en-US" sz="1200" dirty="0">
                <a:latin typeface="Palatino Linotype" panose="02040502050505030304" pitchFamily="18" charset="0"/>
              </a:rPr>
              <a:t> &amp; Greetings</a:t>
            </a:r>
            <a:r>
              <a:rPr lang="en-US" sz="1200" dirty="0" smtClean="0">
                <a:latin typeface="Palatino Linotype" panose="02040502050505030304" pitchFamily="18" charset="0"/>
              </a:rPr>
              <a:t>,                Dominik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4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44624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From: Peter </a:t>
            </a:r>
            <a:r>
              <a:rPr lang="en-US" sz="1200" dirty="0" err="1">
                <a:latin typeface="Palatino Linotype" panose="02040502050505030304" pitchFamily="18" charset="0"/>
              </a:rPr>
              <a:t>Krizan</a:t>
            </a:r>
            <a:r>
              <a:rPr lang="en-US" sz="1200" dirty="0">
                <a:latin typeface="Palatino Linotype" panose="02040502050505030304" pitchFamily="18" charset="0"/>
              </a:rPr>
              <a:t> [peter.krizan@ijs.si]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Sunday, February 15, 2015 11:10 AM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Here it </a:t>
            </a:r>
            <a:r>
              <a:rPr lang="en-US" sz="1200" dirty="0" smtClean="0">
                <a:latin typeface="Palatino Linotype" panose="02040502050505030304" pitchFamily="18" charset="0"/>
              </a:rPr>
              <a:t>comes: 1</a:t>
            </a:r>
            <a:r>
              <a:rPr lang="en-US" sz="1200" dirty="0">
                <a:latin typeface="Palatino Linotype" panose="02040502050505030304" pitchFamily="18" charset="0"/>
              </a:rPr>
              <a:t>) There are several on the web </a:t>
            </a:r>
            <a:r>
              <a:rPr lang="en-US" sz="1200" dirty="0" smtClean="0">
                <a:latin typeface="Palatino Linotype" panose="02040502050505030304" pitchFamily="18" charset="0"/>
              </a:rPr>
              <a:t>already: http</a:t>
            </a:r>
            <a:r>
              <a:rPr lang="en-US" sz="1200" dirty="0">
                <a:latin typeface="Palatino Linotype" panose="02040502050505030304" pitchFamily="18" charset="0"/>
              </a:rPr>
              <a:t>://www-f9.ijs.si/~krizan/herab/photos/pod_richem.jpg</a:t>
            </a:r>
          </a:p>
          <a:p>
            <a:r>
              <a:rPr lang="en-US" sz="1200" dirty="0" err="1" smtClean="0">
                <a:latin typeface="Palatino Linotype" panose="02040502050505030304" pitchFamily="18" charset="0"/>
              </a:rPr>
              <a:t>Samo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>
                <a:latin typeface="Palatino Linotype" panose="02040502050505030304" pitchFamily="18" charset="0"/>
              </a:rPr>
              <a:t>with the </a:t>
            </a:r>
            <a:r>
              <a:rPr lang="en-US" sz="1200" dirty="0" smtClean="0">
                <a:latin typeface="Palatino Linotype" panose="02040502050505030304" pitchFamily="18" charset="0"/>
              </a:rPr>
              <a:t>prototype: http</a:t>
            </a:r>
            <a:r>
              <a:rPr lang="en-US" sz="1200" dirty="0">
                <a:latin typeface="Palatino Linotype" panose="02040502050505030304" pitchFamily="18" charset="0"/>
              </a:rPr>
              <a:t>://www-f9.ijs.si/~krizan/herab/photos/pmt-mechanics/images/cabling1.jpg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Dismounting </a:t>
            </a:r>
            <a:r>
              <a:rPr lang="en-US" sz="1200" dirty="0">
                <a:latin typeface="Palatino Linotype" panose="02040502050505030304" pitchFamily="18" charset="0"/>
              </a:rPr>
              <a:t>the RICH: </a:t>
            </a:r>
            <a:r>
              <a:rPr lang="en-US" sz="1200" dirty="0" err="1">
                <a:latin typeface="Palatino Linotype" panose="02040502050505030304" pitchFamily="18" charset="0"/>
              </a:rPr>
              <a:t>Samo</a:t>
            </a:r>
            <a:r>
              <a:rPr lang="en-US" sz="1200" dirty="0">
                <a:latin typeface="Palatino Linotype" panose="02040502050505030304" pitchFamily="18" charset="0"/>
              </a:rPr>
              <a:t>, </a:t>
            </a:r>
            <a:r>
              <a:rPr lang="en-US" sz="1200" dirty="0" err="1">
                <a:latin typeface="Palatino Linotype" panose="02040502050505030304" pitchFamily="18" charset="0"/>
              </a:rPr>
              <a:t>Rok</a:t>
            </a:r>
            <a:r>
              <a:rPr lang="en-US" sz="1200" dirty="0">
                <a:latin typeface="Palatino Linotype" panose="02040502050505030304" pitchFamily="18" charset="0"/>
              </a:rPr>
              <a:t>, Andrej, our technician Jure, myself and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any number of PMTs and </a:t>
            </a:r>
            <a:r>
              <a:rPr lang="en-US" sz="1200" dirty="0" smtClean="0">
                <a:latin typeface="Palatino Linotype" panose="02040502050505030304" pitchFamily="18" charset="0"/>
              </a:rPr>
              <a:t>cables http</a:t>
            </a:r>
            <a:r>
              <a:rPr lang="en-US" sz="1200" dirty="0">
                <a:latin typeface="Palatino Linotype" panose="02040502050505030304" pitchFamily="18" charset="0"/>
              </a:rPr>
              <a:t>://www-f9.ijs.si/~krizan/herab/photos/rich-dismount/, in this list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these are the best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http://www-f9.ijs.si/~krizan/herab/photos/rich-dismount/images/img_1942.jpg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http://www-f9.ijs.si/~krizan/herab/photos/rich-dismount/thumbnails/img_1941.jpg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http://www-f9.ijs.si/~krizan/herab/photos/rich-dismount/images/100_0435.jpg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http://www-f9.ijs.si/~krizan/herab/photos/rich-dismount/images/100_0403.jpg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2</a:t>
            </a:r>
            <a:r>
              <a:rPr lang="en-US" sz="1200" dirty="0">
                <a:latin typeface="Palatino Linotype" panose="02040502050505030304" pitchFamily="18" charset="0"/>
              </a:rPr>
              <a:t>) Here come more attached to this email: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 </a:t>
            </a:r>
            <a:r>
              <a:rPr lang="en-US" sz="1200" dirty="0">
                <a:latin typeface="Palatino Linotype" panose="02040502050505030304" pitchFamily="18" charset="0"/>
              </a:rPr>
              <a:t>1994(!) photo take in our lab in Ljubljana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- Escher-like photo of the inside of the RICH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- Andrej and myself in the </a:t>
            </a:r>
            <a:r>
              <a:rPr lang="en-US" sz="1200" dirty="0" smtClean="0">
                <a:latin typeface="Palatino Linotype" panose="02040502050505030304" pitchFamily="18" charset="0"/>
              </a:rPr>
              <a:t>mirror</a:t>
            </a:r>
          </a:p>
          <a:p>
            <a:r>
              <a:rPr lang="en-US" sz="1200" b="1" dirty="0" smtClean="0">
                <a:latin typeface="Palatino Linotype" panose="02040502050505030304" pitchFamily="18" charset="0"/>
              </a:rPr>
              <a:t>Unfortunately</a:t>
            </a:r>
            <a:r>
              <a:rPr lang="en-US" sz="1200" b="1" dirty="0">
                <a:latin typeface="Palatino Linotype" panose="02040502050505030304" pitchFamily="18" charset="0"/>
              </a:rPr>
              <a:t>, no parties</a:t>
            </a:r>
            <a:r>
              <a:rPr lang="en-US" sz="1200" b="1" dirty="0" smtClean="0">
                <a:latin typeface="Palatino Linotype" panose="02040502050505030304" pitchFamily="18" charset="0"/>
              </a:rPr>
              <a:t>... </a:t>
            </a:r>
            <a:r>
              <a:rPr lang="en-US" sz="1200" dirty="0" smtClean="0">
                <a:latin typeface="Palatino Linotype" panose="02040502050505030304" pitchFamily="18" charset="0"/>
              </a:rPr>
              <a:t>Hope </a:t>
            </a:r>
            <a:r>
              <a:rPr lang="en-US" sz="1200" dirty="0">
                <a:latin typeface="Palatino Linotype" panose="02040502050505030304" pitchFamily="18" charset="0"/>
              </a:rPr>
              <a:t>it help cheer up your </a:t>
            </a:r>
            <a:r>
              <a:rPr lang="en-US" sz="1200" dirty="0" smtClean="0">
                <a:latin typeface="Palatino Linotype" panose="02040502050505030304" pitchFamily="18" charset="0"/>
              </a:rPr>
              <a:t>slides!</a:t>
            </a:r>
            <a:r>
              <a:rPr lang="en-US" sz="1200" b="1" dirty="0" smtClean="0">
                <a:latin typeface="Palatino Linotype" panose="02040502050505030304" pitchFamily="18" charset="0"/>
              </a:rPr>
              <a:t> Peter</a:t>
            </a:r>
            <a:br>
              <a:rPr lang="en-US" sz="1200" b="1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Ulrich </a:t>
            </a:r>
            <a:r>
              <a:rPr lang="en-US" sz="1200" dirty="0" err="1">
                <a:latin typeface="Palatino Linotype" panose="02040502050505030304" pitchFamily="18" charset="0"/>
              </a:rPr>
              <a:t>Uwer</a:t>
            </a:r>
            <a:r>
              <a:rPr lang="en-US" sz="1200" dirty="0">
                <a:latin typeface="Palatino Linotype" panose="02040502050505030304" pitchFamily="18" charset="0"/>
              </a:rPr>
              <a:t> [uwer@physi.uni-heidelberg.de]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Monday, February 09, 2015 9:46 AM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Dear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Maksym</a:t>
            </a:r>
            <a:r>
              <a:rPr lang="en-US" sz="1200" dirty="0" smtClean="0">
                <a:latin typeface="Palatino Linotype" panose="02040502050505030304" pitchFamily="18" charset="0"/>
              </a:rPr>
              <a:t>, unfortunately </a:t>
            </a:r>
            <a:r>
              <a:rPr lang="en-US" sz="1200" dirty="0">
                <a:latin typeface="Palatino Linotype" panose="02040502050505030304" pitchFamily="18" charset="0"/>
              </a:rPr>
              <a:t>I will not be able to participate in the HERA-B </a:t>
            </a:r>
            <a:r>
              <a:rPr lang="en-US" sz="1200" dirty="0" smtClean="0">
                <a:latin typeface="Palatino Linotype" panose="02040502050505030304" pitchFamily="18" charset="0"/>
              </a:rPr>
              <a:t>event. I </a:t>
            </a:r>
            <a:r>
              <a:rPr lang="en-US" sz="1200" dirty="0">
                <a:latin typeface="Palatino Linotype" panose="02040502050505030304" pitchFamily="18" charset="0"/>
              </a:rPr>
              <a:t>am sending my warmest greetings to all former colleagues. </a:t>
            </a:r>
            <a:r>
              <a:rPr lang="en-US" sz="1200" dirty="0" smtClean="0">
                <a:latin typeface="Palatino Linotype" panose="02040502050505030304" pitchFamily="18" charset="0"/>
              </a:rPr>
              <a:t> Cheers</a:t>
            </a:r>
            <a:r>
              <a:rPr lang="en-US" sz="1200" dirty="0">
                <a:latin typeface="Palatino Linotype" panose="02040502050505030304" pitchFamily="18" charset="0"/>
              </a:rPr>
              <a:t>, </a:t>
            </a:r>
            <a:r>
              <a:rPr lang="en-US" sz="1200" dirty="0" err="1">
                <a:latin typeface="Palatino Linotype" panose="02040502050505030304" pitchFamily="18" charset="0"/>
              </a:rPr>
              <a:t>Uli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</a:t>
            </a:r>
            <a:r>
              <a:rPr lang="en-US" sz="1200" dirty="0" err="1">
                <a:latin typeface="Palatino Linotype" panose="02040502050505030304" pitchFamily="18" charset="0"/>
              </a:rPr>
              <a:t>Ehret</a:t>
            </a:r>
            <a:r>
              <a:rPr lang="en-US" sz="1200" dirty="0">
                <a:latin typeface="Palatino Linotype" panose="02040502050505030304" pitchFamily="18" charset="0"/>
              </a:rPr>
              <a:t>, Klaus [klaus.ehret@desy.de]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Sunday, February 08, 2015 1:00 PM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Maxim, thanks </a:t>
            </a:r>
            <a:r>
              <a:rPr lang="en-US" sz="1200" dirty="0">
                <a:latin typeface="Palatino Linotype" panose="02040502050505030304" pitchFamily="18" charset="0"/>
              </a:rPr>
              <a:t>a lot for your great initiative.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I am really sorry, but due to other important commitments I am unfortunately not able to join this magnificent 10 Years After event.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It’s </a:t>
            </a:r>
            <a:r>
              <a:rPr lang="en-US" sz="1200" dirty="0">
                <a:latin typeface="Palatino Linotype" panose="02040502050505030304" pitchFamily="18" charset="0"/>
              </a:rPr>
              <a:t>a pity – to miss this opportunity to meet lot of our former colleagues, to celebrate our great effort and to argue about our success, importance or failure.</a:t>
            </a:r>
          </a:p>
          <a:p>
            <a:r>
              <a:rPr lang="en-US" sz="1200" b="1" dirty="0" smtClean="0">
                <a:latin typeface="Palatino Linotype" panose="02040502050505030304" pitchFamily="18" charset="0"/>
              </a:rPr>
              <a:t>I </a:t>
            </a:r>
            <a:r>
              <a:rPr lang="en-US" sz="1200" b="1" dirty="0">
                <a:latin typeface="Palatino Linotype" panose="02040502050505030304" pitchFamily="18" charset="0"/>
              </a:rPr>
              <a:t>am quite positive impressed by the fact, that many of our former HERA-B colleagues are still active in the field</a:t>
            </a:r>
          </a:p>
          <a:p>
            <a:r>
              <a:rPr lang="en-US" sz="1200" b="1" dirty="0" smtClean="0">
                <a:latin typeface="Palatino Linotype" panose="02040502050505030304" pitchFamily="18" charset="0"/>
              </a:rPr>
              <a:t>-  </a:t>
            </a:r>
            <a:r>
              <a:rPr lang="en-US" sz="1200" b="1" dirty="0">
                <a:latin typeface="Palatino Linotype" panose="02040502050505030304" pitchFamily="18" charset="0"/>
              </a:rPr>
              <a:t>despite the fact, that we had really a hard times at HERA-B</a:t>
            </a:r>
            <a:r>
              <a:rPr lang="en-US" sz="1200" b="1" dirty="0" smtClean="0">
                <a:latin typeface="Palatino Linotype" panose="02040502050505030304" pitchFamily="18" charset="0"/>
              </a:rPr>
              <a:t>.</a:t>
            </a:r>
            <a:br>
              <a:rPr lang="en-US" sz="1200" b="1" dirty="0" smtClean="0">
                <a:latin typeface="Palatino Linotype" panose="02040502050505030304" pitchFamily="18" charset="0"/>
              </a:rPr>
            </a:br>
            <a:endParaRPr lang="en-US" sz="1200" b="1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Best </a:t>
            </a:r>
            <a:r>
              <a:rPr lang="en-US" sz="1200" dirty="0">
                <a:latin typeface="Palatino Linotype" panose="02040502050505030304" pitchFamily="18" charset="0"/>
              </a:rPr>
              <a:t>regards to you and all the </a:t>
            </a:r>
            <a:r>
              <a:rPr lang="en-US" sz="1200" dirty="0" smtClean="0">
                <a:latin typeface="Palatino Linotype" panose="02040502050505030304" pitchFamily="18" charset="0"/>
              </a:rPr>
              <a:t>colleagues - </a:t>
            </a:r>
            <a:r>
              <a:rPr lang="en-US" sz="1200" dirty="0">
                <a:latin typeface="Palatino Linotype" panose="02040502050505030304" pitchFamily="18" charset="0"/>
              </a:rPr>
              <a:t>I wish you a great </a:t>
            </a:r>
            <a:r>
              <a:rPr lang="en-US" sz="1200" dirty="0" smtClean="0">
                <a:latin typeface="Palatino Linotype" panose="02040502050505030304" pitchFamily="18" charset="0"/>
              </a:rPr>
              <a:t>party. Cheers, Klaus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751114" cy="6740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From: </a:t>
            </a:r>
            <a:r>
              <a:rPr lang="en-US" sz="1200" dirty="0" err="1">
                <a:latin typeface="Palatino Linotype" panose="02040502050505030304" pitchFamily="18" charset="0"/>
              </a:rPr>
              <a:t>Schwitters</a:t>
            </a:r>
            <a:r>
              <a:rPr lang="en-US" sz="1200" dirty="0">
                <a:latin typeface="Palatino Linotype" panose="02040502050505030304" pitchFamily="18" charset="0"/>
              </a:rPr>
              <a:t>, Roy F [schwitters@physics.utexas.edu]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Saturday, February 07, 2015 7:28 PM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Thank you very much for keeping me informed of this event.   I would dearly like to attend, but cannot. 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Sincerely, Roy </a:t>
            </a:r>
            <a:r>
              <a:rPr lang="en-US" sz="1200" dirty="0" err="1" smtClean="0">
                <a:latin typeface="Palatino Linotype" panose="02040502050505030304" pitchFamily="18" charset="0"/>
              </a:rPr>
              <a:t>Schwitters</a:t>
            </a: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Peter Buchholz [buchholz@hep.physik.uni-siegen.de]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Monday, January 26, 2015 4:29 PM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  Dear Maxim</a:t>
            </a:r>
            <a:r>
              <a:rPr lang="en-US" sz="1200" dirty="0" smtClean="0">
                <a:latin typeface="Palatino Linotype" panose="02040502050505030304" pitchFamily="18" charset="0"/>
              </a:rPr>
              <a:t>,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  unfortunately I cannot participate. Nevertheless I like the </a:t>
            </a:r>
            <a:r>
              <a:rPr lang="en-US" sz="1200" dirty="0" smtClean="0">
                <a:latin typeface="Palatino Linotype" panose="02040502050505030304" pitchFamily="18" charset="0"/>
              </a:rPr>
              <a:t>idea and </a:t>
            </a:r>
            <a:r>
              <a:rPr lang="en-US" sz="1200" dirty="0">
                <a:latin typeface="Palatino Linotype" panose="02040502050505030304" pitchFamily="18" charset="0"/>
              </a:rPr>
              <a:t>appreciate the work you put into it and wish all of you a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  </a:t>
            </a:r>
            <a:r>
              <a:rPr lang="en-US" sz="1200" dirty="0" err="1">
                <a:latin typeface="Palatino Linotype" panose="02040502050505030304" pitchFamily="18" charset="0"/>
              </a:rPr>
              <a:t>successfull</a:t>
            </a:r>
            <a:r>
              <a:rPr lang="en-US" sz="1200" dirty="0">
                <a:latin typeface="Palatino Linotype" panose="02040502050505030304" pitchFamily="18" charset="0"/>
              </a:rPr>
              <a:t> and nice event</a:t>
            </a:r>
            <a:r>
              <a:rPr lang="en-US" sz="1200" dirty="0" smtClean="0">
                <a:latin typeface="Palatino Linotype" panose="02040502050505030304" pitchFamily="18" charset="0"/>
              </a:rPr>
              <a:t>!   </a:t>
            </a:r>
            <a:r>
              <a:rPr lang="en-US" sz="1200" dirty="0">
                <a:latin typeface="Palatino Linotype" panose="02040502050505030304" pitchFamily="18" charset="0"/>
              </a:rPr>
              <a:t>All the best, Peter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From: Walter Schmidt-</a:t>
            </a:r>
            <a:r>
              <a:rPr lang="en-US" sz="1200" dirty="0" err="1">
                <a:latin typeface="Palatino Linotype" panose="02040502050505030304" pitchFamily="18" charset="0"/>
              </a:rPr>
              <a:t>Parzefall</a:t>
            </a:r>
            <a:r>
              <a:rPr lang="en-US" sz="1200" dirty="0">
                <a:latin typeface="Palatino Linotype" panose="02040502050505030304" pitchFamily="18" charset="0"/>
              </a:rPr>
              <a:t> [wsp@mail.desy.de]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Wednesday, January 21, 2015 2:01 PM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 err="1">
                <a:latin typeface="Palatino Linotype" panose="02040502050505030304" pitchFamily="18" charset="0"/>
              </a:rPr>
              <a:t>Maksym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Your </a:t>
            </a:r>
            <a:r>
              <a:rPr lang="en-US" sz="1200" dirty="0">
                <a:latin typeface="Palatino Linotype" panose="02040502050505030304" pitchFamily="18" charset="0"/>
              </a:rPr>
              <a:t>invitation for a short talk on Feb. 18. I accept with pleasure.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Title:      The first Ideas for HERA-B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Abstract</a:t>
            </a:r>
            <a:r>
              <a:rPr lang="en-US" sz="1200" dirty="0">
                <a:latin typeface="Palatino Linotype" panose="02040502050505030304" pitchFamily="18" charset="0"/>
              </a:rPr>
              <a:t>:   The beginning of HERA-B, from the basic idea in 1992 to the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             proposal and its approval in 1995 will be briefly described.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Best </a:t>
            </a:r>
            <a:r>
              <a:rPr lang="en-US" sz="1200" dirty="0">
                <a:latin typeface="Palatino Linotype" panose="02040502050505030304" pitchFamily="18" charset="0"/>
              </a:rPr>
              <a:t>regards and see you </a:t>
            </a:r>
            <a:r>
              <a:rPr lang="en-US" sz="1200" dirty="0" smtClean="0">
                <a:latin typeface="Palatino Linotype" panose="02040502050505030304" pitchFamily="18" charset="0"/>
              </a:rPr>
              <a:t>soon Walter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From</a:t>
            </a:r>
            <a:r>
              <a:rPr lang="en-US" sz="1200" dirty="0">
                <a:latin typeface="Palatino Linotype" panose="02040502050505030304" pitchFamily="18" charset="0"/>
              </a:rPr>
              <a:t>: Wagner, Albrecht [albrecht.wagner@desy.de]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Subject: AW: Invitation to give a talk at the "HERA-B 10 Years After" Event (Feb. 18, 2015)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Dear </a:t>
            </a:r>
            <a:r>
              <a:rPr lang="en-US" sz="1200" dirty="0" err="1">
                <a:latin typeface="Palatino Linotype" panose="02040502050505030304" pitchFamily="18" charset="0"/>
              </a:rPr>
              <a:t>Maksym</a:t>
            </a:r>
            <a:r>
              <a:rPr lang="en-US" sz="1200" dirty="0">
                <a:latin typeface="Palatino Linotype" panose="02040502050505030304" pitchFamily="18" charset="0"/>
              </a:rPr>
              <a:t>,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many thanks for the kind invitation to attend the HERA-B meeting and to share a few thoughts and observations with you.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I accept with pleasure and suggest as title of my small contribution: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HERA-B </a:t>
            </a:r>
            <a:r>
              <a:rPr lang="en-US" sz="1200" dirty="0">
                <a:latin typeface="Palatino Linotype" panose="02040502050505030304" pitchFamily="18" charset="0"/>
              </a:rPr>
              <a:t>- hopes and challenges revisited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Looking </a:t>
            </a:r>
            <a:r>
              <a:rPr lang="en-US" sz="1200" dirty="0">
                <a:latin typeface="Palatino Linotype" panose="02040502050505030304" pitchFamily="18" charset="0"/>
              </a:rPr>
              <a:t>forward to seeing you on 18 February at </a:t>
            </a:r>
            <a:r>
              <a:rPr lang="en-US" sz="1200" dirty="0" smtClean="0">
                <a:latin typeface="Palatino Linotype" panose="02040502050505030304" pitchFamily="18" charset="0"/>
              </a:rPr>
              <a:t>CERN. Yours</a:t>
            </a:r>
            <a:r>
              <a:rPr lang="en-US" sz="1200" dirty="0">
                <a:latin typeface="Palatino Linotype" panose="02040502050505030304" pitchFamily="18" charset="0"/>
              </a:rPr>
              <a:t>, </a:t>
            </a:r>
            <a:r>
              <a:rPr lang="en-US" sz="1200" dirty="0" smtClean="0">
                <a:latin typeface="Palatino Linotype" panose="02040502050505030304" pitchFamily="18" charset="0"/>
              </a:rPr>
              <a:t>Albrecht</a:t>
            </a:r>
          </a:p>
        </p:txBody>
      </p:sp>
    </p:spTree>
    <p:extLst>
      <p:ext uri="{BB962C8B-B14F-4D97-AF65-F5344CB8AC3E}">
        <p14:creationId xmlns:p14="http://schemas.microsoft.com/office/powerpoint/2010/main" val="27470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13" y="44624"/>
            <a:ext cx="9000583" cy="69249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</a:rPr>
              <a:t>From: Spengler Joachim [Joachim.Spengler@desy.de]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Sent: Monday, December 15, 2014 5:38 PM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Maksym</a:t>
            </a:r>
            <a:r>
              <a:rPr lang="en-US" sz="1200" dirty="0" smtClean="0">
                <a:latin typeface="Palatino Linotype" panose="02040502050505030304" pitchFamily="18" charset="0"/>
              </a:rPr>
              <a:t>, 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it’s really a </a:t>
            </a:r>
            <a:r>
              <a:rPr lang="en-US" sz="1200" dirty="0" err="1" smtClean="0">
                <a:latin typeface="Palatino Linotype" panose="02040502050505030304" pitchFamily="18" charset="0"/>
              </a:rPr>
              <a:t>pitty</a:t>
            </a:r>
            <a:r>
              <a:rPr lang="en-US" sz="1200" dirty="0" smtClean="0">
                <a:latin typeface="Palatino Linotype" panose="02040502050505030304" pitchFamily="18" charset="0"/>
              </a:rPr>
              <a:t>, but the selected date is one of the few dates I`m really unable to attend. The 17th and 18th Feb is foreseen for the 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yearly meeting of all group leaders of the DESY photons science department to give a report on their activities. There is no excuse 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accepted except fatal illness.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I wish you and all former members an interesting and nice meeting. With best regards, </a:t>
            </a:r>
            <a:r>
              <a:rPr lang="en-US" sz="1200" dirty="0" err="1" smtClean="0">
                <a:latin typeface="Palatino Linotype" panose="02040502050505030304" pitchFamily="18" charset="0"/>
              </a:rPr>
              <a:t>Achim</a:t>
            </a: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----------------------------------------------------------------------------------------------------------------------------------------------------------------------------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From: </a:t>
            </a:r>
            <a:r>
              <a:rPr lang="en-US" sz="1200" dirty="0" err="1" smtClean="0">
                <a:latin typeface="Palatino Linotype" panose="02040502050505030304" pitchFamily="18" charset="0"/>
              </a:rPr>
              <a:t>Gordana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 err="1" smtClean="0">
                <a:latin typeface="Palatino Linotype" panose="02040502050505030304" pitchFamily="18" charset="0"/>
              </a:rPr>
              <a:t>Medin</a:t>
            </a:r>
            <a:r>
              <a:rPr lang="en-US" sz="1200" dirty="0" smtClean="0">
                <a:latin typeface="Palatino Linotype" panose="02040502050505030304" pitchFamily="18" charset="0"/>
              </a:rPr>
              <a:t> [gordana.medin@gmail.com]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Sent: Friday, December 05, 2014 1:41 PM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Maksym</a:t>
            </a:r>
            <a:r>
              <a:rPr lang="en-US" sz="1200" dirty="0" smtClean="0">
                <a:latin typeface="Palatino Linotype" panose="02040502050505030304" pitchFamily="18" charset="0"/>
              </a:rPr>
              <a:t>,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thank you for invitation for HERA-B party! That is great! For me any date you decide is fine. I only need an official invitation which  I have to give to Montenegro University in order to get absence from lecturing. Could you please assist me with it?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Thank you a lot! Kind regards,  </a:t>
            </a:r>
            <a:r>
              <a:rPr lang="en-US" sz="1200" dirty="0" err="1" smtClean="0">
                <a:latin typeface="Palatino Linotype" panose="02040502050505030304" pitchFamily="18" charset="0"/>
              </a:rPr>
              <a:t>Gordana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 err="1" smtClean="0">
                <a:latin typeface="Palatino Linotype" panose="02040502050505030304" pitchFamily="18" charset="0"/>
              </a:rPr>
              <a:t>Medin</a:t>
            </a:r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---------------------------------------------------------------------------------------------------------------------------------------------------------------------------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From: Dorothea </a:t>
            </a:r>
            <a:r>
              <a:rPr lang="en-US" sz="1200" dirty="0" err="1" smtClean="0">
                <a:latin typeface="Palatino Linotype" panose="02040502050505030304" pitchFamily="18" charset="0"/>
              </a:rPr>
              <a:t>Samtleben</a:t>
            </a:r>
            <a:r>
              <a:rPr lang="en-US" sz="1200" dirty="0" smtClean="0">
                <a:latin typeface="Palatino Linotype" panose="02040502050505030304" pitchFamily="18" charset="0"/>
              </a:rPr>
              <a:t> [dosamt@nikhef.nl]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Sent: Friday, December 05, 2014 9:26 AM</a:t>
            </a:r>
          </a:p>
          <a:p>
            <a:endParaRPr lang="en-US" sz="1200" dirty="0" smtClean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Maxim,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just to let you know that I appreciate your great effort to get us all together and I would of course love to join! However, I don't have 'regular business' at CERN and thus it's not clear to me that I anyway can arrange to be there, but I'll try (don't have a real preference for the date though). 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b="1" dirty="0" smtClean="0">
                <a:latin typeface="Palatino Linotype" panose="02040502050505030304" pitchFamily="18" charset="0"/>
              </a:rPr>
              <a:t>It's amazing to see the huge response! </a:t>
            </a:r>
            <a:r>
              <a:rPr lang="en-US" sz="1200" dirty="0" smtClean="0">
                <a:latin typeface="Palatino Linotype" panose="02040502050505030304" pitchFamily="18" charset="0"/>
              </a:rPr>
              <a:t>cheers, Dorothea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</a:t>
            </a:r>
            <a:r>
              <a:rPr lang="en-US" sz="1200" dirty="0" err="1">
                <a:latin typeface="Palatino Linotype" panose="02040502050505030304" pitchFamily="18" charset="0"/>
              </a:rPr>
              <a:t>M.Mevius</a:t>
            </a:r>
            <a:r>
              <a:rPr lang="en-US" sz="1200" dirty="0">
                <a:latin typeface="Palatino Linotype" panose="02040502050505030304" pitchFamily="18" charset="0"/>
              </a:rPr>
              <a:t> [m.mevius@rug.nl]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Friday, December 05, 2014 9:02 AM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Hi </a:t>
            </a:r>
            <a:r>
              <a:rPr lang="en-US" sz="1200" dirty="0">
                <a:latin typeface="Palatino Linotype" panose="02040502050505030304" pitchFamily="18" charset="0"/>
              </a:rPr>
              <a:t>Maxim et al</a:t>
            </a:r>
            <a:r>
              <a:rPr lang="en-US" sz="1200" dirty="0" smtClean="0">
                <a:latin typeface="Palatino Linotype" panose="02040502050505030304" pitchFamily="18" charset="0"/>
              </a:rPr>
              <a:t>,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Nice </a:t>
            </a:r>
            <a:r>
              <a:rPr lang="en-US" sz="1200" dirty="0">
                <a:latin typeface="Palatino Linotype" panose="02040502050505030304" pitchFamily="18" charset="0"/>
              </a:rPr>
              <a:t>initiative! I probably won't be able to come, having two small kids at home. But keep me informed of the day, you </a:t>
            </a:r>
            <a:r>
              <a:rPr lang="en-US" sz="1200" dirty="0" smtClean="0">
                <a:latin typeface="Palatino Linotype" panose="02040502050505030304" pitchFamily="18" charset="0"/>
              </a:rPr>
              <a:t>never know... </a:t>
            </a:r>
            <a:r>
              <a:rPr lang="en-US" sz="1200" dirty="0" err="1" smtClean="0">
                <a:latin typeface="Palatino Linotype" panose="02040502050505030304" pitchFamily="18" charset="0"/>
              </a:rPr>
              <a:t>Maaijke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4624"/>
            <a:ext cx="8928992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From: </a:t>
            </a:r>
            <a:r>
              <a:rPr lang="en-US" sz="1200" dirty="0" err="1">
                <a:latin typeface="Palatino Linotype" panose="02040502050505030304" pitchFamily="18" charset="0"/>
              </a:rPr>
              <a:t>thomas</a:t>
            </a:r>
            <a:r>
              <a:rPr lang="en-US" sz="1200" dirty="0">
                <a:latin typeface="Palatino Linotype" panose="02040502050505030304" pitchFamily="18" charset="0"/>
              </a:rPr>
              <a:t> [thomas.bauer@nikhef.nl]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Wednesday, November 26, 2014 11:00 AM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>
                <a:latin typeface="Palatino Linotype" panose="02040502050505030304" pitchFamily="18" charset="0"/>
              </a:rPr>
              <a:t>all, 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   it </a:t>
            </a:r>
            <a:r>
              <a:rPr lang="en-US" sz="1200" dirty="0">
                <a:latin typeface="Palatino Linotype" panose="02040502050505030304" pitchFamily="18" charset="0"/>
              </a:rPr>
              <a:t>was nice to hear from you, and </a:t>
            </a:r>
            <a:r>
              <a:rPr lang="en-US" sz="1200" dirty="0" err="1">
                <a:latin typeface="Palatino Linotype" panose="02040502050505030304" pitchFamily="18" charset="0"/>
              </a:rPr>
              <a:t>i</a:t>
            </a:r>
            <a:r>
              <a:rPr lang="en-US" sz="1200" dirty="0">
                <a:latin typeface="Palatino Linotype" panose="02040502050505030304" pitchFamily="18" charset="0"/>
              </a:rPr>
              <a:t> fully support your idea to </a:t>
            </a:r>
            <a:r>
              <a:rPr lang="en-US" sz="1200" dirty="0" smtClean="0">
                <a:latin typeface="Palatino Linotype" panose="02040502050505030304" pitchFamily="18" charset="0"/>
              </a:rPr>
              <a:t> organize </a:t>
            </a:r>
            <a:r>
              <a:rPr lang="en-US" sz="1200" dirty="0">
                <a:latin typeface="Palatino Linotype" panose="02040502050505030304" pitchFamily="18" charset="0"/>
              </a:rPr>
              <a:t>a meeting at a central place. It would be fun to speak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to the colleagues and be up to date on their occupations now.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Unfortunately </a:t>
            </a:r>
            <a:r>
              <a:rPr lang="en-US" sz="1200" dirty="0" err="1">
                <a:latin typeface="Palatino Linotype" panose="02040502050505030304" pitchFamily="18" charset="0"/>
              </a:rPr>
              <a:t>i</a:t>
            </a:r>
            <a:r>
              <a:rPr lang="en-US" sz="1200" dirty="0">
                <a:latin typeface="Palatino Linotype" panose="02040502050505030304" pitchFamily="18" charset="0"/>
              </a:rPr>
              <a:t> do not come any longer on a regular basis to 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 err="1" smtClean="0">
                <a:latin typeface="Palatino Linotype" panose="02040502050505030304" pitchFamily="18" charset="0"/>
              </a:rPr>
              <a:t>Cern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>
                <a:latin typeface="Palatino Linotype" panose="02040502050505030304" pitchFamily="18" charset="0"/>
              </a:rPr>
              <a:t>- but for the same reason (retirement) </a:t>
            </a:r>
            <a:r>
              <a:rPr lang="en-US" sz="1200" dirty="0" err="1">
                <a:latin typeface="Palatino Linotype" panose="02040502050505030304" pitchFamily="18" charset="0"/>
              </a:rPr>
              <a:t>i</a:t>
            </a:r>
            <a:r>
              <a:rPr lang="en-US" sz="1200" dirty="0">
                <a:latin typeface="Palatino Linotype" panose="02040502050505030304" pitchFamily="18" charset="0"/>
              </a:rPr>
              <a:t> am relatively free 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to organize my trips according to my own priorities. Thus, </a:t>
            </a:r>
            <a:r>
              <a:rPr lang="en-US" sz="1200" dirty="0" err="1">
                <a:latin typeface="Palatino Linotype" panose="02040502050505030304" pitchFamily="18" charset="0"/>
              </a:rPr>
              <a:t>i</a:t>
            </a:r>
            <a:r>
              <a:rPr lang="en-US" sz="1200" dirty="0"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latin typeface="Palatino Linotype" panose="02040502050505030304" pitchFamily="18" charset="0"/>
              </a:rPr>
              <a:t> have </a:t>
            </a:r>
            <a:r>
              <a:rPr lang="en-US" sz="1200" dirty="0">
                <a:latin typeface="Palatino Linotype" panose="02040502050505030304" pitchFamily="18" charset="0"/>
              </a:rPr>
              <a:t>not </a:t>
            </a:r>
            <a:r>
              <a:rPr lang="en-US" sz="1200" dirty="0" err="1">
                <a:latin typeface="Palatino Linotype" panose="02040502050505030304" pitchFamily="18" charset="0"/>
              </a:rPr>
              <a:t>fille</a:t>
            </a:r>
            <a:r>
              <a:rPr lang="en-US" sz="1200" dirty="0">
                <a:latin typeface="Palatino Linotype" panose="02040502050505030304" pitchFamily="18" charset="0"/>
              </a:rPr>
              <a:t> in a date for the doodle - once a day is picked you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and those who still have to work under the eyes of an </a:t>
            </a:r>
            <a:r>
              <a:rPr lang="en-US" sz="1200" dirty="0" smtClean="0">
                <a:latin typeface="Palatino Linotype" panose="02040502050505030304" pitchFamily="18" charset="0"/>
              </a:rPr>
              <a:t>employer, </a:t>
            </a:r>
            <a:r>
              <a:rPr lang="en-US" sz="1200" dirty="0" err="1" smtClean="0">
                <a:latin typeface="Palatino Linotype" panose="02040502050505030304" pitchFamily="18" charset="0"/>
              </a:rPr>
              <a:t>i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r>
              <a:rPr lang="en-US" sz="1200" dirty="0">
                <a:latin typeface="Palatino Linotype" panose="02040502050505030304" pitchFamily="18" charset="0"/>
              </a:rPr>
              <a:t>will decide whether </a:t>
            </a:r>
            <a:r>
              <a:rPr lang="en-US" sz="1200" dirty="0" err="1">
                <a:latin typeface="Palatino Linotype" panose="02040502050505030304" pitchFamily="18" charset="0"/>
              </a:rPr>
              <a:t>i</a:t>
            </a:r>
            <a:r>
              <a:rPr lang="en-US" sz="1200" dirty="0">
                <a:latin typeface="Palatino Linotype" panose="02040502050505030304" pitchFamily="18" charset="0"/>
              </a:rPr>
              <a:t> can come and join the party.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In </a:t>
            </a:r>
            <a:r>
              <a:rPr lang="en-US" sz="1200" dirty="0">
                <a:latin typeface="Palatino Linotype" panose="02040502050505030304" pitchFamily="18" charset="0"/>
              </a:rPr>
              <a:t>any case: HAVE FUN </a:t>
            </a:r>
            <a:r>
              <a:rPr lang="en-US" sz="1200" dirty="0" smtClean="0">
                <a:latin typeface="Palatino Linotype" panose="02040502050505030304" pitchFamily="18" charset="0"/>
              </a:rPr>
              <a:t>- and </a:t>
            </a:r>
            <a:r>
              <a:rPr lang="en-US" sz="1200" dirty="0">
                <a:latin typeface="Palatino Linotype" panose="02040502050505030304" pitchFamily="18" charset="0"/>
              </a:rPr>
              <a:t>hopefully we will see each </a:t>
            </a:r>
            <a:r>
              <a:rPr lang="en-US" sz="1200" dirty="0" smtClean="0">
                <a:latin typeface="Palatino Linotype" panose="02040502050505030304" pitchFamily="18" charset="0"/>
              </a:rPr>
              <a:t>other. Cheers</a:t>
            </a:r>
            <a:r>
              <a:rPr lang="en-US" sz="1200" dirty="0">
                <a:latin typeface="Palatino Linotype" panose="02040502050505030304" pitchFamily="18" charset="0"/>
              </a:rPr>
              <a:t>, Thomas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--------------------------------------------------------------------------------------------------------------------------------------------------------------------------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Silvia </a:t>
            </a:r>
            <a:r>
              <a:rPr lang="en-US" sz="1200" dirty="0" err="1">
                <a:latin typeface="Palatino Linotype" panose="02040502050505030304" pitchFamily="18" charset="0"/>
              </a:rPr>
              <a:t>Masciocchi</a:t>
            </a:r>
            <a:r>
              <a:rPr lang="en-US" sz="1200" dirty="0">
                <a:latin typeface="Palatino Linotype" panose="02040502050505030304" pitchFamily="18" charset="0"/>
              </a:rPr>
              <a:t> [s.masciocchi@gsi.de]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Thursday, November 20, 2014 1:42 PM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 smtClean="0">
                <a:latin typeface="Palatino Linotype" panose="02040502050505030304" pitchFamily="18" charset="0"/>
              </a:rPr>
              <a:t>Dear </a:t>
            </a:r>
            <a:r>
              <a:rPr lang="en-US" sz="1200" dirty="0" err="1">
                <a:latin typeface="Palatino Linotype" panose="02040502050505030304" pitchFamily="18" charset="0"/>
              </a:rPr>
              <a:t>Maksym</a:t>
            </a:r>
            <a:r>
              <a:rPr lang="en-US" sz="1200" dirty="0">
                <a:latin typeface="Palatino Linotype" panose="02040502050505030304" pitchFamily="18" charset="0"/>
              </a:rPr>
              <a:t>,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I would have not been able to come on December 4, being at a </a:t>
            </a:r>
            <a:r>
              <a:rPr lang="en-US" sz="1200" dirty="0" smtClean="0">
                <a:latin typeface="Palatino Linotype" panose="02040502050505030304" pitchFamily="18" charset="0"/>
              </a:rPr>
              <a:t>conference in </a:t>
            </a:r>
            <a:r>
              <a:rPr lang="en-US" sz="1200" dirty="0">
                <a:latin typeface="Palatino Linotype" panose="02040502050505030304" pitchFamily="18" charset="0"/>
              </a:rPr>
              <a:t>South Africa. But I was so "shocked" by this terrible thing of </a:t>
            </a:r>
            <a:r>
              <a:rPr lang="en-US" sz="1200" dirty="0" smtClean="0">
                <a:latin typeface="Palatino Linotype" panose="02040502050505030304" pitchFamily="18" charset="0"/>
              </a:rPr>
              <a:t>missing this </a:t>
            </a:r>
            <a:r>
              <a:rPr lang="en-US" sz="1200" dirty="0">
                <a:latin typeface="Palatino Linotype" panose="02040502050505030304" pitchFamily="18" charset="0"/>
              </a:rPr>
              <a:t>event, that I had not even written back (sorry for that ... really </a:t>
            </a:r>
            <a:r>
              <a:rPr lang="en-US" sz="1200" dirty="0" smtClean="0">
                <a:latin typeface="Palatino Linotype" panose="02040502050505030304" pitchFamily="18" charset="0"/>
              </a:rPr>
              <a:t>not a </a:t>
            </a:r>
            <a:r>
              <a:rPr lang="en-US" sz="1200" dirty="0">
                <a:latin typeface="Palatino Linotype" panose="02040502050505030304" pitchFamily="18" charset="0"/>
              </a:rPr>
              <a:t>nice behavior</a:t>
            </a:r>
            <a:r>
              <a:rPr lang="en-US" sz="1200" dirty="0" smtClean="0">
                <a:latin typeface="Palatino Linotype" panose="02040502050505030304" pitchFamily="18" charset="0"/>
              </a:rPr>
              <a:t>). Reading </a:t>
            </a:r>
            <a:r>
              <a:rPr lang="en-US" sz="1200" dirty="0">
                <a:latin typeface="Palatino Linotype" panose="02040502050505030304" pitchFamily="18" charset="0"/>
              </a:rPr>
              <a:t>your email now made me JUMP with hope ;-)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So, thanks a lot for organizing all this!!!! I find it a fantastic idea, </a:t>
            </a:r>
            <a:r>
              <a:rPr lang="en-US" sz="1200" dirty="0" smtClean="0">
                <a:latin typeface="Palatino Linotype" panose="02040502050505030304" pitchFamily="18" charset="0"/>
              </a:rPr>
              <a:t>and I </a:t>
            </a:r>
            <a:r>
              <a:rPr lang="en-US" sz="1200" dirty="0">
                <a:latin typeface="Palatino Linotype" panose="02040502050505030304" pitchFamily="18" charset="0"/>
              </a:rPr>
              <a:t>REALLY </a:t>
            </a:r>
            <a:r>
              <a:rPr lang="en-US" sz="1200" dirty="0" err="1">
                <a:latin typeface="Palatino Linotype" panose="02040502050505030304" pitchFamily="18" charset="0"/>
              </a:rPr>
              <a:t>REALLY</a:t>
            </a:r>
            <a:r>
              <a:rPr lang="en-US" sz="1200" dirty="0">
                <a:latin typeface="Palatino Linotype" panose="02040502050505030304" pitchFamily="18" charset="0"/>
              </a:rPr>
              <a:t> hope to be able to come! :-)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Cheers, Silvia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-------------------------------------------------------------------------------------------------------------------------------------------------------------------------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Peter </a:t>
            </a:r>
            <a:r>
              <a:rPr lang="en-US" sz="1200" dirty="0" err="1">
                <a:latin typeface="Palatino Linotype" panose="02040502050505030304" pitchFamily="18" charset="0"/>
              </a:rPr>
              <a:t>Krizan</a:t>
            </a:r>
            <a:r>
              <a:rPr lang="en-US" sz="1200" dirty="0">
                <a:latin typeface="Palatino Linotype" panose="02040502050505030304" pitchFamily="18" charset="0"/>
              </a:rPr>
              <a:t> [peter.krizan@ijs.si]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Thursday, November 20, 2014 8:17 AM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To: TITOV </a:t>
            </a:r>
            <a:r>
              <a:rPr lang="en-US" sz="1200" dirty="0" err="1">
                <a:latin typeface="Palatino Linotype" panose="02040502050505030304" pitchFamily="18" charset="0"/>
              </a:rPr>
              <a:t>Maksym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Subject: Re: HERA-B Party "10 Years After" - CERN, December 4th,2014 17:00 - 21:00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Hi, Maxim,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For me this is certainly the best news for this week!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We </a:t>
            </a:r>
            <a:r>
              <a:rPr lang="en-US" sz="1200" dirty="0">
                <a:latin typeface="Palatino Linotype" panose="02040502050505030304" pitchFamily="18" charset="0"/>
              </a:rPr>
              <a:t>all had more or less problems with this date... Yes, we will fill </a:t>
            </a:r>
            <a:r>
              <a:rPr lang="en-US" sz="1200" dirty="0" smtClean="0">
                <a:latin typeface="Palatino Linotype" panose="02040502050505030304" pitchFamily="18" charset="0"/>
              </a:rPr>
              <a:t>out the </a:t>
            </a:r>
            <a:r>
              <a:rPr lang="en-US" sz="1200" dirty="0">
                <a:latin typeface="Palatino Linotype" panose="02040502050505030304" pitchFamily="18" charset="0"/>
              </a:rPr>
              <a:t>doodle pool </a:t>
            </a:r>
            <a:r>
              <a:rPr lang="en-US" sz="1200" dirty="0" smtClean="0">
                <a:latin typeface="Palatino Linotype" panose="02040502050505030304" pitchFamily="18" charset="0"/>
              </a:rPr>
              <a:t>asap!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See </a:t>
            </a:r>
            <a:r>
              <a:rPr lang="en-US" sz="1200" dirty="0">
                <a:latin typeface="Palatino Linotype" panose="02040502050505030304" pitchFamily="18" charset="0"/>
              </a:rPr>
              <a:t>you in </a:t>
            </a:r>
            <a:r>
              <a:rPr lang="en-US" sz="1200" dirty="0" smtClean="0">
                <a:latin typeface="Palatino Linotype" panose="02040502050505030304" pitchFamily="18" charset="0"/>
              </a:rPr>
              <a:t>Feb/March! Peter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530" y="35730"/>
            <a:ext cx="8866965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Palatino Linotype" panose="02040502050505030304" pitchFamily="18" charset="0"/>
              </a:rPr>
              <a:t>From:</a:t>
            </a:r>
            <a:r>
              <a:rPr lang="en-US" sz="1200" dirty="0">
                <a:latin typeface="Palatino Linotype" panose="02040502050505030304" pitchFamily="18" charset="0"/>
              </a:rPr>
              <a:t> Iris </a:t>
            </a:r>
            <a:r>
              <a:rPr lang="en-US" sz="1200" dirty="0" err="1">
                <a:latin typeface="Palatino Linotype" panose="02040502050505030304" pitchFamily="18" charset="0"/>
              </a:rPr>
              <a:t>Abt</a:t>
            </a:r>
            <a:r>
              <a:rPr lang="en-US" sz="1200" dirty="0">
                <a:latin typeface="Palatino Linotype" panose="02040502050505030304" pitchFamily="18" charset="0"/>
              </a:rPr>
              <a:t> [isa@mppmu.mpg.de]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b="1" dirty="0">
                <a:latin typeface="Palatino Linotype" panose="02040502050505030304" pitchFamily="18" charset="0"/>
              </a:rPr>
              <a:t>Sent:</a:t>
            </a:r>
            <a:r>
              <a:rPr lang="en-US" sz="1200" dirty="0">
                <a:latin typeface="Palatino Linotype" panose="02040502050505030304" pitchFamily="18" charset="0"/>
              </a:rPr>
              <a:t> Monday, October 27, 2014 2:09 PM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/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Dear all, Great </a:t>
            </a:r>
            <a:r>
              <a:rPr lang="en-US" sz="1200" dirty="0">
                <a:latin typeface="Palatino Linotype" panose="02040502050505030304" pitchFamily="18" charset="0"/>
              </a:rPr>
              <a:t>idea. </a:t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But CERN is not on my traveling </a:t>
            </a:r>
            <a:r>
              <a:rPr lang="en-US" sz="1200" dirty="0" smtClean="0">
                <a:latin typeface="Palatino Linotype" panose="02040502050505030304" pitchFamily="18" charset="0"/>
              </a:rPr>
              <a:t>plan. have fun. Cheers</a:t>
            </a:r>
            <a:r>
              <a:rPr lang="en-US" sz="1200" dirty="0">
                <a:latin typeface="Palatino Linotype" panose="02040502050505030304" pitchFamily="18" charset="0"/>
              </a:rPr>
              <a:t>, </a:t>
            </a:r>
            <a:r>
              <a:rPr lang="en-US" sz="1200" dirty="0" smtClean="0">
                <a:latin typeface="Palatino Linotype" panose="02040502050505030304" pitchFamily="18" charset="0"/>
              </a:rPr>
              <a:t>Iris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Palatino Linotype" panose="02040502050505030304" pitchFamily="18" charset="0"/>
              </a:rPr>
              <a:t/>
            </a:r>
            <a:br>
              <a:rPr lang="en-US" sz="1200" dirty="0">
                <a:latin typeface="Palatino Linotype" panose="02040502050505030304" pitchFamily="18" charset="0"/>
              </a:rPr>
            </a:br>
            <a:r>
              <a:rPr lang="en-US" sz="1200" dirty="0">
                <a:latin typeface="Palatino Linotype" panose="02040502050505030304" pitchFamily="18" charset="0"/>
              </a:rPr>
              <a:t>From: Wolfgang </a:t>
            </a:r>
            <a:r>
              <a:rPr lang="en-US" sz="1200" dirty="0" err="1">
                <a:latin typeface="Palatino Linotype" panose="02040502050505030304" pitchFamily="18" charset="0"/>
              </a:rPr>
              <a:t>Gradl</a:t>
            </a:r>
            <a:r>
              <a:rPr lang="en-US" sz="1200" dirty="0">
                <a:latin typeface="Palatino Linotype" panose="02040502050505030304" pitchFamily="18" charset="0"/>
              </a:rPr>
              <a:t> [gradl@kph.uni-mainz.de]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Sent: Monday, October 27, 2014 9:12 AM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Dear </a:t>
            </a:r>
            <a:r>
              <a:rPr lang="en-US" sz="1200" dirty="0" err="1">
                <a:latin typeface="Palatino Linotype" panose="02040502050505030304" pitchFamily="18" charset="0"/>
              </a:rPr>
              <a:t>Maksym</a:t>
            </a:r>
            <a:r>
              <a:rPr lang="en-US" sz="1200" dirty="0">
                <a:latin typeface="Palatino Linotype" panose="02040502050505030304" pitchFamily="18" charset="0"/>
              </a:rPr>
              <a:t> and the whole </a:t>
            </a:r>
            <a:r>
              <a:rPr lang="en-US" sz="1200" dirty="0" err="1">
                <a:latin typeface="Palatino Linotype" panose="02040502050505030304" pitchFamily="18" charset="0"/>
              </a:rPr>
              <a:t>organising</a:t>
            </a:r>
            <a:r>
              <a:rPr lang="en-US" sz="1200" dirty="0">
                <a:latin typeface="Palatino Linotype" panose="02040502050505030304" pitchFamily="18" charset="0"/>
              </a:rPr>
              <a:t> committee,</a:t>
            </a:r>
          </a:p>
          <a:p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that is a very good idea indeed!  Unfortunately, the date you </a:t>
            </a:r>
            <a:r>
              <a:rPr lang="en-US" sz="1200" dirty="0" smtClean="0">
                <a:latin typeface="Palatino Linotype" panose="02040502050505030304" pitchFamily="18" charset="0"/>
              </a:rPr>
              <a:t>propose catches </a:t>
            </a:r>
            <a:r>
              <a:rPr lang="en-US" sz="1200" dirty="0">
                <a:latin typeface="Palatino Linotype" panose="02040502050505030304" pitchFamily="18" charset="0"/>
              </a:rPr>
              <a:t>me between travel from Beijing to SLAC, so I will not be able </a:t>
            </a:r>
            <a:r>
              <a:rPr lang="en-US" sz="1200" dirty="0" smtClean="0">
                <a:latin typeface="Palatino Linotype" panose="02040502050505030304" pitchFamily="18" charset="0"/>
              </a:rPr>
              <a:t>to make </a:t>
            </a:r>
            <a:r>
              <a:rPr lang="en-US" sz="1200" dirty="0">
                <a:latin typeface="Palatino Linotype" panose="02040502050505030304" pitchFamily="18" charset="0"/>
              </a:rPr>
              <a:t>it to CERN this time</a:t>
            </a:r>
            <a:r>
              <a:rPr lang="en-US" sz="1200" b="1" dirty="0">
                <a:latin typeface="Palatino Linotype" panose="02040502050505030304" pitchFamily="18" charset="0"/>
              </a:rPr>
              <a:t>.  </a:t>
            </a:r>
            <a:r>
              <a:rPr lang="en-US" sz="1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 would be very much interested in a </a:t>
            </a:r>
            <a:r>
              <a:rPr lang="en-US" sz="1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revival (for </a:t>
            </a:r>
            <a:r>
              <a:rPr lang="en-US" sz="1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15 years?  :), though.</a:t>
            </a:r>
          </a:p>
          <a:p>
            <a:endParaRPr lang="en-US" sz="1200" b="1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I hope there will be lots of people attending and you will have a </a:t>
            </a:r>
            <a:r>
              <a:rPr lang="en-US" sz="1200" dirty="0" smtClean="0">
                <a:latin typeface="Palatino Linotype" panose="02040502050505030304" pitchFamily="18" charset="0"/>
              </a:rPr>
              <a:t>good time. Best </a:t>
            </a:r>
            <a:r>
              <a:rPr lang="en-US" sz="1200" dirty="0">
                <a:latin typeface="Palatino Linotype" panose="02040502050505030304" pitchFamily="18" charset="0"/>
              </a:rPr>
              <a:t>wishes</a:t>
            </a:r>
            <a:r>
              <a:rPr lang="en-US" sz="1200" dirty="0" smtClean="0">
                <a:latin typeface="Palatino Linotype" panose="02040502050505030304" pitchFamily="18" charset="0"/>
              </a:rPr>
              <a:t>,        Wolfgang</a:t>
            </a:r>
            <a:br>
              <a:rPr lang="en-US" sz="1200" dirty="0" smtClean="0">
                <a:latin typeface="Palatino Linotype" panose="02040502050505030304" pitchFamily="18" charset="0"/>
              </a:rPr>
            </a:br>
            <a:r>
              <a:rPr lang="en-US" sz="1200" dirty="0" smtClean="0">
                <a:latin typeface="Palatino Linotype" panose="02040502050505030304" pitchFamily="18" charset="0"/>
              </a:rPr>
              <a:t>-----------------------------------------------------------------------------------------------------------------------------------------------------------------------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495055"/>
            <a:ext cx="6055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HERA-B STAYED AS THE COMMUNITY !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692696"/>
            <a:ext cx="532859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7544" y="44624"/>
            <a:ext cx="8352928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827584" y="188640"/>
            <a:ext cx="748883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1995: Still on the transparencies … with ambitious physics goals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 descr="titel_design_rep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456384" cy="43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525411"/>
            <a:ext cx="2539060" cy="226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25410"/>
            <a:ext cx="2736304" cy="233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9637" y="692696"/>
            <a:ext cx="2046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Becoming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“A Reality”:</a:t>
            </a:r>
            <a:endParaRPr lang="fr-FR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2605" y="6116360"/>
            <a:ext cx="284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Motivation for young</a:t>
            </a:r>
          </a:p>
          <a:p>
            <a:pPr algn="ctr"/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eople to join the experiment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39552" y="44624"/>
            <a:ext cx="7848872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27584" y="188640"/>
            <a:ext cx="727280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Going into the “Real Life”: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Chamber Assembly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5292588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63" y="1016749"/>
            <a:ext cx="259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Waiting for the miracle: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5603" y="620688"/>
            <a:ext cx="94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Students view: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Whatever one plans – everything has a tendency, in principle, to go wrong!</a:t>
            </a:r>
            <a:endParaRPr 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15" descr="IMG238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81128"/>
            <a:ext cx="3168352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40968"/>
            <a:ext cx="5760640" cy="3672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104" y="2020778"/>
            <a:ext cx="343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But, WORKS at THE END !!!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99592" y="44624"/>
            <a:ext cx="7344816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187624" y="188640"/>
            <a:ext cx="669674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“Final Destination”: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System Commissioning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" y="692696"/>
            <a:ext cx="4344350" cy="609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78883"/>
            <a:ext cx="4104456" cy="486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5976" y="692696"/>
            <a:ext cx="4526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Working in multi-national environment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Addressing common goals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earning cultures and traditions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… and finally becoming friends …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99592" y="44624"/>
            <a:ext cx="7344816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187624" y="188640"/>
            <a:ext cx="676875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1997: Becoming “THE Reality”: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ohhh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 no, everything ages …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2" y="692697"/>
            <a:ext cx="36749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1398" y="892751"/>
            <a:ext cx="1700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 the West Hall:</a:t>
            </a:r>
          </a:p>
          <a:p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OTR Chambers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in 1-2 hours)</a:t>
            </a:r>
          </a:p>
          <a:p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369287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1185" y="4338574"/>
            <a:ext cx="3300453" cy="2474802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5234" y="5013176"/>
            <a:ext cx="1556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What the hell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is going on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inside this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chamber?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72" y="801742"/>
            <a:ext cx="4950665" cy="34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1" y="672629"/>
            <a:ext cx="4782159" cy="35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33046" y="44624"/>
            <a:ext cx="7611362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899592" y="188640"/>
            <a:ext cx="705678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1998: Everything Ages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ven in Karlsruhe (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Symbol" panose="05050102010706020507" pitchFamily="18" charset="2"/>
                <a:cs typeface="Arial"/>
              </a:rPr>
              <a:t>a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-beam aging studies)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1"/>
            <a:ext cx="406794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05" y="4365104"/>
            <a:ext cx="344623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232483" y="5623198"/>
            <a:ext cx="254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Wire irradiated over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half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of their cell width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462028" y="4709555"/>
            <a:ext cx="2263721" cy="30777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400" b="1" dirty="0" smtClean="0">
                <a:solidFill>
                  <a:srgbClr val="800080"/>
                </a:solidFill>
                <a:latin typeface="Tahoma" pitchFamily="34" charset="0"/>
              </a:rPr>
              <a:t>Ar/CH</a:t>
            </a:r>
            <a:r>
              <a:rPr lang="it-IT" sz="1400" b="1" baseline="-25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4</a:t>
            </a:r>
            <a:r>
              <a:rPr lang="it-IT" sz="1400" b="1" dirty="0" smtClean="0">
                <a:solidFill>
                  <a:srgbClr val="800080"/>
                </a:solidFill>
                <a:latin typeface="Tahoma" pitchFamily="34" charset="0"/>
              </a:rPr>
              <a:t>/CF</a:t>
            </a:r>
            <a:r>
              <a:rPr lang="it-IT" sz="1400" b="1" baseline="-25000" dirty="0" smtClean="0">
                <a:solidFill>
                  <a:srgbClr val="800080"/>
                </a:solidFill>
                <a:latin typeface="Tahoma" pitchFamily="34" charset="0"/>
              </a:rPr>
              <a:t>4</a:t>
            </a:r>
            <a:r>
              <a:rPr lang="it-IT" sz="1400" b="1" dirty="0" smtClean="0">
                <a:solidFill>
                  <a:srgbClr val="800080"/>
                </a:solidFill>
                <a:latin typeface="Tahoma" pitchFamily="34" charset="0"/>
              </a:rPr>
              <a:t> (74/6/20)</a:t>
            </a:r>
            <a:endParaRPr lang="en-GB" sz="1400" b="1" baseline="30000" dirty="0">
              <a:solidFill>
                <a:srgbClr val="800080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6625" y="620688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… and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Chambers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 less than 3 hours: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6217717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alpha-particles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6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33046" y="44624"/>
            <a:ext cx="7611362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2" name="Picture 2" descr="installation.jpg                                               00078DCFMacintosh HD                   ABA781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8" y="620688"/>
            <a:ext cx="8745300" cy="61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971600" y="205780"/>
            <a:ext cx="705678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End of 1999: All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OTR </a:t>
            </a:r>
            <a:r>
              <a:rPr lang="en-US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Superlayers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installed by the end 1999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20480"/>
            <a:ext cx="2202371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44624"/>
            <a:ext cx="840345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539552" y="205780"/>
            <a:ext cx="792088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End of 1999: HERA-B Inner Tracker (first large-scale use of MPGD Technology)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3536"/>
            <a:ext cx="7632848" cy="54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6512" y="6197823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Palatino Linotype" panose="02040502050505030304" pitchFamily="18" charset="0"/>
              </a:rPr>
              <a:t>Today’s MPGDs 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(GEM, 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 have </a:t>
            </a:r>
            <a:r>
              <a:rPr lang="en-US" sz="1700" dirty="0">
                <a:solidFill>
                  <a:srgbClr val="FF0000"/>
                </a:solidFill>
                <a:latin typeface="Palatino Linotype" panose="02040502050505030304" pitchFamily="18" charset="0"/>
              </a:rPr>
              <a:t>opened a new era of state-of-the-art technologies and are the 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benchmarks </a:t>
            </a:r>
            <a:r>
              <a:rPr lang="en-US" sz="1700" dirty="0">
                <a:solidFill>
                  <a:srgbClr val="FF0000"/>
                </a:solidFill>
                <a:latin typeface="Palatino Linotype" panose="02040502050505030304" pitchFamily="18" charset="0"/>
              </a:rPr>
              <a:t>for the gas detector developments beyond 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LHC</a:t>
            </a:r>
            <a:endParaRPr lang="en-US" sz="17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1214</Words>
  <Application>Microsoft Office PowerPoint</Application>
  <PresentationFormat>On-screen Show (4:3)</PresentationFormat>
  <Paragraphs>301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129</cp:revision>
  <dcterms:created xsi:type="dcterms:W3CDTF">2015-02-12T05:24:15Z</dcterms:created>
  <dcterms:modified xsi:type="dcterms:W3CDTF">2015-02-18T14:37:51Z</dcterms:modified>
</cp:coreProperties>
</file>