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C95CB-548F-44E1-9B66-CC9F48F0454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8EF10-E9B2-4A8C-9E80-3BF0F102F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39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8EF10-E9B2-4A8C-9E80-3BF0F102F4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4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0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2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5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8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7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62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10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88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4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09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9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C388-CF77-401D-AF4B-CECCBAA59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02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F. Caspers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69963"/>
            <a:ext cx="8229600" cy="514116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There appears to be growing evidence that very faint photon emissions in living biologic systems (bio-photons) may play and important role  in intercellular communication and control of the growth .</a:t>
            </a:r>
          </a:p>
          <a:p>
            <a:r>
              <a:rPr lang="en-US" sz="2000" dirty="0" smtClean="0"/>
              <a:t>Those photon emissions are powered by the metabolism and can be considered as a kind bio-luminescence.</a:t>
            </a:r>
          </a:p>
          <a:p>
            <a:r>
              <a:rPr lang="en-US" sz="2000" dirty="0" smtClean="0"/>
              <a:t>Dead plants or other dead organic material </a:t>
            </a:r>
            <a:r>
              <a:rPr lang="en-US" sz="2000" dirty="0" smtClean="0"/>
              <a:t>do </a:t>
            </a:r>
            <a:r>
              <a:rPr lang="en-US" sz="2000" dirty="0" smtClean="0"/>
              <a:t>NOT emit bio-photons.</a:t>
            </a:r>
          </a:p>
          <a:p>
            <a:r>
              <a:rPr lang="en-US" sz="2000" dirty="0" smtClean="0"/>
              <a:t>This kind of “living cell radiation” has been first postulated by A. </a:t>
            </a:r>
            <a:r>
              <a:rPr lang="en-US" sz="2000" dirty="0" err="1" smtClean="0"/>
              <a:t>Gurwitsch</a:t>
            </a:r>
            <a:r>
              <a:rPr lang="en-US" sz="2000" dirty="0" smtClean="0"/>
              <a:t> nearly 100 years ago and he conducted probably the first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nearUV</a:t>
            </a:r>
            <a:r>
              <a:rPr lang="en-US" dirty="0" smtClean="0">
                <a:solidFill>
                  <a:srgbClr val="FF0000"/>
                </a:solidFill>
              </a:rPr>
              <a:t> light shining through the wall experiment</a:t>
            </a:r>
          </a:p>
          <a:p>
            <a:pPr marL="457200" lvl="1" indent="0" algn="ctr">
              <a:buNone/>
            </a:pPr>
            <a:r>
              <a:rPr lang="en-US" sz="2400" dirty="0" smtClean="0"/>
              <a:t>On onion roots</a:t>
            </a:r>
            <a:endParaRPr lang="en-US" sz="1600" dirty="0" smtClean="0"/>
          </a:p>
          <a:p>
            <a:r>
              <a:rPr lang="en-US" sz="2000" dirty="0" smtClean="0"/>
              <a:t> Of course everybody was laughing at him at this time.</a:t>
            </a:r>
          </a:p>
          <a:p>
            <a:r>
              <a:rPr lang="en-US" sz="2000" dirty="0" smtClean="0"/>
              <a:t>Around 1970 this kind of very faint radiation on living plants was measured for the  first time by F.A Popp in Marburg (Germany) with highly sensitive photodetectors.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5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9649" y="1124744"/>
            <a:ext cx="8229600" cy="514116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And where is the relation to possible DM and </a:t>
            </a:r>
            <a:r>
              <a:rPr lang="en-US" sz="2000" dirty="0" err="1" smtClean="0"/>
              <a:t>axion</a:t>
            </a:r>
            <a:r>
              <a:rPr lang="en-US" sz="2000" dirty="0" smtClean="0"/>
              <a:t> experiments?</a:t>
            </a:r>
          </a:p>
          <a:p>
            <a:endParaRPr lang="en-US" sz="2000" dirty="0"/>
          </a:p>
          <a:p>
            <a:r>
              <a:rPr lang="en-US" sz="2000" dirty="0" smtClean="0"/>
              <a:t>If is true that biological systems (plants , cell cultures </a:t>
            </a:r>
            <a:r>
              <a:rPr lang="en-US" sz="2000" dirty="0" err="1" smtClean="0"/>
              <a:t>etc</a:t>
            </a:r>
            <a:r>
              <a:rPr lang="en-US" sz="2000" dirty="0" smtClean="0"/>
              <a:t>) can react on very faint photon signals in a measurable way we have </a:t>
            </a:r>
            <a:r>
              <a:rPr lang="en-US" sz="2000" dirty="0" smtClean="0"/>
              <a:t>two </a:t>
            </a:r>
            <a:r>
              <a:rPr lang="en-US" sz="2000" dirty="0" smtClean="0"/>
              <a:t>possible observables:</a:t>
            </a:r>
          </a:p>
          <a:p>
            <a:r>
              <a:rPr lang="en-US" sz="2000" dirty="0" smtClean="0"/>
              <a:t>Observation of structure changes under the influence of some DM </a:t>
            </a:r>
            <a:r>
              <a:rPr lang="en-US" sz="2000" dirty="0"/>
              <a:t> </a:t>
            </a:r>
            <a:r>
              <a:rPr lang="en-US" sz="2000" dirty="0" smtClean="0"/>
              <a:t>or </a:t>
            </a:r>
            <a:r>
              <a:rPr lang="en-US" sz="2000" dirty="0" err="1" smtClean="0"/>
              <a:t>axion</a:t>
            </a:r>
            <a:r>
              <a:rPr lang="en-US" sz="2000" dirty="0" smtClean="0"/>
              <a:t> flux (do we know it and </a:t>
            </a:r>
            <a:r>
              <a:rPr lang="en-US" sz="2000" dirty="0" err="1" smtClean="0"/>
              <a:t>and</a:t>
            </a:r>
            <a:r>
              <a:rPr lang="en-US" sz="2000" dirty="0" smtClean="0"/>
              <a:t> </a:t>
            </a:r>
            <a:r>
              <a:rPr lang="en-US" sz="2000" dirty="0" smtClean="0"/>
              <a:t>are we  </a:t>
            </a:r>
            <a:r>
              <a:rPr lang="en-US" sz="2000" dirty="0" smtClean="0"/>
              <a:t>able to control it?)</a:t>
            </a:r>
          </a:p>
          <a:p>
            <a:pPr lvl="1"/>
            <a:r>
              <a:rPr lang="en-US" sz="2000" dirty="0" smtClean="0"/>
              <a:t>And/or</a:t>
            </a:r>
          </a:p>
          <a:p>
            <a:r>
              <a:rPr lang="en-US" sz="2000" dirty="0" smtClean="0"/>
              <a:t>Observation of changes of the bio-photon activity.</a:t>
            </a:r>
          </a:p>
          <a:p>
            <a:r>
              <a:rPr lang="en-US" sz="2000" dirty="0" smtClean="0"/>
              <a:t>With modern highly sensitive photon detectors and cameras the observation of those bio-photon activity is real </a:t>
            </a:r>
            <a:r>
              <a:rPr lang="en-US" sz="2000" dirty="0" smtClean="0"/>
              <a:t>fun !!!! </a:t>
            </a:r>
            <a:r>
              <a:rPr lang="en-US" sz="2000" dirty="0" smtClean="0"/>
              <a:t>and rather easy and one see very nicely when e.g. some leaf of a plant is killed by injecting some toxic substance, how the bio-photon activity first strongly increases and then a few seconds to minutes later is dead</a:t>
            </a:r>
            <a:r>
              <a:rPr lang="en-US" sz="2000" dirty="0" smtClean="0"/>
              <a:t>..(cry before death)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2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But why should we consider to use plants or cell cultures and not </a:t>
            </a:r>
            <a:r>
              <a:rPr lang="en-US" sz="2000" dirty="0" smtClean="0"/>
              <a:t>observe </a:t>
            </a:r>
            <a:r>
              <a:rPr lang="en-US" sz="2000" dirty="0" smtClean="0"/>
              <a:t>such </a:t>
            </a:r>
            <a:r>
              <a:rPr lang="en-US" sz="2000" dirty="0" err="1" smtClean="0"/>
              <a:t>axion</a:t>
            </a:r>
            <a:r>
              <a:rPr lang="en-US" sz="2000" dirty="0" smtClean="0"/>
              <a:t> and DM related photons directly?</a:t>
            </a:r>
          </a:p>
          <a:p>
            <a:r>
              <a:rPr lang="en-US" sz="2000" dirty="0" smtClean="0"/>
              <a:t>Plants and cell cultures are full of cellular membranes (dielectric double layer with strong internal electric fields) where </a:t>
            </a:r>
            <a:r>
              <a:rPr lang="en-US" sz="2000" dirty="0" err="1" smtClean="0"/>
              <a:t>axions</a:t>
            </a:r>
            <a:r>
              <a:rPr lang="en-US" sz="2000" dirty="0" smtClean="0"/>
              <a:t> and other DM might convert into mm wave or maybe optical photons which then could </a:t>
            </a:r>
            <a:r>
              <a:rPr lang="en-US" sz="2000" dirty="0" smtClean="0"/>
              <a:t>have</a:t>
            </a:r>
            <a:r>
              <a:rPr lang="en-US" sz="2000" dirty="0" smtClean="0"/>
              <a:t> </a:t>
            </a:r>
            <a:r>
              <a:rPr lang="en-US" sz="2000" dirty="0" smtClean="0"/>
              <a:t>an </a:t>
            </a:r>
            <a:r>
              <a:rPr lang="en-US" sz="2000" dirty="0" smtClean="0"/>
              <a:t>impact on </a:t>
            </a:r>
            <a:r>
              <a:rPr lang="en-US" sz="2000" dirty="0" smtClean="0"/>
              <a:t>the biological activity.</a:t>
            </a:r>
          </a:p>
          <a:p>
            <a:r>
              <a:rPr lang="en-US" sz="2000" dirty="0" smtClean="0"/>
              <a:t>Living system are not in thermo-dynamical equilibrium (otherwise they would be dead) and thus may have a very low effective “noise temperature”[some people claim effects like stochastic resonance there]</a:t>
            </a:r>
          </a:p>
          <a:p>
            <a:r>
              <a:rPr lang="en-US" sz="2000" dirty="0" smtClean="0"/>
              <a:t>Remember that an electronic amplifier may be at a noise temperature of say 30 </a:t>
            </a:r>
            <a:r>
              <a:rPr lang="en-US" sz="2000" dirty="0" err="1" smtClean="0"/>
              <a:t>deg</a:t>
            </a:r>
            <a:r>
              <a:rPr lang="en-US" sz="2000" dirty="0" smtClean="0"/>
              <a:t>  when operating at ambient (the typical  sat antenna pre-amp for 10 GHz)..also the electronic amplifier is not in thermo-dynamical equilibrium since its connected to a power source.</a:t>
            </a:r>
          </a:p>
          <a:p>
            <a:r>
              <a:rPr lang="en-US" sz="2000" dirty="0" smtClean="0"/>
              <a:t>Perhaps such kind of bio-detectors are much more broadband that our presently used or discussed structures.(and they can be operated also in a strong magnetic field but of course not at </a:t>
            </a:r>
            <a:r>
              <a:rPr lang="en-US" sz="2000" dirty="0" err="1" smtClean="0"/>
              <a:t>cryo</a:t>
            </a:r>
            <a:r>
              <a:rPr lang="en-US" sz="2000" dirty="0" smtClean="0"/>
              <a:t>.)</a:t>
            </a:r>
          </a:p>
          <a:p>
            <a:r>
              <a:rPr lang="en-US" sz="2000" dirty="0" smtClean="0"/>
              <a:t>There are interesting theories by </a:t>
            </a:r>
            <a:r>
              <a:rPr lang="en-US" sz="2000" dirty="0" err="1" smtClean="0"/>
              <a:t>Fröhlich</a:t>
            </a:r>
            <a:r>
              <a:rPr lang="en-US" sz="2000" dirty="0" smtClean="0"/>
              <a:t> in biological effects low very low level coherent mm waves in biological systems</a:t>
            </a:r>
          </a:p>
          <a:p>
            <a:endParaRPr lang="en-US" sz="2000" dirty="0"/>
          </a:p>
          <a:p>
            <a:endParaRPr lang="en-GB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2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F. Caspers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62803"/>
            <a:ext cx="8229600" cy="5141168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In </a:t>
            </a:r>
            <a:r>
              <a:rPr lang="en-US" sz="2000" dirty="0"/>
              <a:t>the 1920s, the Russian embryologist Alexander </a:t>
            </a:r>
            <a:r>
              <a:rPr lang="en-US" sz="2000" dirty="0" err="1"/>
              <a:t>Gurwitsch</a:t>
            </a:r>
            <a:r>
              <a:rPr lang="en-US" sz="2000" dirty="0"/>
              <a:t> reported "</a:t>
            </a:r>
            <a:r>
              <a:rPr lang="en-US" sz="2000" dirty="0" err="1"/>
              <a:t>ultraweak</a:t>
            </a:r>
            <a:r>
              <a:rPr lang="en-US" sz="2000" dirty="0"/>
              <a:t>" photon emissions from </a:t>
            </a:r>
            <a:r>
              <a:rPr lang="en-US" sz="2000" dirty="0" smtClean="0"/>
              <a:t>living tissues </a:t>
            </a:r>
            <a:r>
              <a:rPr lang="en-US" sz="2000" dirty="0"/>
              <a:t>in the UV-range of the spectrum. He named them "</a:t>
            </a:r>
            <a:r>
              <a:rPr lang="en-US" sz="2000" dirty="0" err="1"/>
              <a:t>mitogenetic</a:t>
            </a:r>
            <a:r>
              <a:rPr lang="en-US" sz="2000" dirty="0"/>
              <a:t> rays" because his experiments convinced </a:t>
            </a:r>
            <a:r>
              <a:rPr lang="en-US" sz="2000" dirty="0" smtClean="0"/>
              <a:t>him that </a:t>
            </a:r>
            <a:r>
              <a:rPr lang="en-US" sz="2000" dirty="0"/>
              <a:t>they had a stimulating effect on cell division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/>
              <a:t>But in the later 20th century </a:t>
            </a:r>
            <a:r>
              <a:rPr lang="en-US" sz="2000" dirty="0" err="1"/>
              <a:t>Gurwitsch's</a:t>
            </a:r>
            <a:r>
              <a:rPr lang="en-US" sz="2000" dirty="0"/>
              <a:t> daughter Anna, </a:t>
            </a:r>
            <a:r>
              <a:rPr lang="en-US" sz="2000" dirty="0" err="1"/>
              <a:t>Colli</a:t>
            </a:r>
            <a:r>
              <a:rPr lang="en-US" sz="2000" dirty="0"/>
              <a:t>, </a:t>
            </a:r>
            <a:r>
              <a:rPr lang="en-US" sz="2000" dirty="0" err="1"/>
              <a:t>Quickenden</a:t>
            </a:r>
            <a:r>
              <a:rPr lang="en-US" sz="2000" dirty="0"/>
              <a:t> and </a:t>
            </a:r>
            <a:r>
              <a:rPr lang="en-US" sz="2000" dirty="0" err="1"/>
              <a:t>Inaba</a:t>
            </a:r>
            <a:r>
              <a:rPr lang="en-US" sz="2000" dirty="0"/>
              <a:t> separately returned to </a:t>
            </a:r>
            <a:r>
              <a:rPr lang="en-US" sz="2000" dirty="0" smtClean="0"/>
              <a:t>the subject</a:t>
            </a:r>
            <a:r>
              <a:rPr lang="en-US" sz="2000" dirty="0"/>
              <a:t>, referring to the phenomenon more neutrally as "dark luminescence", "low level luminescence", "</a:t>
            </a:r>
            <a:r>
              <a:rPr lang="en-US" sz="2000" dirty="0" err="1" smtClean="0"/>
              <a:t>ultraweak</a:t>
            </a:r>
            <a:r>
              <a:rPr lang="en-US" sz="2000" dirty="0" smtClean="0"/>
              <a:t> bioluminescence</a:t>
            </a:r>
            <a:r>
              <a:rPr lang="en-US" sz="2000" dirty="0"/>
              <a:t>", or "</a:t>
            </a:r>
            <a:r>
              <a:rPr lang="en-US" sz="2000" dirty="0" err="1"/>
              <a:t>ultraweak</a:t>
            </a:r>
            <a:r>
              <a:rPr lang="en-US" sz="2000" dirty="0"/>
              <a:t> </a:t>
            </a:r>
            <a:r>
              <a:rPr lang="en-US" sz="2000" dirty="0" err="1"/>
              <a:t>chemiluminescence</a:t>
            </a:r>
            <a:r>
              <a:rPr lang="en-US" sz="2000" dirty="0"/>
              <a:t>". Their common basic hypothesis was that the </a:t>
            </a:r>
            <a:r>
              <a:rPr lang="en-US" sz="2000" dirty="0" smtClean="0"/>
              <a:t>phenomenon was </a:t>
            </a:r>
            <a:r>
              <a:rPr lang="en-US" sz="2000" dirty="0"/>
              <a:t>induced from rare oxidation processes and radical reactions. In the 1970s Fritz-Albert Popp and his </a:t>
            </a:r>
            <a:r>
              <a:rPr lang="en-US" sz="2000" dirty="0" smtClean="0"/>
              <a:t>research group </a:t>
            </a:r>
            <a:r>
              <a:rPr lang="en-US" sz="2000" dirty="0"/>
              <a:t>at the University of Marburg (Germany) showed that the spectral distribution of the emission fell over a </a:t>
            </a:r>
            <a:r>
              <a:rPr lang="en-US" sz="2000" dirty="0" smtClean="0"/>
              <a:t>wide range </a:t>
            </a:r>
            <a:r>
              <a:rPr lang="en-US" sz="2000" dirty="0"/>
              <a:t>of wavelengths, from 200 to 800 nm. Popp proposed that the radiation might be both semi-periodic </a:t>
            </a:r>
            <a:r>
              <a:rPr lang="en-US" sz="2000" dirty="0" smtClean="0"/>
              <a:t>and </a:t>
            </a:r>
            <a:r>
              <a:rPr lang="en-GB" sz="2000" dirty="0" smtClean="0"/>
              <a:t>coherent</a:t>
            </a:r>
            <a:r>
              <a:rPr lang="en-GB" sz="2000" dirty="0" smtClean="0"/>
              <a:t>. However this view is non generally </a:t>
            </a:r>
            <a:r>
              <a:rPr lang="en-GB" sz="2000" dirty="0" err="1" smtClean="0"/>
              <a:t>accpeted</a:t>
            </a:r>
            <a:r>
              <a:rPr lang="en-GB" sz="2000" dirty="0" smtClean="0"/>
              <a:t>..</a:t>
            </a:r>
            <a:endParaRPr lang="en-US" sz="2000" dirty="0"/>
          </a:p>
          <a:p>
            <a:endParaRPr lang="en-GB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1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0811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3" y="550613"/>
            <a:ext cx="8149919" cy="58007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7984" y="31409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Inductor= transmitter or sender of </a:t>
            </a:r>
            <a:r>
              <a:rPr lang="en-US" dirty="0" err="1" smtClean="0"/>
              <a:t>biophotons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4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0811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27" y="536848"/>
            <a:ext cx="7604617" cy="570346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9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0811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Unconventional ideas for </a:t>
            </a:r>
            <a:r>
              <a:rPr lang="en-GB" sz="2000" dirty="0" err="1" smtClean="0"/>
              <a:t>axion</a:t>
            </a:r>
            <a:r>
              <a:rPr lang="en-GB" sz="2000" dirty="0" smtClean="0"/>
              <a:t> and DM experiments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20/06/2015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F.Caspers Unconventional Ideas for axion and DM experiments  PATRAS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C388-CF77-401D-AF4B-CECCBAA59C07}" type="slidenum">
              <a:rPr lang="en-GB" smtClean="0"/>
              <a:t>7</a:t>
            </a:fld>
            <a:endParaRPr lang="en-GB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982924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Conclusion 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Can we propose an experiment in an underground area (in collaboration with biologists)?  I understand from discussions with biologists (E. Wagner, </a:t>
            </a:r>
            <a:r>
              <a:rPr lang="en-US" sz="2000" dirty="0" err="1" smtClean="0"/>
              <a:t>Univ</a:t>
            </a:r>
            <a:r>
              <a:rPr lang="en-US" sz="2000" dirty="0" smtClean="0"/>
              <a:t> Freiburg/Germany) that certain plants are very sensitive. They feel the diurnal VARIATION of the gravitational field (i.e. the tide force)..in a measurable way.</a:t>
            </a:r>
            <a:endParaRPr lang="en-US" sz="2000" dirty="0" smtClean="0"/>
          </a:p>
          <a:p>
            <a:r>
              <a:rPr lang="en-US" sz="2000" dirty="0" smtClean="0"/>
              <a:t> Of course we  have to measure and subtract this effect in an underground experiment with plants when looking for </a:t>
            </a:r>
            <a:r>
              <a:rPr lang="en-US" sz="2000" dirty="0" err="1" smtClean="0"/>
              <a:t>axion</a:t>
            </a:r>
            <a:r>
              <a:rPr lang="en-US" sz="2000" dirty="0" smtClean="0"/>
              <a:t>/ DM effects which also are supposed to have a diurnal variation. But it would already be a nice excuse to convince a funding agency.</a:t>
            </a:r>
          </a:p>
          <a:p>
            <a:r>
              <a:rPr lang="en-US" sz="2000" dirty="0" smtClean="0"/>
              <a:t>Then we could illuminate those plants with a near daylight artificial source (like secret cannabis plantations)  in a random pattern but in total say 12 hours per day and then 30 minute after darkness start looking at the </a:t>
            </a:r>
            <a:r>
              <a:rPr lang="en-US" sz="2000" dirty="0" err="1" smtClean="0"/>
              <a:t>biophoton</a:t>
            </a:r>
            <a:r>
              <a:rPr lang="en-US" sz="2000" dirty="0" smtClean="0"/>
              <a:t> activity with a sort of night vision camera and also check for morphological changes</a:t>
            </a:r>
          </a:p>
          <a:p>
            <a:r>
              <a:rPr lang="en-US" sz="2000" dirty="0" smtClean="0"/>
              <a:t>Obviously we can  see </a:t>
            </a:r>
            <a:r>
              <a:rPr lang="en-US" sz="2000" dirty="0" err="1" smtClean="0"/>
              <a:t>axions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 err="1" smtClean="0"/>
              <a:t>paraphotons</a:t>
            </a:r>
            <a:r>
              <a:rPr lang="en-US" sz="2000" dirty="0" smtClean="0"/>
              <a:t> only after they produced some real photons in the </a:t>
            </a:r>
            <a:r>
              <a:rPr lang="en-US" sz="2000" dirty="0" err="1" smtClean="0"/>
              <a:t>biomatter</a:t>
            </a:r>
            <a:r>
              <a:rPr lang="en-US" sz="2000" dirty="0" smtClean="0"/>
              <a:t> and hoping that in the </a:t>
            </a:r>
            <a:r>
              <a:rPr lang="en-US" sz="2000" dirty="0" err="1" smtClean="0"/>
              <a:t>milli</a:t>
            </a:r>
            <a:r>
              <a:rPr lang="en-US" sz="2000" dirty="0" smtClean="0"/>
              <a:t> eV range (for </a:t>
            </a:r>
            <a:r>
              <a:rPr lang="en-US" sz="2000" dirty="0" err="1" smtClean="0"/>
              <a:t>axions</a:t>
            </a:r>
            <a:r>
              <a:rPr lang="en-US" sz="2000" dirty="0" smtClean="0"/>
              <a:t>) the living plant is  better than our conventional detectors. With  a combination of </a:t>
            </a:r>
            <a:r>
              <a:rPr lang="en-US" sz="2000" dirty="0" err="1" smtClean="0"/>
              <a:t>Fröhlichs</a:t>
            </a:r>
            <a:r>
              <a:rPr lang="en-US" sz="2000" dirty="0" smtClean="0"/>
              <a:t>  theory and some of the statements /claims of F. Popp this may not be entirely excluded a </a:t>
            </a:r>
            <a:r>
              <a:rPr lang="en-US" sz="2000" smtClean="0"/>
              <a:t>priori.</a:t>
            </a:r>
          </a:p>
          <a:p>
            <a:endParaRPr lang="en-US" sz="2000" dirty="0"/>
          </a:p>
          <a:p>
            <a:r>
              <a:rPr lang="en-US" sz="2000" dirty="0" smtClean="0"/>
              <a:t> All </a:t>
            </a:r>
            <a:r>
              <a:rPr lang="en-US" sz="2000" dirty="0" smtClean="0"/>
              <a:t>suggestions , corrections ,refutations </a:t>
            </a:r>
            <a:r>
              <a:rPr lang="en-US" sz="2000" dirty="0" err="1" smtClean="0"/>
              <a:t>etc</a:t>
            </a:r>
            <a:r>
              <a:rPr lang="en-US" sz="2000" dirty="0" smtClean="0"/>
              <a:t> are highly </a:t>
            </a:r>
            <a:r>
              <a:rPr lang="en-US" sz="2000" dirty="0" err="1" smtClean="0"/>
              <a:t>welcome..on</a:t>
            </a:r>
            <a:r>
              <a:rPr lang="en-US" sz="2000" dirty="0" smtClean="0"/>
              <a:t> request I can provide a number of references..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938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1015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Unconventional ideas for axion and DM experiments F. Caspers</vt:lpstr>
      <vt:lpstr> Unconventional ideas for axion and DM experiments </vt:lpstr>
      <vt:lpstr> Unconventional ideas for axion and DM experiments </vt:lpstr>
      <vt:lpstr> Unconventional ideas for axion and DM experiments F. Caspers</vt:lpstr>
      <vt:lpstr>Unconventional ideas for axion and DM experiments </vt:lpstr>
      <vt:lpstr>Unconventional ideas for axion and DM experiments </vt:lpstr>
      <vt:lpstr>Unconventional ideas for axion and DM experiments 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slides</dc:title>
  <dc:creator>Fritz Caspers</dc:creator>
  <cp:lastModifiedBy>Fritz Caspers</cp:lastModifiedBy>
  <cp:revision>61</cp:revision>
  <dcterms:created xsi:type="dcterms:W3CDTF">2014-10-27T17:37:52Z</dcterms:created>
  <dcterms:modified xsi:type="dcterms:W3CDTF">2015-06-23T12:59:28Z</dcterms:modified>
</cp:coreProperties>
</file>