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1" r:id="rId2"/>
    <p:sldId id="272" r:id="rId3"/>
    <p:sldId id="273" r:id="rId4"/>
    <p:sldId id="277" r:id="rId5"/>
    <p:sldId id="271" r:id="rId6"/>
    <p:sldId id="269" r:id="rId7"/>
    <p:sldId id="270" r:id="rId8"/>
    <p:sldId id="274" r:id="rId9"/>
    <p:sldId id="282" r:id="rId10"/>
    <p:sldId id="275" r:id="rId11"/>
    <p:sldId id="278" r:id="rId12"/>
    <p:sldId id="262" r:id="rId13"/>
    <p:sldId id="268" r:id="rId14"/>
    <p:sldId id="264" r:id="rId15"/>
    <p:sldId id="266" r:id="rId16"/>
    <p:sldId id="263" r:id="rId17"/>
    <p:sldId id="279" r:id="rId18"/>
    <p:sldId id="280" r:id="rId19"/>
    <p:sldId id="267" r:id="rId2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59" autoAdjust="0"/>
    <p:restoredTop sz="95752" autoAdjust="0"/>
  </p:normalViewPr>
  <p:slideViewPr>
    <p:cSldViewPr snapToGrid="0">
      <p:cViewPr varScale="1">
        <p:scale>
          <a:sx n="65" d="100"/>
          <a:sy n="65" d="100"/>
        </p:scale>
        <p:origin x="-1243" y="-72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29"/>
    </p:cViewPr>
  </p:sorterViewPr>
  <p:notesViewPr>
    <p:cSldViewPr snapToGrid="0">
      <p:cViewPr>
        <p:scale>
          <a:sx n="100" d="100"/>
          <a:sy n="100" d="100"/>
        </p:scale>
        <p:origin x="-466" y="-58"/>
      </p:cViewPr>
      <p:guideLst>
        <p:guide orient="horz" pos="2880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280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F035CA18-3BB8-4B0E-90A0-E53A41CDF4AD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4364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41165D-8C60-4D83-B3C2-DB0C16BC1284}" type="slidenum">
              <a:rPr lang="de-DE"/>
              <a:pPr/>
              <a:t>12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41165D-8C60-4D83-B3C2-DB0C16BC1284}" type="slidenum">
              <a:rPr lang="de-DE"/>
              <a:pPr/>
              <a:t>13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41165D-8C60-4D83-B3C2-DB0C16BC1284}" type="slidenum">
              <a:rPr lang="de-DE"/>
              <a:pPr/>
              <a:t>15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41165D-8C60-4D83-B3C2-DB0C16BC1284}" type="slidenum">
              <a:rPr lang="de-DE"/>
              <a:pPr/>
              <a:t>16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AED1BB-FE41-4B34-8868-58B8EAB3BB7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66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697EAD-642F-47FE-85E0-4AAA449E39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7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518E81-CA98-483E-BA30-586BB5DF922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560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17DB07-F910-4CAF-9890-D556C9E9502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721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A67E70-BF59-4BB7-B294-AE2BA67D4E8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5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19C896-DA6A-4400-8C14-50907EB4EF5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63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01219B-1E0C-4AD5-9BA5-31ADD49287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445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53F5AD-B768-4BD1-BFC6-9F80796D57F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795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640F77-37AB-4F36-92C1-08296952260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51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9DD594-1494-490C-A2F0-850B64D3D3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17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BA1EBF86-6A8F-4A06-BB51-46337A5CF2A5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dirty="0" smtClean="0">
                <a:solidFill>
                  <a:schemeClr val="bg1"/>
                </a:solidFill>
              </a:rPr>
              <a:t>Self Seeding Implementation</a:t>
            </a:r>
            <a:r>
              <a:rPr lang="en-GB" sz="1000" baseline="0" dirty="0" smtClean="0">
                <a:solidFill>
                  <a:schemeClr val="bg1"/>
                </a:solidFill>
              </a:rPr>
              <a:t> – Technical Issues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3" name="Text Box 123"/>
          <p:cNvSpPr txBox="1">
            <a:spLocks noChangeArrowheads="1"/>
          </p:cNvSpPr>
          <p:nvPr/>
        </p:nvSpPr>
        <p:spPr bwMode="auto">
          <a:xfrm>
            <a:off x="115200" y="6508000"/>
            <a:ext cx="6629400" cy="31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00000"/>
              </a:lnSpc>
              <a:spcBef>
                <a:spcPts val="0"/>
              </a:spcBef>
              <a:buClrTx/>
              <a:buFontTx/>
              <a:buNone/>
            </a:pPr>
            <a:r>
              <a:rPr lang="en-US" sz="900" dirty="0" smtClean="0">
                <a:solidFill>
                  <a:schemeClr val="tx1"/>
                </a:solidFill>
              </a:rPr>
              <a:t>09.02.2015</a:t>
            </a:r>
            <a:endParaRPr lang="en-US" sz="900" dirty="0" smtClean="0">
              <a:solidFill>
                <a:schemeClr val="tx1"/>
              </a:solidFill>
            </a:endParaRPr>
          </a:p>
          <a:p>
            <a:pPr eaLnBrk="0" hangingPunct="0">
              <a:lnSpc>
                <a:spcPct val="100000"/>
              </a:lnSpc>
              <a:spcBef>
                <a:spcPts val="0"/>
              </a:spcBef>
              <a:buClrTx/>
              <a:buFontTx/>
              <a:buNone/>
            </a:pPr>
            <a:r>
              <a:rPr lang="en-US" sz="900" dirty="0" smtClean="0">
                <a:solidFill>
                  <a:schemeClr val="tx1"/>
                </a:solidFill>
              </a:rPr>
              <a:t>Winni</a:t>
            </a:r>
            <a:r>
              <a:rPr lang="en-US" sz="900" baseline="0" dirty="0" smtClean="0">
                <a:solidFill>
                  <a:schemeClr val="tx1"/>
                </a:solidFill>
              </a:rPr>
              <a:t> Decking, MPY</a:t>
            </a:r>
            <a:r>
              <a:rPr lang="en-US" sz="900" dirty="0" smtClean="0">
                <a:solidFill>
                  <a:schemeClr val="tx1"/>
                </a:solidFill>
              </a:rPr>
              <a:t>… </a:t>
            </a:r>
            <a:r>
              <a:rPr lang="en-GB" sz="1000" dirty="0" smtClean="0">
                <a:solidFill>
                  <a:schemeClr val="bg1"/>
                </a:solidFill>
              </a:rPr>
              <a:t>The title of your talk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emf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First technical implications</a:t>
            </a:r>
          </a:p>
          <a:p>
            <a:endParaRPr lang="en-US" dirty="0"/>
          </a:p>
          <a:p>
            <a:r>
              <a:rPr lang="en-US" dirty="0" smtClean="0"/>
              <a:t>Winni Decking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SELF Seeding at XFEL.EU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67738" y="114300"/>
            <a:ext cx="576262" cy="911225"/>
          </a:xfrm>
        </p:spPr>
        <p:txBody>
          <a:bodyPr/>
          <a:lstStyle/>
          <a:p>
            <a:fld id="{C1A67E70-BF59-4BB7-B294-AE2BA67D4E8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493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XFEL SEED </a:t>
            </a:r>
            <a:r>
              <a:rPr lang="en-US" dirty="0" err="1" smtClean="0"/>
              <a:t>Organisation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0535585"/>
              </p:ext>
            </p:extLst>
          </p:nvPr>
        </p:nvGraphicFramePr>
        <p:xfrm>
          <a:off x="117475" y="1347786"/>
          <a:ext cx="8893792" cy="3327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448"/>
                <a:gridCol w="2223448"/>
                <a:gridCol w="2223448"/>
                <a:gridCol w="2223448"/>
              </a:tblGrid>
              <a:tr h="7661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Electron</a:t>
                      </a:r>
                      <a:r>
                        <a:rPr lang="en-US" baseline="0" dirty="0" smtClean="0"/>
                        <a:t> System (DESY)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Photon System (TISNUM)</a:t>
                      </a:r>
                      <a:endParaRPr lang="en-US" dirty="0"/>
                    </a:p>
                  </a:txBody>
                  <a:tcPr/>
                </a:tc>
              </a:tr>
              <a:tr h="645907">
                <a:tc>
                  <a:txBody>
                    <a:bodyPr/>
                    <a:lstStyle/>
                    <a:p>
                      <a:r>
                        <a:rPr lang="en-US" dirty="0" smtClean="0"/>
                        <a:t>W.</a:t>
                      </a:r>
                      <a:r>
                        <a:rPr lang="en-US" baseline="0" dirty="0" smtClean="0"/>
                        <a:t> Decking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G. Geloni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H. Sinn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V. Blank</a:t>
                      </a:r>
                      <a:endParaRPr lang="en-US" dirty="0"/>
                    </a:p>
                  </a:txBody>
                  <a:tcPr/>
                </a:tc>
              </a:tr>
              <a:tr h="1915389"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</a:t>
                      </a:r>
                      <a:r>
                        <a:rPr lang="en-US" baseline="0" dirty="0" smtClean="0"/>
                        <a:t> beam vacuum, magnet chicane, support structure,</a:t>
                      </a:r>
                    </a:p>
                    <a:p>
                      <a:r>
                        <a:rPr lang="en-US" baseline="0" dirty="0" smtClean="0"/>
                        <a:t>system integration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Theory</a:t>
                      </a:r>
                      <a:r>
                        <a:rPr lang="en-US" baseline="0" dirty="0" smtClean="0"/>
                        <a:t> and Simulations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Engineering</a:t>
                      </a:r>
                      <a:r>
                        <a:rPr lang="en-US" baseline="0" dirty="0" smtClean="0"/>
                        <a:t> support, system integration 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Monochromator crystals,</a:t>
                      </a:r>
                      <a:r>
                        <a:rPr lang="en-US" baseline="0" dirty="0" smtClean="0"/>
                        <a:t> monochromator chamber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695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XFEL: Double Chicane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67E70-BF59-4BB7-B294-AE2BA67D4E8E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9" name="Picture 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8234" y="1043858"/>
            <a:ext cx="5736590" cy="965200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925321"/>
              </p:ext>
            </p:extLst>
          </p:nvPr>
        </p:nvGraphicFramePr>
        <p:xfrm>
          <a:off x="256367" y="2416845"/>
          <a:ext cx="8465602" cy="25349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7122"/>
                <a:gridCol w="3371207"/>
                <a:gridCol w="3507273"/>
              </a:tblGrid>
              <a:tr h="8449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Chicane 1 </a:t>
                      </a:r>
                      <a:endParaRPr lang="en-GB" sz="24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(</a:t>
                      </a:r>
                      <a:r>
                        <a:rPr lang="en-GB" sz="2400" dirty="0">
                          <a:effectLst/>
                        </a:rPr>
                        <a:t>up to segment 10)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Chicane 2 </a:t>
                      </a:r>
                      <a:endParaRPr lang="en-GB" sz="24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(</a:t>
                      </a:r>
                      <a:r>
                        <a:rPr lang="en-GB" sz="2400" dirty="0">
                          <a:effectLst/>
                        </a:rPr>
                        <a:t>up to segment 20)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449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SASE1 (TD2)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U40.2293.SA1</a:t>
                      </a:r>
                      <a:endParaRPr lang="en-US" sz="2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056005" algn="ctr"/>
                        </a:tabLst>
                      </a:pPr>
                      <a:r>
                        <a:rPr lang="fr-FR" sz="2400">
                          <a:effectLst/>
                        </a:rPr>
                        <a:t>2293 m (LA system)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U40.2354.SA1 </a:t>
                      </a:r>
                      <a:endParaRPr lang="en-US" sz="2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2354 m (LA system)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449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SASE2 (TD1)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U40.2255.SA2</a:t>
                      </a:r>
                      <a:endParaRPr lang="en-US" sz="2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2255 m (LA system)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U40.2316.SA2</a:t>
                      </a:r>
                      <a:endParaRPr lang="en-US" sz="2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2316 m (LA system)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7475" y="5181600"/>
            <a:ext cx="8885848" cy="1012337"/>
          </a:xfrm>
        </p:spPr>
        <p:txBody>
          <a:bodyPr/>
          <a:lstStyle/>
          <a:p>
            <a:r>
              <a:rPr lang="en-US" sz="2000" dirty="0" smtClean="0"/>
              <a:t>Decision XFEL </a:t>
            </a:r>
            <a:r>
              <a:rPr lang="en-US" sz="2000" dirty="0" err="1" smtClean="0"/>
              <a:t>Dir</a:t>
            </a:r>
            <a:r>
              <a:rPr lang="en-US" sz="2000" dirty="0" smtClean="0"/>
              <a:t>: install at SA2 first, installation at SA1 as soon as funds are </a:t>
            </a:r>
            <a:r>
              <a:rPr lang="en-US" sz="2000" dirty="0" err="1" smtClean="0"/>
              <a:t>availbale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3413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239" y="1128966"/>
            <a:ext cx="4477506" cy="282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Self-Seeding</a:t>
            </a:r>
            <a:r>
              <a:rPr lang="de-DE" dirty="0" smtClean="0"/>
              <a:t> Implementation</a:t>
            </a:r>
            <a:br>
              <a:rPr lang="de-DE" dirty="0" smtClean="0"/>
            </a:br>
            <a:r>
              <a:rPr lang="de-DE" dirty="0" smtClean="0"/>
              <a:t>Technical </a:t>
            </a:r>
            <a:r>
              <a:rPr lang="de-DE" dirty="0" err="1" smtClean="0"/>
              <a:t>Issues</a:t>
            </a:r>
            <a:r>
              <a:rPr lang="de-DE" dirty="0" smtClean="0"/>
              <a:t> – </a:t>
            </a:r>
            <a:r>
              <a:rPr lang="de-DE" dirty="0" err="1" smtClean="0"/>
              <a:t>Chicane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95887" y="1460447"/>
            <a:ext cx="1943100" cy="182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61257" y="4134010"/>
            <a:ext cx="8636854" cy="1913324"/>
          </a:xfrm>
        </p:spPr>
        <p:txBody>
          <a:bodyPr/>
          <a:lstStyle/>
          <a:p>
            <a:pPr lvl="1"/>
            <a:r>
              <a:rPr lang="en-US" dirty="0" smtClean="0"/>
              <a:t>Define size of </a:t>
            </a:r>
            <a:r>
              <a:rPr lang="en-US" dirty="0" err="1" smtClean="0"/>
              <a:t>monochromator</a:t>
            </a:r>
            <a:r>
              <a:rPr lang="en-US" dirty="0" smtClean="0"/>
              <a:t> chamber =&gt; defines size of chicane and delay-reach</a:t>
            </a:r>
            <a:endParaRPr lang="en-US" dirty="0"/>
          </a:p>
          <a:p>
            <a:pPr lvl="1"/>
            <a:r>
              <a:rPr lang="en-US" dirty="0" smtClean="0"/>
              <a:t>Design complete set-up to fit on one girder to be able to move in/out easily</a:t>
            </a:r>
          </a:p>
          <a:p>
            <a:pPr lvl="1"/>
            <a:r>
              <a:rPr lang="en-US" dirty="0" smtClean="0"/>
              <a:t>Fit into space constrains given by </a:t>
            </a:r>
            <a:r>
              <a:rPr lang="en-US" dirty="0" err="1" smtClean="0"/>
              <a:t>clima</a:t>
            </a:r>
            <a:r>
              <a:rPr lang="en-US" dirty="0" smtClean="0"/>
              <a:t>-chamber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46146-BDD9-4C97-8272-670ED94D12DF}" type="slidenum">
              <a:rPr lang="en-GB"/>
              <a:pPr/>
              <a:t>12</a:t>
            </a:fld>
            <a:endParaRPr lang="en-GB"/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7883818" y="1844168"/>
            <a:ext cx="15369" cy="891348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7899188" y="1844168"/>
            <a:ext cx="499461" cy="0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974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Self-Seeding</a:t>
            </a:r>
            <a:r>
              <a:rPr lang="de-DE" dirty="0" smtClean="0"/>
              <a:t> Implementation</a:t>
            </a:r>
            <a:br>
              <a:rPr lang="de-DE" dirty="0" smtClean="0"/>
            </a:br>
            <a:r>
              <a:rPr lang="de-DE" dirty="0" smtClean="0"/>
              <a:t>Technical </a:t>
            </a:r>
            <a:r>
              <a:rPr lang="de-DE" dirty="0" err="1" smtClean="0"/>
              <a:t>Issues</a:t>
            </a:r>
            <a:r>
              <a:rPr lang="de-DE" dirty="0" smtClean="0"/>
              <a:t> – </a:t>
            </a:r>
            <a:r>
              <a:rPr lang="de-DE" dirty="0" err="1" smtClean="0"/>
              <a:t>Chicane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95887" y="1460447"/>
            <a:ext cx="1943100" cy="182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61257" y="4134010"/>
            <a:ext cx="8636854" cy="1913324"/>
          </a:xfrm>
        </p:spPr>
        <p:txBody>
          <a:bodyPr/>
          <a:lstStyle/>
          <a:p>
            <a:pPr lvl="1"/>
            <a:r>
              <a:rPr lang="en-US" dirty="0" smtClean="0"/>
              <a:t>Define size of </a:t>
            </a:r>
            <a:r>
              <a:rPr lang="en-US" dirty="0" err="1" smtClean="0"/>
              <a:t>monochromator</a:t>
            </a:r>
            <a:r>
              <a:rPr lang="en-US" dirty="0" smtClean="0"/>
              <a:t> chamber =&gt; defines size of chicane and delay-reach</a:t>
            </a:r>
            <a:endParaRPr lang="en-US" dirty="0"/>
          </a:p>
          <a:p>
            <a:pPr lvl="1"/>
            <a:r>
              <a:rPr lang="en-US" dirty="0" smtClean="0"/>
              <a:t>Design complete set-up to fit on one girder to be able to move in/out easily</a:t>
            </a:r>
          </a:p>
          <a:p>
            <a:pPr lvl="1"/>
            <a:r>
              <a:rPr lang="en-US" dirty="0" smtClean="0"/>
              <a:t>Fit into space constrains given by </a:t>
            </a:r>
            <a:r>
              <a:rPr lang="en-US" dirty="0" err="1" smtClean="0"/>
              <a:t>clima</a:t>
            </a:r>
            <a:r>
              <a:rPr lang="en-US" dirty="0" smtClean="0"/>
              <a:t>-chamber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46146-BDD9-4C97-8272-670ED94D12DF}" type="slidenum">
              <a:rPr lang="en-GB"/>
              <a:pPr/>
              <a:t>13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239" y="1128966"/>
            <a:ext cx="4477506" cy="282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 bwMode="auto">
          <a:xfrm flipV="1">
            <a:off x="7883818" y="1844168"/>
            <a:ext cx="15369" cy="891348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7899188" y="1844168"/>
            <a:ext cx="499461" cy="0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" name="Rectangle 2"/>
          <p:cNvSpPr/>
          <p:nvPr/>
        </p:nvSpPr>
        <p:spPr bwMode="auto">
          <a:xfrm>
            <a:off x="1900990" y="1985211"/>
            <a:ext cx="2779294" cy="1840831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3" t="11398" r="9862" b="3871"/>
          <a:stretch/>
        </p:blipFill>
        <p:spPr bwMode="auto">
          <a:xfrm rot="18927740">
            <a:off x="2177644" y="1857125"/>
            <a:ext cx="2201282" cy="1758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 bwMode="auto">
          <a:xfrm rot="18894391">
            <a:off x="2714146" y="3257047"/>
            <a:ext cx="569534" cy="871617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841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Self-Seeding</a:t>
            </a:r>
            <a:r>
              <a:rPr lang="de-DE" dirty="0"/>
              <a:t> Implementation</a:t>
            </a:r>
            <a:br>
              <a:rPr lang="de-DE" dirty="0"/>
            </a:br>
            <a:r>
              <a:rPr lang="de-DE" dirty="0"/>
              <a:t>Technical </a:t>
            </a:r>
            <a:r>
              <a:rPr lang="de-DE" dirty="0" err="1"/>
              <a:t>Issues</a:t>
            </a:r>
            <a:r>
              <a:rPr lang="de-DE" dirty="0"/>
              <a:t> – </a:t>
            </a:r>
            <a:r>
              <a:rPr lang="de-DE" dirty="0" err="1" smtClean="0"/>
              <a:t>Chicane</a:t>
            </a:r>
            <a:r>
              <a:rPr lang="de-DE" dirty="0" smtClean="0"/>
              <a:t> – Minimum Delay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67E70-BF59-4BB7-B294-AE2BA67D4E8E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6" name="Picture 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199" y="1087482"/>
            <a:ext cx="5666875" cy="290700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4250" y="3994483"/>
            <a:ext cx="5039858" cy="24063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7314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Self-Seeding</a:t>
            </a:r>
            <a:r>
              <a:rPr lang="de-DE" dirty="0" smtClean="0"/>
              <a:t> Implementation</a:t>
            </a:r>
            <a:br>
              <a:rPr lang="de-DE" dirty="0" smtClean="0"/>
            </a:br>
            <a:r>
              <a:rPr lang="de-DE" dirty="0" smtClean="0"/>
              <a:t>Technical </a:t>
            </a:r>
            <a:r>
              <a:rPr lang="de-DE" dirty="0" err="1" smtClean="0"/>
              <a:t>Issues</a:t>
            </a:r>
            <a:r>
              <a:rPr lang="de-DE" dirty="0" smtClean="0"/>
              <a:t> – </a:t>
            </a:r>
            <a:r>
              <a:rPr lang="de-DE" dirty="0" err="1" smtClean="0"/>
              <a:t>Vacuum</a:t>
            </a:r>
            <a:r>
              <a:rPr lang="de-DE" dirty="0" smtClean="0"/>
              <a:t> System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61257" y="4134010"/>
            <a:ext cx="8636854" cy="1913324"/>
          </a:xfrm>
        </p:spPr>
        <p:txBody>
          <a:bodyPr/>
          <a:lstStyle/>
          <a:p>
            <a:pPr lvl="1"/>
            <a:r>
              <a:rPr lang="en-US" dirty="0" smtClean="0"/>
              <a:t>Find solution for phase-shifter chamber</a:t>
            </a:r>
          </a:p>
          <a:p>
            <a:pPr lvl="1"/>
            <a:r>
              <a:rPr lang="en-US" dirty="0" smtClean="0"/>
              <a:t>Design dipole/chicane chamber</a:t>
            </a:r>
          </a:p>
          <a:p>
            <a:pPr lvl="1"/>
            <a:r>
              <a:rPr lang="en-US" dirty="0" smtClean="0"/>
              <a:t>Foresee spare piece for </a:t>
            </a:r>
            <a:r>
              <a:rPr lang="en-US" dirty="0" err="1" smtClean="0"/>
              <a:t>monochchromator</a:t>
            </a:r>
            <a:endParaRPr lang="en-US" dirty="0" smtClean="0"/>
          </a:p>
          <a:p>
            <a:pPr lvl="1"/>
            <a:r>
              <a:rPr lang="en-US" dirty="0" smtClean="0"/>
              <a:t>Monochromator chamber – compatible with e-beam vacuum and physics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46146-BDD9-4C97-8272-670ED94D12DF}" type="slidenum">
              <a:rPr lang="en-GB"/>
              <a:pPr/>
              <a:t>15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239" y="1128966"/>
            <a:ext cx="4477506" cy="282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1629015" y="2635624"/>
            <a:ext cx="414938" cy="484094"/>
          </a:xfrm>
          <a:prstGeom prst="ellips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2050" name="C6415D53-4BD9-4041-8442-A8444C7752E2" descr="1CCC3F26-9289-4403-B578-B6D9307D08AC@desy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1269416"/>
            <a:ext cx="2897310" cy="273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70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Self-Seeding</a:t>
            </a:r>
            <a:r>
              <a:rPr lang="de-DE" dirty="0" smtClean="0"/>
              <a:t> Implementation</a:t>
            </a:r>
            <a:br>
              <a:rPr lang="de-DE" dirty="0" smtClean="0"/>
            </a:br>
            <a:r>
              <a:rPr lang="de-DE" dirty="0" smtClean="0"/>
              <a:t>Technical </a:t>
            </a:r>
            <a:r>
              <a:rPr lang="de-DE" dirty="0" err="1" smtClean="0"/>
              <a:t>Issues</a:t>
            </a:r>
            <a:r>
              <a:rPr lang="de-DE" dirty="0" smtClean="0"/>
              <a:t> – Magnet System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95887" y="1460447"/>
            <a:ext cx="1943100" cy="182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33417" y="1201305"/>
            <a:ext cx="5626314" cy="1913324"/>
          </a:xfrm>
        </p:spPr>
        <p:txBody>
          <a:bodyPr/>
          <a:lstStyle/>
          <a:p>
            <a:pPr marL="300037" lvl="1" indent="0">
              <a:buNone/>
            </a:pPr>
            <a:r>
              <a:rPr lang="en-US" sz="2000" dirty="0" smtClean="0"/>
              <a:t>Per chicane:</a:t>
            </a:r>
          </a:p>
          <a:p>
            <a:pPr lvl="1"/>
            <a:r>
              <a:rPr lang="en-US" sz="2000" dirty="0" smtClean="0"/>
              <a:t>Cable and PS:</a:t>
            </a:r>
          </a:p>
          <a:p>
            <a:pPr lvl="2"/>
            <a:r>
              <a:rPr lang="en-US" dirty="0" smtClean="0"/>
              <a:t> 1x 200A/60 V</a:t>
            </a:r>
          </a:p>
          <a:p>
            <a:pPr lvl="2"/>
            <a:r>
              <a:rPr lang="en-US" dirty="0" smtClean="0"/>
              <a:t>4 x 10 A / 1V</a:t>
            </a:r>
          </a:p>
          <a:p>
            <a:pPr lvl="1"/>
            <a:r>
              <a:rPr lang="en-US" dirty="0" smtClean="0"/>
              <a:t>About 10 kW additional cooling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46146-BDD9-4C97-8272-670ED94D12DF}" type="slidenum">
              <a:rPr lang="en-GB"/>
              <a:pPr/>
              <a:t>16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6619"/>
          <a:stretch/>
        </p:blipFill>
        <p:spPr bwMode="auto">
          <a:xfrm>
            <a:off x="5887571" y="1158084"/>
            <a:ext cx="2875656" cy="275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097960"/>
              </p:ext>
            </p:extLst>
          </p:nvPr>
        </p:nvGraphicFramePr>
        <p:xfrm>
          <a:off x="6200814" y="3946140"/>
          <a:ext cx="2249170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4585"/>
                <a:gridCol w="1124585"/>
              </a:tblGrid>
              <a:tr h="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Primary Winding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Gap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16 mm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Max. Field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1.45 T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Max. Current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190 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Volt. Drop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10 V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Power Loss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 kW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Secondary Winding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Max. Field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0.03 T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Max. Current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10 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Volt. Drop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 V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08797" y="5933993"/>
            <a:ext cx="2932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/>
              <a:t>Example, no final design exists yet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0251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Summary of Infrastructure </a:t>
            </a:r>
            <a:r>
              <a:rPr lang="en-GB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541" y="1080502"/>
            <a:ext cx="8843645" cy="4459287"/>
          </a:xfrm>
        </p:spPr>
        <p:txBody>
          <a:bodyPr/>
          <a:lstStyle/>
          <a:p>
            <a:pPr marL="300037" lvl="1" indent="0">
              <a:buNone/>
            </a:pPr>
            <a:r>
              <a:rPr lang="en-GB" sz="1800" b="1" dirty="0" smtClean="0"/>
              <a:t>Magnet </a:t>
            </a:r>
            <a:r>
              <a:rPr lang="en-GB" sz="1800" b="1" dirty="0"/>
              <a:t>Current</a:t>
            </a:r>
            <a:endParaRPr lang="en-US" sz="1800" b="1" dirty="0"/>
          </a:p>
          <a:p>
            <a:r>
              <a:rPr lang="en-GB" sz="1800" dirty="0"/>
              <a:t>SASE1 </a:t>
            </a:r>
            <a:r>
              <a:rPr lang="en-GB" sz="1800" dirty="0" smtClean="0"/>
              <a:t>2256 </a:t>
            </a:r>
            <a:r>
              <a:rPr lang="en-GB" sz="1800" dirty="0"/>
              <a:t>to </a:t>
            </a:r>
            <a:r>
              <a:rPr lang="en-GB" sz="1800" dirty="0" smtClean="0"/>
              <a:t>2293 m and 2299 </a:t>
            </a:r>
            <a:r>
              <a:rPr lang="en-GB" sz="1800" dirty="0"/>
              <a:t>to </a:t>
            </a:r>
            <a:r>
              <a:rPr lang="en-GB" sz="1800" dirty="0" smtClean="0"/>
              <a:t>2354 m</a:t>
            </a:r>
            <a:endParaRPr lang="en-US" sz="1800" dirty="0"/>
          </a:p>
          <a:p>
            <a:pPr lvl="1"/>
            <a:r>
              <a:rPr lang="en-GB" sz="1800" dirty="0"/>
              <a:t>Foresee space for </a:t>
            </a:r>
            <a:r>
              <a:rPr lang="en-GB" sz="1800" dirty="0" smtClean="0"/>
              <a:t>two </a:t>
            </a:r>
            <a:r>
              <a:rPr lang="en-GB" sz="1800" dirty="0"/>
              <a:t>200 A / 60 V power supply to power </a:t>
            </a:r>
            <a:r>
              <a:rPr lang="en-GB" sz="1800" dirty="0" smtClean="0"/>
              <a:t>8 </a:t>
            </a:r>
            <a:r>
              <a:rPr lang="en-GB" sz="1800" dirty="0"/>
              <a:t>XBL type magnets</a:t>
            </a:r>
            <a:endParaRPr lang="en-US" sz="1800" dirty="0"/>
          </a:p>
          <a:p>
            <a:pPr lvl="1"/>
            <a:r>
              <a:rPr lang="en-GB" sz="1800" dirty="0"/>
              <a:t>Foresee space for </a:t>
            </a:r>
            <a:r>
              <a:rPr lang="en-GB" sz="1800" dirty="0" smtClean="0"/>
              <a:t>eight10 </a:t>
            </a:r>
            <a:r>
              <a:rPr lang="en-GB" sz="1800" dirty="0"/>
              <a:t>A / 1 V corrector power supplies to power </a:t>
            </a:r>
            <a:r>
              <a:rPr lang="en-GB" sz="1800" dirty="0" smtClean="0"/>
              <a:t>8 </a:t>
            </a:r>
            <a:r>
              <a:rPr lang="en-GB" sz="1800" dirty="0"/>
              <a:t>XBL correction coils</a:t>
            </a:r>
            <a:endParaRPr lang="en-US" sz="1800" dirty="0"/>
          </a:p>
          <a:p>
            <a:pPr lvl="1"/>
            <a:r>
              <a:rPr lang="en-GB" sz="1800" b="1" dirty="0"/>
              <a:t>Foresee space for </a:t>
            </a:r>
            <a:r>
              <a:rPr lang="en-GB" sz="1800" b="1" dirty="0"/>
              <a:t>c</a:t>
            </a:r>
            <a:r>
              <a:rPr lang="en-GB" sz="1800" b="1" dirty="0" smtClean="0"/>
              <a:t>abling </a:t>
            </a:r>
            <a:r>
              <a:rPr lang="en-GB" sz="1800" b="1" dirty="0"/>
              <a:t>from XS1 to 2293 </a:t>
            </a:r>
            <a:r>
              <a:rPr lang="en-GB" sz="1800" b="1" dirty="0" smtClean="0"/>
              <a:t>m and to 2354 m</a:t>
            </a:r>
            <a:endParaRPr lang="en-US" sz="1800" b="1" dirty="0"/>
          </a:p>
          <a:p>
            <a:r>
              <a:rPr lang="en-GB" sz="1800" dirty="0" smtClean="0"/>
              <a:t>SASE2 2218 </a:t>
            </a:r>
            <a:r>
              <a:rPr lang="en-GB" sz="1800" dirty="0"/>
              <a:t>to </a:t>
            </a:r>
            <a:r>
              <a:rPr lang="en-GB" sz="1800" dirty="0" smtClean="0"/>
              <a:t>2255 m and 2261 </a:t>
            </a:r>
            <a:r>
              <a:rPr lang="en-GB" sz="1800" dirty="0"/>
              <a:t>to </a:t>
            </a:r>
            <a:r>
              <a:rPr lang="en-GB" sz="1800" dirty="0" smtClean="0"/>
              <a:t>2316 m</a:t>
            </a:r>
            <a:endParaRPr lang="en-US" sz="1800" dirty="0"/>
          </a:p>
          <a:p>
            <a:pPr lvl="1"/>
            <a:r>
              <a:rPr lang="en-GB" sz="1800" dirty="0" smtClean="0"/>
              <a:t>Two </a:t>
            </a:r>
            <a:r>
              <a:rPr lang="en-GB" sz="1800" dirty="0"/>
              <a:t>200 A / 60 V power supply to power </a:t>
            </a:r>
            <a:r>
              <a:rPr lang="en-GB" sz="1800" dirty="0" smtClean="0"/>
              <a:t>8 </a:t>
            </a:r>
            <a:r>
              <a:rPr lang="en-GB" sz="1800" dirty="0"/>
              <a:t>XBL type magnets</a:t>
            </a:r>
            <a:endParaRPr lang="en-US" sz="1800" dirty="0"/>
          </a:p>
          <a:p>
            <a:pPr lvl="1"/>
            <a:r>
              <a:rPr lang="en-GB" sz="1800" dirty="0"/>
              <a:t>Space for </a:t>
            </a:r>
            <a:r>
              <a:rPr lang="en-GB" sz="1800" dirty="0" smtClean="0"/>
              <a:t>eight </a:t>
            </a:r>
            <a:r>
              <a:rPr lang="en-GB" sz="1800" dirty="0"/>
              <a:t>10 A / 1 V corrector power supplies to power </a:t>
            </a:r>
            <a:r>
              <a:rPr lang="en-GB" sz="1800" dirty="0" smtClean="0"/>
              <a:t>8 </a:t>
            </a:r>
            <a:r>
              <a:rPr lang="en-GB" sz="1800" dirty="0"/>
              <a:t>XBL correction coils</a:t>
            </a:r>
            <a:endParaRPr lang="en-US" sz="1800" dirty="0"/>
          </a:p>
          <a:p>
            <a:pPr lvl="1"/>
            <a:r>
              <a:rPr lang="en-GB" sz="1800" b="1" dirty="0"/>
              <a:t>Install appropriate Cabling from XS1 to 2255 </a:t>
            </a:r>
            <a:r>
              <a:rPr lang="en-GB" sz="1800" b="1" dirty="0" smtClean="0"/>
              <a:t>m and to 2316 m</a:t>
            </a:r>
          </a:p>
          <a:p>
            <a:pPr marL="300037" lvl="1" indent="0">
              <a:buNone/>
            </a:pPr>
            <a:endParaRPr lang="en-GB" sz="1800" b="1" dirty="0" smtClean="0"/>
          </a:p>
          <a:p>
            <a:pPr marL="39687" indent="0">
              <a:buNone/>
            </a:pPr>
            <a:r>
              <a:rPr lang="en-GB" sz="1800" b="1" dirty="0" smtClean="0"/>
              <a:t>Cabling will be installed on ‘MKK’ cable trays outside of undulator </a:t>
            </a:r>
            <a:r>
              <a:rPr lang="en-GB" sz="1800" b="1" dirty="0" err="1" smtClean="0"/>
              <a:t>clima</a:t>
            </a:r>
            <a:r>
              <a:rPr lang="en-GB" sz="1800" b="1" dirty="0" smtClean="0"/>
              <a:t> chamber &amp; routed into chamber through to be designed feedthroughs</a:t>
            </a:r>
            <a:endParaRPr lang="en-US" sz="1800" b="1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125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Summary of Infrastructure </a:t>
            </a:r>
            <a:r>
              <a:rPr lang="en-GB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541" y="1080502"/>
            <a:ext cx="8843645" cy="4459287"/>
          </a:xfrm>
        </p:spPr>
        <p:txBody>
          <a:bodyPr/>
          <a:lstStyle/>
          <a:p>
            <a:pPr marL="300037" lvl="1" indent="0">
              <a:buNone/>
            </a:pPr>
            <a:r>
              <a:rPr lang="en-GB" sz="1800" b="1" dirty="0" smtClean="0"/>
              <a:t>Magnet </a:t>
            </a:r>
            <a:r>
              <a:rPr lang="en-GB" sz="1800" b="1" dirty="0"/>
              <a:t>Cooling</a:t>
            </a:r>
            <a:endParaRPr lang="en-US" sz="1800" b="1" dirty="0"/>
          </a:p>
          <a:p>
            <a:r>
              <a:rPr lang="en-GB" sz="1800" dirty="0"/>
              <a:t>SASE1 2256 to 2293 m and 2299 to 2354 m</a:t>
            </a:r>
            <a:endParaRPr lang="en-US" sz="1800" dirty="0"/>
          </a:p>
          <a:p>
            <a:pPr lvl="1"/>
            <a:r>
              <a:rPr lang="en-GB" sz="1800" dirty="0" smtClean="0"/>
              <a:t>Foresee </a:t>
            </a:r>
            <a:r>
              <a:rPr lang="en-GB" sz="1800" dirty="0"/>
              <a:t>up to </a:t>
            </a:r>
            <a:r>
              <a:rPr lang="en-GB" sz="1800" dirty="0" smtClean="0"/>
              <a:t>20 </a:t>
            </a:r>
            <a:r>
              <a:rPr lang="en-GB" sz="1800" dirty="0"/>
              <a:t>kW of additional cooling power 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GB" sz="1800" dirty="0"/>
              <a:t>SASE2 2218 to 2255 m and 2261 to 2316 m</a:t>
            </a:r>
            <a:endParaRPr lang="en-US" sz="1800" dirty="0"/>
          </a:p>
          <a:p>
            <a:pPr lvl="1"/>
            <a:r>
              <a:rPr lang="en-GB" sz="1800" dirty="0" smtClean="0"/>
              <a:t>Foresee </a:t>
            </a:r>
            <a:r>
              <a:rPr lang="en-GB" sz="1800" dirty="0"/>
              <a:t>up to </a:t>
            </a:r>
            <a:r>
              <a:rPr lang="en-GB" sz="1800" dirty="0" smtClean="0"/>
              <a:t>20 </a:t>
            </a:r>
            <a:r>
              <a:rPr lang="en-GB" sz="1800" dirty="0"/>
              <a:t>kW of additional cooling power </a:t>
            </a:r>
            <a:endParaRPr lang="en-US" sz="1800" dirty="0"/>
          </a:p>
          <a:p>
            <a:pPr marL="300037" lvl="1" indent="0">
              <a:buNone/>
            </a:pPr>
            <a:endParaRPr lang="en-GB" sz="1800" dirty="0"/>
          </a:p>
          <a:p>
            <a:r>
              <a:rPr lang="en-US" sz="1800" dirty="0" smtClean="0"/>
              <a:t>Proposal Ullrich (9.1.15)</a:t>
            </a:r>
          </a:p>
          <a:p>
            <a:pPr lvl="1"/>
            <a:r>
              <a:rPr lang="en-US" sz="1800" dirty="0" err="1" smtClean="0"/>
              <a:t>Durchfluss</a:t>
            </a:r>
            <a:r>
              <a:rPr lang="en-US" sz="1800" dirty="0" smtClean="0"/>
              <a:t> </a:t>
            </a:r>
            <a:r>
              <a:rPr lang="en-US" sz="1800" dirty="0"/>
              <a:t>pro </a:t>
            </a:r>
            <a:r>
              <a:rPr lang="en-US" sz="1800" dirty="0" smtClean="0"/>
              <a:t>Magnet:1,4  </a:t>
            </a:r>
            <a:r>
              <a:rPr lang="en-US" sz="1800" dirty="0"/>
              <a:t>l/min</a:t>
            </a:r>
          </a:p>
          <a:p>
            <a:pPr lvl="1"/>
            <a:r>
              <a:rPr lang="en-US" sz="1800" dirty="0" err="1" smtClean="0"/>
              <a:t>Temperaturerhöhung</a:t>
            </a:r>
            <a:r>
              <a:rPr lang="en-US" sz="1800" dirty="0" smtClean="0"/>
              <a:t>: 20  </a:t>
            </a:r>
            <a:r>
              <a:rPr lang="en-US" sz="1800" dirty="0"/>
              <a:t>°C   </a:t>
            </a:r>
            <a:r>
              <a:rPr lang="en-US" sz="1800" dirty="0" smtClean="0"/>
              <a:t>( </a:t>
            </a:r>
            <a:r>
              <a:rPr lang="en-US" sz="1800" dirty="0" err="1"/>
              <a:t>aus</a:t>
            </a:r>
            <a:r>
              <a:rPr lang="en-US" sz="1800" dirty="0"/>
              <a:t> </a:t>
            </a:r>
            <a:r>
              <a:rPr lang="en-US" sz="1800" dirty="0" err="1" smtClean="0"/>
              <a:t>Verlustleistung</a:t>
            </a:r>
            <a:r>
              <a:rPr lang="en-US" sz="1800" dirty="0" smtClean="0"/>
              <a:t> und </a:t>
            </a:r>
            <a:r>
              <a:rPr lang="en-US" sz="1800" dirty="0" err="1" smtClean="0"/>
              <a:t>Durchfluss</a:t>
            </a:r>
            <a:r>
              <a:rPr lang="en-US" sz="1800" dirty="0" smtClean="0"/>
              <a:t>)</a:t>
            </a:r>
            <a:endParaRPr lang="en-US" sz="1800" dirty="0"/>
          </a:p>
          <a:p>
            <a:pPr lvl="1"/>
            <a:r>
              <a:rPr lang="en-US" sz="1800" dirty="0"/>
              <a:t>Das </a:t>
            </a:r>
            <a:r>
              <a:rPr lang="en-US" sz="1800" dirty="0" err="1"/>
              <a:t>heißt</a:t>
            </a:r>
            <a:r>
              <a:rPr lang="en-US" sz="1800" dirty="0"/>
              <a:t>: </a:t>
            </a:r>
            <a:r>
              <a:rPr lang="en-US" sz="1800" dirty="0" err="1" smtClean="0"/>
              <a:t>Kühlwasser</a:t>
            </a:r>
            <a:r>
              <a:rPr lang="en-US" sz="1800" dirty="0" smtClean="0"/>
              <a:t> </a:t>
            </a:r>
            <a:r>
              <a:rPr lang="en-US" sz="1800" dirty="0" err="1"/>
              <a:t>wird</a:t>
            </a:r>
            <a:r>
              <a:rPr lang="en-US" sz="1800" dirty="0"/>
              <a:t> auf: 18° + 20° = 38°C  </a:t>
            </a:r>
            <a:r>
              <a:rPr lang="en-US" sz="1800" dirty="0" err="1"/>
              <a:t>aufgewärmt</a:t>
            </a:r>
            <a:r>
              <a:rPr lang="en-US" sz="1800" dirty="0"/>
              <a:t>.</a:t>
            </a:r>
          </a:p>
          <a:p>
            <a:pPr lvl="1"/>
            <a:r>
              <a:rPr lang="en-US" sz="1800" dirty="0"/>
              <a:t>Da </a:t>
            </a:r>
            <a:r>
              <a:rPr lang="en-US" sz="1800" dirty="0" err="1"/>
              <a:t>diese</a:t>
            </a:r>
            <a:r>
              <a:rPr lang="en-US" sz="1800" dirty="0"/>
              <a:t> </a:t>
            </a:r>
            <a:r>
              <a:rPr lang="en-US" sz="1800" dirty="0" err="1"/>
              <a:t>Wassertemperatur</a:t>
            </a:r>
            <a:r>
              <a:rPr lang="en-US" sz="1800" dirty="0"/>
              <a:t>  </a:t>
            </a:r>
            <a:r>
              <a:rPr lang="en-US" sz="1800" dirty="0" err="1"/>
              <a:t>über</a:t>
            </a:r>
            <a:r>
              <a:rPr lang="en-US" sz="1800" dirty="0"/>
              <a:t> der </a:t>
            </a:r>
            <a:r>
              <a:rPr lang="en-US" sz="1800" dirty="0" err="1"/>
              <a:t>Umgebungstemperatur</a:t>
            </a:r>
            <a:r>
              <a:rPr lang="en-US" sz="1800" dirty="0"/>
              <a:t> von 25°C </a:t>
            </a:r>
            <a:r>
              <a:rPr lang="en-US" sz="1800" dirty="0" err="1"/>
              <a:t>liegt</a:t>
            </a:r>
            <a:r>
              <a:rPr lang="en-US" sz="1800" dirty="0"/>
              <a:t>, </a:t>
            </a:r>
            <a:r>
              <a:rPr lang="en-US" sz="1800" dirty="0" err="1"/>
              <a:t>müsste</a:t>
            </a:r>
            <a:r>
              <a:rPr lang="en-US" sz="1800" dirty="0"/>
              <a:t> der Magnet </a:t>
            </a:r>
            <a:r>
              <a:rPr lang="en-US" sz="1800" dirty="0" err="1"/>
              <a:t>thermisch</a:t>
            </a:r>
            <a:r>
              <a:rPr lang="en-US" sz="1800" dirty="0"/>
              <a:t> </a:t>
            </a:r>
            <a:r>
              <a:rPr lang="en-US" sz="1800" dirty="0" err="1"/>
              <a:t>isoliert</a:t>
            </a:r>
            <a:r>
              <a:rPr lang="en-US" sz="1800" dirty="0"/>
              <a:t> </a:t>
            </a:r>
            <a:r>
              <a:rPr lang="en-US" sz="1800" dirty="0" err="1"/>
              <a:t>werden</a:t>
            </a:r>
            <a:r>
              <a:rPr lang="en-US" sz="1800" dirty="0"/>
              <a:t>. 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985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8852354" cy="4459287"/>
          </a:xfrm>
        </p:spPr>
        <p:txBody>
          <a:bodyPr/>
          <a:lstStyle/>
          <a:p>
            <a:r>
              <a:rPr lang="en-US" dirty="0" smtClean="0"/>
              <a:t>Establish collaboration  </a:t>
            </a:r>
            <a:r>
              <a:rPr lang="en-US" sz="3600" dirty="0" smtClean="0">
                <a:solidFill>
                  <a:srgbClr val="00B050"/>
                </a:solidFill>
                <a:sym typeface="Wingdings"/>
              </a:rPr>
              <a:t></a:t>
            </a:r>
          </a:p>
          <a:p>
            <a:r>
              <a:rPr lang="en-US" dirty="0"/>
              <a:t>Decide which SASE beam line -&gt; SASE 2 </a:t>
            </a:r>
            <a:r>
              <a:rPr lang="en-US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Define/hire </a:t>
            </a:r>
            <a:r>
              <a:rPr lang="en-US" dirty="0" smtClean="0"/>
              <a:t>personnel (ongoing)</a:t>
            </a:r>
            <a:endParaRPr lang="en-US" dirty="0" smtClean="0"/>
          </a:p>
          <a:p>
            <a:r>
              <a:rPr lang="en-US" dirty="0" smtClean="0"/>
              <a:t>Define urgently needed infrastructure requirements/interfaces/boundaries</a:t>
            </a:r>
          </a:p>
          <a:p>
            <a:pPr lvl="1"/>
            <a:r>
              <a:rPr lang="en-US" dirty="0" smtClean="0"/>
              <a:t>Length of monochromator </a:t>
            </a:r>
            <a:r>
              <a:rPr lang="en-US" dirty="0">
                <a:solidFill>
                  <a:srgbClr val="00B050"/>
                </a:solidFill>
                <a:sym typeface="Wingdings"/>
              </a:rPr>
              <a:t></a:t>
            </a:r>
            <a:endParaRPr lang="en-US" dirty="0"/>
          </a:p>
          <a:p>
            <a:pPr lvl="1"/>
            <a:r>
              <a:rPr lang="en-US" dirty="0" smtClean="0"/>
              <a:t>Magnet cabling and power </a:t>
            </a:r>
            <a:r>
              <a:rPr lang="en-US" dirty="0" smtClean="0"/>
              <a:t>consumption </a:t>
            </a:r>
            <a:r>
              <a:rPr lang="en-US" dirty="0">
                <a:solidFill>
                  <a:srgbClr val="00B050"/>
                </a:solidFill>
                <a:sym typeface="Wingdings"/>
              </a:rPr>
              <a:t>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Other infrastructure requirements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67E70-BF59-4BB7-B294-AE2BA67D4E8E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425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Seeding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67E70-BF59-4BB7-B294-AE2BA67D4E8E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6" name="Picture 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011" y="1362034"/>
            <a:ext cx="4718685" cy="116332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5755" y="1147562"/>
            <a:ext cx="2934339" cy="220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294" y="2588426"/>
            <a:ext cx="2826385" cy="1981200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3897" y="2561756"/>
            <a:ext cx="2851150" cy="2007870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952" y="4434563"/>
            <a:ext cx="5799455" cy="217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83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XFEL: Double Chicane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67E70-BF59-4BB7-B294-AE2BA67D4E8E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6" name="Picture 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4360" y="4468458"/>
            <a:ext cx="5088195" cy="194709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813" y="2040194"/>
            <a:ext cx="5102942" cy="2222089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8234" y="1043858"/>
            <a:ext cx="5736590" cy="96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1252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XFEL: Double Chicane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67E70-BF59-4BB7-B294-AE2BA67D4E8E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8" name="Picture 7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05084" y="2040194"/>
            <a:ext cx="5073445" cy="1892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8234" y="1043858"/>
            <a:ext cx="5736590" cy="96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5622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67E70-BF59-4BB7-B294-AE2BA67D4E8E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6" y="36096"/>
            <a:ext cx="9132739" cy="682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5507025" y="6299694"/>
            <a:ext cx="3372280" cy="474085"/>
          </a:xfrm>
          <a:prstGeom prst="rect">
            <a:avLst/>
          </a:prstGeom>
        </p:spPr>
        <p:txBody>
          <a:bodyPr/>
          <a:lstStyle>
            <a:lvl1pPr marL="298450" indent="-298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300037" lvl="1" indent="0">
              <a:buNone/>
            </a:pPr>
            <a:r>
              <a:rPr lang="en-US" kern="0" dirty="0" smtClean="0">
                <a:solidFill>
                  <a:schemeClr val="bg1"/>
                </a:solidFill>
              </a:rPr>
              <a:t>Courtesy Paul Emma</a:t>
            </a:r>
          </a:p>
        </p:txBody>
      </p:sp>
    </p:spTree>
    <p:extLst>
      <p:ext uri="{BB962C8B-B14F-4D97-AF65-F5344CB8AC3E}">
        <p14:creationId xmlns:p14="http://schemas.microsoft.com/office/powerpoint/2010/main" val="3009273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67E70-BF59-4BB7-B294-AE2BA67D4E8E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54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5507025" y="6299694"/>
            <a:ext cx="3372280" cy="474085"/>
          </a:xfrm>
          <a:prstGeom prst="rect">
            <a:avLst/>
          </a:prstGeom>
        </p:spPr>
        <p:txBody>
          <a:bodyPr/>
          <a:lstStyle>
            <a:lvl1pPr marL="298450" indent="-298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300037" lvl="1" indent="0">
              <a:buNone/>
            </a:pPr>
            <a:r>
              <a:rPr lang="en-US" kern="0" dirty="0" smtClean="0">
                <a:solidFill>
                  <a:schemeClr val="bg1"/>
                </a:solidFill>
              </a:rPr>
              <a:t>Courtesy Paul Emma</a:t>
            </a:r>
          </a:p>
        </p:txBody>
      </p:sp>
    </p:spTree>
    <p:extLst>
      <p:ext uri="{BB962C8B-B14F-4D97-AF65-F5344CB8AC3E}">
        <p14:creationId xmlns:p14="http://schemas.microsoft.com/office/powerpoint/2010/main" val="2921191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09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5507025" y="6299694"/>
            <a:ext cx="3372280" cy="474085"/>
          </a:xfrm>
          <a:prstGeom prst="rect">
            <a:avLst/>
          </a:prstGeom>
        </p:spPr>
        <p:txBody>
          <a:bodyPr/>
          <a:lstStyle>
            <a:lvl1pPr marL="298450" indent="-298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300037" lvl="1" indent="0">
              <a:buNone/>
            </a:pPr>
            <a:r>
              <a:rPr lang="en-US" kern="0" dirty="0" smtClean="0">
                <a:solidFill>
                  <a:schemeClr val="bg1"/>
                </a:solidFill>
              </a:rPr>
              <a:t>Courtesy Paul Emma</a:t>
            </a:r>
          </a:p>
        </p:txBody>
      </p:sp>
    </p:spTree>
    <p:extLst>
      <p:ext uri="{BB962C8B-B14F-4D97-AF65-F5344CB8AC3E}">
        <p14:creationId xmlns:p14="http://schemas.microsoft.com/office/powerpoint/2010/main" val="1873347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XFELSEED at European XFEL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864293" cy="4459287"/>
          </a:xfrm>
        </p:spPr>
        <p:txBody>
          <a:bodyPr/>
          <a:lstStyle/>
          <a:p>
            <a:r>
              <a:rPr lang="en-US" dirty="0" smtClean="0"/>
              <a:t>Collaboration between</a:t>
            </a:r>
          </a:p>
          <a:p>
            <a:pPr lvl="1"/>
            <a:r>
              <a:rPr lang="en-GB" dirty="0"/>
              <a:t>Technological Institute for </a:t>
            </a:r>
            <a:r>
              <a:rPr lang="en-GB" dirty="0" err="1"/>
              <a:t>Superhard</a:t>
            </a:r>
            <a:r>
              <a:rPr lang="en-GB" dirty="0"/>
              <a:t> and Novel Carbon </a:t>
            </a:r>
            <a:r>
              <a:rPr lang="en-GB" dirty="0" smtClean="0"/>
              <a:t>Materials (TISNUM), </a:t>
            </a:r>
            <a:r>
              <a:rPr lang="en-GB" dirty="0" err="1" smtClean="0"/>
              <a:t>Troitsk</a:t>
            </a:r>
            <a:endParaRPr lang="en-GB" dirty="0" smtClean="0"/>
          </a:p>
          <a:p>
            <a:pPr lvl="1"/>
            <a:r>
              <a:rPr lang="en-GB" dirty="0" smtClean="0"/>
              <a:t>DESY</a:t>
            </a:r>
          </a:p>
          <a:p>
            <a:pPr lvl="1"/>
            <a:r>
              <a:rPr lang="en-GB" dirty="0" smtClean="0"/>
              <a:t>European XFEL GmbH</a:t>
            </a:r>
          </a:p>
          <a:p>
            <a:r>
              <a:rPr lang="en-GB" dirty="0" smtClean="0"/>
              <a:t>Jointly funded by </a:t>
            </a:r>
          </a:p>
          <a:p>
            <a:pPr lvl="1"/>
            <a:r>
              <a:rPr lang="en-GB" dirty="0" smtClean="0"/>
              <a:t>BMBF (1 </a:t>
            </a:r>
            <a:r>
              <a:rPr lang="en-GB" dirty="0" err="1" smtClean="0"/>
              <a:t>MEuro</a:t>
            </a:r>
            <a:r>
              <a:rPr lang="en-GB" dirty="0" smtClean="0"/>
              <a:t> -&gt; DESY)</a:t>
            </a:r>
          </a:p>
          <a:p>
            <a:pPr lvl="1"/>
            <a:r>
              <a:rPr lang="en-GB" dirty="0" smtClean="0"/>
              <a:t>Russian Science Ministry (50 </a:t>
            </a:r>
            <a:r>
              <a:rPr lang="en-GB" dirty="0" err="1" smtClean="0"/>
              <a:t>MRuble</a:t>
            </a:r>
            <a:r>
              <a:rPr lang="en-GB" dirty="0" smtClean="0"/>
              <a:t> =&gt; TISNUM)</a:t>
            </a:r>
          </a:p>
          <a:p>
            <a:r>
              <a:rPr lang="en-GB" dirty="0" smtClean="0"/>
              <a:t>Not part of the XFEL construction project</a:t>
            </a:r>
          </a:p>
          <a:p>
            <a:r>
              <a:rPr lang="en-GB" dirty="0" smtClean="0"/>
              <a:t>Only 2 chicanes funded in total (i.e. either SA1 and SA2</a:t>
            </a:r>
            <a:r>
              <a:rPr lang="en-GB" dirty="0" smtClean="0"/>
              <a:t>)</a:t>
            </a:r>
          </a:p>
          <a:p>
            <a:r>
              <a:rPr lang="en-GB" dirty="0" smtClean="0"/>
              <a:t>Timeline: have chicanes ready for installation in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035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347788"/>
            <a:ext cx="8780340" cy="4459287"/>
          </a:xfrm>
        </p:spPr>
        <p:txBody>
          <a:bodyPr/>
          <a:lstStyle/>
          <a:p>
            <a:r>
              <a:rPr lang="en-US" dirty="0" smtClean="0"/>
              <a:t>Build chicanes, monochromator and infrastructure for 2 chicanes in SASE 2</a:t>
            </a:r>
          </a:p>
          <a:p>
            <a:r>
              <a:rPr lang="en-US" dirty="0" smtClean="0"/>
              <a:t>Prepare for two chicanes in SASE1</a:t>
            </a:r>
          </a:p>
          <a:p>
            <a:r>
              <a:rPr lang="en-US" dirty="0" smtClean="0"/>
              <a:t>Install chicanes after commissioning and first operation of SASE2 </a:t>
            </a:r>
          </a:p>
          <a:p>
            <a:pPr lvl="1"/>
            <a:r>
              <a:rPr lang="en-US" dirty="0" smtClean="0"/>
              <a:t>Minimize commissioning risk</a:t>
            </a:r>
          </a:p>
          <a:p>
            <a:pPr lvl="1"/>
            <a:r>
              <a:rPr lang="en-US" dirty="0" smtClean="0"/>
              <a:t>Optimize chicane placement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Side remark:</a:t>
            </a:r>
          </a:p>
          <a:p>
            <a:pPr marL="0" indent="0">
              <a:buNone/>
            </a:pPr>
            <a:r>
              <a:rPr lang="en-US" sz="2000" dirty="0" smtClean="0"/>
              <a:t>MID experiment gets </a:t>
            </a:r>
            <a:r>
              <a:rPr lang="en-US" sz="2000" dirty="0" err="1" smtClean="0"/>
              <a:t>more&amp;more</a:t>
            </a:r>
            <a:r>
              <a:rPr lang="en-US" sz="2000" dirty="0" smtClean="0"/>
              <a:t> excited about self-seeding possibilities </a:t>
            </a:r>
          </a:p>
          <a:p>
            <a:pPr marL="0" indent="0">
              <a:buNone/>
            </a:pPr>
            <a:r>
              <a:rPr lang="en-US" sz="2000" dirty="0" smtClean="0"/>
              <a:t>-&gt; discuss day 1 installation (clashes with schedule and </a:t>
            </a:r>
            <a:r>
              <a:rPr lang="en-US" sz="2000" dirty="0" err="1" smtClean="0"/>
              <a:t>availbale</a:t>
            </a:r>
            <a:r>
              <a:rPr lang="en-US" sz="2000" dirty="0" smtClean="0"/>
              <a:t> resources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572596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-european-xfel-gmbh_presentation-with-partner-logos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template-european-xfel-gmbh_presentation-with-partner-logos</Template>
  <TotalTime>0</TotalTime>
  <Words>820</Words>
  <Application>Microsoft Office PowerPoint</Application>
  <PresentationFormat>On-screen Show (4:3)</PresentationFormat>
  <Paragraphs>167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template-european-xfel-gmbh_presentation-with-partner-logos</vt:lpstr>
      <vt:lpstr>SELF Seeding at XFEL.EU</vt:lpstr>
      <vt:lpstr>Self Seeding</vt:lpstr>
      <vt:lpstr>European XFEL: Double Chicane</vt:lpstr>
      <vt:lpstr>European XFEL: Double Chicane</vt:lpstr>
      <vt:lpstr>PowerPoint Presentation</vt:lpstr>
      <vt:lpstr>PowerPoint Presentation</vt:lpstr>
      <vt:lpstr>PowerPoint Presentation</vt:lpstr>
      <vt:lpstr>XFELSEED at European XFEL</vt:lpstr>
      <vt:lpstr>Strategy</vt:lpstr>
      <vt:lpstr>XFEL SEED Organisation</vt:lpstr>
      <vt:lpstr>European XFEL: Double Chicane</vt:lpstr>
      <vt:lpstr>Self-Seeding Implementation Technical Issues – Chicane</vt:lpstr>
      <vt:lpstr>Self-Seeding Implementation Technical Issues – Chicane</vt:lpstr>
      <vt:lpstr>Self-Seeding Implementation Technical Issues – Chicane – Minimum Delay</vt:lpstr>
      <vt:lpstr>Self-Seeding Implementation Technical Issues – Vacuum System</vt:lpstr>
      <vt:lpstr>Self-Seeding Implementation Technical Issues – Magnet System</vt:lpstr>
      <vt:lpstr>Summary of Infrastructure Requirements</vt:lpstr>
      <vt:lpstr>Summary of Infrastructure Requirements</vt:lpstr>
      <vt:lpstr>Next Steps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Self-Seeding Implementation Technical Issues – Vacuum System</dc:title>
  <dc:creator>wdecking</dc:creator>
  <cp:lastModifiedBy>wdecking</cp:lastModifiedBy>
  <cp:revision>23</cp:revision>
  <cp:lastPrinted>2008-09-01T15:04:16Z</cp:lastPrinted>
  <dcterms:created xsi:type="dcterms:W3CDTF">2014-11-13T07:46:22Z</dcterms:created>
  <dcterms:modified xsi:type="dcterms:W3CDTF">2015-02-09T08:43:16Z</dcterms:modified>
</cp:coreProperties>
</file>