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88" r:id="rId2"/>
  </p:sldMasterIdLst>
  <p:notesMasterIdLst>
    <p:notesMasterId r:id="rId33"/>
  </p:notesMasterIdLst>
  <p:sldIdLst>
    <p:sldId id="524" r:id="rId3"/>
    <p:sldId id="567" r:id="rId4"/>
    <p:sldId id="773" r:id="rId5"/>
    <p:sldId id="792" r:id="rId6"/>
    <p:sldId id="778" r:id="rId7"/>
    <p:sldId id="790" r:id="rId8"/>
    <p:sldId id="804" r:id="rId9"/>
    <p:sldId id="805" r:id="rId10"/>
    <p:sldId id="779" r:id="rId11"/>
    <p:sldId id="781" r:id="rId12"/>
    <p:sldId id="640" r:id="rId13"/>
    <p:sldId id="775" r:id="rId14"/>
    <p:sldId id="782" r:id="rId15"/>
    <p:sldId id="784" r:id="rId16"/>
    <p:sldId id="776" r:id="rId17"/>
    <p:sldId id="795" r:id="rId18"/>
    <p:sldId id="799" r:id="rId19"/>
    <p:sldId id="761" r:id="rId20"/>
    <p:sldId id="762" r:id="rId21"/>
    <p:sldId id="763" r:id="rId22"/>
    <p:sldId id="764" r:id="rId23"/>
    <p:sldId id="765" r:id="rId24"/>
    <p:sldId id="766" r:id="rId25"/>
    <p:sldId id="800" r:id="rId26"/>
    <p:sldId id="801" r:id="rId27"/>
    <p:sldId id="802" r:id="rId28"/>
    <p:sldId id="803" r:id="rId29"/>
    <p:sldId id="796" r:id="rId30"/>
    <p:sldId id="797" r:id="rId31"/>
    <p:sldId id="607" r:id="rId3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taiosu Razvan" initials="BR" lastIdx="1" clrIdx="0">
    <p:extLst>
      <p:ext uri="{19B8F6BF-5375-455C-9EA6-DF929625EA0E}">
        <p15:presenceInfo xmlns:p15="http://schemas.microsoft.com/office/powerpoint/2012/main" userId="4cbf3a3143e9fa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000"/>
    <a:srgbClr val="FFFFFF"/>
    <a:srgbClr val="0000CC"/>
    <a:srgbClr val="907C61"/>
    <a:srgbClr val="CEB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46" autoAdjust="0"/>
    <p:restoredTop sz="94909" autoAdjust="0"/>
  </p:normalViewPr>
  <p:slideViewPr>
    <p:cSldViewPr>
      <p:cViewPr varScale="1">
        <p:scale>
          <a:sx n="93" d="100"/>
          <a:sy n="93" d="100"/>
        </p:scale>
        <p:origin x="381" y="49"/>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D0A48F-66C9-4A5F-91F9-F0E0D2305F56}" type="doc">
      <dgm:prSet loTypeId="urn:microsoft.com/office/officeart/2009/3/layout/IncreasingArrowsProcess" loCatId="process" qsTypeId="urn:microsoft.com/office/officeart/2005/8/quickstyle/simple3" qsCatId="simple" csTypeId="urn:microsoft.com/office/officeart/2005/8/colors/accent1_2" csCatId="accent1" phldr="1"/>
      <dgm:spPr/>
      <dgm:t>
        <a:bodyPr/>
        <a:lstStyle/>
        <a:p>
          <a:endParaRPr lang="en-GB"/>
        </a:p>
      </dgm:t>
    </dgm:pt>
    <dgm:pt modelId="{FB7E1C85-600B-4EDC-9760-BAC300D22436}">
      <dgm:prSet custT="1"/>
      <dgm:spPr>
        <a:gradFill flip="none" rotWithShape="1">
          <a:gsLst>
            <a:gs pos="0">
              <a:schemeClr val="tx2">
                <a:lumMod val="60000"/>
                <a:lumOff val="40000"/>
              </a:schemeClr>
            </a:gs>
            <a:gs pos="35000">
              <a:schemeClr val="accent1">
                <a:hueOff val="0"/>
                <a:satOff val="0"/>
                <a:lumOff val="0"/>
                <a:alphaOff val="0"/>
                <a:tint val="37000"/>
                <a:satMod val="300000"/>
              </a:schemeClr>
            </a:gs>
            <a:gs pos="100000">
              <a:schemeClr val="bg1"/>
            </a:gs>
          </a:gsLst>
          <a:path path="circle">
            <a:fillToRect l="100000" t="100000"/>
          </a:path>
          <a:tileRect r="-100000" b="-100000"/>
        </a:gradFill>
        <a:effectLst>
          <a:outerShdw blurRad="50800" dist="38100" dir="2700000" algn="tl" rotWithShape="0">
            <a:prstClr val="black">
              <a:alpha val="40000"/>
            </a:prstClr>
          </a:outerShdw>
        </a:effectLst>
      </dgm:spPr>
      <dgm:t>
        <a:bodyPr/>
        <a:lstStyle/>
        <a:p>
          <a:pPr rtl="0"/>
          <a:r>
            <a:rPr lang="en-GB" sz="1700" b="1" i="1" dirty="0" smtClean="0"/>
            <a:t>Energy for Sustainable Science at Research Infrastructures - </a:t>
          </a:r>
          <a:endParaRPr lang="en-GB" sz="1700" dirty="0"/>
        </a:p>
      </dgm:t>
    </dgm:pt>
    <dgm:pt modelId="{B168C793-A218-4476-87AA-41574AA2326D}" type="parTrans" cxnId="{313B0A37-2532-41A8-8241-7A96D44B6313}">
      <dgm:prSet/>
      <dgm:spPr/>
      <dgm:t>
        <a:bodyPr/>
        <a:lstStyle/>
        <a:p>
          <a:endParaRPr lang="en-GB"/>
        </a:p>
      </dgm:t>
    </dgm:pt>
    <dgm:pt modelId="{272DEC03-520B-4C88-8D54-FD6F5E76464B}" type="sibTrans" cxnId="{313B0A37-2532-41A8-8241-7A96D44B6313}">
      <dgm:prSet/>
      <dgm:spPr>
        <a:gradFill flip="none" rotWithShape="1">
          <a:gsLst>
            <a:gs pos="0">
              <a:schemeClr val="tx2">
                <a:lumMod val="80000"/>
                <a:lumOff val="20000"/>
              </a:schemeClr>
            </a:gs>
            <a:gs pos="35000">
              <a:schemeClr val="accent1">
                <a:tint val="60000"/>
                <a:hueOff val="0"/>
                <a:satOff val="0"/>
                <a:lumOff val="0"/>
                <a:alphaOff val="0"/>
                <a:tint val="37000"/>
                <a:satMod val="300000"/>
              </a:schemeClr>
            </a:gs>
            <a:gs pos="100000">
              <a:schemeClr val="bg1"/>
            </a:gs>
          </a:gsLst>
          <a:path path="circle">
            <a:fillToRect l="100000" t="100000"/>
          </a:path>
          <a:tileRect r="-100000" b="-100000"/>
        </a:gradFill>
        <a:effectLst>
          <a:outerShdw blurRad="50800" dist="38100" dir="2700000" algn="tl" rotWithShape="0">
            <a:prstClr val="black">
              <a:alpha val="40000"/>
            </a:prstClr>
          </a:outerShdw>
        </a:effectLst>
      </dgm:spPr>
      <dgm:t>
        <a:bodyPr/>
        <a:lstStyle/>
        <a:p>
          <a:endParaRPr lang="en-GB"/>
        </a:p>
      </dgm:t>
    </dgm:pt>
    <dgm:pt modelId="{2C0A77A0-10F0-4BC8-A609-843F479CB4DC}">
      <dgm:prSet custT="1"/>
      <dgm:spPr>
        <a:gradFill flip="none" rotWithShape="1">
          <a:gsLst>
            <a:gs pos="0">
              <a:schemeClr val="tx2">
                <a:lumMod val="60000"/>
                <a:lumOff val="40000"/>
              </a:schemeClr>
            </a:gs>
            <a:gs pos="35000">
              <a:schemeClr val="accent1">
                <a:hueOff val="0"/>
                <a:satOff val="0"/>
                <a:lumOff val="0"/>
                <a:alphaOff val="0"/>
                <a:tint val="37000"/>
                <a:satMod val="300000"/>
              </a:schemeClr>
            </a:gs>
            <a:gs pos="100000">
              <a:schemeClr val="bg1"/>
            </a:gs>
          </a:gsLst>
          <a:path path="circle">
            <a:fillToRect l="100000" t="100000"/>
          </a:path>
          <a:tileRect r="-100000" b="-100000"/>
        </a:gradFill>
        <a:effectLst>
          <a:outerShdw blurRad="50800" dist="38100" dir="2700000" algn="tl" rotWithShape="0">
            <a:prstClr val="black">
              <a:alpha val="40000"/>
            </a:prstClr>
          </a:outerShdw>
        </a:effectLst>
      </dgm:spPr>
      <dgm:t>
        <a:bodyPr/>
        <a:lstStyle/>
        <a:p>
          <a:r>
            <a:rPr lang="en-GB" sz="1700" b="1" i="1" dirty="0" smtClean="0"/>
            <a:t>Hamburg 29/30 October 2015 </a:t>
          </a:r>
        </a:p>
      </dgm:t>
    </dgm:pt>
    <dgm:pt modelId="{FF8D4B5D-021D-4BD7-9A44-5CD3018AAAED}" type="parTrans" cxnId="{A5346FF3-EC89-438E-A7FD-7C64E65DB74A}">
      <dgm:prSet/>
      <dgm:spPr/>
      <dgm:t>
        <a:bodyPr/>
        <a:lstStyle/>
        <a:p>
          <a:endParaRPr lang="en-GB"/>
        </a:p>
      </dgm:t>
    </dgm:pt>
    <dgm:pt modelId="{9C36FF39-04F1-48AA-9C6C-742FB769285D}" type="sibTrans" cxnId="{A5346FF3-EC89-438E-A7FD-7C64E65DB74A}">
      <dgm:prSet/>
      <dgm:spPr/>
      <dgm:t>
        <a:bodyPr/>
        <a:lstStyle/>
        <a:p>
          <a:endParaRPr lang="en-GB"/>
        </a:p>
      </dgm:t>
    </dgm:pt>
    <dgm:pt modelId="{800C14DD-1F78-4F56-A91A-81DC1A7385D8}" type="pres">
      <dgm:prSet presAssocID="{2FD0A48F-66C9-4A5F-91F9-F0E0D2305F56}" presName="Name0" presStyleCnt="0">
        <dgm:presLayoutVars>
          <dgm:chMax val="5"/>
          <dgm:chPref val="5"/>
          <dgm:dir/>
          <dgm:animLvl val="lvl"/>
        </dgm:presLayoutVars>
      </dgm:prSet>
      <dgm:spPr/>
      <dgm:t>
        <a:bodyPr/>
        <a:lstStyle/>
        <a:p>
          <a:endParaRPr lang="en-GB"/>
        </a:p>
      </dgm:t>
    </dgm:pt>
    <dgm:pt modelId="{A4CC0262-E94C-4EA3-9C35-55339BA1A456}" type="pres">
      <dgm:prSet presAssocID="{FB7E1C85-600B-4EDC-9760-BAC300D22436}" presName="parentText1" presStyleLbl="node1" presStyleIdx="0" presStyleCnt="2">
        <dgm:presLayoutVars>
          <dgm:chMax/>
          <dgm:chPref val="3"/>
          <dgm:bulletEnabled val="1"/>
        </dgm:presLayoutVars>
      </dgm:prSet>
      <dgm:spPr/>
      <dgm:t>
        <a:bodyPr/>
        <a:lstStyle/>
        <a:p>
          <a:endParaRPr lang="en-GB"/>
        </a:p>
      </dgm:t>
    </dgm:pt>
    <dgm:pt modelId="{AA635F02-469E-4F71-A79E-2820CB19A6E1}" type="pres">
      <dgm:prSet presAssocID="{2C0A77A0-10F0-4BC8-A609-843F479CB4DC}" presName="parentText2" presStyleLbl="node1" presStyleIdx="1" presStyleCnt="2">
        <dgm:presLayoutVars>
          <dgm:chMax/>
          <dgm:chPref val="3"/>
          <dgm:bulletEnabled val="1"/>
        </dgm:presLayoutVars>
      </dgm:prSet>
      <dgm:spPr/>
      <dgm:t>
        <a:bodyPr/>
        <a:lstStyle/>
        <a:p>
          <a:endParaRPr lang="en-GB"/>
        </a:p>
      </dgm:t>
    </dgm:pt>
  </dgm:ptLst>
  <dgm:cxnLst>
    <dgm:cxn modelId="{0E749537-0665-4BE3-A132-EB3C5215A1DC}" type="presOf" srcId="{2FD0A48F-66C9-4A5F-91F9-F0E0D2305F56}" destId="{800C14DD-1F78-4F56-A91A-81DC1A7385D8}" srcOrd="0" destOrd="0" presId="urn:microsoft.com/office/officeart/2009/3/layout/IncreasingArrowsProcess"/>
    <dgm:cxn modelId="{313B0A37-2532-41A8-8241-7A96D44B6313}" srcId="{2FD0A48F-66C9-4A5F-91F9-F0E0D2305F56}" destId="{FB7E1C85-600B-4EDC-9760-BAC300D22436}" srcOrd="0" destOrd="0" parTransId="{B168C793-A218-4476-87AA-41574AA2326D}" sibTransId="{272DEC03-520B-4C88-8D54-FD6F5E76464B}"/>
    <dgm:cxn modelId="{BABE9549-75BB-420B-9AF2-71FAE742BE0E}" type="presOf" srcId="{2C0A77A0-10F0-4BC8-A609-843F479CB4DC}" destId="{AA635F02-469E-4F71-A79E-2820CB19A6E1}" srcOrd="0" destOrd="0" presId="urn:microsoft.com/office/officeart/2009/3/layout/IncreasingArrowsProcess"/>
    <dgm:cxn modelId="{A5346FF3-EC89-438E-A7FD-7C64E65DB74A}" srcId="{2FD0A48F-66C9-4A5F-91F9-F0E0D2305F56}" destId="{2C0A77A0-10F0-4BC8-A609-843F479CB4DC}" srcOrd="1" destOrd="0" parTransId="{FF8D4B5D-021D-4BD7-9A44-5CD3018AAAED}" sibTransId="{9C36FF39-04F1-48AA-9C6C-742FB769285D}"/>
    <dgm:cxn modelId="{2C15C42E-8441-4FA6-A05F-E82871D8851A}" type="presOf" srcId="{FB7E1C85-600B-4EDC-9760-BAC300D22436}" destId="{A4CC0262-E94C-4EA3-9C35-55339BA1A456}" srcOrd="0" destOrd="0" presId="urn:microsoft.com/office/officeart/2009/3/layout/IncreasingArrowsProcess"/>
    <dgm:cxn modelId="{70FC6EE6-142E-4A99-B0B6-98AAC906AC3C}" type="presParOf" srcId="{800C14DD-1F78-4F56-A91A-81DC1A7385D8}" destId="{A4CC0262-E94C-4EA3-9C35-55339BA1A456}" srcOrd="0" destOrd="0" presId="urn:microsoft.com/office/officeart/2009/3/layout/IncreasingArrowsProcess"/>
    <dgm:cxn modelId="{5561EB50-F1F0-4098-B120-DFFB71C5D2F5}" type="presParOf" srcId="{800C14DD-1F78-4F56-A91A-81DC1A7385D8}" destId="{AA635F02-469E-4F71-A79E-2820CB19A6E1}" srcOrd="1"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5751E47-7993-4F6E-AADE-429CFF3050A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266ACEB5-2B45-4D4B-8B7F-B59E9A365FD3}">
      <dgm:prSet/>
      <dgm:spPr>
        <a:gradFill rotWithShape="0">
          <a:gsLst>
            <a:gs pos="0">
              <a:schemeClr val="accent1">
                <a:lumMod val="67000"/>
              </a:schemeClr>
            </a:gs>
            <a:gs pos="17000">
              <a:schemeClr val="accent1">
                <a:lumMod val="97000"/>
                <a:lumOff val="3000"/>
              </a:schemeClr>
            </a:gs>
            <a:gs pos="100000">
              <a:srgbClr val="FFFFFF"/>
            </a:gs>
          </a:gsLst>
          <a:lin ang="16200000" scaled="1"/>
        </a:gradFill>
        <a:effectLst>
          <a:outerShdw blurRad="50800" dist="38100" dir="2700000" algn="tl" rotWithShape="0">
            <a:prstClr val="black">
              <a:alpha val="40000"/>
            </a:prstClr>
          </a:outerShdw>
        </a:effectLst>
      </dgm:spPr>
      <dgm:t>
        <a:bodyPr/>
        <a:lstStyle/>
        <a:p>
          <a:pPr rtl="0"/>
          <a:r>
            <a:rPr lang="en-US" dirty="0" smtClean="0">
              <a:solidFill>
                <a:schemeClr val="tx1"/>
              </a:solidFill>
            </a:rPr>
            <a:t>Special requirements that need to be met inside the Laser room, in order for the experiments to work:</a:t>
          </a:r>
          <a:endParaRPr lang="en-GB" dirty="0">
            <a:solidFill>
              <a:schemeClr val="tx1"/>
            </a:solidFill>
          </a:endParaRPr>
        </a:p>
      </dgm:t>
    </dgm:pt>
    <dgm:pt modelId="{5BF1891D-D472-4B12-8326-C628E04F2D64}" type="parTrans" cxnId="{1F5D5C7D-6347-42ED-84B6-65CFA2E1BDAD}">
      <dgm:prSet/>
      <dgm:spPr/>
      <dgm:t>
        <a:bodyPr/>
        <a:lstStyle/>
        <a:p>
          <a:endParaRPr lang="en-GB"/>
        </a:p>
      </dgm:t>
    </dgm:pt>
    <dgm:pt modelId="{7F37B3D3-3641-4532-A9D7-7DF8A3E869DE}" type="sibTrans" cxnId="{1F5D5C7D-6347-42ED-84B6-65CFA2E1BDAD}">
      <dgm:prSet/>
      <dgm:spPr/>
      <dgm:t>
        <a:bodyPr/>
        <a:lstStyle/>
        <a:p>
          <a:endParaRPr lang="en-GB"/>
        </a:p>
      </dgm:t>
    </dgm:pt>
    <dgm:pt modelId="{28F58078-44B7-4B7B-9187-742D5D5C5E83}">
      <dgm:prSet/>
      <dgm:spPr>
        <a:gradFill flip="none" rotWithShape="1">
          <a:gsLst>
            <a:gs pos="0">
              <a:schemeClr val="accent1">
                <a:lumMod val="0"/>
                <a:lumOff val="100000"/>
              </a:schemeClr>
            </a:gs>
            <a:gs pos="64000">
              <a:schemeClr val="accent1">
                <a:lumMod val="0"/>
                <a:lumOff val="100000"/>
              </a:schemeClr>
            </a:gs>
            <a:gs pos="100000">
              <a:schemeClr val="accent1">
                <a:lumMod val="100000"/>
              </a:schemeClr>
            </a:gs>
          </a:gsLst>
          <a:path path="circle">
            <a:fillToRect l="50000" t="-80000" r="50000" b="180000"/>
          </a:path>
          <a:tileRect/>
        </a:gradFill>
        <a:effectLst>
          <a:outerShdw blurRad="50800" dist="38100" dir="2700000" algn="tl" rotWithShape="0">
            <a:prstClr val="black">
              <a:alpha val="40000"/>
            </a:prstClr>
          </a:outerShdw>
        </a:effectLst>
      </dgm:spPr>
      <dgm:t>
        <a:bodyPr/>
        <a:lstStyle/>
        <a:p>
          <a:pPr rtl="0"/>
          <a:r>
            <a:rPr lang="en-US" dirty="0" smtClean="0"/>
            <a:t>Room temperature: 22±0.5°C</a:t>
          </a:r>
          <a:endParaRPr lang="en-GB" dirty="0"/>
        </a:p>
      </dgm:t>
    </dgm:pt>
    <dgm:pt modelId="{FBC65B93-F450-499D-ADA2-0571DD3953E7}" type="parTrans" cxnId="{7F4931DF-4FBE-4BE6-B9AF-CF69D32F3591}">
      <dgm:prSet/>
      <dgm:spPr/>
      <dgm:t>
        <a:bodyPr/>
        <a:lstStyle/>
        <a:p>
          <a:endParaRPr lang="en-GB"/>
        </a:p>
      </dgm:t>
    </dgm:pt>
    <dgm:pt modelId="{4A834060-ACC2-496E-AEB3-F8A512B87EA8}" type="sibTrans" cxnId="{7F4931DF-4FBE-4BE6-B9AF-CF69D32F3591}">
      <dgm:prSet/>
      <dgm:spPr/>
      <dgm:t>
        <a:bodyPr/>
        <a:lstStyle/>
        <a:p>
          <a:endParaRPr lang="en-GB"/>
        </a:p>
      </dgm:t>
    </dgm:pt>
    <dgm:pt modelId="{87295F00-4EFD-4156-9A0F-6A956E762D9F}">
      <dgm:prSet/>
      <dgm:spPr>
        <a:gradFill flip="none" rotWithShape="1">
          <a:gsLst>
            <a:gs pos="0">
              <a:schemeClr val="accent1">
                <a:lumMod val="0"/>
                <a:lumOff val="100000"/>
              </a:schemeClr>
            </a:gs>
            <a:gs pos="64000">
              <a:schemeClr val="accent1">
                <a:lumMod val="0"/>
                <a:lumOff val="100000"/>
              </a:schemeClr>
            </a:gs>
            <a:gs pos="100000">
              <a:schemeClr val="accent1">
                <a:lumMod val="100000"/>
              </a:schemeClr>
            </a:gs>
          </a:gsLst>
          <a:path path="circle">
            <a:fillToRect l="50000" t="-80000" r="50000" b="180000"/>
          </a:path>
          <a:tileRect/>
        </a:gradFill>
        <a:effectLst>
          <a:outerShdw blurRad="50800" dist="38100" dir="2700000" algn="tl" rotWithShape="0">
            <a:prstClr val="black">
              <a:alpha val="40000"/>
            </a:prstClr>
          </a:outerShdw>
        </a:effectLst>
      </dgm:spPr>
      <dgm:t>
        <a:bodyPr/>
        <a:lstStyle/>
        <a:p>
          <a:pPr rtl="0"/>
          <a:r>
            <a:rPr lang="en-US" dirty="0" smtClean="0"/>
            <a:t>Relative humidity: 35-50 %</a:t>
          </a:r>
          <a:endParaRPr lang="en-GB" dirty="0"/>
        </a:p>
      </dgm:t>
    </dgm:pt>
    <dgm:pt modelId="{DF300750-23BE-40D4-82A4-4EE39C4BF7FA}" type="parTrans" cxnId="{97D1361E-7908-46C7-A4CA-58E4CA392603}">
      <dgm:prSet/>
      <dgm:spPr/>
      <dgm:t>
        <a:bodyPr/>
        <a:lstStyle/>
        <a:p>
          <a:endParaRPr lang="en-GB"/>
        </a:p>
      </dgm:t>
    </dgm:pt>
    <dgm:pt modelId="{9C36021B-6C63-45E9-9FF3-C10C74F831F8}" type="sibTrans" cxnId="{97D1361E-7908-46C7-A4CA-58E4CA392603}">
      <dgm:prSet/>
      <dgm:spPr/>
      <dgm:t>
        <a:bodyPr/>
        <a:lstStyle/>
        <a:p>
          <a:endParaRPr lang="en-GB"/>
        </a:p>
      </dgm:t>
    </dgm:pt>
    <dgm:pt modelId="{8FE1BEC1-C257-4904-89AB-5A144D46A525}">
      <dgm:prSet/>
      <dgm:spPr>
        <a:gradFill flip="none" rotWithShape="1">
          <a:gsLst>
            <a:gs pos="0">
              <a:schemeClr val="accent1">
                <a:lumMod val="0"/>
                <a:lumOff val="100000"/>
              </a:schemeClr>
            </a:gs>
            <a:gs pos="64000">
              <a:schemeClr val="accent1">
                <a:lumMod val="0"/>
                <a:lumOff val="100000"/>
              </a:schemeClr>
            </a:gs>
            <a:gs pos="100000">
              <a:schemeClr val="accent1">
                <a:lumMod val="100000"/>
              </a:schemeClr>
            </a:gs>
          </a:gsLst>
          <a:path path="circle">
            <a:fillToRect l="50000" t="-80000" r="50000" b="180000"/>
          </a:path>
          <a:tileRect/>
        </a:gradFill>
        <a:effectLst>
          <a:outerShdw blurRad="50800" dist="38100" dir="2700000" algn="tl" rotWithShape="0">
            <a:prstClr val="black">
              <a:alpha val="40000"/>
            </a:prstClr>
          </a:outerShdw>
        </a:effectLst>
      </dgm:spPr>
      <dgm:t>
        <a:bodyPr/>
        <a:lstStyle/>
        <a:p>
          <a:pPr rtl="0"/>
          <a:r>
            <a:rPr lang="en-US" smtClean="0"/>
            <a:t>Over-pressure ventilation</a:t>
          </a:r>
          <a:endParaRPr lang="en-GB"/>
        </a:p>
      </dgm:t>
    </dgm:pt>
    <dgm:pt modelId="{6F87731F-8118-4E40-B851-15FE29F79794}" type="parTrans" cxnId="{B1C15646-10D6-4C45-9CC4-5AB8210169D5}">
      <dgm:prSet/>
      <dgm:spPr/>
      <dgm:t>
        <a:bodyPr/>
        <a:lstStyle/>
        <a:p>
          <a:endParaRPr lang="en-GB"/>
        </a:p>
      </dgm:t>
    </dgm:pt>
    <dgm:pt modelId="{33AD0AAE-81BF-4E7C-A7AB-842DD35139C1}" type="sibTrans" cxnId="{B1C15646-10D6-4C45-9CC4-5AB8210169D5}">
      <dgm:prSet/>
      <dgm:spPr/>
      <dgm:t>
        <a:bodyPr/>
        <a:lstStyle/>
        <a:p>
          <a:endParaRPr lang="en-GB"/>
        </a:p>
      </dgm:t>
    </dgm:pt>
    <dgm:pt modelId="{D8272E90-4409-4187-8881-9F057D1FD452}">
      <dgm:prSet/>
      <dgm:spPr>
        <a:gradFill flip="none" rotWithShape="1">
          <a:gsLst>
            <a:gs pos="0">
              <a:schemeClr val="accent1">
                <a:lumMod val="0"/>
                <a:lumOff val="100000"/>
              </a:schemeClr>
            </a:gs>
            <a:gs pos="64000">
              <a:schemeClr val="accent1">
                <a:lumMod val="0"/>
                <a:lumOff val="100000"/>
              </a:schemeClr>
            </a:gs>
            <a:gs pos="100000">
              <a:schemeClr val="accent1">
                <a:lumMod val="100000"/>
              </a:schemeClr>
            </a:gs>
          </a:gsLst>
          <a:path path="circle">
            <a:fillToRect l="50000" t="-80000" r="50000" b="180000"/>
          </a:path>
          <a:tileRect/>
        </a:gradFill>
        <a:effectLst>
          <a:outerShdw blurRad="50800" dist="38100" dir="2700000" algn="tl" rotWithShape="0">
            <a:prstClr val="black">
              <a:alpha val="40000"/>
            </a:prstClr>
          </a:outerShdw>
        </a:effectLst>
      </dgm:spPr>
      <dgm:t>
        <a:bodyPr/>
        <a:lstStyle/>
        <a:p>
          <a:pPr rtl="0"/>
          <a:r>
            <a:rPr lang="en-US" dirty="0" smtClean="0"/>
            <a:t>Clean room: class 7 (according to ISO 14644)</a:t>
          </a:r>
          <a:endParaRPr lang="en-GB" dirty="0"/>
        </a:p>
      </dgm:t>
    </dgm:pt>
    <dgm:pt modelId="{E010A1FB-1687-48DA-9F2D-B9F4905BC694}" type="parTrans" cxnId="{3F698630-A1B6-4804-9071-1F0BF86A2372}">
      <dgm:prSet/>
      <dgm:spPr/>
      <dgm:t>
        <a:bodyPr/>
        <a:lstStyle/>
        <a:p>
          <a:endParaRPr lang="en-GB"/>
        </a:p>
      </dgm:t>
    </dgm:pt>
    <dgm:pt modelId="{28DF9A4F-3995-41AB-BC07-0692C344BFBE}" type="sibTrans" cxnId="{3F698630-A1B6-4804-9071-1F0BF86A2372}">
      <dgm:prSet/>
      <dgm:spPr/>
      <dgm:t>
        <a:bodyPr/>
        <a:lstStyle/>
        <a:p>
          <a:endParaRPr lang="en-GB"/>
        </a:p>
      </dgm:t>
    </dgm:pt>
    <dgm:pt modelId="{1676CA0E-2644-456A-9094-103FC51A1CEE}">
      <dgm:prSet/>
      <dgm:spPr>
        <a:gradFill rotWithShape="0">
          <a:gsLst>
            <a:gs pos="0">
              <a:schemeClr val="accent1">
                <a:lumMod val="67000"/>
              </a:schemeClr>
            </a:gs>
            <a:gs pos="39000">
              <a:schemeClr val="accent1">
                <a:lumMod val="97000"/>
                <a:lumOff val="3000"/>
              </a:schemeClr>
            </a:gs>
            <a:gs pos="100000">
              <a:srgbClr val="FFFFFF"/>
            </a:gs>
          </a:gsLst>
          <a:lin ang="16200000" scaled="1"/>
        </a:gradFill>
        <a:effectLst>
          <a:outerShdw blurRad="50800" dist="38100" dir="2700000" algn="tl" rotWithShape="0">
            <a:prstClr val="black">
              <a:alpha val="40000"/>
            </a:prstClr>
          </a:outerShdw>
        </a:effectLst>
      </dgm:spPr>
      <dgm:t>
        <a:bodyPr/>
        <a:lstStyle/>
        <a:p>
          <a:pPr rtl="0"/>
          <a:r>
            <a:rPr lang="en-US" dirty="0" smtClean="0">
              <a:solidFill>
                <a:schemeClr val="tx1"/>
              </a:solidFill>
            </a:rPr>
            <a:t>Examples of some special requirements that need to be met inside the Lab rooms, in order for the experiments to work:</a:t>
          </a:r>
          <a:endParaRPr lang="en-GB" dirty="0">
            <a:solidFill>
              <a:schemeClr val="tx1"/>
            </a:solidFill>
          </a:endParaRPr>
        </a:p>
      </dgm:t>
    </dgm:pt>
    <dgm:pt modelId="{057C1685-F13B-4AC0-AF6B-85C74577E0FF}" type="parTrans" cxnId="{BD4C90C0-7964-4766-A458-778D463575D4}">
      <dgm:prSet/>
      <dgm:spPr/>
      <dgm:t>
        <a:bodyPr/>
        <a:lstStyle/>
        <a:p>
          <a:endParaRPr lang="en-GB"/>
        </a:p>
      </dgm:t>
    </dgm:pt>
    <dgm:pt modelId="{F6C281B1-D0B7-4BE3-9C07-02B7DCC86065}" type="sibTrans" cxnId="{BD4C90C0-7964-4766-A458-778D463575D4}">
      <dgm:prSet/>
      <dgm:spPr/>
      <dgm:t>
        <a:bodyPr/>
        <a:lstStyle/>
        <a:p>
          <a:endParaRPr lang="en-GB"/>
        </a:p>
      </dgm:t>
    </dgm:pt>
    <dgm:pt modelId="{1502C318-8433-4263-8929-77C5C8C9E2D9}">
      <dgm:prSet/>
      <dgm:spPr>
        <a:gradFill flip="none" rotWithShape="1">
          <a:gsLst>
            <a:gs pos="0">
              <a:schemeClr val="bg1"/>
            </a:gs>
            <a:gs pos="90000">
              <a:schemeClr val="accent1">
                <a:lumMod val="95000"/>
                <a:lumOff val="5000"/>
              </a:schemeClr>
            </a:gs>
            <a:gs pos="100000">
              <a:schemeClr val="accent1">
                <a:lumMod val="60000"/>
              </a:schemeClr>
            </a:gs>
          </a:gsLst>
          <a:path path="circle">
            <a:fillToRect l="50000" t="130000" r="50000" b="-30000"/>
          </a:path>
          <a:tileRect/>
        </a:gradFill>
        <a:effectLst>
          <a:outerShdw blurRad="50800" dist="38100" dir="2700000" algn="tl" rotWithShape="0">
            <a:prstClr val="black">
              <a:alpha val="40000"/>
            </a:prstClr>
          </a:outerShdw>
        </a:effectLst>
      </dgm:spPr>
      <dgm:t>
        <a:bodyPr/>
        <a:lstStyle/>
        <a:p>
          <a:pPr rtl="0"/>
          <a:r>
            <a:rPr lang="en-US" smtClean="0"/>
            <a:t>Room temperature: 20±0.5°C</a:t>
          </a:r>
          <a:endParaRPr lang="en-GB"/>
        </a:p>
      </dgm:t>
    </dgm:pt>
    <dgm:pt modelId="{86F80300-C9D5-459D-A351-CA2B87E676CB}" type="parTrans" cxnId="{B06912DC-2AF9-42F3-BD92-C52AE6F4BB1C}">
      <dgm:prSet/>
      <dgm:spPr/>
      <dgm:t>
        <a:bodyPr/>
        <a:lstStyle/>
        <a:p>
          <a:endParaRPr lang="en-GB"/>
        </a:p>
      </dgm:t>
    </dgm:pt>
    <dgm:pt modelId="{D0A1ACD1-BF0F-4A0E-962E-B037C2AD7490}" type="sibTrans" cxnId="{B06912DC-2AF9-42F3-BD92-C52AE6F4BB1C}">
      <dgm:prSet/>
      <dgm:spPr/>
      <dgm:t>
        <a:bodyPr/>
        <a:lstStyle/>
        <a:p>
          <a:endParaRPr lang="en-GB"/>
        </a:p>
      </dgm:t>
    </dgm:pt>
    <dgm:pt modelId="{A9C011E2-DE85-4931-9473-DEAB14F5935F}">
      <dgm:prSet/>
      <dgm:spPr>
        <a:gradFill flip="none" rotWithShape="1">
          <a:gsLst>
            <a:gs pos="0">
              <a:schemeClr val="bg1"/>
            </a:gs>
            <a:gs pos="90000">
              <a:schemeClr val="accent1">
                <a:lumMod val="95000"/>
                <a:lumOff val="5000"/>
              </a:schemeClr>
            </a:gs>
            <a:gs pos="100000">
              <a:schemeClr val="accent1">
                <a:lumMod val="60000"/>
              </a:schemeClr>
            </a:gs>
          </a:gsLst>
          <a:path path="circle">
            <a:fillToRect l="50000" t="130000" r="50000" b="-30000"/>
          </a:path>
          <a:tileRect/>
        </a:gradFill>
        <a:effectLst>
          <a:outerShdw blurRad="50800" dist="38100" dir="2700000" algn="tl" rotWithShape="0">
            <a:prstClr val="black">
              <a:alpha val="40000"/>
            </a:prstClr>
          </a:outerShdw>
        </a:effectLst>
      </dgm:spPr>
      <dgm:t>
        <a:bodyPr/>
        <a:lstStyle/>
        <a:p>
          <a:pPr rtl="0"/>
          <a:r>
            <a:rPr lang="en-US" dirty="0" smtClean="0"/>
            <a:t>Relative humidity: 30±10 %</a:t>
          </a:r>
          <a:endParaRPr lang="en-GB" dirty="0"/>
        </a:p>
      </dgm:t>
    </dgm:pt>
    <dgm:pt modelId="{3A99D640-D7E2-44D3-A81A-0E9C26BECDBE}" type="parTrans" cxnId="{02E5416F-5054-4304-8BF2-4112C779109C}">
      <dgm:prSet/>
      <dgm:spPr/>
      <dgm:t>
        <a:bodyPr/>
        <a:lstStyle/>
        <a:p>
          <a:endParaRPr lang="en-GB"/>
        </a:p>
      </dgm:t>
    </dgm:pt>
    <dgm:pt modelId="{39E71FF9-8639-4D95-A865-38BCD8F2D951}" type="sibTrans" cxnId="{02E5416F-5054-4304-8BF2-4112C779109C}">
      <dgm:prSet/>
      <dgm:spPr/>
      <dgm:t>
        <a:bodyPr/>
        <a:lstStyle/>
        <a:p>
          <a:endParaRPr lang="en-GB"/>
        </a:p>
      </dgm:t>
    </dgm:pt>
    <dgm:pt modelId="{D435FA83-7B5B-423F-B26B-35ED7E96BC97}">
      <dgm:prSet/>
      <dgm:spPr>
        <a:gradFill flip="none" rotWithShape="1">
          <a:gsLst>
            <a:gs pos="0">
              <a:schemeClr val="bg1"/>
            </a:gs>
            <a:gs pos="90000">
              <a:schemeClr val="accent1">
                <a:lumMod val="95000"/>
                <a:lumOff val="5000"/>
              </a:schemeClr>
            </a:gs>
            <a:gs pos="100000">
              <a:schemeClr val="accent1">
                <a:lumMod val="60000"/>
              </a:schemeClr>
            </a:gs>
          </a:gsLst>
          <a:path path="circle">
            <a:fillToRect l="50000" t="130000" r="50000" b="-30000"/>
          </a:path>
          <a:tileRect/>
        </a:gradFill>
        <a:effectLst>
          <a:outerShdw blurRad="50800" dist="38100" dir="2700000" algn="tl" rotWithShape="0">
            <a:prstClr val="black">
              <a:alpha val="40000"/>
            </a:prstClr>
          </a:outerShdw>
        </a:effectLst>
      </dgm:spPr>
      <dgm:t>
        <a:bodyPr/>
        <a:lstStyle/>
        <a:p>
          <a:pPr rtl="0"/>
          <a:r>
            <a:rPr lang="en-US" dirty="0" smtClean="0"/>
            <a:t>Over-pressure ventilation</a:t>
          </a:r>
          <a:endParaRPr lang="en-GB" dirty="0"/>
        </a:p>
      </dgm:t>
    </dgm:pt>
    <dgm:pt modelId="{3E8ADAA1-4103-4241-8E20-3AC74C6F254B}" type="parTrans" cxnId="{206C527E-C993-4AFB-A985-4DCBDC4E3CED}">
      <dgm:prSet/>
      <dgm:spPr/>
      <dgm:t>
        <a:bodyPr/>
        <a:lstStyle/>
        <a:p>
          <a:endParaRPr lang="en-GB"/>
        </a:p>
      </dgm:t>
    </dgm:pt>
    <dgm:pt modelId="{E5900781-A5B6-48CD-BB5F-6F89CE54DB91}" type="sibTrans" cxnId="{206C527E-C993-4AFB-A985-4DCBDC4E3CED}">
      <dgm:prSet/>
      <dgm:spPr/>
      <dgm:t>
        <a:bodyPr/>
        <a:lstStyle/>
        <a:p>
          <a:endParaRPr lang="en-GB"/>
        </a:p>
      </dgm:t>
    </dgm:pt>
    <dgm:pt modelId="{D5048088-D916-43AA-A9DA-6184404EEC0E}">
      <dgm:prSet/>
      <dgm:spPr>
        <a:gradFill flip="none" rotWithShape="1">
          <a:gsLst>
            <a:gs pos="0">
              <a:schemeClr val="bg1"/>
            </a:gs>
            <a:gs pos="90000">
              <a:schemeClr val="accent1">
                <a:lumMod val="95000"/>
                <a:lumOff val="5000"/>
              </a:schemeClr>
            </a:gs>
            <a:gs pos="100000">
              <a:schemeClr val="accent1">
                <a:lumMod val="60000"/>
              </a:schemeClr>
            </a:gs>
          </a:gsLst>
          <a:path path="circle">
            <a:fillToRect l="50000" t="130000" r="50000" b="-30000"/>
          </a:path>
          <a:tileRect/>
        </a:gradFill>
        <a:effectLst>
          <a:outerShdw blurRad="50800" dist="38100" dir="2700000" algn="tl" rotWithShape="0">
            <a:prstClr val="black">
              <a:alpha val="40000"/>
            </a:prstClr>
          </a:outerShdw>
        </a:effectLst>
      </dgm:spPr>
      <dgm:t>
        <a:bodyPr/>
        <a:lstStyle/>
        <a:p>
          <a:pPr rtl="0"/>
          <a:r>
            <a:rPr lang="en-US" smtClean="0"/>
            <a:t>Clean room: class 6 (according to ISO 14644)</a:t>
          </a:r>
          <a:endParaRPr lang="en-GB"/>
        </a:p>
      </dgm:t>
    </dgm:pt>
    <dgm:pt modelId="{3069A186-07F2-4199-A676-2E31A60199CA}" type="parTrans" cxnId="{CEFF28CA-DD9F-4000-8BBA-32DBBB5F253F}">
      <dgm:prSet/>
      <dgm:spPr/>
      <dgm:t>
        <a:bodyPr/>
        <a:lstStyle/>
        <a:p>
          <a:endParaRPr lang="en-GB"/>
        </a:p>
      </dgm:t>
    </dgm:pt>
    <dgm:pt modelId="{5CCF6F58-70CB-4BBA-ABCE-DFC372BFA27A}" type="sibTrans" cxnId="{CEFF28CA-DD9F-4000-8BBA-32DBBB5F253F}">
      <dgm:prSet/>
      <dgm:spPr/>
      <dgm:t>
        <a:bodyPr/>
        <a:lstStyle/>
        <a:p>
          <a:endParaRPr lang="en-GB"/>
        </a:p>
      </dgm:t>
    </dgm:pt>
    <dgm:pt modelId="{C231941B-DA53-49C9-B329-182DC55984AB}" type="pres">
      <dgm:prSet presAssocID="{D5751E47-7993-4F6E-AADE-429CFF3050A2}" presName="Name0" presStyleCnt="0">
        <dgm:presLayoutVars>
          <dgm:dir/>
          <dgm:animLvl val="lvl"/>
          <dgm:resizeHandles val="exact"/>
        </dgm:presLayoutVars>
      </dgm:prSet>
      <dgm:spPr/>
      <dgm:t>
        <a:bodyPr/>
        <a:lstStyle/>
        <a:p>
          <a:endParaRPr lang="en-GB"/>
        </a:p>
      </dgm:t>
    </dgm:pt>
    <dgm:pt modelId="{031CAE4B-D38F-42A0-8E3F-5C8CCBD53ACC}" type="pres">
      <dgm:prSet presAssocID="{266ACEB5-2B45-4D4B-8B7F-B59E9A365FD3}" presName="linNode" presStyleCnt="0"/>
      <dgm:spPr/>
    </dgm:pt>
    <dgm:pt modelId="{80EC2826-7DAB-4F77-8793-D0EF9ED4DFF2}" type="pres">
      <dgm:prSet presAssocID="{266ACEB5-2B45-4D4B-8B7F-B59E9A365FD3}" presName="parentText" presStyleLbl="node1" presStyleIdx="0" presStyleCnt="2">
        <dgm:presLayoutVars>
          <dgm:chMax val="1"/>
          <dgm:bulletEnabled val="1"/>
        </dgm:presLayoutVars>
      </dgm:prSet>
      <dgm:spPr/>
      <dgm:t>
        <a:bodyPr/>
        <a:lstStyle/>
        <a:p>
          <a:endParaRPr lang="en-GB"/>
        </a:p>
      </dgm:t>
    </dgm:pt>
    <dgm:pt modelId="{5EC47385-D8E7-4D2E-8D86-5E03D1DA1C6E}" type="pres">
      <dgm:prSet presAssocID="{266ACEB5-2B45-4D4B-8B7F-B59E9A365FD3}" presName="descendantText" presStyleLbl="alignAccFollowNode1" presStyleIdx="0" presStyleCnt="2">
        <dgm:presLayoutVars>
          <dgm:bulletEnabled val="1"/>
        </dgm:presLayoutVars>
      </dgm:prSet>
      <dgm:spPr/>
      <dgm:t>
        <a:bodyPr/>
        <a:lstStyle/>
        <a:p>
          <a:endParaRPr lang="en-GB"/>
        </a:p>
      </dgm:t>
    </dgm:pt>
    <dgm:pt modelId="{54A321AF-280F-4F07-9A77-8CDA06E52F4B}" type="pres">
      <dgm:prSet presAssocID="{7F37B3D3-3641-4532-A9D7-7DF8A3E869DE}" presName="sp" presStyleCnt="0"/>
      <dgm:spPr/>
    </dgm:pt>
    <dgm:pt modelId="{1EB8435B-933A-4EC2-AA53-4904CE64BA71}" type="pres">
      <dgm:prSet presAssocID="{1676CA0E-2644-456A-9094-103FC51A1CEE}" presName="linNode" presStyleCnt="0"/>
      <dgm:spPr/>
    </dgm:pt>
    <dgm:pt modelId="{C15D06AD-FD5B-424A-B68E-EBB343FC1D5A}" type="pres">
      <dgm:prSet presAssocID="{1676CA0E-2644-456A-9094-103FC51A1CEE}" presName="parentText" presStyleLbl="node1" presStyleIdx="1" presStyleCnt="2">
        <dgm:presLayoutVars>
          <dgm:chMax val="1"/>
          <dgm:bulletEnabled val="1"/>
        </dgm:presLayoutVars>
      </dgm:prSet>
      <dgm:spPr/>
      <dgm:t>
        <a:bodyPr/>
        <a:lstStyle/>
        <a:p>
          <a:endParaRPr lang="en-GB"/>
        </a:p>
      </dgm:t>
    </dgm:pt>
    <dgm:pt modelId="{4BACAC32-6EE2-4A6D-BEFF-A383FC5C689C}" type="pres">
      <dgm:prSet presAssocID="{1676CA0E-2644-456A-9094-103FC51A1CEE}" presName="descendantText" presStyleLbl="alignAccFollowNode1" presStyleIdx="1" presStyleCnt="2">
        <dgm:presLayoutVars>
          <dgm:bulletEnabled val="1"/>
        </dgm:presLayoutVars>
      </dgm:prSet>
      <dgm:spPr/>
      <dgm:t>
        <a:bodyPr/>
        <a:lstStyle/>
        <a:p>
          <a:endParaRPr lang="en-GB"/>
        </a:p>
      </dgm:t>
    </dgm:pt>
  </dgm:ptLst>
  <dgm:cxnLst>
    <dgm:cxn modelId="{7F4931DF-4FBE-4BE6-B9AF-CF69D32F3591}" srcId="{266ACEB5-2B45-4D4B-8B7F-B59E9A365FD3}" destId="{28F58078-44B7-4B7B-9187-742D5D5C5E83}" srcOrd="0" destOrd="0" parTransId="{FBC65B93-F450-499D-ADA2-0571DD3953E7}" sibTransId="{4A834060-ACC2-496E-AEB3-F8A512B87EA8}"/>
    <dgm:cxn modelId="{67D109E2-2E7D-48BF-931A-BCB94C323EF4}" type="presOf" srcId="{D435FA83-7B5B-423F-B26B-35ED7E96BC97}" destId="{4BACAC32-6EE2-4A6D-BEFF-A383FC5C689C}" srcOrd="0" destOrd="2" presId="urn:microsoft.com/office/officeart/2005/8/layout/vList5"/>
    <dgm:cxn modelId="{7D4D9405-8393-4AE2-B19C-5148298C893C}" type="presOf" srcId="{D5751E47-7993-4F6E-AADE-429CFF3050A2}" destId="{C231941B-DA53-49C9-B329-182DC55984AB}" srcOrd="0" destOrd="0" presId="urn:microsoft.com/office/officeart/2005/8/layout/vList5"/>
    <dgm:cxn modelId="{C247D4C2-3A61-4539-B264-738FBEB36728}" type="presOf" srcId="{D8272E90-4409-4187-8881-9F057D1FD452}" destId="{5EC47385-D8E7-4D2E-8D86-5E03D1DA1C6E}" srcOrd="0" destOrd="3" presId="urn:microsoft.com/office/officeart/2005/8/layout/vList5"/>
    <dgm:cxn modelId="{700CEAA2-2426-4ADD-925D-01A6C2E400EA}" type="presOf" srcId="{1676CA0E-2644-456A-9094-103FC51A1CEE}" destId="{C15D06AD-FD5B-424A-B68E-EBB343FC1D5A}" srcOrd="0" destOrd="0" presId="urn:microsoft.com/office/officeart/2005/8/layout/vList5"/>
    <dgm:cxn modelId="{206C527E-C993-4AFB-A985-4DCBDC4E3CED}" srcId="{1676CA0E-2644-456A-9094-103FC51A1CEE}" destId="{D435FA83-7B5B-423F-B26B-35ED7E96BC97}" srcOrd="2" destOrd="0" parTransId="{3E8ADAA1-4103-4241-8E20-3AC74C6F254B}" sibTransId="{E5900781-A5B6-48CD-BB5F-6F89CE54DB91}"/>
    <dgm:cxn modelId="{CEFF28CA-DD9F-4000-8BBA-32DBBB5F253F}" srcId="{1676CA0E-2644-456A-9094-103FC51A1CEE}" destId="{D5048088-D916-43AA-A9DA-6184404EEC0E}" srcOrd="3" destOrd="0" parTransId="{3069A186-07F2-4199-A676-2E31A60199CA}" sibTransId="{5CCF6F58-70CB-4BBA-ABCE-DFC372BFA27A}"/>
    <dgm:cxn modelId="{33DAD30C-03A6-4827-A2E1-38C0FDAD2BFA}" type="presOf" srcId="{266ACEB5-2B45-4D4B-8B7F-B59E9A365FD3}" destId="{80EC2826-7DAB-4F77-8793-D0EF9ED4DFF2}" srcOrd="0" destOrd="0" presId="urn:microsoft.com/office/officeart/2005/8/layout/vList5"/>
    <dgm:cxn modelId="{B06912DC-2AF9-42F3-BD92-C52AE6F4BB1C}" srcId="{1676CA0E-2644-456A-9094-103FC51A1CEE}" destId="{1502C318-8433-4263-8929-77C5C8C9E2D9}" srcOrd="0" destOrd="0" parTransId="{86F80300-C9D5-459D-A351-CA2B87E676CB}" sibTransId="{D0A1ACD1-BF0F-4A0E-962E-B037C2AD7490}"/>
    <dgm:cxn modelId="{44B70508-FE2C-40E9-B739-1F68D77FDF74}" type="presOf" srcId="{A9C011E2-DE85-4931-9473-DEAB14F5935F}" destId="{4BACAC32-6EE2-4A6D-BEFF-A383FC5C689C}" srcOrd="0" destOrd="1" presId="urn:microsoft.com/office/officeart/2005/8/layout/vList5"/>
    <dgm:cxn modelId="{08A34121-42B4-4F34-94CF-236B1F4BD15A}" type="presOf" srcId="{87295F00-4EFD-4156-9A0F-6A956E762D9F}" destId="{5EC47385-D8E7-4D2E-8D86-5E03D1DA1C6E}" srcOrd="0" destOrd="1" presId="urn:microsoft.com/office/officeart/2005/8/layout/vList5"/>
    <dgm:cxn modelId="{02E5416F-5054-4304-8BF2-4112C779109C}" srcId="{1676CA0E-2644-456A-9094-103FC51A1CEE}" destId="{A9C011E2-DE85-4931-9473-DEAB14F5935F}" srcOrd="1" destOrd="0" parTransId="{3A99D640-D7E2-44D3-A81A-0E9C26BECDBE}" sibTransId="{39E71FF9-8639-4D95-A865-38BCD8F2D951}"/>
    <dgm:cxn modelId="{1F5D5C7D-6347-42ED-84B6-65CFA2E1BDAD}" srcId="{D5751E47-7993-4F6E-AADE-429CFF3050A2}" destId="{266ACEB5-2B45-4D4B-8B7F-B59E9A365FD3}" srcOrd="0" destOrd="0" parTransId="{5BF1891D-D472-4B12-8326-C628E04F2D64}" sibTransId="{7F37B3D3-3641-4532-A9D7-7DF8A3E869DE}"/>
    <dgm:cxn modelId="{D05AFD70-766D-4AF5-BD09-EFC3DCAAFE62}" type="presOf" srcId="{1502C318-8433-4263-8929-77C5C8C9E2D9}" destId="{4BACAC32-6EE2-4A6D-BEFF-A383FC5C689C}" srcOrd="0" destOrd="0" presId="urn:microsoft.com/office/officeart/2005/8/layout/vList5"/>
    <dgm:cxn modelId="{97D1361E-7908-46C7-A4CA-58E4CA392603}" srcId="{266ACEB5-2B45-4D4B-8B7F-B59E9A365FD3}" destId="{87295F00-4EFD-4156-9A0F-6A956E762D9F}" srcOrd="1" destOrd="0" parTransId="{DF300750-23BE-40D4-82A4-4EE39C4BF7FA}" sibTransId="{9C36021B-6C63-45E9-9FF3-C10C74F831F8}"/>
    <dgm:cxn modelId="{B1C15646-10D6-4C45-9CC4-5AB8210169D5}" srcId="{266ACEB5-2B45-4D4B-8B7F-B59E9A365FD3}" destId="{8FE1BEC1-C257-4904-89AB-5A144D46A525}" srcOrd="2" destOrd="0" parTransId="{6F87731F-8118-4E40-B851-15FE29F79794}" sibTransId="{33AD0AAE-81BF-4E7C-A7AB-842DD35139C1}"/>
    <dgm:cxn modelId="{BD4C90C0-7964-4766-A458-778D463575D4}" srcId="{D5751E47-7993-4F6E-AADE-429CFF3050A2}" destId="{1676CA0E-2644-456A-9094-103FC51A1CEE}" srcOrd="1" destOrd="0" parTransId="{057C1685-F13B-4AC0-AF6B-85C74577E0FF}" sibTransId="{F6C281B1-D0B7-4BE3-9C07-02B7DCC86065}"/>
    <dgm:cxn modelId="{DB69B630-BA09-4B8F-95C7-56ACEA920EB7}" type="presOf" srcId="{D5048088-D916-43AA-A9DA-6184404EEC0E}" destId="{4BACAC32-6EE2-4A6D-BEFF-A383FC5C689C}" srcOrd="0" destOrd="3" presId="urn:microsoft.com/office/officeart/2005/8/layout/vList5"/>
    <dgm:cxn modelId="{1B2EFEE1-C2B9-44D6-83BC-47493D9E5A05}" type="presOf" srcId="{28F58078-44B7-4B7B-9187-742D5D5C5E83}" destId="{5EC47385-D8E7-4D2E-8D86-5E03D1DA1C6E}" srcOrd="0" destOrd="0" presId="urn:microsoft.com/office/officeart/2005/8/layout/vList5"/>
    <dgm:cxn modelId="{A2909037-A23E-48C6-95ED-93EBEA49501B}" type="presOf" srcId="{8FE1BEC1-C257-4904-89AB-5A144D46A525}" destId="{5EC47385-D8E7-4D2E-8D86-5E03D1DA1C6E}" srcOrd="0" destOrd="2" presId="urn:microsoft.com/office/officeart/2005/8/layout/vList5"/>
    <dgm:cxn modelId="{3F698630-A1B6-4804-9071-1F0BF86A2372}" srcId="{266ACEB5-2B45-4D4B-8B7F-B59E9A365FD3}" destId="{D8272E90-4409-4187-8881-9F057D1FD452}" srcOrd="3" destOrd="0" parTransId="{E010A1FB-1687-48DA-9F2D-B9F4905BC694}" sibTransId="{28DF9A4F-3995-41AB-BC07-0692C344BFBE}"/>
    <dgm:cxn modelId="{918B515D-C33B-4465-A0BA-920275590306}" type="presParOf" srcId="{C231941B-DA53-49C9-B329-182DC55984AB}" destId="{031CAE4B-D38F-42A0-8E3F-5C8CCBD53ACC}" srcOrd="0" destOrd="0" presId="urn:microsoft.com/office/officeart/2005/8/layout/vList5"/>
    <dgm:cxn modelId="{C5B59B61-3E75-43EC-A3AF-04C21CCC8FD1}" type="presParOf" srcId="{031CAE4B-D38F-42A0-8E3F-5C8CCBD53ACC}" destId="{80EC2826-7DAB-4F77-8793-D0EF9ED4DFF2}" srcOrd="0" destOrd="0" presId="urn:microsoft.com/office/officeart/2005/8/layout/vList5"/>
    <dgm:cxn modelId="{BA16B5CC-4403-4E82-AFA5-0041C8E8F661}" type="presParOf" srcId="{031CAE4B-D38F-42A0-8E3F-5C8CCBD53ACC}" destId="{5EC47385-D8E7-4D2E-8D86-5E03D1DA1C6E}" srcOrd="1" destOrd="0" presId="urn:microsoft.com/office/officeart/2005/8/layout/vList5"/>
    <dgm:cxn modelId="{A8E08DE2-8B46-49FB-8108-368610D4C82F}" type="presParOf" srcId="{C231941B-DA53-49C9-B329-182DC55984AB}" destId="{54A321AF-280F-4F07-9A77-8CDA06E52F4B}" srcOrd="1" destOrd="0" presId="urn:microsoft.com/office/officeart/2005/8/layout/vList5"/>
    <dgm:cxn modelId="{104BAA1D-44AA-481E-AB44-D2A3EAF8A33C}" type="presParOf" srcId="{C231941B-DA53-49C9-B329-182DC55984AB}" destId="{1EB8435B-933A-4EC2-AA53-4904CE64BA71}" srcOrd="2" destOrd="0" presId="urn:microsoft.com/office/officeart/2005/8/layout/vList5"/>
    <dgm:cxn modelId="{368B178F-8936-4D1A-A55E-157FF221AE3F}" type="presParOf" srcId="{1EB8435B-933A-4EC2-AA53-4904CE64BA71}" destId="{C15D06AD-FD5B-424A-B68E-EBB343FC1D5A}" srcOrd="0" destOrd="0" presId="urn:microsoft.com/office/officeart/2005/8/layout/vList5"/>
    <dgm:cxn modelId="{07F3F5F6-9D03-45A2-BCED-9575001F6E9A}" type="presParOf" srcId="{1EB8435B-933A-4EC2-AA53-4904CE64BA71}" destId="{4BACAC32-6EE2-4A6D-BEFF-A383FC5C689C}"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CBB79E1-007D-478D-AEBD-82E568EB4607}" type="doc">
      <dgm:prSet loTypeId="urn:microsoft.com/office/officeart/2005/8/layout/vProcess5" loCatId="process" qsTypeId="urn:microsoft.com/office/officeart/2005/8/quickstyle/3d2" qsCatId="3D" csTypeId="urn:microsoft.com/office/officeart/2005/8/colors/accent1_2" csCatId="accent1" phldr="1"/>
      <dgm:spPr/>
      <dgm:t>
        <a:bodyPr/>
        <a:lstStyle/>
        <a:p>
          <a:endParaRPr lang="en-GB"/>
        </a:p>
      </dgm:t>
    </dgm:pt>
    <dgm:pt modelId="{0E5B0990-D7DE-49AA-9517-52665CAE5561}">
      <dgm:prSet custT="1"/>
      <dgm:spPr>
        <a:gradFill flip="none" rotWithShape="1">
          <a:gsLst>
            <a:gs pos="0">
              <a:schemeClr val="accent1">
                <a:lumMod val="0"/>
                <a:lumOff val="100000"/>
              </a:schemeClr>
            </a:gs>
            <a:gs pos="43000">
              <a:schemeClr val="accent1">
                <a:lumMod val="0"/>
                <a:lumOff val="100000"/>
              </a:schemeClr>
            </a:gs>
            <a:gs pos="100000">
              <a:schemeClr val="accent1">
                <a:lumMod val="75000"/>
              </a:schemeClr>
            </a:gs>
          </a:gsLst>
          <a:path path="rect">
            <a:fillToRect l="100000" t="100000"/>
          </a:path>
          <a:tileRect r="-100000" b="-100000"/>
        </a:gradFill>
      </dgm:spPr>
      <dgm:t>
        <a:bodyPr/>
        <a:lstStyle/>
        <a:p>
          <a:pPr rtl="0"/>
          <a:r>
            <a:rPr lang="en-US" sz="2000" b="0" dirty="0" smtClean="0">
              <a:solidFill>
                <a:srgbClr val="040000"/>
              </a:solidFill>
            </a:rPr>
            <a:t>Heating power needed:</a:t>
          </a:r>
          <a:r>
            <a:rPr lang="en-GB" sz="2000" b="0" dirty="0" smtClean="0">
              <a:solidFill>
                <a:srgbClr val="040000"/>
              </a:solidFill>
            </a:rPr>
            <a:t>Over 3.2 MW , only HVAC </a:t>
          </a:r>
        </a:p>
        <a:p>
          <a:endParaRPr lang="en-GB" sz="900" dirty="0" smtClean="0"/>
        </a:p>
        <a:p>
          <a:pPr rtl="0"/>
          <a:endParaRPr lang="en-GB" sz="900" dirty="0"/>
        </a:p>
      </dgm:t>
    </dgm:pt>
    <dgm:pt modelId="{E2444BC5-9C77-4A36-A234-CA4C52EB3130}" type="parTrans" cxnId="{2DAECE85-A084-43A9-A2E7-7AE2965C06A8}">
      <dgm:prSet/>
      <dgm:spPr/>
      <dgm:t>
        <a:bodyPr/>
        <a:lstStyle/>
        <a:p>
          <a:endParaRPr lang="en-GB"/>
        </a:p>
      </dgm:t>
    </dgm:pt>
    <dgm:pt modelId="{B4E1EE2D-B24B-4C49-8C2D-64FA49DD1F66}" type="sibTrans" cxnId="{2DAECE85-A084-43A9-A2E7-7AE2965C06A8}">
      <dgm:prSet/>
      <dgm:spPr/>
      <dgm:t>
        <a:bodyPr/>
        <a:lstStyle/>
        <a:p>
          <a:endParaRPr lang="en-GB"/>
        </a:p>
      </dgm:t>
    </dgm:pt>
    <dgm:pt modelId="{6C11BE1C-6D46-4E80-B390-B88A012DA097}">
      <dgm:prSet custT="1"/>
      <dgm:spPr>
        <a:gradFill rotWithShape="0">
          <a:gsLst>
            <a:gs pos="0">
              <a:schemeClr val="bg1"/>
            </a:gs>
            <a:gs pos="66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t>
        <a:bodyPr/>
        <a:lstStyle/>
        <a:p>
          <a:pPr rtl="0"/>
          <a:endParaRPr lang="en-US" sz="1800" dirty="0" smtClean="0">
            <a:solidFill>
              <a:srgbClr val="040000"/>
            </a:solidFill>
          </a:endParaRPr>
        </a:p>
        <a:p>
          <a:pPr rtl="0"/>
          <a:r>
            <a:rPr lang="en-US" sz="1800" dirty="0" smtClean="0">
              <a:solidFill>
                <a:srgbClr val="040000"/>
              </a:solidFill>
            </a:rPr>
            <a:t>Cooling power needed</a:t>
          </a:r>
          <a:r>
            <a:rPr lang="en-GB" sz="1800" dirty="0" smtClean="0">
              <a:solidFill>
                <a:srgbClr val="040000"/>
              </a:solidFill>
            </a:rPr>
            <a:t>:  6 MW</a:t>
          </a:r>
        </a:p>
        <a:p>
          <a:pPr rtl="0"/>
          <a:r>
            <a:rPr lang="en-GB" sz="1800" dirty="0" smtClean="0">
              <a:solidFill>
                <a:srgbClr val="040000"/>
              </a:solidFill>
            </a:rPr>
            <a:t>from which:</a:t>
          </a:r>
        </a:p>
        <a:p>
          <a:pPr rtl="0"/>
          <a:r>
            <a:rPr lang="en-GB" sz="1800" dirty="0" smtClean="0">
              <a:solidFill>
                <a:srgbClr val="040000"/>
              </a:solidFill>
            </a:rPr>
            <a:t>Technological  Cooling Water  : 2.2MW </a:t>
          </a:r>
        </a:p>
        <a:p>
          <a:pPr rtl="0"/>
          <a:endParaRPr lang="en-GB" sz="900" dirty="0" smtClean="0"/>
        </a:p>
        <a:p>
          <a:pPr rtl="0"/>
          <a:endParaRPr lang="en-GB" sz="900" dirty="0" smtClean="0"/>
        </a:p>
        <a:p>
          <a:pPr rtl="0"/>
          <a:endParaRPr lang="en-GB" sz="900" dirty="0"/>
        </a:p>
      </dgm:t>
    </dgm:pt>
    <dgm:pt modelId="{9F133ACA-1751-40E8-9171-274BD41B8126}" type="parTrans" cxnId="{81D19E73-EBF9-4A44-87FF-4E21E9355A1A}">
      <dgm:prSet/>
      <dgm:spPr/>
      <dgm:t>
        <a:bodyPr/>
        <a:lstStyle/>
        <a:p>
          <a:endParaRPr lang="en-GB"/>
        </a:p>
      </dgm:t>
    </dgm:pt>
    <dgm:pt modelId="{434768E6-FF74-4C5A-B725-CF2B960BD061}" type="sibTrans" cxnId="{81D19E73-EBF9-4A44-87FF-4E21E9355A1A}">
      <dgm:prSet/>
      <dgm:spPr/>
      <dgm:t>
        <a:bodyPr/>
        <a:lstStyle/>
        <a:p>
          <a:endParaRPr lang="en-GB"/>
        </a:p>
      </dgm:t>
    </dgm:pt>
    <dgm:pt modelId="{5B608655-C4F3-4B2A-8C2A-996957C920DE}">
      <dgm:prSet custT="1"/>
      <dgm:spPr>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bg1"/>
            </a:gs>
          </a:gsLst>
        </a:gradFill>
      </dgm:spPr>
      <dgm:t>
        <a:bodyPr/>
        <a:lstStyle/>
        <a:p>
          <a:pPr rtl="0"/>
          <a:r>
            <a:rPr lang="en-GB" sz="2000" b="0" dirty="0" smtClean="0">
              <a:solidFill>
                <a:srgbClr val="040000"/>
              </a:solidFill>
            </a:rPr>
            <a:t>Total installed thermal capacity : higher than 6.10 MW for the entire field of energy.</a:t>
          </a:r>
          <a:endParaRPr lang="en-GB" sz="2000" b="0" dirty="0">
            <a:solidFill>
              <a:srgbClr val="040000"/>
            </a:solidFill>
          </a:endParaRPr>
        </a:p>
      </dgm:t>
    </dgm:pt>
    <dgm:pt modelId="{BF8DAF04-C442-48FF-AB1B-A1CA8252CD3F}" type="parTrans" cxnId="{EE5B873C-81DB-4270-BE60-8EEE4B18069B}">
      <dgm:prSet/>
      <dgm:spPr/>
      <dgm:t>
        <a:bodyPr/>
        <a:lstStyle/>
        <a:p>
          <a:endParaRPr lang="en-GB"/>
        </a:p>
      </dgm:t>
    </dgm:pt>
    <dgm:pt modelId="{BEA2F4C0-3E76-4A5B-A767-C3AB66091168}" type="sibTrans" cxnId="{EE5B873C-81DB-4270-BE60-8EEE4B18069B}">
      <dgm:prSet/>
      <dgm:spPr/>
      <dgm:t>
        <a:bodyPr/>
        <a:lstStyle/>
        <a:p>
          <a:endParaRPr lang="en-GB"/>
        </a:p>
      </dgm:t>
    </dgm:pt>
    <dgm:pt modelId="{93E6362B-4E71-4DA4-BAE4-B08426607697}" type="pres">
      <dgm:prSet presAssocID="{DCBB79E1-007D-478D-AEBD-82E568EB4607}" presName="outerComposite" presStyleCnt="0">
        <dgm:presLayoutVars>
          <dgm:chMax val="5"/>
          <dgm:dir/>
          <dgm:resizeHandles val="exact"/>
        </dgm:presLayoutVars>
      </dgm:prSet>
      <dgm:spPr/>
      <dgm:t>
        <a:bodyPr/>
        <a:lstStyle/>
        <a:p>
          <a:endParaRPr lang="en-GB"/>
        </a:p>
      </dgm:t>
    </dgm:pt>
    <dgm:pt modelId="{0721A66F-FD51-4B32-96A9-F45BC1314476}" type="pres">
      <dgm:prSet presAssocID="{DCBB79E1-007D-478D-AEBD-82E568EB4607}" presName="dummyMaxCanvas" presStyleCnt="0">
        <dgm:presLayoutVars/>
      </dgm:prSet>
      <dgm:spPr/>
      <dgm:t>
        <a:bodyPr/>
        <a:lstStyle/>
        <a:p>
          <a:endParaRPr lang="en-GB"/>
        </a:p>
      </dgm:t>
    </dgm:pt>
    <dgm:pt modelId="{15FC5548-3C78-4408-8F30-C48CB2BD20AE}" type="pres">
      <dgm:prSet presAssocID="{DCBB79E1-007D-478D-AEBD-82E568EB4607}" presName="ThreeNodes_1" presStyleLbl="node1" presStyleIdx="0" presStyleCnt="3">
        <dgm:presLayoutVars>
          <dgm:bulletEnabled val="1"/>
        </dgm:presLayoutVars>
      </dgm:prSet>
      <dgm:spPr/>
      <dgm:t>
        <a:bodyPr/>
        <a:lstStyle/>
        <a:p>
          <a:endParaRPr lang="en-GB"/>
        </a:p>
      </dgm:t>
    </dgm:pt>
    <dgm:pt modelId="{7D022854-7955-485F-8A7C-A8FFA510E65E}" type="pres">
      <dgm:prSet presAssocID="{DCBB79E1-007D-478D-AEBD-82E568EB4607}" presName="ThreeNodes_2" presStyleLbl="node1" presStyleIdx="1" presStyleCnt="3">
        <dgm:presLayoutVars>
          <dgm:bulletEnabled val="1"/>
        </dgm:presLayoutVars>
      </dgm:prSet>
      <dgm:spPr/>
      <dgm:t>
        <a:bodyPr/>
        <a:lstStyle/>
        <a:p>
          <a:endParaRPr lang="en-GB"/>
        </a:p>
      </dgm:t>
    </dgm:pt>
    <dgm:pt modelId="{AAE44C39-3547-4E77-8FD8-BEB55E9B618A}" type="pres">
      <dgm:prSet presAssocID="{DCBB79E1-007D-478D-AEBD-82E568EB4607}" presName="ThreeNodes_3" presStyleLbl="node1" presStyleIdx="2" presStyleCnt="3">
        <dgm:presLayoutVars>
          <dgm:bulletEnabled val="1"/>
        </dgm:presLayoutVars>
      </dgm:prSet>
      <dgm:spPr/>
      <dgm:t>
        <a:bodyPr/>
        <a:lstStyle/>
        <a:p>
          <a:endParaRPr lang="en-GB"/>
        </a:p>
      </dgm:t>
    </dgm:pt>
    <dgm:pt modelId="{175E76EA-8C7A-41A8-81AD-3AA4F052F7D0}" type="pres">
      <dgm:prSet presAssocID="{DCBB79E1-007D-478D-AEBD-82E568EB4607}" presName="ThreeConn_1-2" presStyleLbl="fgAccFollowNode1" presStyleIdx="0" presStyleCnt="2">
        <dgm:presLayoutVars>
          <dgm:bulletEnabled val="1"/>
        </dgm:presLayoutVars>
      </dgm:prSet>
      <dgm:spPr/>
      <dgm:t>
        <a:bodyPr/>
        <a:lstStyle/>
        <a:p>
          <a:endParaRPr lang="en-GB"/>
        </a:p>
      </dgm:t>
    </dgm:pt>
    <dgm:pt modelId="{DAB7A4A9-4598-4B1A-A76F-C4BEECAFB02A}" type="pres">
      <dgm:prSet presAssocID="{DCBB79E1-007D-478D-AEBD-82E568EB4607}" presName="ThreeConn_2-3" presStyleLbl="fgAccFollowNode1" presStyleIdx="1" presStyleCnt="2">
        <dgm:presLayoutVars>
          <dgm:bulletEnabled val="1"/>
        </dgm:presLayoutVars>
      </dgm:prSet>
      <dgm:spPr/>
      <dgm:t>
        <a:bodyPr/>
        <a:lstStyle/>
        <a:p>
          <a:endParaRPr lang="en-GB"/>
        </a:p>
      </dgm:t>
    </dgm:pt>
    <dgm:pt modelId="{F4DA18C8-0678-46CC-A86D-FBA88FD37881}" type="pres">
      <dgm:prSet presAssocID="{DCBB79E1-007D-478D-AEBD-82E568EB4607}" presName="ThreeNodes_1_text" presStyleLbl="node1" presStyleIdx="2" presStyleCnt="3">
        <dgm:presLayoutVars>
          <dgm:bulletEnabled val="1"/>
        </dgm:presLayoutVars>
      </dgm:prSet>
      <dgm:spPr/>
      <dgm:t>
        <a:bodyPr/>
        <a:lstStyle/>
        <a:p>
          <a:endParaRPr lang="en-GB"/>
        </a:p>
      </dgm:t>
    </dgm:pt>
    <dgm:pt modelId="{5A6A3D01-73BD-4D8E-A916-F278FE32B304}" type="pres">
      <dgm:prSet presAssocID="{DCBB79E1-007D-478D-AEBD-82E568EB4607}" presName="ThreeNodes_2_text" presStyleLbl="node1" presStyleIdx="2" presStyleCnt="3">
        <dgm:presLayoutVars>
          <dgm:bulletEnabled val="1"/>
        </dgm:presLayoutVars>
      </dgm:prSet>
      <dgm:spPr/>
      <dgm:t>
        <a:bodyPr/>
        <a:lstStyle/>
        <a:p>
          <a:endParaRPr lang="en-GB"/>
        </a:p>
      </dgm:t>
    </dgm:pt>
    <dgm:pt modelId="{D243C9FE-63C0-4DBE-AF24-36ADBF2CC212}" type="pres">
      <dgm:prSet presAssocID="{DCBB79E1-007D-478D-AEBD-82E568EB4607}" presName="ThreeNodes_3_text" presStyleLbl="node1" presStyleIdx="2" presStyleCnt="3">
        <dgm:presLayoutVars>
          <dgm:bulletEnabled val="1"/>
        </dgm:presLayoutVars>
      </dgm:prSet>
      <dgm:spPr/>
      <dgm:t>
        <a:bodyPr/>
        <a:lstStyle/>
        <a:p>
          <a:endParaRPr lang="en-GB"/>
        </a:p>
      </dgm:t>
    </dgm:pt>
  </dgm:ptLst>
  <dgm:cxnLst>
    <dgm:cxn modelId="{1F0BFC1C-10E6-4F8F-B494-7F9480128451}" type="presOf" srcId="{0E5B0990-D7DE-49AA-9517-52665CAE5561}" destId="{15FC5548-3C78-4408-8F30-C48CB2BD20AE}" srcOrd="0" destOrd="0" presId="urn:microsoft.com/office/officeart/2005/8/layout/vProcess5"/>
    <dgm:cxn modelId="{8058895F-84FF-4A8C-8C13-80AF2019075D}" type="presOf" srcId="{6C11BE1C-6D46-4E80-B390-B88A012DA097}" destId="{5A6A3D01-73BD-4D8E-A916-F278FE32B304}" srcOrd="1" destOrd="0" presId="urn:microsoft.com/office/officeart/2005/8/layout/vProcess5"/>
    <dgm:cxn modelId="{C6C01489-C4A6-4B96-B99E-1506B350E040}" type="presOf" srcId="{0E5B0990-D7DE-49AA-9517-52665CAE5561}" destId="{F4DA18C8-0678-46CC-A86D-FBA88FD37881}" srcOrd="1" destOrd="0" presId="urn:microsoft.com/office/officeart/2005/8/layout/vProcess5"/>
    <dgm:cxn modelId="{EE5B873C-81DB-4270-BE60-8EEE4B18069B}" srcId="{DCBB79E1-007D-478D-AEBD-82E568EB4607}" destId="{5B608655-C4F3-4B2A-8C2A-996957C920DE}" srcOrd="2" destOrd="0" parTransId="{BF8DAF04-C442-48FF-AB1B-A1CA8252CD3F}" sibTransId="{BEA2F4C0-3E76-4A5B-A767-C3AB66091168}"/>
    <dgm:cxn modelId="{37F07A51-3BD1-4A0F-BFF7-ADA3E2DE654C}" type="presOf" srcId="{DCBB79E1-007D-478D-AEBD-82E568EB4607}" destId="{93E6362B-4E71-4DA4-BAE4-B08426607697}" srcOrd="0" destOrd="0" presId="urn:microsoft.com/office/officeart/2005/8/layout/vProcess5"/>
    <dgm:cxn modelId="{2DAECE85-A084-43A9-A2E7-7AE2965C06A8}" srcId="{DCBB79E1-007D-478D-AEBD-82E568EB4607}" destId="{0E5B0990-D7DE-49AA-9517-52665CAE5561}" srcOrd="0" destOrd="0" parTransId="{E2444BC5-9C77-4A36-A234-CA4C52EB3130}" sibTransId="{B4E1EE2D-B24B-4C49-8C2D-64FA49DD1F66}"/>
    <dgm:cxn modelId="{1AAFD8B1-8C55-492C-B565-B58C837B64A9}" type="presOf" srcId="{6C11BE1C-6D46-4E80-B390-B88A012DA097}" destId="{7D022854-7955-485F-8A7C-A8FFA510E65E}" srcOrd="0" destOrd="0" presId="urn:microsoft.com/office/officeart/2005/8/layout/vProcess5"/>
    <dgm:cxn modelId="{426EDACF-656A-49FC-A8A3-9E44A134AB8C}" type="presOf" srcId="{B4E1EE2D-B24B-4C49-8C2D-64FA49DD1F66}" destId="{175E76EA-8C7A-41A8-81AD-3AA4F052F7D0}" srcOrd="0" destOrd="0" presId="urn:microsoft.com/office/officeart/2005/8/layout/vProcess5"/>
    <dgm:cxn modelId="{F218C26E-09CF-404A-A9C7-15F9C8A259F8}" type="presOf" srcId="{5B608655-C4F3-4B2A-8C2A-996957C920DE}" destId="{D243C9FE-63C0-4DBE-AF24-36ADBF2CC212}" srcOrd="1" destOrd="0" presId="urn:microsoft.com/office/officeart/2005/8/layout/vProcess5"/>
    <dgm:cxn modelId="{81D19E73-EBF9-4A44-87FF-4E21E9355A1A}" srcId="{DCBB79E1-007D-478D-AEBD-82E568EB4607}" destId="{6C11BE1C-6D46-4E80-B390-B88A012DA097}" srcOrd="1" destOrd="0" parTransId="{9F133ACA-1751-40E8-9171-274BD41B8126}" sibTransId="{434768E6-FF74-4C5A-B725-CF2B960BD061}"/>
    <dgm:cxn modelId="{AEF3EC17-172B-4C14-9461-DC677147E42C}" type="presOf" srcId="{434768E6-FF74-4C5A-B725-CF2B960BD061}" destId="{DAB7A4A9-4598-4B1A-A76F-C4BEECAFB02A}" srcOrd="0" destOrd="0" presId="urn:microsoft.com/office/officeart/2005/8/layout/vProcess5"/>
    <dgm:cxn modelId="{00F04A01-86B6-46EC-A941-F424D7C74B63}" type="presOf" srcId="{5B608655-C4F3-4B2A-8C2A-996957C920DE}" destId="{AAE44C39-3547-4E77-8FD8-BEB55E9B618A}" srcOrd="0" destOrd="0" presId="urn:microsoft.com/office/officeart/2005/8/layout/vProcess5"/>
    <dgm:cxn modelId="{9F622695-AA6C-4D7B-9ACD-769B2D4C57FC}" type="presParOf" srcId="{93E6362B-4E71-4DA4-BAE4-B08426607697}" destId="{0721A66F-FD51-4B32-96A9-F45BC1314476}" srcOrd="0" destOrd="0" presId="urn:microsoft.com/office/officeart/2005/8/layout/vProcess5"/>
    <dgm:cxn modelId="{44A465B5-1910-462D-825E-66CF521D6880}" type="presParOf" srcId="{93E6362B-4E71-4DA4-BAE4-B08426607697}" destId="{15FC5548-3C78-4408-8F30-C48CB2BD20AE}" srcOrd="1" destOrd="0" presId="urn:microsoft.com/office/officeart/2005/8/layout/vProcess5"/>
    <dgm:cxn modelId="{A655803A-8650-4CFB-AA4A-50AA817A954B}" type="presParOf" srcId="{93E6362B-4E71-4DA4-BAE4-B08426607697}" destId="{7D022854-7955-485F-8A7C-A8FFA510E65E}" srcOrd="2" destOrd="0" presId="urn:microsoft.com/office/officeart/2005/8/layout/vProcess5"/>
    <dgm:cxn modelId="{C8E9EF16-9013-4231-B2B8-D8D3911EAEFE}" type="presParOf" srcId="{93E6362B-4E71-4DA4-BAE4-B08426607697}" destId="{AAE44C39-3547-4E77-8FD8-BEB55E9B618A}" srcOrd="3" destOrd="0" presId="urn:microsoft.com/office/officeart/2005/8/layout/vProcess5"/>
    <dgm:cxn modelId="{C5056E16-C167-40B7-AB55-CBCBFA110300}" type="presParOf" srcId="{93E6362B-4E71-4DA4-BAE4-B08426607697}" destId="{175E76EA-8C7A-41A8-81AD-3AA4F052F7D0}" srcOrd="4" destOrd="0" presId="urn:microsoft.com/office/officeart/2005/8/layout/vProcess5"/>
    <dgm:cxn modelId="{15ABF902-4E39-4E6F-B4D1-0C403E0A6031}" type="presParOf" srcId="{93E6362B-4E71-4DA4-BAE4-B08426607697}" destId="{DAB7A4A9-4598-4B1A-A76F-C4BEECAFB02A}" srcOrd="5" destOrd="0" presId="urn:microsoft.com/office/officeart/2005/8/layout/vProcess5"/>
    <dgm:cxn modelId="{FCDF9695-CF0B-4CD7-8016-E11CB9D6F935}" type="presParOf" srcId="{93E6362B-4E71-4DA4-BAE4-B08426607697}" destId="{F4DA18C8-0678-46CC-A86D-FBA88FD37881}" srcOrd="6" destOrd="0" presId="urn:microsoft.com/office/officeart/2005/8/layout/vProcess5"/>
    <dgm:cxn modelId="{5D779142-D6FA-4294-9FE9-F7FEAA39A14F}" type="presParOf" srcId="{93E6362B-4E71-4DA4-BAE4-B08426607697}" destId="{5A6A3D01-73BD-4D8E-A916-F278FE32B304}" srcOrd="7" destOrd="0" presId="urn:microsoft.com/office/officeart/2005/8/layout/vProcess5"/>
    <dgm:cxn modelId="{CEC37D08-C3C6-487D-AFFE-A5CCE359879F}" type="presParOf" srcId="{93E6362B-4E71-4DA4-BAE4-B08426607697}" destId="{D243C9FE-63C0-4DBE-AF24-36ADBF2CC212}" srcOrd="8" destOrd="0" presId="urn:microsoft.com/office/officeart/2005/8/layout/vProcess5"/>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CCF898E-F8D0-40A5-BAD0-1916F7DB2B6C}"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GB"/>
        </a:p>
      </dgm:t>
    </dgm:pt>
    <dgm:pt modelId="{4921E730-B351-41E3-A0B4-246F3C175A6A}">
      <dgm:prSet custT="1"/>
      <dgm:spPr>
        <a:gradFill flip="none" rotWithShape="1">
          <a:gsLst>
            <a:gs pos="0">
              <a:schemeClr val="bg1"/>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path path="circle">
            <a:fillToRect l="100000" t="100000"/>
          </a:path>
          <a:tileRect r="-100000" b="-100000"/>
        </a:gradFill>
        <a:effectLst>
          <a:outerShdw blurRad="482600" dist="38100" dir="2700000" sx="98000" sy="98000" algn="tl" rotWithShape="0">
            <a:prstClr val="black">
              <a:alpha val="30000"/>
            </a:prstClr>
          </a:outerShdw>
        </a:effectLst>
      </dgm:spPr>
      <dgm:t>
        <a:bodyPr/>
        <a:lstStyle/>
        <a:p>
          <a:pPr algn="ctr" rtl="0"/>
          <a:r>
            <a:rPr lang="en-GB" sz="2500" b="0" dirty="0" smtClean="0">
              <a:effectLst/>
            </a:rPr>
            <a:t>Thermal capacity</a:t>
          </a:r>
          <a:endParaRPr lang="en-GB" sz="2500" b="0" dirty="0">
            <a:effectLst/>
          </a:endParaRPr>
        </a:p>
      </dgm:t>
    </dgm:pt>
    <dgm:pt modelId="{E6ADB75A-7B79-40B0-9D6F-9104D7865D2D}" type="parTrans" cxnId="{A05CC435-436D-46C3-889E-4D4B6872A94C}">
      <dgm:prSet/>
      <dgm:spPr/>
      <dgm:t>
        <a:bodyPr/>
        <a:lstStyle/>
        <a:p>
          <a:endParaRPr lang="en-GB"/>
        </a:p>
      </dgm:t>
    </dgm:pt>
    <dgm:pt modelId="{CC4D20D2-BD7D-48BF-A9F4-5EE224E7F28A}" type="sibTrans" cxnId="{A05CC435-436D-46C3-889E-4D4B6872A94C}">
      <dgm:prSet/>
      <dgm:spPr/>
      <dgm:t>
        <a:bodyPr/>
        <a:lstStyle/>
        <a:p>
          <a:endParaRPr lang="en-GB"/>
        </a:p>
      </dgm:t>
    </dgm:pt>
    <dgm:pt modelId="{57C53BF3-9162-4BB9-BABD-D26DE68ABA44}" type="pres">
      <dgm:prSet presAssocID="{DCCF898E-F8D0-40A5-BAD0-1916F7DB2B6C}" presName="linear" presStyleCnt="0">
        <dgm:presLayoutVars>
          <dgm:animLvl val="lvl"/>
          <dgm:resizeHandles val="exact"/>
        </dgm:presLayoutVars>
      </dgm:prSet>
      <dgm:spPr/>
      <dgm:t>
        <a:bodyPr/>
        <a:lstStyle/>
        <a:p>
          <a:endParaRPr lang="en-GB"/>
        </a:p>
      </dgm:t>
    </dgm:pt>
    <dgm:pt modelId="{E8B2D1AD-D90B-4571-A340-B30432BFA56B}" type="pres">
      <dgm:prSet presAssocID="{4921E730-B351-41E3-A0B4-246F3C175A6A}" presName="parentText" presStyleLbl="node1" presStyleIdx="0" presStyleCnt="1" custLinFactNeighborX="-10000" custLinFactNeighborY="-7699">
        <dgm:presLayoutVars>
          <dgm:chMax val="0"/>
          <dgm:bulletEnabled val="1"/>
        </dgm:presLayoutVars>
      </dgm:prSet>
      <dgm:spPr/>
      <dgm:t>
        <a:bodyPr/>
        <a:lstStyle/>
        <a:p>
          <a:endParaRPr lang="en-GB"/>
        </a:p>
      </dgm:t>
    </dgm:pt>
  </dgm:ptLst>
  <dgm:cxnLst>
    <dgm:cxn modelId="{F3942298-3F19-4A54-AB41-9ED3D330E8EF}" type="presOf" srcId="{4921E730-B351-41E3-A0B4-246F3C175A6A}" destId="{E8B2D1AD-D90B-4571-A340-B30432BFA56B}" srcOrd="0" destOrd="0" presId="urn:microsoft.com/office/officeart/2005/8/layout/vList2"/>
    <dgm:cxn modelId="{F9B795DB-22FF-4E9B-80F6-83D005020C39}" type="presOf" srcId="{DCCF898E-F8D0-40A5-BAD0-1916F7DB2B6C}" destId="{57C53BF3-9162-4BB9-BABD-D26DE68ABA44}" srcOrd="0" destOrd="0" presId="urn:microsoft.com/office/officeart/2005/8/layout/vList2"/>
    <dgm:cxn modelId="{A05CC435-436D-46C3-889E-4D4B6872A94C}" srcId="{DCCF898E-F8D0-40A5-BAD0-1916F7DB2B6C}" destId="{4921E730-B351-41E3-A0B4-246F3C175A6A}" srcOrd="0" destOrd="0" parTransId="{E6ADB75A-7B79-40B0-9D6F-9104D7865D2D}" sibTransId="{CC4D20D2-BD7D-48BF-A9F4-5EE224E7F28A}"/>
    <dgm:cxn modelId="{41B74690-0CBA-495A-840E-9C991F78C779}" type="presParOf" srcId="{57C53BF3-9162-4BB9-BABD-D26DE68ABA44}" destId="{E8B2D1AD-D90B-4571-A340-B30432BFA56B}"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4C8C9D7-5993-4E93-8FA5-89399F370253}"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GB"/>
        </a:p>
      </dgm:t>
    </dgm:pt>
    <dgm:pt modelId="{1B67E349-35E9-4AB9-947B-6A40FA52F37B}">
      <dgm:prSet/>
      <dgm:spPr>
        <a:gradFill rotWithShape="0">
          <a:gsLst>
            <a:gs pos="0">
              <a:schemeClr val="bg1"/>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gradFill>
        <a:effectLst>
          <a:outerShdw blurRad="50800" dist="38100" dir="2700000" algn="tl" rotWithShape="0">
            <a:prstClr val="black">
              <a:alpha val="40000"/>
            </a:prstClr>
          </a:outerShdw>
        </a:effectLst>
      </dgm:spPr>
      <dgm:t>
        <a:bodyPr/>
        <a:lstStyle/>
        <a:p>
          <a:pPr rtl="0"/>
          <a:r>
            <a:rPr lang="en-US" b="1" dirty="0" smtClean="0"/>
            <a:t>Cooled water distribution</a:t>
          </a:r>
          <a:endParaRPr lang="en-GB" dirty="0"/>
        </a:p>
      </dgm:t>
    </dgm:pt>
    <dgm:pt modelId="{8A96390B-1CDB-4FAD-AEC9-ED236DD6CFF9}" type="parTrans" cxnId="{C9436D92-9981-4695-A7B6-1B51DC1686BB}">
      <dgm:prSet/>
      <dgm:spPr/>
      <dgm:t>
        <a:bodyPr/>
        <a:lstStyle/>
        <a:p>
          <a:endParaRPr lang="en-GB"/>
        </a:p>
      </dgm:t>
    </dgm:pt>
    <dgm:pt modelId="{78168AC9-F275-4EA9-B052-B3FCD542EDA6}" type="sibTrans" cxnId="{C9436D92-9981-4695-A7B6-1B51DC1686BB}">
      <dgm:prSet/>
      <dgm:spPr/>
      <dgm:t>
        <a:bodyPr/>
        <a:lstStyle/>
        <a:p>
          <a:endParaRPr lang="en-GB"/>
        </a:p>
      </dgm:t>
    </dgm:pt>
    <dgm:pt modelId="{E24AE38F-4267-4427-9B0D-9D8B40251419}" type="pres">
      <dgm:prSet presAssocID="{94C8C9D7-5993-4E93-8FA5-89399F370253}" presName="Name0" presStyleCnt="0">
        <dgm:presLayoutVars>
          <dgm:dir/>
          <dgm:resizeHandles val="exact"/>
        </dgm:presLayoutVars>
      </dgm:prSet>
      <dgm:spPr/>
    </dgm:pt>
    <dgm:pt modelId="{0AAF34BD-7BA6-42A2-8AC5-6FDD7C841855}" type="pres">
      <dgm:prSet presAssocID="{1B67E349-35E9-4AB9-947B-6A40FA52F37B}" presName="node" presStyleLbl="node1" presStyleIdx="0" presStyleCnt="1">
        <dgm:presLayoutVars>
          <dgm:bulletEnabled val="1"/>
        </dgm:presLayoutVars>
      </dgm:prSet>
      <dgm:spPr/>
    </dgm:pt>
  </dgm:ptLst>
  <dgm:cxnLst>
    <dgm:cxn modelId="{C9436D92-9981-4695-A7B6-1B51DC1686BB}" srcId="{94C8C9D7-5993-4E93-8FA5-89399F370253}" destId="{1B67E349-35E9-4AB9-947B-6A40FA52F37B}" srcOrd="0" destOrd="0" parTransId="{8A96390B-1CDB-4FAD-AEC9-ED236DD6CFF9}" sibTransId="{78168AC9-F275-4EA9-B052-B3FCD542EDA6}"/>
    <dgm:cxn modelId="{BD8F5646-30C2-49D0-A88F-9B34AB71237E}" type="presOf" srcId="{94C8C9D7-5993-4E93-8FA5-89399F370253}" destId="{E24AE38F-4267-4427-9B0D-9D8B40251419}" srcOrd="0" destOrd="0" presId="urn:microsoft.com/office/officeart/2005/8/layout/process1"/>
    <dgm:cxn modelId="{C91475ED-0F60-4825-9F50-066A4B9267F6}" type="presOf" srcId="{1B67E349-35E9-4AB9-947B-6A40FA52F37B}" destId="{0AAF34BD-7BA6-42A2-8AC5-6FDD7C841855}" srcOrd="0" destOrd="0" presId="urn:microsoft.com/office/officeart/2005/8/layout/process1"/>
    <dgm:cxn modelId="{3F6F8058-1722-48A1-B96B-1B1423371BDD}" type="presParOf" srcId="{E24AE38F-4267-4427-9B0D-9D8B40251419}" destId="{0AAF34BD-7BA6-42A2-8AC5-6FDD7C841855}"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6F1E354-1DF6-4B9A-8A8B-5919AD82F496}"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GB"/>
        </a:p>
      </dgm:t>
    </dgm:pt>
    <dgm:pt modelId="{2BDC79F9-BEDE-4994-BA4A-380676728776}">
      <dgm:prSet custT="1"/>
      <dgm:spPr>
        <a:gradFill flip="none" rotWithShape="1">
          <a:gsLst>
            <a:gs pos="0">
              <a:srgbClr val="FFFFFF"/>
            </a:gs>
            <a:gs pos="50000">
              <a:schemeClr val="accent1">
                <a:hueOff val="0"/>
                <a:satOff val="0"/>
                <a:lumOff val="0"/>
                <a:alphaOff val="0"/>
                <a:lumMod val="105000"/>
                <a:satMod val="103000"/>
                <a:tint val="73000"/>
              </a:schemeClr>
            </a:gs>
            <a:gs pos="100000">
              <a:schemeClr val="accent1">
                <a:lumMod val="75000"/>
              </a:schemeClr>
            </a:gs>
          </a:gsLst>
          <a:path path="circle">
            <a:fillToRect l="100000" t="100000"/>
          </a:path>
          <a:tileRect r="-100000" b="-100000"/>
        </a:gradFill>
        <a:effectLst>
          <a:outerShdw blurRad="50800" dist="38100" dir="2700000" algn="tl" rotWithShape="0">
            <a:prstClr val="black">
              <a:alpha val="40000"/>
            </a:prstClr>
          </a:outerShdw>
        </a:effectLst>
      </dgm:spPr>
      <dgm:t>
        <a:bodyPr/>
        <a:lstStyle/>
        <a:p>
          <a:pPr rtl="0"/>
          <a:r>
            <a:rPr lang="en-US" sz="2500" dirty="0" smtClean="0"/>
            <a:t>Shallow geothermal energy</a:t>
          </a:r>
          <a:endParaRPr lang="en-GB" sz="2500" dirty="0"/>
        </a:p>
      </dgm:t>
    </dgm:pt>
    <dgm:pt modelId="{9FE732FE-D7AF-4578-A5EE-7F491B6B9EB6}" type="parTrans" cxnId="{02567611-18E2-480E-AF24-D9CA7B84962F}">
      <dgm:prSet/>
      <dgm:spPr/>
      <dgm:t>
        <a:bodyPr/>
        <a:lstStyle/>
        <a:p>
          <a:endParaRPr lang="en-GB"/>
        </a:p>
      </dgm:t>
    </dgm:pt>
    <dgm:pt modelId="{C1697942-2707-442C-A9BD-68ADE0CEF8A9}" type="sibTrans" cxnId="{02567611-18E2-480E-AF24-D9CA7B84962F}">
      <dgm:prSet/>
      <dgm:spPr/>
      <dgm:t>
        <a:bodyPr/>
        <a:lstStyle/>
        <a:p>
          <a:endParaRPr lang="en-GB"/>
        </a:p>
      </dgm:t>
    </dgm:pt>
    <dgm:pt modelId="{D15E7BDE-5F45-49E5-976F-A17D629FC2F0}" type="pres">
      <dgm:prSet presAssocID="{56F1E354-1DF6-4B9A-8A8B-5919AD82F496}" presName="Name0" presStyleCnt="0">
        <dgm:presLayoutVars>
          <dgm:dir/>
          <dgm:resizeHandles val="exact"/>
        </dgm:presLayoutVars>
      </dgm:prSet>
      <dgm:spPr/>
      <dgm:t>
        <a:bodyPr/>
        <a:lstStyle/>
        <a:p>
          <a:endParaRPr lang="en-GB"/>
        </a:p>
      </dgm:t>
    </dgm:pt>
    <dgm:pt modelId="{331EF8A2-B40D-4DA2-9CF3-443ED95D32F3}" type="pres">
      <dgm:prSet presAssocID="{2BDC79F9-BEDE-4994-BA4A-380676728776}" presName="node" presStyleLbl="node1" presStyleIdx="0" presStyleCnt="1">
        <dgm:presLayoutVars>
          <dgm:bulletEnabled val="1"/>
        </dgm:presLayoutVars>
      </dgm:prSet>
      <dgm:spPr/>
      <dgm:t>
        <a:bodyPr/>
        <a:lstStyle/>
        <a:p>
          <a:endParaRPr lang="en-GB"/>
        </a:p>
      </dgm:t>
    </dgm:pt>
  </dgm:ptLst>
  <dgm:cxnLst>
    <dgm:cxn modelId="{D76AE3A7-AEDF-4C67-AF9D-9FD22BFF7839}" type="presOf" srcId="{56F1E354-1DF6-4B9A-8A8B-5919AD82F496}" destId="{D15E7BDE-5F45-49E5-976F-A17D629FC2F0}" srcOrd="0" destOrd="0" presId="urn:microsoft.com/office/officeart/2005/8/layout/process1"/>
    <dgm:cxn modelId="{02567611-18E2-480E-AF24-D9CA7B84962F}" srcId="{56F1E354-1DF6-4B9A-8A8B-5919AD82F496}" destId="{2BDC79F9-BEDE-4994-BA4A-380676728776}" srcOrd="0" destOrd="0" parTransId="{9FE732FE-D7AF-4578-A5EE-7F491B6B9EB6}" sibTransId="{C1697942-2707-442C-A9BD-68ADE0CEF8A9}"/>
    <dgm:cxn modelId="{369B8218-C1BA-4264-B242-392D85DBF6CC}" type="presOf" srcId="{2BDC79F9-BEDE-4994-BA4A-380676728776}" destId="{331EF8A2-B40D-4DA2-9CF3-443ED95D32F3}" srcOrd="0" destOrd="0" presId="urn:microsoft.com/office/officeart/2005/8/layout/process1"/>
    <dgm:cxn modelId="{8E0DC719-677F-40F7-8D81-8A07DC63EEE2}" type="presParOf" srcId="{D15E7BDE-5F45-49E5-976F-A17D629FC2F0}" destId="{331EF8A2-B40D-4DA2-9CF3-443ED95D32F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8C9333D-71CD-4E85-94A7-C69C6271183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626A0937-B11D-4729-A41F-2A98A6C40210}">
      <dgm:prSet/>
      <dgm:spPr>
        <a:gradFill flip="none" rotWithShape="1">
          <a:gsLst>
            <a:gs pos="0">
              <a:schemeClr val="bg1">
                <a:alpha val="72000"/>
              </a:schemeClr>
            </a:gs>
            <a:gs pos="81000">
              <a:schemeClr val="accent1">
                <a:lumMod val="60000"/>
                <a:lumOff val="40000"/>
              </a:schemeClr>
            </a:gs>
            <a:gs pos="100000">
              <a:schemeClr val="accent1">
                <a:hueOff val="0"/>
                <a:satOff val="0"/>
                <a:lumOff val="0"/>
                <a:alphaOff val="0"/>
                <a:lumMod val="99000"/>
                <a:satMod val="120000"/>
                <a:shade val="78000"/>
              </a:schemeClr>
            </a:gs>
          </a:gsLst>
          <a:path path="rect">
            <a:fillToRect l="100000" t="100000"/>
          </a:path>
          <a:tileRect r="-100000" b="-100000"/>
        </a:gradFill>
        <a:effectLst>
          <a:outerShdw blurRad="50800" dist="38100" dir="2700000" algn="tl" rotWithShape="0">
            <a:prstClr val="black">
              <a:alpha val="40000"/>
            </a:prstClr>
          </a:outerShdw>
        </a:effectLst>
      </dgm:spPr>
      <dgm:t>
        <a:bodyPr/>
        <a:lstStyle/>
        <a:p>
          <a:pPr rtl="0"/>
          <a:r>
            <a:rPr lang="en-US" dirty="0" smtClean="0">
              <a:solidFill>
                <a:schemeClr val="tx1"/>
              </a:solidFill>
            </a:rPr>
            <a:t>Shallow geothermal energy is considered to be renewable energy.</a:t>
          </a:r>
          <a:endParaRPr lang="en-GB" dirty="0">
            <a:solidFill>
              <a:schemeClr val="tx1"/>
            </a:solidFill>
          </a:endParaRPr>
        </a:p>
      </dgm:t>
    </dgm:pt>
    <dgm:pt modelId="{9937BD09-C9F6-4317-998D-7A5785E629E6}" type="parTrans" cxnId="{306AE1F6-38A7-4AA1-9B35-D587FF987FEB}">
      <dgm:prSet/>
      <dgm:spPr/>
      <dgm:t>
        <a:bodyPr/>
        <a:lstStyle/>
        <a:p>
          <a:endParaRPr lang="en-GB"/>
        </a:p>
      </dgm:t>
    </dgm:pt>
    <dgm:pt modelId="{742D8FB1-D0BA-4454-A8D2-70F739887776}" type="sibTrans" cxnId="{306AE1F6-38A7-4AA1-9B35-D587FF987FEB}">
      <dgm:prSet/>
      <dgm:spPr/>
      <dgm:t>
        <a:bodyPr/>
        <a:lstStyle/>
        <a:p>
          <a:endParaRPr lang="en-GB"/>
        </a:p>
      </dgm:t>
    </dgm:pt>
    <dgm:pt modelId="{DA016AE3-301C-4A1B-B074-63FD3615665E}">
      <dgm:prSet/>
      <dgm:spPr>
        <a:gradFill flip="none" rotWithShape="1">
          <a:gsLst>
            <a:gs pos="0">
              <a:schemeClr val="bg1">
                <a:alpha val="72000"/>
              </a:schemeClr>
            </a:gs>
            <a:gs pos="82000">
              <a:schemeClr val="accent1">
                <a:lumMod val="60000"/>
                <a:lumOff val="40000"/>
              </a:schemeClr>
            </a:gs>
            <a:gs pos="100000">
              <a:schemeClr val="accent1">
                <a:hueOff val="0"/>
                <a:satOff val="0"/>
                <a:lumOff val="0"/>
                <a:alphaOff val="0"/>
                <a:lumMod val="99000"/>
                <a:satMod val="120000"/>
                <a:shade val="78000"/>
              </a:schemeClr>
            </a:gs>
          </a:gsLst>
          <a:path path="rect">
            <a:fillToRect l="100000" t="100000"/>
          </a:path>
          <a:tileRect r="-100000" b="-100000"/>
        </a:gradFill>
        <a:effectLst>
          <a:outerShdw blurRad="50800" dist="38100" dir="2700000" algn="tl" rotWithShape="0">
            <a:prstClr val="black">
              <a:alpha val="40000"/>
            </a:prstClr>
          </a:outerShdw>
        </a:effectLst>
      </dgm:spPr>
      <dgm:t>
        <a:bodyPr/>
        <a:lstStyle/>
        <a:p>
          <a:pPr rtl="0"/>
          <a:r>
            <a:rPr lang="en-US" dirty="0" smtClean="0">
              <a:solidFill>
                <a:schemeClr val="tx1"/>
              </a:solidFill>
            </a:rPr>
            <a:t>Geothermal Energy is low –temperature heat (compared to energy from soil, sandstone and underground water in thermostat layer) reserved under the surface layer formed under the combined effect of solar energy and heat energy from the earth’s core.</a:t>
          </a:r>
          <a:endParaRPr lang="en-GB" dirty="0">
            <a:solidFill>
              <a:schemeClr val="tx1"/>
            </a:solidFill>
          </a:endParaRPr>
        </a:p>
      </dgm:t>
    </dgm:pt>
    <dgm:pt modelId="{5D10F7B0-3C8D-4169-B0AD-7C013ED683A8}" type="parTrans" cxnId="{0B764326-9DBC-4C7A-B871-54AB429D1CE7}">
      <dgm:prSet/>
      <dgm:spPr/>
      <dgm:t>
        <a:bodyPr/>
        <a:lstStyle/>
        <a:p>
          <a:endParaRPr lang="en-GB"/>
        </a:p>
      </dgm:t>
    </dgm:pt>
    <dgm:pt modelId="{82291081-1185-483C-80A5-2E4AA707F02B}" type="sibTrans" cxnId="{0B764326-9DBC-4C7A-B871-54AB429D1CE7}">
      <dgm:prSet/>
      <dgm:spPr/>
      <dgm:t>
        <a:bodyPr/>
        <a:lstStyle/>
        <a:p>
          <a:endParaRPr lang="en-GB"/>
        </a:p>
      </dgm:t>
    </dgm:pt>
    <dgm:pt modelId="{F66D1E0A-CA64-41D4-96C4-CA9528DB6D63}" type="pres">
      <dgm:prSet presAssocID="{68C9333D-71CD-4E85-94A7-C69C62711834}" presName="linear" presStyleCnt="0">
        <dgm:presLayoutVars>
          <dgm:animLvl val="lvl"/>
          <dgm:resizeHandles val="exact"/>
        </dgm:presLayoutVars>
      </dgm:prSet>
      <dgm:spPr/>
      <dgm:t>
        <a:bodyPr/>
        <a:lstStyle/>
        <a:p>
          <a:endParaRPr lang="en-GB"/>
        </a:p>
      </dgm:t>
    </dgm:pt>
    <dgm:pt modelId="{477BBE3E-FE25-407F-B9E8-42706CD12B61}" type="pres">
      <dgm:prSet presAssocID="{626A0937-B11D-4729-A41F-2A98A6C40210}" presName="parentText" presStyleLbl="node1" presStyleIdx="0" presStyleCnt="2" custLinFactY="-452" custLinFactNeighborX="-582" custLinFactNeighborY="-100000">
        <dgm:presLayoutVars>
          <dgm:chMax val="0"/>
          <dgm:bulletEnabled val="1"/>
        </dgm:presLayoutVars>
      </dgm:prSet>
      <dgm:spPr/>
      <dgm:t>
        <a:bodyPr/>
        <a:lstStyle/>
        <a:p>
          <a:endParaRPr lang="en-GB"/>
        </a:p>
      </dgm:t>
    </dgm:pt>
    <dgm:pt modelId="{EE31DBF1-0125-4478-A8B2-CEF907C353AD}" type="pres">
      <dgm:prSet presAssocID="{742D8FB1-D0BA-4454-A8D2-70F739887776}" presName="spacer" presStyleCnt="0"/>
      <dgm:spPr/>
    </dgm:pt>
    <dgm:pt modelId="{1638B3CE-9521-485A-866A-33D1FCDF4EB1}" type="pres">
      <dgm:prSet presAssocID="{DA016AE3-301C-4A1B-B074-63FD3615665E}" presName="parentText" presStyleLbl="node1" presStyleIdx="1" presStyleCnt="2">
        <dgm:presLayoutVars>
          <dgm:chMax val="0"/>
          <dgm:bulletEnabled val="1"/>
        </dgm:presLayoutVars>
      </dgm:prSet>
      <dgm:spPr/>
      <dgm:t>
        <a:bodyPr/>
        <a:lstStyle/>
        <a:p>
          <a:endParaRPr lang="en-GB"/>
        </a:p>
      </dgm:t>
    </dgm:pt>
  </dgm:ptLst>
  <dgm:cxnLst>
    <dgm:cxn modelId="{0B764326-9DBC-4C7A-B871-54AB429D1CE7}" srcId="{68C9333D-71CD-4E85-94A7-C69C62711834}" destId="{DA016AE3-301C-4A1B-B074-63FD3615665E}" srcOrd="1" destOrd="0" parTransId="{5D10F7B0-3C8D-4169-B0AD-7C013ED683A8}" sibTransId="{82291081-1185-483C-80A5-2E4AA707F02B}"/>
    <dgm:cxn modelId="{84AC860B-B05E-40B4-96EA-F4AE379231B7}" type="presOf" srcId="{68C9333D-71CD-4E85-94A7-C69C62711834}" destId="{F66D1E0A-CA64-41D4-96C4-CA9528DB6D63}" srcOrd="0" destOrd="0" presId="urn:microsoft.com/office/officeart/2005/8/layout/vList2"/>
    <dgm:cxn modelId="{C2850140-3F98-40F2-92EC-1164F7D90CBA}" type="presOf" srcId="{626A0937-B11D-4729-A41F-2A98A6C40210}" destId="{477BBE3E-FE25-407F-B9E8-42706CD12B61}" srcOrd="0" destOrd="0" presId="urn:microsoft.com/office/officeart/2005/8/layout/vList2"/>
    <dgm:cxn modelId="{094545F0-4725-46E0-B3E3-5E64077B7BD4}" type="presOf" srcId="{DA016AE3-301C-4A1B-B074-63FD3615665E}" destId="{1638B3CE-9521-485A-866A-33D1FCDF4EB1}" srcOrd="0" destOrd="0" presId="urn:microsoft.com/office/officeart/2005/8/layout/vList2"/>
    <dgm:cxn modelId="{306AE1F6-38A7-4AA1-9B35-D587FF987FEB}" srcId="{68C9333D-71CD-4E85-94A7-C69C62711834}" destId="{626A0937-B11D-4729-A41F-2A98A6C40210}" srcOrd="0" destOrd="0" parTransId="{9937BD09-C9F6-4317-998D-7A5785E629E6}" sibTransId="{742D8FB1-D0BA-4454-A8D2-70F739887776}"/>
    <dgm:cxn modelId="{BEC048DA-EA98-4BD0-94D9-1365DFE88672}" type="presParOf" srcId="{F66D1E0A-CA64-41D4-96C4-CA9528DB6D63}" destId="{477BBE3E-FE25-407F-B9E8-42706CD12B61}" srcOrd="0" destOrd="0" presId="urn:microsoft.com/office/officeart/2005/8/layout/vList2"/>
    <dgm:cxn modelId="{ADA4C744-B072-46B1-8F27-EED6338DFC83}" type="presParOf" srcId="{F66D1E0A-CA64-41D4-96C4-CA9528DB6D63}" destId="{EE31DBF1-0125-4478-A8B2-CEF907C353AD}" srcOrd="1" destOrd="0" presId="urn:microsoft.com/office/officeart/2005/8/layout/vList2"/>
    <dgm:cxn modelId="{2117DACB-29A0-479F-B7F8-15100F6AA2FA}" type="presParOf" srcId="{F66D1E0A-CA64-41D4-96C4-CA9528DB6D63}" destId="{1638B3CE-9521-485A-866A-33D1FCDF4EB1}"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17A16E7-BDD5-4200-A851-C04F7EBDAA38}"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GB"/>
        </a:p>
      </dgm:t>
    </dgm:pt>
    <dgm:pt modelId="{424E3BD8-5A85-4341-90DA-8F023C9A6419}">
      <dgm:prSet/>
      <dgm:spPr>
        <a:gradFill rotWithShape="0">
          <a:gsLst>
            <a:gs pos="0">
              <a:schemeClr val="bg1"/>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gradFill>
        <a:effectLst>
          <a:outerShdw blurRad="50800" dist="38100" dir="2700000" algn="tl" rotWithShape="0">
            <a:prstClr val="black">
              <a:alpha val="40000"/>
            </a:prstClr>
          </a:outerShdw>
        </a:effectLst>
      </dgm:spPr>
      <dgm:t>
        <a:bodyPr/>
        <a:lstStyle/>
        <a:p>
          <a:pPr rtl="0"/>
          <a:r>
            <a:rPr lang="en-GB" dirty="0" smtClean="0"/>
            <a:t>Source used to heat/cool the entire complex of buildings is the unconventional geothermal energy captured through boreholes and used by the heat pumps.</a:t>
          </a:r>
          <a:endParaRPr lang="en-GB" dirty="0"/>
        </a:p>
      </dgm:t>
    </dgm:pt>
    <dgm:pt modelId="{37F7D049-0595-4687-A624-0842079EC270}" type="parTrans" cxnId="{4CF0E710-8DC7-4031-A290-4C75CAAEC13D}">
      <dgm:prSet/>
      <dgm:spPr/>
      <dgm:t>
        <a:bodyPr/>
        <a:lstStyle/>
        <a:p>
          <a:endParaRPr lang="en-GB"/>
        </a:p>
      </dgm:t>
    </dgm:pt>
    <dgm:pt modelId="{178015A6-D827-467E-A3A2-966426D98645}" type="sibTrans" cxnId="{4CF0E710-8DC7-4031-A290-4C75CAAEC13D}">
      <dgm:prSet/>
      <dgm:spPr/>
      <dgm:t>
        <a:bodyPr/>
        <a:lstStyle/>
        <a:p>
          <a:endParaRPr lang="en-GB"/>
        </a:p>
      </dgm:t>
    </dgm:pt>
    <dgm:pt modelId="{CA4075DB-4E6D-4309-8F7B-17DFCBAB8836}" type="pres">
      <dgm:prSet presAssocID="{D17A16E7-BDD5-4200-A851-C04F7EBDAA38}" presName="Name0" presStyleCnt="0">
        <dgm:presLayoutVars>
          <dgm:dir/>
          <dgm:resizeHandles val="exact"/>
        </dgm:presLayoutVars>
      </dgm:prSet>
      <dgm:spPr/>
    </dgm:pt>
    <dgm:pt modelId="{B245254B-5F57-47F1-9D3E-E61DEB9875B1}" type="pres">
      <dgm:prSet presAssocID="{424E3BD8-5A85-4341-90DA-8F023C9A6419}" presName="node" presStyleLbl="node1" presStyleIdx="0" presStyleCnt="1">
        <dgm:presLayoutVars>
          <dgm:bulletEnabled val="1"/>
        </dgm:presLayoutVars>
      </dgm:prSet>
      <dgm:spPr/>
    </dgm:pt>
  </dgm:ptLst>
  <dgm:cxnLst>
    <dgm:cxn modelId="{E77B2071-E8C4-40FA-B288-C9353055AE0F}" type="presOf" srcId="{424E3BD8-5A85-4341-90DA-8F023C9A6419}" destId="{B245254B-5F57-47F1-9D3E-E61DEB9875B1}" srcOrd="0" destOrd="0" presId="urn:microsoft.com/office/officeart/2005/8/layout/process1"/>
    <dgm:cxn modelId="{4CF0E710-8DC7-4031-A290-4C75CAAEC13D}" srcId="{D17A16E7-BDD5-4200-A851-C04F7EBDAA38}" destId="{424E3BD8-5A85-4341-90DA-8F023C9A6419}" srcOrd="0" destOrd="0" parTransId="{37F7D049-0595-4687-A624-0842079EC270}" sibTransId="{178015A6-D827-467E-A3A2-966426D98645}"/>
    <dgm:cxn modelId="{53B4B848-F24F-407E-A152-18171D28EA5B}" type="presOf" srcId="{D17A16E7-BDD5-4200-A851-C04F7EBDAA38}" destId="{CA4075DB-4E6D-4309-8F7B-17DFCBAB8836}" srcOrd="0" destOrd="0" presId="urn:microsoft.com/office/officeart/2005/8/layout/process1"/>
    <dgm:cxn modelId="{0BF415A6-CCB0-4751-ADCC-F215DC94EE36}" type="presParOf" srcId="{CA4075DB-4E6D-4309-8F7B-17DFCBAB8836}" destId="{B245254B-5F57-47F1-9D3E-E61DEB9875B1}" srcOrd="0" destOrd="0" presId="urn:microsoft.com/office/officeart/2005/8/layout/process1"/>
  </dgm:cxnLst>
  <dgm:bg>
    <a:gradFill>
      <a:gsLst>
        <a:gs pos="0">
          <a:schemeClr val="accent1">
            <a:lumMod val="0"/>
            <a:lumOff val="100000"/>
          </a:schemeClr>
        </a:gs>
        <a:gs pos="57000">
          <a:schemeClr val="accent1">
            <a:lumMod val="0"/>
            <a:lumOff val="100000"/>
          </a:schemeClr>
        </a:gs>
        <a:gs pos="100000">
          <a:schemeClr val="accent1">
            <a:lumMod val="75000"/>
          </a:schemeClr>
        </a:gs>
      </a:gsLst>
      <a:path path="circle">
        <a:fillToRect l="100000" t="100000"/>
      </a:path>
    </a:grad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B13479C-A5AF-49DE-B7E8-2F909C2B9917}"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GB"/>
        </a:p>
      </dgm:t>
    </dgm:pt>
    <dgm:pt modelId="{36DEA41E-5E78-419B-9976-80192B3B0AAF}">
      <dgm:prSet custT="1"/>
      <dgm:spPr>
        <a:gradFill flip="none" rotWithShape="1">
          <a:gsLst>
            <a:gs pos="0">
              <a:srgbClr val="FFFFFF"/>
            </a:gs>
            <a:gs pos="50000">
              <a:schemeClr val="accent1">
                <a:hueOff val="0"/>
                <a:satOff val="0"/>
                <a:lumOff val="0"/>
                <a:alphaOff val="0"/>
                <a:lumMod val="105000"/>
                <a:satMod val="103000"/>
                <a:tint val="73000"/>
              </a:schemeClr>
            </a:gs>
            <a:gs pos="100000">
              <a:schemeClr val="accent1">
                <a:lumMod val="75000"/>
              </a:schemeClr>
            </a:gs>
          </a:gsLst>
          <a:path path="circle">
            <a:fillToRect l="100000" t="100000"/>
          </a:path>
          <a:tileRect r="-100000" b="-100000"/>
        </a:gradFill>
        <a:effectLst>
          <a:outerShdw blurRad="50800" dist="38100" dir="2700000" algn="tl" rotWithShape="0">
            <a:prstClr val="black">
              <a:alpha val="40000"/>
            </a:prstClr>
          </a:outerShdw>
        </a:effectLst>
      </dgm:spPr>
      <dgm:t>
        <a:bodyPr/>
        <a:lstStyle/>
        <a:p>
          <a:pPr rtl="0"/>
          <a:r>
            <a:rPr lang="en-US" sz="2500" dirty="0" smtClean="0"/>
            <a:t>Shallow geothermal energy</a:t>
          </a:r>
          <a:endParaRPr lang="en-GB" sz="2500" dirty="0"/>
        </a:p>
      </dgm:t>
    </dgm:pt>
    <dgm:pt modelId="{DB4AFB8F-0959-4833-B784-A06EA52C0B31}" type="parTrans" cxnId="{7D3E4592-58BD-4DF4-9183-F08537E09EB1}">
      <dgm:prSet/>
      <dgm:spPr/>
      <dgm:t>
        <a:bodyPr/>
        <a:lstStyle/>
        <a:p>
          <a:endParaRPr lang="en-GB"/>
        </a:p>
      </dgm:t>
    </dgm:pt>
    <dgm:pt modelId="{0B561154-974E-43CD-9C1C-25DCB4ED2C0A}" type="sibTrans" cxnId="{7D3E4592-58BD-4DF4-9183-F08537E09EB1}">
      <dgm:prSet/>
      <dgm:spPr/>
      <dgm:t>
        <a:bodyPr/>
        <a:lstStyle/>
        <a:p>
          <a:endParaRPr lang="en-GB"/>
        </a:p>
      </dgm:t>
    </dgm:pt>
    <dgm:pt modelId="{20EBFB09-BB20-408F-A40E-B37683895E89}" type="pres">
      <dgm:prSet presAssocID="{EB13479C-A5AF-49DE-B7E8-2F909C2B9917}" presName="Name0" presStyleCnt="0">
        <dgm:presLayoutVars>
          <dgm:dir/>
          <dgm:resizeHandles val="exact"/>
        </dgm:presLayoutVars>
      </dgm:prSet>
      <dgm:spPr/>
      <dgm:t>
        <a:bodyPr/>
        <a:lstStyle/>
        <a:p>
          <a:endParaRPr lang="en-GB"/>
        </a:p>
      </dgm:t>
    </dgm:pt>
    <dgm:pt modelId="{CAC4B65C-6157-4637-9D67-68F291A7E4A9}" type="pres">
      <dgm:prSet presAssocID="{36DEA41E-5E78-419B-9976-80192B3B0AAF}" presName="node" presStyleLbl="node1" presStyleIdx="0" presStyleCnt="1">
        <dgm:presLayoutVars>
          <dgm:bulletEnabled val="1"/>
        </dgm:presLayoutVars>
      </dgm:prSet>
      <dgm:spPr/>
      <dgm:t>
        <a:bodyPr/>
        <a:lstStyle/>
        <a:p>
          <a:endParaRPr lang="en-GB"/>
        </a:p>
      </dgm:t>
    </dgm:pt>
  </dgm:ptLst>
  <dgm:cxnLst>
    <dgm:cxn modelId="{F0661A68-710C-43AE-96CB-195C71C28D75}" type="presOf" srcId="{36DEA41E-5E78-419B-9976-80192B3B0AAF}" destId="{CAC4B65C-6157-4637-9D67-68F291A7E4A9}" srcOrd="0" destOrd="0" presId="urn:microsoft.com/office/officeart/2005/8/layout/process1"/>
    <dgm:cxn modelId="{56FDEE45-7BAE-403C-A595-57E5313B9BD8}" type="presOf" srcId="{EB13479C-A5AF-49DE-B7E8-2F909C2B9917}" destId="{20EBFB09-BB20-408F-A40E-B37683895E89}" srcOrd="0" destOrd="0" presId="urn:microsoft.com/office/officeart/2005/8/layout/process1"/>
    <dgm:cxn modelId="{7D3E4592-58BD-4DF4-9183-F08537E09EB1}" srcId="{EB13479C-A5AF-49DE-B7E8-2F909C2B9917}" destId="{36DEA41E-5E78-419B-9976-80192B3B0AAF}" srcOrd="0" destOrd="0" parTransId="{DB4AFB8F-0959-4833-B784-A06EA52C0B31}" sibTransId="{0B561154-974E-43CD-9C1C-25DCB4ED2C0A}"/>
    <dgm:cxn modelId="{A1D06049-300A-4074-BFB2-FB5C3E543E50}" type="presParOf" srcId="{20EBFB09-BB20-408F-A40E-B37683895E89}" destId="{CAC4B65C-6157-4637-9D67-68F291A7E4A9}"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10A783D-A042-4D1E-9053-13676FB791DA}"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GB"/>
        </a:p>
      </dgm:t>
    </dgm:pt>
    <dgm:pt modelId="{3FEAC50A-C3E4-41E2-BCB2-F96C2E4FF9C1}">
      <dgm:prSet custT="1"/>
      <dgm:spPr>
        <a:gradFill rotWithShape="0">
          <a:gsLst>
            <a:gs pos="0">
              <a:schemeClr val="bg1"/>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gradFill>
        <a:effectLst>
          <a:outerShdw blurRad="50800" dist="38100" dir="2700000" algn="tl" rotWithShape="0">
            <a:prstClr val="black">
              <a:alpha val="40000"/>
            </a:prstClr>
          </a:outerShdw>
        </a:effectLst>
      </dgm:spPr>
      <dgm:t>
        <a:bodyPr/>
        <a:lstStyle/>
        <a:p>
          <a:pPr rtl="0"/>
          <a:r>
            <a:rPr lang="en-GB" sz="1600" b="1" dirty="0" smtClean="0"/>
            <a:t>Ground heat exchanger system is a closed geo exchange circuit  which consists a total of 1080 geothermal drilling with a depth of 125 m </a:t>
          </a:r>
          <a:endParaRPr lang="en-GB" sz="1600" b="1" dirty="0"/>
        </a:p>
      </dgm:t>
    </dgm:pt>
    <dgm:pt modelId="{D2E869D4-1094-4CA4-B558-50D38F75FE2A}" type="parTrans" cxnId="{804D6B61-A8CD-4C6A-B656-6D0F2B1F6068}">
      <dgm:prSet/>
      <dgm:spPr/>
      <dgm:t>
        <a:bodyPr/>
        <a:lstStyle/>
        <a:p>
          <a:endParaRPr lang="en-GB"/>
        </a:p>
      </dgm:t>
    </dgm:pt>
    <dgm:pt modelId="{7B1D1A56-9661-41B0-97C6-01805C6F96ED}" type="sibTrans" cxnId="{804D6B61-A8CD-4C6A-B656-6D0F2B1F6068}">
      <dgm:prSet/>
      <dgm:spPr>
        <a:effectLst>
          <a:outerShdw blurRad="50800" dist="38100" dir="2700000" algn="tl" rotWithShape="0">
            <a:prstClr val="black">
              <a:alpha val="40000"/>
            </a:prstClr>
          </a:outerShdw>
        </a:effectLst>
      </dgm:spPr>
      <dgm:t>
        <a:bodyPr/>
        <a:lstStyle/>
        <a:p>
          <a:endParaRPr lang="en-GB"/>
        </a:p>
      </dgm:t>
    </dgm:pt>
    <dgm:pt modelId="{D8B239E5-74EC-4815-8E4C-01ADCC8299CA}">
      <dgm:prSet custT="1"/>
      <dgm:spPr>
        <a:gradFill rotWithShape="0">
          <a:gsLst>
            <a:gs pos="0">
              <a:schemeClr val="bg1"/>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gradFill>
        <a:effectLst>
          <a:outerShdw blurRad="50800" dist="38100" dir="2700000" algn="tl" rotWithShape="0">
            <a:prstClr val="black">
              <a:alpha val="40000"/>
            </a:prstClr>
          </a:outerShdw>
        </a:effectLst>
      </dgm:spPr>
      <dgm:t>
        <a:bodyPr/>
        <a:lstStyle/>
        <a:p>
          <a:pPr rtl="0"/>
          <a:r>
            <a:rPr lang="en-GB" sz="1400" b="1" dirty="0" smtClean="0"/>
            <a:t> </a:t>
          </a:r>
          <a:r>
            <a:rPr lang="en-GB" sz="1600" b="1" dirty="0" smtClean="0"/>
            <a:t>Drills are grouped each 60 to a manifold</a:t>
          </a:r>
          <a:r>
            <a:rPr lang="en-GB" sz="1400" b="1" dirty="0" smtClean="0"/>
            <a:t>.</a:t>
          </a:r>
          <a:endParaRPr lang="en-GB" sz="1400" b="1" dirty="0"/>
        </a:p>
      </dgm:t>
    </dgm:pt>
    <dgm:pt modelId="{6CEF79DC-16B9-41AD-9E1A-3B32939BF408}" type="parTrans" cxnId="{0FFBCD4B-497D-4016-A290-2E40A3DF9260}">
      <dgm:prSet/>
      <dgm:spPr/>
      <dgm:t>
        <a:bodyPr/>
        <a:lstStyle/>
        <a:p>
          <a:endParaRPr lang="en-GB"/>
        </a:p>
      </dgm:t>
    </dgm:pt>
    <dgm:pt modelId="{D7852034-364A-4DB4-AF3D-ABEB239296C4}" type="sibTrans" cxnId="{0FFBCD4B-497D-4016-A290-2E40A3DF9260}">
      <dgm:prSet/>
      <dgm:spPr>
        <a:effectLst>
          <a:outerShdw blurRad="50800" dist="38100" dir="2700000" algn="tl" rotWithShape="0">
            <a:prstClr val="black">
              <a:alpha val="40000"/>
            </a:prstClr>
          </a:outerShdw>
        </a:effectLst>
      </dgm:spPr>
      <dgm:t>
        <a:bodyPr/>
        <a:lstStyle/>
        <a:p>
          <a:endParaRPr lang="en-GB"/>
        </a:p>
      </dgm:t>
    </dgm:pt>
    <dgm:pt modelId="{A419C67F-4584-4702-833B-3F882CC70960}">
      <dgm:prSet custT="1"/>
      <dgm:spPr>
        <a:gradFill rotWithShape="0">
          <a:gsLst>
            <a:gs pos="2000">
              <a:schemeClr val="bg1"/>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gradFill>
        <a:effectLst>
          <a:outerShdw blurRad="50800" dist="38100" dir="2700000" algn="tl" rotWithShape="0">
            <a:prstClr val="black">
              <a:alpha val="40000"/>
            </a:prstClr>
          </a:outerShdw>
        </a:effectLst>
      </dgm:spPr>
      <dgm:t>
        <a:bodyPr/>
        <a:lstStyle/>
        <a:p>
          <a:pPr rtl="0"/>
          <a:r>
            <a:rPr lang="en-GB" sz="1600" b="1" dirty="0" smtClean="0"/>
            <a:t>Each manifold contains a collector and a distributor</a:t>
          </a:r>
          <a:endParaRPr lang="en-GB" sz="1600" b="1" dirty="0"/>
        </a:p>
      </dgm:t>
    </dgm:pt>
    <dgm:pt modelId="{E42F8382-1F76-4C8B-BD65-9FAD3E94072B}" type="parTrans" cxnId="{53011DB8-A29B-4806-AF9E-FB4143075FF1}">
      <dgm:prSet/>
      <dgm:spPr/>
      <dgm:t>
        <a:bodyPr/>
        <a:lstStyle/>
        <a:p>
          <a:endParaRPr lang="en-GB"/>
        </a:p>
      </dgm:t>
    </dgm:pt>
    <dgm:pt modelId="{5F840EFA-9DBD-4F0D-9266-E5B651B55693}" type="sibTrans" cxnId="{53011DB8-A29B-4806-AF9E-FB4143075FF1}">
      <dgm:prSet/>
      <dgm:spPr/>
      <dgm:t>
        <a:bodyPr/>
        <a:lstStyle/>
        <a:p>
          <a:endParaRPr lang="en-GB"/>
        </a:p>
      </dgm:t>
    </dgm:pt>
    <dgm:pt modelId="{C3D51879-4E9E-47F3-B03E-033F24E36DF2}" type="pres">
      <dgm:prSet presAssocID="{310A783D-A042-4D1E-9053-13676FB791DA}" presName="Name0" presStyleCnt="0">
        <dgm:presLayoutVars>
          <dgm:dir/>
          <dgm:resizeHandles val="exact"/>
        </dgm:presLayoutVars>
      </dgm:prSet>
      <dgm:spPr/>
      <dgm:t>
        <a:bodyPr/>
        <a:lstStyle/>
        <a:p>
          <a:endParaRPr lang="en-GB"/>
        </a:p>
      </dgm:t>
    </dgm:pt>
    <dgm:pt modelId="{E79FB544-8E86-4B1F-B6C4-477FB653BF90}" type="pres">
      <dgm:prSet presAssocID="{3FEAC50A-C3E4-41E2-BCB2-F96C2E4FF9C1}" presName="node" presStyleLbl="node1" presStyleIdx="0" presStyleCnt="3">
        <dgm:presLayoutVars>
          <dgm:bulletEnabled val="1"/>
        </dgm:presLayoutVars>
      </dgm:prSet>
      <dgm:spPr/>
      <dgm:t>
        <a:bodyPr/>
        <a:lstStyle/>
        <a:p>
          <a:endParaRPr lang="en-GB"/>
        </a:p>
      </dgm:t>
    </dgm:pt>
    <dgm:pt modelId="{9BF666F2-4058-45A7-94F3-20EBFA5D4EFB}" type="pres">
      <dgm:prSet presAssocID="{7B1D1A56-9661-41B0-97C6-01805C6F96ED}" presName="sibTrans" presStyleLbl="sibTrans2D1" presStyleIdx="0" presStyleCnt="2"/>
      <dgm:spPr/>
      <dgm:t>
        <a:bodyPr/>
        <a:lstStyle/>
        <a:p>
          <a:endParaRPr lang="en-GB"/>
        </a:p>
      </dgm:t>
    </dgm:pt>
    <dgm:pt modelId="{C1B467C9-28A6-4F01-9081-21EB92EB0DF3}" type="pres">
      <dgm:prSet presAssocID="{7B1D1A56-9661-41B0-97C6-01805C6F96ED}" presName="connectorText" presStyleLbl="sibTrans2D1" presStyleIdx="0" presStyleCnt="2"/>
      <dgm:spPr/>
      <dgm:t>
        <a:bodyPr/>
        <a:lstStyle/>
        <a:p>
          <a:endParaRPr lang="en-GB"/>
        </a:p>
      </dgm:t>
    </dgm:pt>
    <dgm:pt modelId="{80B7EBD9-2127-490A-9712-2536B6E95311}" type="pres">
      <dgm:prSet presAssocID="{D8B239E5-74EC-4815-8E4C-01ADCC8299CA}" presName="node" presStyleLbl="node1" presStyleIdx="1" presStyleCnt="3">
        <dgm:presLayoutVars>
          <dgm:bulletEnabled val="1"/>
        </dgm:presLayoutVars>
      </dgm:prSet>
      <dgm:spPr/>
      <dgm:t>
        <a:bodyPr/>
        <a:lstStyle/>
        <a:p>
          <a:endParaRPr lang="en-GB"/>
        </a:p>
      </dgm:t>
    </dgm:pt>
    <dgm:pt modelId="{E193ECB5-AF48-49BC-921C-240FCACC2849}" type="pres">
      <dgm:prSet presAssocID="{D7852034-364A-4DB4-AF3D-ABEB239296C4}" presName="sibTrans" presStyleLbl="sibTrans2D1" presStyleIdx="1" presStyleCnt="2"/>
      <dgm:spPr/>
      <dgm:t>
        <a:bodyPr/>
        <a:lstStyle/>
        <a:p>
          <a:endParaRPr lang="en-GB"/>
        </a:p>
      </dgm:t>
    </dgm:pt>
    <dgm:pt modelId="{439C5EED-7FB6-43A1-914A-215092BE7705}" type="pres">
      <dgm:prSet presAssocID="{D7852034-364A-4DB4-AF3D-ABEB239296C4}" presName="connectorText" presStyleLbl="sibTrans2D1" presStyleIdx="1" presStyleCnt="2"/>
      <dgm:spPr/>
      <dgm:t>
        <a:bodyPr/>
        <a:lstStyle/>
        <a:p>
          <a:endParaRPr lang="en-GB"/>
        </a:p>
      </dgm:t>
    </dgm:pt>
    <dgm:pt modelId="{DB375741-C019-47A6-AE54-245C950CB4AE}" type="pres">
      <dgm:prSet presAssocID="{A419C67F-4584-4702-833B-3F882CC70960}" presName="node" presStyleLbl="node1" presStyleIdx="2" presStyleCnt="3">
        <dgm:presLayoutVars>
          <dgm:bulletEnabled val="1"/>
        </dgm:presLayoutVars>
      </dgm:prSet>
      <dgm:spPr/>
      <dgm:t>
        <a:bodyPr/>
        <a:lstStyle/>
        <a:p>
          <a:endParaRPr lang="en-GB"/>
        </a:p>
      </dgm:t>
    </dgm:pt>
  </dgm:ptLst>
  <dgm:cxnLst>
    <dgm:cxn modelId="{6D6A1E32-6F06-4A40-9679-7DAF106CC348}" type="presOf" srcId="{A419C67F-4584-4702-833B-3F882CC70960}" destId="{DB375741-C019-47A6-AE54-245C950CB4AE}" srcOrd="0" destOrd="0" presId="urn:microsoft.com/office/officeart/2005/8/layout/process1"/>
    <dgm:cxn modelId="{DDA1C0EB-7B4E-494A-9032-F02BD4CA3BAA}" type="presOf" srcId="{D7852034-364A-4DB4-AF3D-ABEB239296C4}" destId="{439C5EED-7FB6-43A1-914A-215092BE7705}" srcOrd="1" destOrd="0" presId="urn:microsoft.com/office/officeart/2005/8/layout/process1"/>
    <dgm:cxn modelId="{EB68E914-2484-417D-8A0F-839DAEB41F4E}" type="presOf" srcId="{7B1D1A56-9661-41B0-97C6-01805C6F96ED}" destId="{9BF666F2-4058-45A7-94F3-20EBFA5D4EFB}" srcOrd="0" destOrd="0" presId="urn:microsoft.com/office/officeart/2005/8/layout/process1"/>
    <dgm:cxn modelId="{7E38484C-23E9-4EB7-A560-EF2570676E68}" type="presOf" srcId="{7B1D1A56-9661-41B0-97C6-01805C6F96ED}" destId="{C1B467C9-28A6-4F01-9081-21EB92EB0DF3}" srcOrd="1" destOrd="0" presId="urn:microsoft.com/office/officeart/2005/8/layout/process1"/>
    <dgm:cxn modelId="{C7187BFB-6E32-4B02-A6AA-37EC181A0C40}" type="presOf" srcId="{D8B239E5-74EC-4815-8E4C-01ADCC8299CA}" destId="{80B7EBD9-2127-490A-9712-2536B6E95311}" srcOrd="0" destOrd="0" presId="urn:microsoft.com/office/officeart/2005/8/layout/process1"/>
    <dgm:cxn modelId="{53011DB8-A29B-4806-AF9E-FB4143075FF1}" srcId="{310A783D-A042-4D1E-9053-13676FB791DA}" destId="{A419C67F-4584-4702-833B-3F882CC70960}" srcOrd="2" destOrd="0" parTransId="{E42F8382-1F76-4C8B-BD65-9FAD3E94072B}" sibTransId="{5F840EFA-9DBD-4F0D-9266-E5B651B55693}"/>
    <dgm:cxn modelId="{D953D640-F6C8-465D-858F-0A9F8B0257A4}" type="presOf" srcId="{D7852034-364A-4DB4-AF3D-ABEB239296C4}" destId="{E193ECB5-AF48-49BC-921C-240FCACC2849}" srcOrd="0" destOrd="0" presId="urn:microsoft.com/office/officeart/2005/8/layout/process1"/>
    <dgm:cxn modelId="{804D6B61-A8CD-4C6A-B656-6D0F2B1F6068}" srcId="{310A783D-A042-4D1E-9053-13676FB791DA}" destId="{3FEAC50A-C3E4-41E2-BCB2-F96C2E4FF9C1}" srcOrd="0" destOrd="0" parTransId="{D2E869D4-1094-4CA4-B558-50D38F75FE2A}" sibTransId="{7B1D1A56-9661-41B0-97C6-01805C6F96ED}"/>
    <dgm:cxn modelId="{46C86BA0-A34A-4B58-8144-F642A7B8068E}" type="presOf" srcId="{3FEAC50A-C3E4-41E2-BCB2-F96C2E4FF9C1}" destId="{E79FB544-8E86-4B1F-B6C4-477FB653BF90}" srcOrd="0" destOrd="0" presId="urn:microsoft.com/office/officeart/2005/8/layout/process1"/>
    <dgm:cxn modelId="{07FE1EB6-31AC-44F3-94C3-817BF2A72B14}" type="presOf" srcId="{310A783D-A042-4D1E-9053-13676FB791DA}" destId="{C3D51879-4E9E-47F3-B03E-033F24E36DF2}" srcOrd="0" destOrd="0" presId="urn:microsoft.com/office/officeart/2005/8/layout/process1"/>
    <dgm:cxn modelId="{0FFBCD4B-497D-4016-A290-2E40A3DF9260}" srcId="{310A783D-A042-4D1E-9053-13676FB791DA}" destId="{D8B239E5-74EC-4815-8E4C-01ADCC8299CA}" srcOrd="1" destOrd="0" parTransId="{6CEF79DC-16B9-41AD-9E1A-3B32939BF408}" sibTransId="{D7852034-364A-4DB4-AF3D-ABEB239296C4}"/>
    <dgm:cxn modelId="{F930810A-31FA-42F1-B2EA-578487DED01D}" type="presParOf" srcId="{C3D51879-4E9E-47F3-B03E-033F24E36DF2}" destId="{E79FB544-8E86-4B1F-B6C4-477FB653BF90}" srcOrd="0" destOrd="0" presId="urn:microsoft.com/office/officeart/2005/8/layout/process1"/>
    <dgm:cxn modelId="{5271E87F-4AE5-48D0-AFD7-F655692A5910}" type="presParOf" srcId="{C3D51879-4E9E-47F3-B03E-033F24E36DF2}" destId="{9BF666F2-4058-45A7-94F3-20EBFA5D4EFB}" srcOrd="1" destOrd="0" presId="urn:microsoft.com/office/officeart/2005/8/layout/process1"/>
    <dgm:cxn modelId="{B3136E42-1A71-4E3C-A403-93CAF210CE10}" type="presParOf" srcId="{9BF666F2-4058-45A7-94F3-20EBFA5D4EFB}" destId="{C1B467C9-28A6-4F01-9081-21EB92EB0DF3}" srcOrd="0" destOrd="0" presId="urn:microsoft.com/office/officeart/2005/8/layout/process1"/>
    <dgm:cxn modelId="{63DFB936-DAB6-4E26-A275-24C64A9CF963}" type="presParOf" srcId="{C3D51879-4E9E-47F3-B03E-033F24E36DF2}" destId="{80B7EBD9-2127-490A-9712-2536B6E95311}" srcOrd="2" destOrd="0" presId="urn:microsoft.com/office/officeart/2005/8/layout/process1"/>
    <dgm:cxn modelId="{C38B1A3C-09BF-4D24-A633-7AFBD76B580F}" type="presParOf" srcId="{C3D51879-4E9E-47F3-B03E-033F24E36DF2}" destId="{E193ECB5-AF48-49BC-921C-240FCACC2849}" srcOrd="3" destOrd="0" presId="urn:microsoft.com/office/officeart/2005/8/layout/process1"/>
    <dgm:cxn modelId="{D8C67E78-6A55-40D5-BF10-8783CE8BC99C}" type="presParOf" srcId="{E193ECB5-AF48-49BC-921C-240FCACC2849}" destId="{439C5EED-7FB6-43A1-914A-215092BE7705}" srcOrd="0" destOrd="0" presId="urn:microsoft.com/office/officeart/2005/8/layout/process1"/>
    <dgm:cxn modelId="{29FBD99E-D759-488B-B0F0-00C79EB1F44C}" type="presParOf" srcId="{C3D51879-4E9E-47F3-B03E-033F24E36DF2}" destId="{DB375741-C019-47A6-AE54-245C950CB4AE}"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CC89315-9966-487C-8551-AE79A3295A0F}"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GB"/>
        </a:p>
      </dgm:t>
    </dgm:pt>
    <dgm:pt modelId="{198B5C42-8B5A-4005-996B-723C799B9C73}">
      <dgm:prSet custT="1"/>
      <dgm:spPr>
        <a:gradFill flip="none" rotWithShape="1">
          <a:gsLst>
            <a:gs pos="0">
              <a:srgbClr val="FFFFFF"/>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path path="circle">
            <a:fillToRect l="100000" t="100000"/>
          </a:path>
          <a:tileRect r="-100000" b="-100000"/>
        </a:gradFill>
        <a:effectLst>
          <a:outerShdw blurRad="50800" dist="38100" dir="2700000" algn="tl" rotWithShape="0">
            <a:prstClr val="black">
              <a:alpha val="40000"/>
            </a:prstClr>
          </a:outerShdw>
        </a:effectLst>
      </dgm:spPr>
      <dgm:t>
        <a:bodyPr/>
        <a:lstStyle/>
        <a:p>
          <a:pPr rtl="0"/>
          <a:r>
            <a:rPr lang="en-GB" sz="1600" b="1" dirty="0" smtClean="0"/>
            <a:t>From the 18 distributor / collector, leaving a pair of main geothermal pipes (flow / return) to the pumping station , serving to manage the amount of energy extracted from the ground in the cold season, respectively the amount of energy injected into the ground in the warm period</a:t>
          </a:r>
          <a:r>
            <a:rPr lang="en-GB" sz="1600" dirty="0" smtClean="0"/>
            <a:t>. </a:t>
          </a:r>
          <a:endParaRPr lang="en-GB" sz="1600" dirty="0"/>
        </a:p>
      </dgm:t>
    </dgm:pt>
    <dgm:pt modelId="{0DF0E8F0-7DBD-4D08-BC99-76F374C718E9}" type="parTrans" cxnId="{84FCFFFD-04CF-47B7-ACF4-85A5B8674607}">
      <dgm:prSet/>
      <dgm:spPr/>
      <dgm:t>
        <a:bodyPr/>
        <a:lstStyle/>
        <a:p>
          <a:endParaRPr lang="en-GB"/>
        </a:p>
      </dgm:t>
    </dgm:pt>
    <dgm:pt modelId="{0330409B-B22E-4BE6-BEEF-5E0BFAC57D05}" type="sibTrans" cxnId="{84FCFFFD-04CF-47B7-ACF4-85A5B8674607}">
      <dgm:prSet/>
      <dgm:spPr>
        <a:effectLst>
          <a:outerShdw blurRad="50800" dist="38100" dir="2700000" algn="tl" rotWithShape="0">
            <a:prstClr val="black">
              <a:alpha val="40000"/>
            </a:prstClr>
          </a:outerShdw>
        </a:effectLst>
      </dgm:spPr>
      <dgm:t>
        <a:bodyPr/>
        <a:lstStyle/>
        <a:p>
          <a:endParaRPr lang="en-GB"/>
        </a:p>
      </dgm:t>
    </dgm:pt>
    <dgm:pt modelId="{9479AE03-4DE3-4F09-A800-60F6FAC1483A}">
      <dgm:prSet custT="1"/>
      <dgm:spPr>
        <a:gradFill flip="none" rotWithShape="1">
          <a:gsLst>
            <a:gs pos="0">
              <a:srgbClr val="FFFFFF"/>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path path="circle">
            <a:fillToRect l="100000" t="100000"/>
          </a:path>
          <a:tileRect r="-100000" b="-100000"/>
        </a:gradFill>
        <a:effectLst>
          <a:outerShdw blurRad="50800" dist="38100" dir="2700000" algn="tl" rotWithShape="0">
            <a:prstClr val="black">
              <a:alpha val="40000"/>
            </a:prstClr>
          </a:outerShdw>
        </a:effectLst>
      </dgm:spPr>
      <dgm:t>
        <a:bodyPr/>
        <a:lstStyle/>
        <a:p>
          <a:pPr rtl="0"/>
          <a:r>
            <a:rPr lang="en-GB" sz="1600" b="1" dirty="0" smtClean="0"/>
            <a:t>From pumping station , energy is distributed to each of the 9 substations in the ELI-NP infrastructure.( HVAC  plants  and technological chilled water plants </a:t>
          </a:r>
          <a:r>
            <a:rPr lang="en-GB" sz="1600" dirty="0" smtClean="0"/>
            <a:t>)</a:t>
          </a:r>
          <a:endParaRPr lang="en-GB" sz="1600" dirty="0"/>
        </a:p>
      </dgm:t>
    </dgm:pt>
    <dgm:pt modelId="{FB551A15-4A12-48F2-B4CA-CF8A1A49BC44}" type="parTrans" cxnId="{76DF3D9C-7CB6-4BC5-A272-AC35E2E8DD63}">
      <dgm:prSet/>
      <dgm:spPr/>
      <dgm:t>
        <a:bodyPr/>
        <a:lstStyle/>
        <a:p>
          <a:endParaRPr lang="en-GB"/>
        </a:p>
      </dgm:t>
    </dgm:pt>
    <dgm:pt modelId="{52B2DECA-9256-490C-86F8-572FB24250DD}" type="sibTrans" cxnId="{76DF3D9C-7CB6-4BC5-A272-AC35E2E8DD63}">
      <dgm:prSet/>
      <dgm:spPr/>
      <dgm:t>
        <a:bodyPr/>
        <a:lstStyle/>
        <a:p>
          <a:endParaRPr lang="en-GB"/>
        </a:p>
      </dgm:t>
    </dgm:pt>
    <dgm:pt modelId="{227E0493-586B-42DE-B67D-0022C4E49833}" type="pres">
      <dgm:prSet presAssocID="{ACC89315-9966-487C-8551-AE79A3295A0F}" presName="Name0" presStyleCnt="0">
        <dgm:presLayoutVars>
          <dgm:dir/>
          <dgm:resizeHandles val="exact"/>
        </dgm:presLayoutVars>
      </dgm:prSet>
      <dgm:spPr/>
      <dgm:t>
        <a:bodyPr/>
        <a:lstStyle/>
        <a:p>
          <a:endParaRPr lang="en-GB"/>
        </a:p>
      </dgm:t>
    </dgm:pt>
    <dgm:pt modelId="{4AD4D12D-EF97-4E9C-ACA7-AC24317E8C2D}" type="pres">
      <dgm:prSet presAssocID="{198B5C42-8B5A-4005-996B-723C799B9C73}" presName="node" presStyleLbl="node1" presStyleIdx="0" presStyleCnt="2" custLinFactNeighborX="-5145">
        <dgm:presLayoutVars>
          <dgm:bulletEnabled val="1"/>
        </dgm:presLayoutVars>
      </dgm:prSet>
      <dgm:spPr/>
      <dgm:t>
        <a:bodyPr/>
        <a:lstStyle/>
        <a:p>
          <a:endParaRPr lang="en-GB"/>
        </a:p>
      </dgm:t>
    </dgm:pt>
    <dgm:pt modelId="{21AA600D-A4DB-4634-9195-B5CD2687AFEB}" type="pres">
      <dgm:prSet presAssocID="{0330409B-B22E-4BE6-BEEF-5E0BFAC57D05}" presName="sibTrans" presStyleLbl="sibTrans2D1" presStyleIdx="0" presStyleCnt="1"/>
      <dgm:spPr/>
      <dgm:t>
        <a:bodyPr/>
        <a:lstStyle/>
        <a:p>
          <a:endParaRPr lang="en-GB"/>
        </a:p>
      </dgm:t>
    </dgm:pt>
    <dgm:pt modelId="{DA4DB0C4-0360-4948-AEFE-2D6517861C0C}" type="pres">
      <dgm:prSet presAssocID="{0330409B-B22E-4BE6-BEEF-5E0BFAC57D05}" presName="connectorText" presStyleLbl="sibTrans2D1" presStyleIdx="0" presStyleCnt="1"/>
      <dgm:spPr/>
      <dgm:t>
        <a:bodyPr/>
        <a:lstStyle/>
        <a:p>
          <a:endParaRPr lang="en-GB"/>
        </a:p>
      </dgm:t>
    </dgm:pt>
    <dgm:pt modelId="{4CF64CBE-C62E-492D-9301-8F7630572522}" type="pres">
      <dgm:prSet presAssocID="{9479AE03-4DE3-4F09-A800-60F6FAC1483A}" presName="node" presStyleLbl="node1" presStyleIdx="1" presStyleCnt="2">
        <dgm:presLayoutVars>
          <dgm:bulletEnabled val="1"/>
        </dgm:presLayoutVars>
      </dgm:prSet>
      <dgm:spPr/>
      <dgm:t>
        <a:bodyPr/>
        <a:lstStyle/>
        <a:p>
          <a:endParaRPr lang="en-GB"/>
        </a:p>
      </dgm:t>
    </dgm:pt>
  </dgm:ptLst>
  <dgm:cxnLst>
    <dgm:cxn modelId="{B49B52E1-2F88-4448-9644-2C11F72C7A80}" type="presOf" srcId="{0330409B-B22E-4BE6-BEEF-5E0BFAC57D05}" destId="{DA4DB0C4-0360-4948-AEFE-2D6517861C0C}" srcOrd="1" destOrd="0" presId="urn:microsoft.com/office/officeart/2005/8/layout/process1"/>
    <dgm:cxn modelId="{060007F1-0784-45F7-BCEA-4DD2563E87FE}" type="presOf" srcId="{ACC89315-9966-487C-8551-AE79A3295A0F}" destId="{227E0493-586B-42DE-B67D-0022C4E49833}" srcOrd="0" destOrd="0" presId="urn:microsoft.com/office/officeart/2005/8/layout/process1"/>
    <dgm:cxn modelId="{84FCFFFD-04CF-47B7-ACF4-85A5B8674607}" srcId="{ACC89315-9966-487C-8551-AE79A3295A0F}" destId="{198B5C42-8B5A-4005-996B-723C799B9C73}" srcOrd="0" destOrd="0" parTransId="{0DF0E8F0-7DBD-4D08-BC99-76F374C718E9}" sibTransId="{0330409B-B22E-4BE6-BEEF-5E0BFAC57D05}"/>
    <dgm:cxn modelId="{51244ECD-9884-4AC9-81D2-0A0AA7C8AAF9}" type="presOf" srcId="{198B5C42-8B5A-4005-996B-723C799B9C73}" destId="{4AD4D12D-EF97-4E9C-ACA7-AC24317E8C2D}" srcOrd="0" destOrd="0" presId="urn:microsoft.com/office/officeart/2005/8/layout/process1"/>
    <dgm:cxn modelId="{76DF3D9C-7CB6-4BC5-A272-AC35E2E8DD63}" srcId="{ACC89315-9966-487C-8551-AE79A3295A0F}" destId="{9479AE03-4DE3-4F09-A800-60F6FAC1483A}" srcOrd="1" destOrd="0" parTransId="{FB551A15-4A12-48F2-B4CA-CF8A1A49BC44}" sibTransId="{52B2DECA-9256-490C-86F8-572FB24250DD}"/>
    <dgm:cxn modelId="{733AAC19-04F7-49AB-ADA6-55329E2105A7}" type="presOf" srcId="{9479AE03-4DE3-4F09-A800-60F6FAC1483A}" destId="{4CF64CBE-C62E-492D-9301-8F7630572522}" srcOrd="0" destOrd="0" presId="urn:microsoft.com/office/officeart/2005/8/layout/process1"/>
    <dgm:cxn modelId="{45BC62E9-E892-4E18-A402-C48905163176}" type="presOf" srcId="{0330409B-B22E-4BE6-BEEF-5E0BFAC57D05}" destId="{21AA600D-A4DB-4634-9195-B5CD2687AFEB}" srcOrd="0" destOrd="0" presId="urn:microsoft.com/office/officeart/2005/8/layout/process1"/>
    <dgm:cxn modelId="{2F18798D-7210-4179-B2D9-E3448D18ACD0}" type="presParOf" srcId="{227E0493-586B-42DE-B67D-0022C4E49833}" destId="{4AD4D12D-EF97-4E9C-ACA7-AC24317E8C2D}" srcOrd="0" destOrd="0" presId="urn:microsoft.com/office/officeart/2005/8/layout/process1"/>
    <dgm:cxn modelId="{0C47E9D3-CF4B-4AFE-9C35-98CA8E4D9989}" type="presParOf" srcId="{227E0493-586B-42DE-B67D-0022C4E49833}" destId="{21AA600D-A4DB-4634-9195-B5CD2687AFEB}" srcOrd="1" destOrd="0" presId="urn:microsoft.com/office/officeart/2005/8/layout/process1"/>
    <dgm:cxn modelId="{F05F0F88-4C43-4D57-9250-88233074BDBB}" type="presParOf" srcId="{21AA600D-A4DB-4634-9195-B5CD2687AFEB}" destId="{DA4DB0C4-0360-4948-AEFE-2D6517861C0C}" srcOrd="0" destOrd="0" presId="urn:microsoft.com/office/officeart/2005/8/layout/process1"/>
    <dgm:cxn modelId="{A1CEDBA2-B05C-4EEA-A4E8-AFA8A7B9EDAC}" type="presParOf" srcId="{227E0493-586B-42DE-B67D-0022C4E49833}" destId="{4CF64CBE-C62E-492D-9301-8F7630572522}"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B4E3E3-A45F-4188-BACC-465C1453D8D5}" type="doc">
      <dgm:prSet loTypeId="urn:microsoft.com/office/officeart/2005/8/layout/process1" loCatId="process" qsTypeId="urn:microsoft.com/office/officeart/2005/8/quickstyle/simple5" qsCatId="simple" csTypeId="urn:microsoft.com/office/officeart/2005/8/colors/accent1_2" csCatId="accent1" phldr="1"/>
      <dgm:spPr/>
      <dgm:t>
        <a:bodyPr/>
        <a:lstStyle/>
        <a:p>
          <a:endParaRPr lang="en-GB"/>
        </a:p>
      </dgm:t>
    </dgm:pt>
    <dgm:pt modelId="{43BF47BC-0599-42D1-8153-B065642BA38D}">
      <dgm:prSet custT="1"/>
      <dgm:spPr>
        <a:gradFill rotWithShape="0">
          <a:gsLst>
            <a:gs pos="0">
              <a:schemeClr val="bg1"/>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pPr rtl="0"/>
          <a:r>
            <a:rPr lang="ro-RO" sz="2000" b="1" dirty="0" smtClean="0">
              <a:solidFill>
                <a:schemeClr val="tx1"/>
              </a:solidFill>
            </a:rPr>
            <a:t>Razvan Bataiosu</a:t>
          </a:r>
          <a:r>
            <a:rPr lang="en-US" sz="2000" b="1" dirty="0" smtClean="0">
              <a:solidFill>
                <a:schemeClr val="tx1"/>
              </a:solidFill>
            </a:rPr>
            <a:t> for ELI-NP </a:t>
          </a:r>
          <a:endParaRPr lang="en-GB" sz="2000" b="1" dirty="0">
            <a:solidFill>
              <a:schemeClr val="tx1"/>
            </a:solidFill>
          </a:endParaRPr>
        </a:p>
      </dgm:t>
    </dgm:pt>
    <dgm:pt modelId="{45721A97-7690-4AD9-99BF-336B5616BC5F}" type="parTrans" cxnId="{D9FFB35A-2B67-49AC-BB42-4000A318F849}">
      <dgm:prSet/>
      <dgm:spPr/>
      <dgm:t>
        <a:bodyPr/>
        <a:lstStyle/>
        <a:p>
          <a:endParaRPr lang="en-GB"/>
        </a:p>
      </dgm:t>
    </dgm:pt>
    <dgm:pt modelId="{534474A5-F8CE-482F-ACC7-0EB10F200AD3}" type="sibTrans" cxnId="{D9FFB35A-2B67-49AC-BB42-4000A318F849}">
      <dgm:prSet/>
      <dgm:spPr/>
      <dgm:t>
        <a:bodyPr/>
        <a:lstStyle/>
        <a:p>
          <a:endParaRPr lang="en-GB"/>
        </a:p>
      </dgm:t>
    </dgm:pt>
    <dgm:pt modelId="{D79E711E-A3BF-46B6-9CDA-FF7BF5A448C6}" type="pres">
      <dgm:prSet presAssocID="{90B4E3E3-A45F-4188-BACC-465C1453D8D5}" presName="Name0" presStyleCnt="0">
        <dgm:presLayoutVars>
          <dgm:dir/>
          <dgm:resizeHandles val="exact"/>
        </dgm:presLayoutVars>
      </dgm:prSet>
      <dgm:spPr/>
      <dgm:t>
        <a:bodyPr/>
        <a:lstStyle/>
        <a:p>
          <a:endParaRPr lang="en-GB"/>
        </a:p>
      </dgm:t>
    </dgm:pt>
    <dgm:pt modelId="{71CEBFF9-C2A0-4F54-8F84-E3DF54C84771}" type="pres">
      <dgm:prSet presAssocID="{43BF47BC-0599-42D1-8153-B065642BA38D}" presName="node" presStyleLbl="node1" presStyleIdx="0" presStyleCnt="1">
        <dgm:presLayoutVars>
          <dgm:bulletEnabled val="1"/>
        </dgm:presLayoutVars>
      </dgm:prSet>
      <dgm:spPr/>
      <dgm:t>
        <a:bodyPr/>
        <a:lstStyle/>
        <a:p>
          <a:endParaRPr lang="en-GB"/>
        </a:p>
      </dgm:t>
    </dgm:pt>
  </dgm:ptLst>
  <dgm:cxnLst>
    <dgm:cxn modelId="{D9FFB35A-2B67-49AC-BB42-4000A318F849}" srcId="{90B4E3E3-A45F-4188-BACC-465C1453D8D5}" destId="{43BF47BC-0599-42D1-8153-B065642BA38D}" srcOrd="0" destOrd="0" parTransId="{45721A97-7690-4AD9-99BF-336B5616BC5F}" sibTransId="{534474A5-F8CE-482F-ACC7-0EB10F200AD3}"/>
    <dgm:cxn modelId="{54FBC6D5-FE2A-4344-BA27-C2B4CA3E6590}" type="presOf" srcId="{43BF47BC-0599-42D1-8153-B065642BA38D}" destId="{71CEBFF9-C2A0-4F54-8F84-E3DF54C84771}" srcOrd="0" destOrd="0" presId="urn:microsoft.com/office/officeart/2005/8/layout/process1"/>
    <dgm:cxn modelId="{52356824-F020-4651-A566-A504873250AE}" type="presOf" srcId="{90B4E3E3-A45F-4188-BACC-465C1453D8D5}" destId="{D79E711E-A3BF-46B6-9CDA-FF7BF5A448C6}" srcOrd="0" destOrd="0" presId="urn:microsoft.com/office/officeart/2005/8/layout/process1"/>
    <dgm:cxn modelId="{75C41CAD-8227-4BAE-917F-172A296F90D1}" type="presParOf" srcId="{D79E711E-A3BF-46B6-9CDA-FF7BF5A448C6}" destId="{71CEBFF9-C2A0-4F54-8F84-E3DF54C84771}" srcOrd="0"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4021675-1908-49D1-95AC-77949FA3D9A7}"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GB"/>
        </a:p>
      </dgm:t>
    </dgm:pt>
    <dgm:pt modelId="{E159313B-B111-406D-829D-09D2B2B504A3}">
      <dgm:prSet/>
      <dgm:spPr>
        <a:gradFill rotWithShape="0">
          <a:gsLst>
            <a:gs pos="0">
              <a:srgbClr val="FFFFFF"/>
            </a:gs>
            <a:gs pos="50000">
              <a:schemeClr val="accent1">
                <a:hueOff val="0"/>
                <a:satOff val="0"/>
                <a:lumOff val="0"/>
                <a:alphaOff val="0"/>
                <a:lumMod val="105000"/>
                <a:satMod val="103000"/>
                <a:tint val="73000"/>
              </a:schemeClr>
            </a:gs>
            <a:gs pos="100000">
              <a:schemeClr val="accent1">
                <a:lumMod val="75000"/>
              </a:schemeClr>
            </a:gs>
          </a:gsLst>
        </a:gradFill>
        <a:effectLst>
          <a:outerShdw blurRad="50800" dist="38100" dir="2700000" algn="tl" rotWithShape="0">
            <a:prstClr val="black">
              <a:alpha val="40000"/>
            </a:prstClr>
          </a:outerShdw>
        </a:effectLst>
      </dgm:spPr>
      <dgm:t>
        <a:bodyPr/>
        <a:lstStyle/>
        <a:p>
          <a:pPr rtl="0"/>
          <a:r>
            <a:rPr lang="en-GB" b="1" dirty="0" smtClean="0"/>
            <a:t>Ground heat exchanger length : 135.0 Km</a:t>
          </a:r>
          <a:endParaRPr lang="en-GB" b="1" dirty="0"/>
        </a:p>
      </dgm:t>
    </dgm:pt>
    <dgm:pt modelId="{265B0B24-46AF-4608-9CF8-A5C01B133976}" type="parTrans" cxnId="{00515E30-54F3-47B6-BBDF-36D52E7C8590}">
      <dgm:prSet/>
      <dgm:spPr/>
      <dgm:t>
        <a:bodyPr/>
        <a:lstStyle/>
        <a:p>
          <a:endParaRPr lang="en-GB"/>
        </a:p>
      </dgm:t>
    </dgm:pt>
    <dgm:pt modelId="{945DCE6C-8829-455D-9481-4AB3C5078C56}" type="sibTrans" cxnId="{00515E30-54F3-47B6-BBDF-36D52E7C8590}">
      <dgm:prSet/>
      <dgm:spPr/>
      <dgm:t>
        <a:bodyPr/>
        <a:lstStyle/>
        <a:p>
          <a:endParaRPr lang="en-GB"/>
        </a:p>
      </dgm:t>
    </dgm:pt>
    <dgm:pt modelId="{2F3C1551-E403-4DB2-AED4-EFB6D1369712}" type="pres">
      <dgm:prSet presAssocID="{54021675-1908-49D1-95AC-77949FA3D9A7}" presName="Name0" presStyleCnt="0">
        <dgm:presLayoutVars>
          <dgm:dir/>
          <dgm:resizeHandles val="exact"/>
        </dgm:presLayoutVars>
      </dgm:prSet>
      <dgm:spPr/>
      <dgm:t>
        <a:bodyPr/>
        <a:lstStyle/>
        <a:p>
          <a:endParaRPr lang="en-GB"/>
        </a:p>
      </dgm:t>
    </dgm:pt>
    <dgm:pt modelId="{8312BC4D-9CC4-4054-B910-9F8C24ED2556}" type="pres">
      <dgm:prSet presAssocID="{E159313B-B111-406D-829D-09D2B2B504A3}" presName="node" presStyleLbl="node1" presStyleIdx="0" presStyleCnt="1" custLinFactNeighborX="814" custLinFactNeighborY="-64701">
        <dgm:presLayoutVars>
          <dgm:bulletEnabled val="1"/>
        </dgm:presLayoutVars>
      </dgm:prSet>
      <dgm:spPr/>
      <dgm:t>
        <a:bodyPr/>
        <a:lstStyle/>
        <a:p>
          <a:endParaRPr lang="en-GB"/>
        </a:p>
      </dgm:t>
    </dgm:pt>
  </dgm:ptLst>
  <dgm:cxnLst>
    <dgm:cxn modelId="{37C5A52A-F435-4A5E-B450-DB10F5FB1E38}" type="presOf" srcId="{54021675-1908-49D1-95AC-77949FA3D9A7}" destId="{2F3C1551-E403-4DB2-AED4-EFB6D1369712}" srcOrd="0" destOrd="0" presId="urn:microsoft.com/office/officeart/2005/8/layout/process1"/>
    <dgm:cxn modelId="{00515E30-54F3-47B6-BBDF-36D52E7C8590}" srcId="{54021675-1908-49D1-95AC-77949FA3D9A7}" destId="{E159313B-B111-406D-829D-09D2B2B504A3}" srcOrd="0" destOrd="0" parTransId="{265B0B24-46AF-4608-9CF8-A5C01B133976}" sibTransId="{945DCE6C-8829-455D-9481-4AB3C5078C56}"/>
    <dgm:cxn modelId="{F8CA0791-2AFB-4FBD-8C43-82E02A922289}" type="presOf" srcId="{E159313B-B111-406D-829D-09D2B2B504A3}" destId="{8312BC4D-9CC4-4054-B910-9F8C24ED2556}" srcOrd="0" destOrd="0" presId="urn:microsoft.com/office/officeart/2005/8/layout/process1"/>
    <dgm:cxn modelId="{408ACB4B-4BE0-4D35-B9CA-7125DC533B86}" type="presParOf" srcId="{2F3C1551-E403-4DB2-AED4-EFB6D1369712}" destId="{8312BC4D-9CC4-4054-B910-9F8C24ED2556}" srcOrd="0"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796547D-5593-489D-B6E0-275964E0E969}"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GB"/>
        </a:p>
      </dgm:t>
    </dgm:pt>
    <dgm:pt modelId="{41DDA1AE-E8AC-4B9A-A129-0ED8CE9F2F21}">
      <dgm:prSet custT="1"/>
      <dgm:spPr>
        <a:gradFill rotWithShape="0">
          <a:gsLst>
            <a:gs pos="63900">
              <a:srgbClr val="9EBFE5"/>
            </a:gs>
            <a:gs pos="0">
              <a:srgbClr val="FFFFFF"/>
            </a:gs>
            <a:gs pos="73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gradFill>
        <a:effectLst>
          <a:outerShdw blurRad="50800" dist="38100" dir="2700000" algn="tl" rotWithShape="0">
            <a:prstClr val="black">
              <a:alpha val="40000"/>
            </a:prstClr>
          </a:outerShdw>
        </a:effectLst>
      </dgm:spPr>
      <dgm:t>
        <a:bodyPr/>
        <a:lstStyle/>
        <a:p>
          <a:pPr rtl="0"/>
          <a:r>
            <a:rPr lang="en-US" sz="2500" dirty="0" smtClean="0"/>
            <a:t>Geothermal heat pumps</a:t>
          </a:r>
          <a:endParaRPr lang="en-GB" sz="2500" dirty="0"/>
        </a:p>
      </dgm:t>
    </dgm:pt>
    <dgm:pt modelId="{DA7E0A9D-8F24-4014-B524-26C320AD2994}" type="parTrans" cxnId="{4BB38976-1A9F-42D7-833B-E2ADC64F76BD}">
      <dgm:prSet/>
      <dgm:spPr/>
      <dgm:t>
        <a:bodyPr/>
        <a:lstStyle/>
        <a:p>
          <a:endParaRPr lang="en-GB"/>
        </a:p>
      </dgm:t>
    </dgm:pt>
    <dgm:pt modelId="{9F619999-F6B5-4989-A8E6-8BA0C9C9F402}" type="sibTrans" cxnId="{4BB38976-1A9F-42D7-833B-E2ADC64F76BD}">
      <dgm:prSet/>
      <dgm:spPr/>
      <dgm:t>
        <a:bodyPr/>
        <a:lstStyle/>
        <a:p>
          <a:endParaRPr lang="en-GB"/>
        </a:p>
      </dgm:t>
    </dgm:pt>
    <dgm:pt modelId="{DC9C99F6-BCC5-4C73-A62F-9D4582A145EF}" type="pres">
      <dgm:prSet presAssocID="{D796547D-5593-489D-B6E0-275964E0E969}" presName="Name0" presStyleCnt="0">
        <dgm:presLayoutVars>
          <dgm:dir/>
          <dgm:resizeHandles val="exact"/>
        </dgm:presLayoutVars>
      </dgm:prSet>
      <dgm:spPr/>
      <dgm:t>
        <a:bodyPr/>
        <a:lstStyle/>
        <a:p>
          <a:endParaRPr lang="en-GB"/>
        </a:p>
      </dgm:t>
    </dgm:pt>
    <dgm:pt modelId="{F733E33F-6F5E-4F0D-BE13-BB2A54FBFB43}" type="pres">
      <dgm:prSet presAssocID="{41DDA1AE-E8AC-4B9A-A129-0ED8CE9F2F21}" presName="node" presStyleLbl="node1" presStyleIdx="0" presStyleCnt="1">
        <dgm:presLayoutVars>
          <dgm:bulletEnabled val="1"/>
        </dgm:presLayoutVars>
      </dgm:prSet>
      <dgm:spPr/>
      <dgm:t>
        <a:bodyPr/>
        <a:lstStyle/>
        <a:p>
          <a:endParaRPr lang="en-GB"/>
        </a:p>
      </dgm:t>
    </dgm:pt>
  </dgm:ptLst>
  <dgm:cxnLst>
    <dgm:cxn modelId="{4BB38976-1A9F-42D7-833B-E2ADC64F76BD}" srcId="{D796547D-5593-489D-B6E0-275964E0E969}" destId="{41DDA1AE-E8AC-4B9A-A129-0ED8CE9F2F21}" srcOrd="0" destOrd="0" parTransId="{DA7E0A9D-8F24-4014-B524-26C320AD2994}" sibTransId="{9F619999-F6B5-4989-A8E6-8BA0C9C9F402}"/>
    <dgm:cxn modelId="{0A6CEE84-F89E-4633-BC9A-C4FAE6923432}" type="presOf" srcId="{D796547D-5593-489D-B6E0-275964E0E969}" destId="{DC9C99F6-BCC5-4C73-A62F-9D4582A145EF}" srcOrd="0" destOrd="0" presId="urn:microsoft.com/office/officeart/2005/8/layout/process1"/>
    <dgm:cxn modelId="{6EAC678A-CB30-4909-9FDC-ADCE3B53C1E1}" type="presOf" srcId="{41DDA1AE-E8AC-4B9A-A129-0ED8CE9F2F21}" destId="{F733E33F-6F5E-4F0D-BE13-BB2A54FBFB43}" srcOrd="0" destOrd="0" presId="urn:microsoft.com/office/officeart/2005/8/layout/process1"/>
    <dgm:cxn modelId="{6B94CC33-830F-4F67-A27A-C25D4B8B0BC1}" type="presParOf" srcId="{DC9C99F6-BCC5-4C73-A62F-9D4582A145EF}" destId="{F733E33F-6F5E-4F0D-BE13-BB2A54FBFB4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ECE006-61C3-455A-8265-01F98B872ECE}"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GB"/>
        </a:p>
      </dgm:t>
    </dgm:pt>
    <dgm:pt modelId="{2EA277DA-5B57-4142-9604-12139C95B2D6}">
      <dgm:prSet/>
      <dgm:spPr>
        <a:gradFill flip="none" rotWithShape="1">
          <a:gsLst>
            <a:gs pos="0">
              <a:schemeClr val="bg1"/>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path path="circle">
            <a:fillToRect l="100000" t="100000"/>
          </a:path>
          <a:tileRect r="-100000" b="-100000"/>
        </a:gradFill>
      </dgm:spPr>
      <dgm:t>
        <a:bodyPr/>
        <a:lstStyle/>
        <a:p>
          <a:pPr rtl="0"/>
          <a:r>
            <a:rPr lang="en-GB" dirty="0" smtClean="0"/>
            <a:t>Heating system heat pump consists of three different circuits:</a:t>
          </a:r>
          <a:endParaRPr lang="en-GB" dirty="0"/>
        </a:p>
      </dgm:t>
    </dgm:pt>
    <dgm:pt modelId="{A61174C6-2C34-471D-A447-45E30CB61BED}" type="parTrans" cxnId="{E5489287-4F66-4D59-AFE5-6AD973E00C04}">
      <dgm:prSet/>
      <dgm:spPr/>
      <dgm:t>
        <a:bodyPr/>
        <a:lstStyle/>
        <a:p>
          <a:endParaRPr lang="en-GB"/>
        </a:p>
      </dgm:t>
    </dgm:pt>
    <dgm:pt modelId="{FD879BC7-85C8-42DE-898A-D29AC56155CF}" type="sibTrans" cxnId="{E5489287-4F66-4D59-AFE5-6AD973E00C04}">
      <dgm:prSet/>
      <dgm:spPr/>
      <dgm:t>
        <a:bodyPr/>
        <a:lstStyle/>
        <a:p>
          <a:endParaRPr lang="en-GB"/>
        </a:p>
      </dgm:t>
    </dgm:pt>
    <dgm:pt modelId="{975A3E0C-9E3F-44A2-A85D-585BB22D8AB0}">
      <dgm:prSet/>
      <dgm:spPr>
        <a:gradFill flip="none" rotWithShape="1">
          <a:gsLst>
            <a:gs pos="0">
              <a:schemeClr val="bg1"/>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path path="circle">
            <a:fillToRect l="100000" t="100000"/>
          </a:path>
          <a:tileRect r="-100000" b="-100000"/>
        </a:gradFill>
      </dgm:spPr>
      <dgm:t>
        <a:bodyPr/>
        <a:lstStyle/>
        <a:p>
          <a:pPr rtl="0"/>
          <a:r>
            <a:rPr lang="en-GB" dirty="0" smtClean="0"/>
            <a:t>The primary circuit</a:t>
          </a:r>
          <a:r>
            <a:rPr lang="ro-RO" dirty="0" smtClean="0"/>
            <a:t> </a:t>
          </a:r>
          <a:r>
            <a:rPr lang="en-GB" dirty="0" smtClean="0"/>
            <a:t> or heat source</a:t>
          </a:r>
          <a:r>
            <a:rPr lang="ro-RO" dirty="0" smtClean="0"/>
            <a:t> circuit</a:t>
          </a:r>
          <a:r>
            <a:rPr lang="en-GB" dirty="0" smtClean="0"/>
            <a:t> through which heat is extracted from the ground </a:t>
          </a:r>
          <a:endParaRPr lang="en-GB" dirty="0"/>
        </a:p>
      </dgm:t>
    </dgm:pt>
    <dgm:pt modelId="{2386E47F-3675-49C1-8F0A-23D49150AC90}" type="parTrans" cxnId="{280663AD-ABD5-402C-8EEB-D21D1A8AAEE7}">
      <dgm:prSet/>
      <dgm:spPr/>
      <dgm:t>
        <a:bodyPr/>
        <a:lstStyle/>
        <a:p>
          <a:endParaRPr lang="en-GB"/>
        </a:p>
      </dgm:t>
    </dgm:pt>
    <dgm:pt modelId="{94E97A15-FD7A-4A74-8A18-E60FB2CF25D0}" type="sibTrans" cxnId="{280663AD-ABD5-402C-8EEB-D21D1A8AAEE7}">
      <dgm:prSet/>
      <dgm:spPr/>
      <dgm:t>
        <a:bodyPr/>
        <a:lstStyle/>
        <a:p>
          <a:endParaRPr lang="en-GB"/>
        </a:p>
      </dgm:t>
    </dgm:pt>
    <dgm:pt modelId="{B7C8D3EE-7EAD-46F0-8FCE-A5CEC4F73202}">
      <dgm:prSet/>
      <dgm:spPr>
        <a:gradFill flip="none" rotWithShape="1">
          <a:gsLst>
            <a:gs pos="0">
              <a:schemeClr val="bg1"/>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path path="circle">
            <a:fillToRect l="100000" t="100000"/>
          </a:path>
          <a:tileRect r="-100000" b="-100000"/>
        </a:gradFill>
      </dgm:spPr>
      <dgm:t>
        <a:bodyPr/>
        <a:lstStyle/>
        <a:p>
          <a:pPr rtl="0"/>
          <a:r>
            <a:rPr lang="en-GB" dirty="0" smtClean="0"/>
            <a:t>Heat pump refrigerant circuit</a:t>
          </a:r>
          <a:endParaRPr lang="en-GB" dirty="0"/>
        </a:p>
      </dgm:t>
    </dgm:pt>
    <dgm:pt modelId="{D46FA652-D086-41A1-9C01-11B0EB70BD5C}" type="parTrans" cxnId="{BCE7754A-5F23-4CEC-A2B3-3A638FCA3C3B}">
      <dgm:prSet/>
      <dgm:spPr/>
      <dgm:t>
        <a:bodyPr/>
        <a:lstStyle/>
        <a:p>
          <a:endParaRPr lang="en-GB"/>
        </a:p>
      </dgm:t>
    </dgm:pt>
    <dgm:pt modelId="{D9C1183A-B332-4FB4-8956-A59B6ECAACE5}" type="sibTrans" cxnId="{BCE7754A-5F23-4CEC-A2B3-3A638FCA3C3B}">
      <dgm:prSet/>
      <dgm:spPr/>
      <dgm:t>
        <a:bodyPr/>
        <a:lstStyle/>
        <a:p>
          <a:endParaRPr lang="en-GB"/>
        </a:p>
      </dgm:t>
    </dgm:pt>
    <dgm:pt modelId="{374DDD57-1F7C-47CE-8BE8-BF8C219715F2}">
      <dgm:prSet/>
      <dgm:spPr>
        <a:gradFill flip="none" rotWithShape="1">
          <a:gsLst>
            <a:gs pos="0">
              <a:schemeClr val="bg1"/>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path path="circle">
            <a:fillToRect l="100000" t="100000"/>
          </a:path>
          <a:tileRect r="-100000" b="-100000"/>
        </a:gradFill>
      </dgm:spPr>
      <dgm:t>
        <a:bodyPr/>
        <a:lstStyle/>
        <a:p>
          <a:pPr rtl="0"/>
          <a:r>
            <a:rPr lang="en-GB" dirty="0" smtClean="0"/>
            <a:t>The secondary circuit – heating</a:t>
          </a:r>
          <a:r>
            <a:rPr lang="ro-RO" dirty="0" smtClean="0"/>
            <a:t> </a:t>
          </a:r>
          <a:r>
            <a:rPr lang="en-GB" dirty="0" smtClean="0"/>
            <a:t> interior of the </a:t>
          </a:r>
          <a:r>
            <a:rPr lang="ro-RO" dirty="0" smtClean="0"/>
            <a:t>building.</a:t>
          </a:r>
          <a:endParaRPr lang="en-GB" dirty="0"/>
        </a:p>
      </dgm:t>
    </dgm:pt>
    <dgm:pt modelId="{47EC00EA-9874-43BE-B296-D445403989BB}" type="parTrans" cxnId="{342BF41A-B21C-4AC8-9CCB-5B01FF374143}">
      <dgm:prSet/>
      <dgm:spPr/>
      <dgm:t>
        <a:bodyPr/>
        <a:lstStyle/>
        <a:p>
          <a:endParaRPr lang="en-GB"/>
        </a:p>
      </dgm:t>
    </dgm:pt>
    <dgm:pt modelId="{065541B0-E041-450C-BC65-364DBE416AAD}" type="sibTrans" cxnId="{342BF41A-B21C-4AC8-9CCB-5B01FF374143}">
      <dgm:prSet/>
      <dgm:spPr/>
      <dgm:t>
        <a:bodyPr/>
        <a:lstStyle/>
        <a:p>
          <a:endParaRPr lang="en-GB"/>
        </a:p>
      </dgm:t>
    </dgm:pt>
    <dgm:pt modelId="{A47F981B-7FF9-4C6B-9CE5-0F1F6E7D7606}" type="pres">
      <dgm:prSet presAssocID="{C6ECE006-61C3-455A-8265-01F98B872ECE}" presName="Name0" presStyleCnt="0">
        <dgm:presLayoutVars>
          <dgm:dir/>
          <dgm:resizeHandles val="exact"/>
        </dgm:presLayoutVars>
      </dgm:prSet>
      <dgm:spPr/>
    </dgm:pt>
    <dgm:pt modelId="{CB5D513E-07A4-487E-9081-3042F890459E}" type="pres">
      <dgm:prSet presAssocID="{2EA277DA-5B57-4142-9604-12139C95B2D6}" presName="node" presStyleLbl="node1" presStyleIdx="0" presStyleCnt="4">
        <dgm:presLayoutVars>
          <dgm:bulletEnabled val="1"/>
        </dgm:presLayoutVars>
      </dgm:prSet>
      <dgm:spPr/>
    </dgm:pt>
    <dgm:pt modelId="{79B7FF91-9E33-43E0-ADC6-DCE4B8ABC6EC}" type="pres">
      <dgm:prSet presAssocID="{FD879BC7-85C8-42DE-898A-D29AC56155CF}" presName="sibTrans" presStyleLbl="sibTrans2D1" presStyleIdx="0" presStyleCnt="3"/>
      <dgm:spPr/>
    </dgm:pt>
    <dgm:pt modelId="{139CAF64-8D83-4297-B8AB-AA2E4C8CF275}" type="pres">
      <dgm:prSet presAssocID="{FD879BC7-85C8-42DE-898A-D29AC56155CF}" presName="connectorText" presStyleLbl="sibTrans2D1" presStyleIdx="0" presStyleCnt="3"/>
      <dgm:spPr/>
    </dgm:pt>
    <dgm:pt modelId="{B014E265-7589-4EAB-B757-0DCB818C3DEC}" type="pres">
      <dgm:prSet presAssocID="{975A3E0C-9E3F-44A2-A85D-585BB22D8AB0}" presName="node" presStyleLbl="node1" presStyleIdx="1" presStyleCnt="4">
        <dgm:presLayoutVars>
          <dgm:bulletEnabled val="1"/>
        </dgm:presLayoutVars>
      </dgm:prSet>
      <dgm:spPr/>
      <dgm:t>
        <a:bodyPr/>
        <a:lstStyle/>
        <a:p>
          <a:endParaRPr lang="en-GB"/>
        </a:p>
      </dgm:t>
    </dgm:pt>
    <dgm:pt modelId="{A4C91AFE-6152-4E1C-88BB-20C50B1B165D}" type="pres">
      <dgm:prSet presAssocID="{94E97A15-FD7A-4A74-8A18-E60FB2CF25D0}" presName="sibTrans" presStyleLbl="sibTrans2D1" presStyleIdx="1" presStyleCnt="3"/>
      <dgm:spPr/>
    </dgm:pt>
    <dgm:pt modelId="{85DBFA6C-3FAA-447F-B7C9-FD896C00BBF8}" type="pres">
      <dgm:prSet presAssocID="{94E97A15-FD7A-4A74-8A18-E60FB2CF25D0}" presName="connectorText" presStyleLbl="sibTrans2D1" presStyleIdx="1" presStyleCnt="3"/>
      <dgm:spPr/>
    </dgm:pt>
    <dgm:pt modelId="{6BE24D70-DDEB-4918-8969-48BE677F9DF9}" type="pres">
      <dgm:prSet presAssocID="{B7C8D3EE-7EAD-46F0-8FCE-A5CEC4F73202}" presName="node" presStyleLbl="node1" presStyleIdx="2" presStyleCnt="4">
        <dgm:presLayoutVars>
          <dgm:bulletEnabled val="1"/>
        </dgm:presLayoutVars>
      </dgm:prSet>
      <dgm:spPr/>
    </dgm:pt>
    <dgm:pt modelId="{73F27E77-21BD-4D7D-AEFE-6AD3A4836832}" type="pres">
      <dgm:prSet presAssocID="{D9C1183A-B332-4FB4-8956-A59B6ECAACE5}" presName="sibTrans" presStyleLbl="sibTrans2D1" presStyleIdx="2" presStyleCnt="3"/>
      <dgm:spPr/>
    </dgm:pt>
    <dgm:pt modelId="{53583956-DA09-4096-BFCE-FBB71B1FBB96}" type="pres">
      <dgm:prSet presAssocID="{D9C1183A-B332-4FB4-8956-A59B6ECAACE5}" presName="connectorText" presStyleLbl="sibTrans2D1" presStyleIdx="2" presStyleCnt="3"/>
      <dgm:spPr/>
    </dgm:pt>
    <dgm:pt modelId="{04B98332-0070-4922-B224-559EEBF105CA}" type="pres">
      <dgm:prSet presAssocID="{374DDD57-1F7C-47CE-8BE8-BF8C219715F2}" presName="node" presStyleLbl="node1" presStyleIdx="3" presStyleCnt="4">
        <dgm:presLayoutVars>
          <dgm:bulletEnabled val="1"/>
        </dgm:presLayoutVars>
      </dgm:prSet>
      <dgm:spPr/>
      <dgm:t>
        <a:bodyPr/>
        <a:lstStyle/>
        <a:p>
          <a:endParaRPr lang="en-GB"/>
        </a:p>
      </dgm:t>
    </dgm:pt>
  </dgm:ptLst>
  <dgm:cxnLst>
    <dgm:cxn modelId="{63094272-98F1-4713-B920-C69283FD3C00}" type="presOf" srcId="{975A3E0C-9E3F-44A2-A85D-585BB22D8AB0}" destId="{B014E265-7589-4EAB-B757-0DCB818C3DEC}" srcOrd="0" destOrd="0" presId="urn:microsoft.com/office/officeart/2005/8/layout/process1"/>
    <dgm:cxn modelId="{84748F3F-3B0E-4AC2-9BB8-90FA8A5D2837}" type="presOf" srcId="{2EA277DA-5B57-4142-9604-12139C95B2D6}" destId="{CB5D513E-07A4-487E-9081-3042F890459E}" srcOrd="0" destOrd="0" presId="urn:microsoft.com/office/officeart/2005/8/layout/process1"/>
    <dgm:cxn modelId="{754931E6-1822-4960-98A5-EDD7EE8C7F6D}" type="presOf" srcId="{94E97A15-FD7A-4A74-8A18-E60FB2CF25D0}" destId="{85DBFA6C-3FAA-447F-B7C9-FD896C00BBF8}" srcOrd="1" destOrd="0" presId="urn:microsoft.com/office/officeart/2005/8/layout/process1"/>
    <dgm:cxn modelId="{ABE14082-65E5-4078-8DE5-D2E8F6005D70}" type="presOf" srcId="{FD879BC7-85C8-42DE-898A-D29AC56155CF}" destId="{79B7FF91-9E33-43E0-ADC6-DCE4B8ABC6EC}" srcOrd="0" destOrd="0" presId="urn:microsoft.com/office/officeart/2005/8/layout/process1"/>
    <dgm:cxn modelId="{2DDDCE75-9481-47DF-BA58-764BA4C3FBCC}" type="presOf" srcId="{D9C1183A-B332-4FB4-8956-A59B6ECAACE5}" destId="{73F27E77-21BD-4D7D-AEFE-6AD3A4836832}" srcOrd="0" destOrd="0" presId="urn:microsoft.com/office/officeart/2005/8/layout/process1"/>
    <dgm:cxn modelId="{E5489287-4F66-4D59-AFE5-6AD973E00C04}" srcId="{C6ECE006-61C3-455A-8265-01F98B872ECE}" destId="{2EA277DA-5B57-4142-9604-12139C95B2D6}" srcOrd="0" destOrd="0" parTransId="{A61174C6-2C34-471D-A447-45E30CB61BED}" sibTransId="{FD879BC7-85C8-42DE-898A-D29AC56155CF}"/>
    <dgm:cxn modelId="{F4BCF348-1600-44B3-A045-DE2C1AF81DED}" type="presOf" srcId="{374DDD57-1F7C-47CE-8BE8-BF8C219715F2}" destId="{04B98332-0070-4922-B224-559EEBF105CA}" srcOrd="0" destOrd="0" presId="urn:microsoft.com/office/officeart/2005/8/layout/process1"/>
    <dgm:cxn modelId="{FC57321C-048E-4FAA-8C12-205F745876FD}" type="presOf" srcId="{94E97A15-FD7A-4A74-8A18-E60FB2CF25D0}" destId="{A4C91AFE-6152-4E1C-88BB-20C50B1B165D}" srcOrd="0" destOrd="0" presId="urn:microsoft.com/office/officeart/2005/8/layout/process1"/>
    <dgm:cxn modelId="{280663AD-ABD5-402C-8EEB-D21D1A8AAEE7}" srcId="{C6ECE006-61C3-455A-8265-01F98B872ECE}" destId="{975A3E0C-9E3F-44A2-A85D-585BB22D8AB0}" srcOrd="1" destOrd="0" parTransId="{2386E47F-3675-49C1-8F0A-23D49150AC90}" sibTransId="{94E97A15-FD7A-4A74-8A18-E60FB2CF25D0}"/>
    <dgm:cxn modelId="{AF1683B2-2A1A-4B8A-8663-2F4A920902D1}" type="presOf" srcId="{FD879BC7-85C8-42DE-898A-D29AC56155CF}" destId="{139CAF64-8D83-4297-B8AB-AA2E4C8CF275}" srcOrd="1" destOrd="0" presId="urn:microsoft.com/office/officeart/2005/8/layout/process1"/>
    <dgm:cxn modelId="{6B71B4E5-010C-4618-9244-6D31BDAFF246}" type="presOf" srcId="{C6ECE006-61C3-455A-8265-01F98B872ECE}" destId="{A47F981B-7FF9-4C6B-9CE5-0F1F6E7D7606}" srcOrd="0" destOrd="0" presId="urn:microsoft.com/office/officeart/2005/8/layout/process1"/>
    <dgm:cxn modelId="{342BF41A-B21C-4AC8-9CCB-5B01FF374143}" srcId="{C6ECE006-61C3-455A-8265-01F98B872ECE}" destId="{374DDD57-1F7C-47CE-8BE8-BF8C219715F2}" srcOrd="3" destOrd="0" parTransId="{47EC00EA-9874-43BE-B296-D445403989BB}" sibTransId="{065541B0-E041-450C-BC65-364DBE416AAD}"/>
    <dgm:cxn modelId="{BCE7754A-5F23-4CEC-A2B3-3A638FCA3C3B}" srcId="{C6ECE006-61C3-455A-8265-01F98B872ECE}" destId="{B7C8D3EE-7EAD-46F0-8FCE-A5CEC4F73202}" srcOrd="2" destOrd="0" parTransId="{D46FA652-D086-41A1-9C01-11B0EB70BD5C}" sibTransId="{D9C1183A-B332-4FB4-8956-A59B6ECAACE5}"/>
    <dgm:cxn modelId="{5B924362-994C-41A4-A21C-574C185C1016}" type="presOf" srcId="{D9C1183A-B332-4FB4-8956-A59B6ECAACE5}" destId="{53583956-DA09-4096-BFCE-FBB71B1FBB96}" srcOrd="1" destOrd="0" presId="urn:microsoft.com/office/officeart/2005/8/layout/process1"/>
    <dgm:cxn modelId="{DA8645DE-3CA7-4EA5-9370-66B2306EE828}" type="presOf" srcId="{B7C8D3EE-7EAD-46F0-8FCE-A5CEC4F73202}" destId="{6BE24D70-DDEB-4918-8969-48BE677F9DF9}" srcOrd="0" destOrd="0" presId="urn:microsoft.com/office/officeart/2005/8/layout/process1"/>
    <dgm:cxn modelId="{182A6D06-D5CE-41B2-B2EE-A511242CFA26}" type="presParOf" srcId="{A47F981B-7FF9-4C6B-9CE5-0F1F6E7D7606}" destId="{CB5D513E-07A4-487E-9081-3042F890459E}" srcOrd="0" destOrd="0" presId="urn:microsoft.com/office/officeart/2005/8/layout/process1"/>
    <dgm:cxn modelId="{A12AC3BE-10E8-4769-9D61-7528A9202248}" type="presParOf" srcId="{A47F981B-7FF9-4C6B-9CE5-0F1F6E7D7606}" destId="{79B7FF91-9E33-43E0-ADC6-DCE4B8ABC6EC}" srcOrd="1" destOrd="0" presId="urn:microsoft.com/office/officeart/2005/8/layout/process1"/>
    <dgm:cxn modelId="{4CD67F78-BB6F-4975-AA8F-8571D3300910}" type="presParOf" srcId="{79B7FF91-9E33-43E0-ADC6-DCE4B8ABC6EC}" destId="{139CAF64-8D83-4297-B8AB-AA2E4C8CF275}" srcOrd="0" destOrd="0" presId="urn:microsoft.com/office/officeart/2005/8/layout/process1"/>
    <dgm:cxn modelId="{2443FCC2-3E06-40D8-B820-E515F391D0AA}" type="presParOf" srcId="{A47F981B-7FF9-4C6B-9CE5-0F1F6E7D7606}" destId="{B014E265-7589-4EAB-B757-0DCB818C3DEC}" srcOrd="2" destOrd="0" presId="urn:microsoft.com/office/officeart/2005/8/layout/process1"/>
    <dgm:cxn modelId="{1BDFB5CD-AB6F-40B8-85B3-2DDA3E86FACD}" type="presParOf" srcId="{A47F981B-7FF9-4C6B-9CE5-0F1F6E7D7606}" destId="{A4C91AFE-6152-4E1C-88BB-20C50B1B165D}" srcOrd="3" destOrd="0" presId="urn:microsoft.com/office/officeart/2005/8/layout/process1"/>
    <dgm:cxn modelId="{915A886A-81F4-4EF4-B78B-D457FDC68EAF}" type="presParOf" srcId="{A4C91AFE-6152-4E1C-88BB-20C50B1B165D}" destId="{85DBFA6C-3FAA-447F-B7C9-FD896C00BBF8}" srcOrd="0" destOrd="0" presId="urn:microsoft.com/office/officeart/2005/8/layout/process1"/>
    <dgm:cxn modelId="{34697DB7-E8F9-42E5-8125-A2134D583252}" type="presParOf" srcId="{A47F981B-7FF9-4C6B-9CE5-0F1F6E7D7606}" destId="{6BE24D70-DDEB-4918-8969-48BE677F9DF9}" srcOrd="4" destOrd="0" presId="urn:microsoft.com/office/officeart/2005/8/layout/process1"/>
    <dgm:cxn modelId="{9AF85A12-BD2F-4B69-8FD1-6BA2A25EE3AD}" type="presParOf" srcId="{A47F981B-7FF9-4C6B-9CE5-0F1F6E7D7606}" destId="{73F27E77-21BD-4D7D-AEFE-6AD3A4836832}" srcOrd="5" destOrd="0" presId="urn:microsoft.com/office/officeart/2005/8/layout/process1"/>
    <dgm:cxn modelId="{3487341B-F636-4D56-9711-2154A3CD471F}" type="presParOf" srcId="{73F27E77-21BD-4D7D-AEFE-6AD3A4836832}" destId="{53583956-DA09-4096-BFCE-FBB71B1FBB96}" srcOrd="0" destOrd="0" presId="urn:microsoft.com/office/officeart/2005/8/layout/process1"/>
    <dgm:cxn modelId="{3261A202-8A2C-46AC-B2DD-D5023C35E695}" type="presParOf" srcId="{A47F981B-7FF9-4C6B-9CE5-0F1F6E7D7606}" destId="{04B98332-0070-4922-B224-559EEBF105CA}" srcOrd="6"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649E62D-3349-42A2-AE48-E5EA522A21B2}"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GB"/>
        </a:p>
      </dgm:t>
    </dgm:pt>
    <dgm:pt modelId="{BD1C5B4B-ACA1-4FD3-841B-1E6CE3C6327B}">
      <dgm:prSet custT="1"/>
      <dgm:spPr>
        <a:gradFill rotWithShape="0">
          <a:gsLst>
            <a:gs pos="0">
              <a:srgbClr val="FFFFFF"/>
            </a:gs>
            <a:gs pos="69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gradFill>
        <a:effectLst>
          <a:outerShdw blurRad="50800" dist="38100" dir="2700000" algn="tl" rotWithShape="0">
            <a:prstClr val="black">
              <a:alpha val="40000"/>
            </a:prstClr>
          </a:outerShdw>
        </a:effectLst>
      </dgm:spPr>
      <dgm:t>
        <a:bodyPr/>
        <a:lstStyle/>
        <a:p>
          <a:pPr rtl="0"/>
          <a:r>
            <a:rPr lang="en-US" sz="2500" dirty="0" smtClean="0"/>
            <a:t>Geothermal heat pumps</a:t>
          </a:r>
          <a:endParaRPr lang="en-GB" sz="2500" dirty="0"/>
        </a:p>
      </dgm:t>
    </dgm:pt>
    <dgm:pt modelId="{7AB2E5F4-9C4A-4103-B601-3426084E3FE7}" type="parTrans" cxnId="{A50F277D-299C-464E-AC61-5E61C64AB0CD}">
      <dgm:prSet/>
      <dgm:spPr/>
      <dgm:t>
        <a:bodyPr/>
        <a:lstStyle/>
        <a:p>
          <a:endParaRPr lang="en-GB"/>
        </a:p>
      </dgm:t>
    </dgm:pt>
    <dgm:pt modelId="{0DAF18AA-FBA3-45A4-8C6A-72BED98AE991}" type="sibTrans" cxnId="{A50F277D-299C-464E-AC61-5E61C64AB0CD}">
      <dgm:prSet/>
      <dgm:spPr/>
      <dgm:t>
        <a:bodyPr/>
        <a:lstStyle/>
        <a:p>
          <a:endParaRPr lang="en-GB"/>
        </a:p>
      </dgm:t>
    </dgm:pt>
    <dgm:pt modelId="{47CBA409-392C-4C56-9ED6-0214EA86153C}" type="pres">
      <dgm:prSet presAssocID="{0649E62D-3349-42A2-AE48-E5EA522A21B2}" presName="Name0" presStyleCnt="0">
        <dgm:presLayoutVars>
          <dgm:dir/>
          <dgm:resizeHandles val="exact"/>
        </dgm:presLayoutVars>
      </dgm:prSet>
      <dgm:spPr/>
      <dgm:t>
        <a:bodyPr/>
        <a:lstStyle/>
        <a:p>
          <a:endParaRPr lang="en-GB"/>
        </a:p>
      </dgm:t>
    </dgm:pt>
    <dgm:pt modelId="{4961876E-264D-4834-90F5-E925DCFB386B}" type="pres">
      <dgm:prSet presAssocID="{BD1C5B4B-ACA1-4FD3-841B-1E6CE3C6327B}" presName="node" presStyleLbl="node1" presStyleIdx="0" presStyleCnt="1">
        <dgm:presLayoutVars>
          <dgm:bulletEnabled val="1"/>
        </dgm:presLayoutVars>
      </dgm:prSet>
      <dgm:spPr/>
      <dgm:t>
        <a:bodyPr/>
        <a:lstStyle/>
        <a:p>
          <a:endParaRPr lang="en-GB"/>
        </a:p>
      </dgm:t>
    </dgm:pt>
  </dgm:ptLst>
  <dgm:cxnLst>
    <dgm:cxn modelId="{A50F277D-299C-464E-AC61-5E61C64AB0CD}" srcId="{0649E62D-3349-42A2-AE48-E5EA522A21B2}" destId="{BD1C5B4B-ACA1-4FD3-841B-1E6CE3C6327B}" srcOrd="0" destOrd="0" parTransId="{7AB2E5F4-9C4A-4103-B601-3426084E3FE7}" sibTransId="{0DAF18AA-FBA3-45A4-8C6A-72BED98AE991}"/>
    <dgm:cxn modelId="{03CC6982-CDC9-4EB6-BCB3-6006A4C0C43C}" type="presOf" srcId="{BD1C5B4B-ACA1-4FD3-841B-1E6CE3C6327B}" destId="{4961876E-264D-4834-90F5-E925DCFB386B}" srcOrd="0" destOrd="0" presId="urn:microsoft.com/office/officeart/2005/8/layout/process1"/>
    <dgm:cxn modelId="{4C9A7A07-BE88-489D-BECB-D93562BD9439}" type="presOf" srcId="{0649E62D-3349-42A2-AE48-E5EA522A21B2}" destId="{47CBA409-392C-4C56-9ED6-0214EA86153C}" srcOrd="0" destOrd="0" presId="urn:microsoft.com/office/officeart/2005/8/layout/process1"/>
    <dgm:cxn modelId="{834CF930-F650-43BD-AB4D-0592AD33C51C}" type="presParOf" srcId="{47CBA409-392C-4C56-9ED6-0214EA86153C}" destId="{4961876E-264D-4834-90F5-E925DCFB386B}"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D10EC3C-7CB5-410A-B417-6D15B9534B13}"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GB"/>
        </a:p>
      </dgm:t>
    </dgm:pt>
    <dgm:pt modelId="{AAF29677-F51C-415A-964C-548B008C1CAB}">
      <dgm:prSet/>
      <dgm:spPr>
        <a:gradFill flip="none" rotWithShape="1">
          <a:gsLst>
            <a:gs pos="0">
              <a:srgbClr val="FFFFFF"/>
            </a:gs>
            <a:gs pos="65000">
              <a:schemeClr val="accent1">
                <a:hueOff val="0"/>
                <a:satOff val="0"/>
                <a:lumOff val="0"/>
                <a:alphaOff val="0"/>
                <a:lumMod val="105000"/>
                <a:satMod val="103000"/>
                <a:tint val="73000"/>
              </a:schemeClr>
            </a:gs>
            <a:gs pos="100000">
              <a:schemeClr val="accent1">
                <a:lumMod val="75000"/>
              </a:schemeClr>
            </a:gs>
          </a:gsLst>
          <a:path path="circle">
            <a:fillToRect l="100000" t="100000"/>
          </a:path>
          <a:tileRect r="-100000" b="-100000"/>
        </a:gradFill>
        <a:effectLst>
          <a:outerShdw blurRad="50800" dist="38100" dir="2700000" algn="tl" rotWithShape="0">
            <a:prstClr val="black">
              <a:alpha val="40000"/>
            </a:prstClr>
          </a:outerShdw>
        </a:effectLst>
      </dgm:spPr>
      <dgm:t>
        <a:bodyPr/>
        <a:lstStyle/>
        <a:p>
          <a:pPr rtl="0"/>
          <a:r>
            <a:rPr lang="en-US" b="1" dirty="0" smtClean="0"/>
            <a:t>Example of HVAC geothermal point scheme from ELI</a:t>
          </a:r>
          <a:endParaRPr lang="en-GB" b="1" dirty="0"/>
        </a:p>
      </dgm:t>
    </dgm:pt>
    <dgm:pt modelId="{B6EAF1FC-8E30-4368-81F6-CB2285DE9AD9}" type="parTrans" cxnId="{96688AC3-9C89-474E-B34F-70E5BC79B448}">
      <dgm:prSet/>
      <dgm:spPr/>
      <dgm:t>
        <a:bodyPr/>
        <a:lstStyle/>
        <a:p>
          <a:endParaRPr lang="en-GB"/>
        </a:p>
      </dgm:t>
    </dgm:pt>
    <dgm:pt modelId="{295D2945-6DA2-4389-B91B-A1D3D67BFB1E}" type="sibTrans" cxnId="{96688AC3-9C89-474E-B34F-70E5BC79B448}">
      <dgm:prSet/>
      <dgm:spPr/>
      <dgm:t>
        <a:bodyPr/>
        <a:lstStyle/>
        <a:p>
          <a:endParaRPr lang="en-GB"/>
        </a:p>
      </dgm:t>
    </dgm:pt>
    <dgm:pt modelId="{787ACB9E-5AE3-4AB3-9A3F-B6A6DFCFCBAE}" type="pres">
      <dgm:prSet presAssocID="{8D10EC3C-7CB5-410A-B417-6D15B9534B13}" presName="Name0" presStyleCnt="0">
        <dgm:presLayoutVars>
          <dgm:dir/>
          <dgm:resizeHandles val="exact"/>
        </dgm:presLayoutVars>
      </dgm:prSet>
      <dgm:spPr/>
      <dgm:t>
        <a:bodyPr/>
        <a:lstStyle/>
        <a:p>
          <a:endParaRPr lang="en-GB"/>
        </a:p>
      </dgm:t>
    </dgm:pt>
    <dgm:pt modelId="{B91CF34B-000A-4397-9ABB-435BFCC7E7B9}" type="pres">
      <dgm:prSet presAssocID="{AAF29677-F51C-415A-964C-548B008C1CAB}" presName="node" presStyleLbl="node1" presStyleIdx="0" presStyleCnt="1" custScaleX="97884" custScaleY="8448" custLinFactNeighborX="627" custLinFactNeighborY="-6542">
        <dgm:presLayoutVars>
          <dgm:bulletEnabled val="1"/>
        </dgm:presLayoutVars>
      </dgm:prSet>
      <dgm:spPr/>
      <dgm:t>
        <a:bodyPr/>
        <a:lstStyle/>
        <a:p>
          <a:endParaRPr lang="en-GB"/>
        </a:p>
      </dgm:t>
    </dgm:pt>
  </dgm:ptLst>
  <dgm:cxnLst>
    <dgm:cxn modelId="{DD255B87-173C-4124-9838-86A651D17AEA}" type="presOf" srcId="{AAF29677-F51C-415A-964C-548B008C1CAB}" destId="{B91CF34B-000A-4397-9ABB-435BFCC7E7B9}" srcOrd="0" destOrd="0" presId="urn:microsoft.com/office/officeart/2005/8/layout/process1"/>
    <dgm:cxn modelId="{1962B795-051D-45F9-AFDA-1F32A755D0A0}" type="presOf" srcId="{8D10EC3C-7CB5-410A-B417-6D15B9534B13}" destId="{787ACB9E-5AE3-4AB3-9A3F-B6A6DFCFCBAE}" srcOrd="0" destOrd="0" presId="urn:microsoft.com/office/officeart/2005/8/layout/process1"/>
    <dgm:cxn modelId="{96688AC3-9C89-474E-B34F-70E5BC79B448}" srcId="{8D10EC3C-7CB5-410A-B417-6D15B9534B13}" destId="{AAF29677-F51C-415A-964C-548B008C1CAB}" srcOrd="0" destOrd="0" parTransId="{B6EAF1FC-8E30-4368-81F6-CB2285DE9AD9}" sibTransId="{295D2945-6DA2-4389-B91B-A1D3D67BFB1E}"/>
    <dgm:cxn modelId="{7B7D4837-4E9A-4990-919D-EDC085F9AC8D}" type="presParOf" srcId="{787ACB9E-5AE3-4AB3-9A3F-B6A6DFCFCBAE}" destId="{B91CF34B-000A-4397-9ABB-435BFCC7E7B9}"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B0419BD-36CC-418B-B0E0-1279C8A9C41E}" type="doc">
      <dgm:prSet loTypeId="urn:microsoft.com/office/officeart/2008/layout/AlternatingPictureBlocks" loCatId="list" qsTypeId="urn:microsoft.com/office/officeart/2005/8/quickstyle/simple1" qsCatId="simple" csTypeId="urn:microsoft.com/office/officeart/2005/8/colors/accent1_2" csCatId="accent1" phldr="1"/>
      <dgm:spPr/>
      <dgm:t>
        <a:bodyPr/>
        <a:lstStyle/>
        <a:p>
          <a:endParaRPr lang="en-GB"/>
        </a:p>
      </dgm:t>
    </dgm:pt>
    <dgm:pt modelId="{A32383FE-87B1-47FA-8C6E-F9301867A7D1}">
      <dgm:prSet custT="1"/>
      <dgm:spPr>
        <a:gradFill flip="none" rotWithShape="1">
          <a:gsLst>
            <a:gs pos="0">
              <a:schemeClr val="bg1">
                <a:lumMod val="86000"/>
                <a:lumOff val="14000"/>
              </a:schemeClr>
            </a:gs>
            <a:gs pos="75000">
              <a:schemeClr val="accent1">
                <a:hueOff val="0"/>
                <a:satOff val="0"/>
                <a:satMod val="110000"/>
                <a:shade val="100000"/>
                <a:alpha val="87000"/>
                <a:lumMod val="31000"/>
                <a:lumOff val="69000"/>
              </a:schemeClr>
            </a:gs>
            <a:gs pos="100000">
              <a:schemeClr val="accent1">
                <a:hueOff val="0"/>
                <a:satOff val="0"/>
                <a:lumOff val="0"/>
                <a:alphaOff val="0"/>
                <a:lumMod val="99000"/>
                <a:satMod val="120000"/>
                <a:shade val="78000"/>
              </a:schemeClr>
            </a:gs>
          </a:gsLst>
          <a:path path="rect">
            <a:fillToRect l="100000" t="100000"/>
          </a:path>
          <a:tileRect r="-100000" b="-100000"/>
        </a:gradFill>
        <a:effectLst>
          <a:outerShdw blurRad="50800" dist="38100" dir="2700000" algn="tl" rotWithShape="0">
            <a:prstClr val="black">
              <a:alpha val="40000"/>
            </a:prstClr>
          </a:outerShdw>
          <a:reflection blurRad="6350" stA="52000" endA="300" endPos="35000" dir="5400000" sy="-100000" algn="bl" rotWithShape="0"/>
        </a:effectLst>
      </dgm:spPr>
      <dgm:t>
        <a:bodyPr/>
        <a:lstStyle/>
        <a:p>
          <a:pPr algn="l" rtl="0"/>
          <a:r>
            <a:rPr lang="en-GB" sz="2200" dirty="0" smtClean="0">
              <a:solidFill>
                <a:schemeClr val="tx1"/>
              </a:solidFill>
            </a:rPr>
            <a:t>The number of geothermal heat pumps- 166</a:t>
          </a:r>
        </a:p>
        <a:p>
          <a:pPr algn="l" rtl="0"/>
          <a:r>
            <a:rPr lang="en-GB" sz="2200" dirty="0" smtClean="0">
              <a:solidFill>
                <a:schemeClr val="tx1"/>
              </a:solidFill>
            </a:rPr>
            <a:t>-air-water - 43</a:t>
          </a:r>
        </a:p>
        <a:p>
          <a:pPr algn="l" rtl="0"/>
          <a:r>
            <a:rPr lang="en-GB" sz="2200" dirty="0" smtClean="0">
              <a:solidFill>
                <a:schemeClr val="tx1"/>
              </a:solidFill>
            </a:rPr>
            <a:t>- water- water - 123</a:t>
          </a:r>
          <a:endParaRPr lang="en-GB" sz="2200" dirty="0">
            <a:solidFill>
              <a:schemeClr val="tx1"/>
            </a:solidFill>
          </a:endParaRPr>
        </a:p>
      </dgm:t>
    </dgm:pt>
    <dgm:pt modelId="{9968B8E2-D134-46A3-AA29-E6782D0EBEEB}" type="parTrans" cxnId="{E311F072-771D-4EA5-9158-9E9639D019A6}">
      <dgm:prSet/>
      <dgm:spPr/>
      <dgm:t>
        <a:bodyPr/>
        <a:lstStyle/>
        <a:p>
          <a:endParaRPr lang="en-GB"/>
        </a:p>
      </dgm:t>
    </dgm:pt>
    <dgm:pt modelId="{035AE2E6-4018-47AC-B65F-6D10B808F0F7}" type="sibTrans" cxnId="{E311F072-771D-4EA5-9158-9E9639D019A6}">
      <dgm:prSet/>
      <dgm:spPr/>
      <dgm:t>
        <a:bodyPr/>
        <a:lstStyle/>
        <a:p>
          <a:endParaRPr lang="en-GB"/>
        </a:p>
      </dgm:t>
    </dgm:pt>
    <dgm:pt modelId="{6F6BBD8F-7EF9-4B36-BEA9-9307DC3442F0}" type="pres">
      <dgm:prSet presAssocID="{4B0419BD-36CC-418B-B0E0-1279C8A9C41E}" presName="linearFlow" presStyleCnt="0">
        <dgm:presLayoutVars>
          <dgm:dir/>
          <dgm:resizeHandles val="exact"/>
        </dgm:presLayoutVars>
      </dgm:prSet>
      <dgm:spPr/>
      <dgm:t>
        <a:bodyPr/>
        <a:lstStyle/>
        <a:p>
          <a:endParaRPr lang="en-GB"/>
        </a:p>
      </dgm:t>
    </dgm:pt>
    <dgm:pt modelId="{212DA647-5016-4D33-ADAF-A71F119E98BB}" type="pres">
      <dgm:prSet presAssocID="{A32383FE-87B1-47FA-8C6E-F9301867A7D1}" presName="comp" presStyleCnt="0"/>
      <dgm:spPr/>
    </dgm:pt>
    <dgm:pt modelId="{4522D9F8-693C-47DE-9931-28A207CF07AF}" type="pres">
      <dgm:prSet presAssocID="{A32383FE-87B1-47FA-8C6E-F9301867A7D1}" presName="rect2" presStyleLbl="node1" presStyleIdx="0" presStyleCnt="1" custScaleX="94156" custLinFactNeighborX="-1603" custLinFactNeighborY="-1171">
        <dgm:presLayoutVars>
          <dgm:bulletEnabled val="1"/>
        </dgm:presLayoutVars>
      </dgm:prSet>
      <dgm:spPr/>
      <dgm:t>
        <a:bodyPr/>
        <a:lstStyle/>
        <a:p>
          <a:endParaRPr lang="en-GB"/>
        </a:p>
      </dgm:t>
    </dgm:pt>
    <dgm:pt modelId="{3BA17083-9A2A-4EBF-BFAB-F69B366BDA5D}" type="pres">
      <dgm:prSet presAssocID="{A32383FE-87B1-47FA-8C6E-F9301867A7D1}" presName="rect1" presStyleLbl="lnNode1" presStyleIdx="0" presStyleCnt="1" custScaleX="120864"/>
      <dgm:spPr>
        <a:effectLst>
          <a:outerShdw blurRad="50800" dist="38100" dir="2700000" algn="tl" rotWithShape="0">
            <a:prstClr val="black">
              <a:alpha val="40000"/>
            </a:prstClr>
          </a:outerShdw>
        </a:effectLst>
      </dgm:spPr>
      <dgm:t>
        <a:bodyPr/>
        <a:lstStyle/>
        <a:p>
          <a:endParaRPr lang="en-GB"/>
        </a:p>
      </dgm:t>
    </dgm:pt>
  </dgm:ptLst>
  <dgm:cxnLst>
    <dgm:cxn modelId="{AA377DBD-5191-4A24-9E68-E25F04121427}" type="presOf" srcId="{4B0419BD-36CC-418B-B0E0-1279C8A9C41E}" destId="{6F6BBD8F-7EF9-4B36-BEA9-9307DC3442F0}" srcOrd="0" destOrd="0" presId="urn:microsoft.com/office/officeart/2008/layout/AlternatingPictureBlocks"/>
    <dgm:cxn modelId="{92D8ED82-461A-40A6-B060-C0093D3EECAC}" type="presOf" srcId="{A32383FE-87B1-47FA-8C6E-F9301867A7D1}" destId="{4522D9F8-693C-47DE-9931-28A207CF07AF}" srcOrd="0" destOrd="0" presId="urn:microsoft.com/office/officeart/2008/layout/AlternatingPictureBlocks"/>
    <dgm:cxn modelId="{E311F072-771D-4EA5-9158-9E9639D019A6}" srcId="{4B0419BD-36CC-418B-B0E0-1279C8A9C41E}" destId="{A32383FE-87B1-47FA-8C6E-F9301867A7D1}" srcOrd="0" destOrd="0" parTransId="{9968B8E2-D134-46A3-AA29-E6782D0EBEEB}" sibTransId="{035AE2E6-4018-47AC-B65F-6D10B808F0F7}"/>
    <dgm:cxn modelId="{033AA793-D7A0-4D10-ABB2-B7BD2C00E81B}" type="presParOf" srcId="{6F6BBD8F-7EF9-4B36-BEA9-9307DC3442F0}" destId="{212DA647-5016-4D33-ADAF-A71F119E98BB}" srcOrd="0" destOrd="0" presId="urn:microsoft.com/office/officeart/2008/layout/AlternatingPictureBlocks"/>
    <dgm:cxn modelId="{840DE466-5DF9-4D3B-94B7-7E5E4B269EE3}" type="presParOf" srcId="{212DA647-5016-4D33-ADAF-A71F119E98BB}" destId="{4522D9F8-693C-47DE-9931-28A207CF07AF}" srcOrd="0" destOrd="0" presId="urn:microsoft.com/office/officeart/2008/layout/AlternatingPictureBlocks"/>
    <dgm:cxn modelId="{A8DB5002-0677-4DCC-83E1-906581158ADD}" type="presParOf" srcId="{212DA647-5016-4D33-ADAF-A71F119E98BB}" destId="{3BA17083-9A2A-4EBF-BFAB-F69B366BDA5D}"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5D0D865-56E3-4775-BDF3-7267E98C33D9}"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GB"/>
        </a:p>
      </dgm:t>
    </dgm:pt>
    <dgm:pt modelId="{0B0A7A59-82CD-44DA-A0A2-0ACA80105944}">
      <dgm:prSet custT="1"/>
      <dgm:spPr>
        <a:effectLst>
          <a:outerShdw blurRad="50800" dist="38100" dir="2700000" algn="tl" rotWithShape="0">
            <a:prstClr val="black">
              <a:alpha val="40000"/>
            </a:prstClr>
          </a:outerShdw>
        </a:effectLst>
      </dgm:spPr>
      <dgm:t>
        <a:bodyPr/>
        <a:lstStyle/>
        <a:p>
          <a:pPr rtl="0"/>
          <a:r>
            <a:rPr lang="en-GB" sz="2500" dirty="0" smtClean="0"/>
            <a:t>The main HVAC equipment</a:t>
          </a:r>
          <a:endParaRPr lang="en-GB" sz="2500" dirty="0"/>
        </a:p>
      </dgm:t>
    </dgm:pt>
    <dgm:pt modelId="{EADF748B-C81D-47FA-A99B-46771A79944D}" type="parTrans" cxnId="{211961C7-F915-4108-8BA3-D5C7451CC435}">
      <dgm:prSet/>
      <dgm:spPr/>
      <dgm:t>
        <a:bodyPr/>
        <a:lstStyle/>
        <a:p>
          <a:endParaRPr lang="en-GB"/>
        </a:p>
      </dgm:t>
    </dgm:pt>
    <dgm:pt modelId="{E0CF6C22-4D3E-48B2-B791-5E444C7EAFE9}" type="sibTrans" cxnId="{211961C7-F915-4108-8BA3-D5C7451CC435}">
      <dgm:prSet/>
      <dgm:spPr/>
      <dgm:t>
        <a:bodyPr/>
        <a:lstStyle/>
        <a:p>
          <a:endParaRPr lang="en-GB"/>
        </a:p>
      </dgm:t>
    </dgm:pt>
    <dgm:pt modelId="{D5D38486-1FF3-4CE4-8757-04A9E8FAD18C}" type="pres">
      <dgm:prSet presAssocID="{E5D0D865-56E3-4775-BDF3-7267E98C33D9}" presName="Name0" presStyleCnt="0">
        <dgm:presLayoutVars>
          <dgm:dir/>
          <dgm:resizeHandles val="exact"/>
        </dgm:presLayoutVars>
      </dgm:prSet>
      <dgm:spPr/>
      <dgm:t>
        <a:bodyPr/>
        <a:lstStyle/>
        <a:p>
          <a:endParaRPr lang="en-GB"/>
        </a:p>
      </dgm:t>
    </dgm:pt>
    <dgm:pt modelId="{EE04AEF7-373F-41A4-B63F-64B7EF99D9BF}" type="pres">
      <dgm:prSet presAssocID="{0B0A7A59-82CD-44DA-A0A2-0ACA80105944}" presName="node" presStyleLbl="node1" presStyleIdx="0" presStyleCnt="1" custLinFactNeighborX="-22293">
        <dgm:presLayoutVars>
          <dgm:bulletEnabled val="1"/>
        </dgm:presLayoutVars>
      </dgm:prSet>
      <dgm:spPr/>
      <dgm:t>
        <a:bodyPr/>
        <a:lstStyle/>
        <a:p>
          <a:endParaRPr lang="en-GB"/>
        </a:p>
      </dgm:t>
    </dgm:pt>
  </dgm:ptLst>
  <dgm:cxnLst>
    <dgm:cxn modelId="{E85459A3-EAF3-427A-A52A-B3482A5E6E1D}" type="presOf" srcId="{0B0A7A59-82CD-44DA-A0A2-0ACA80105944}" destId="{EE04AEF7-373F-41A4-B63F-64B7EF99D9BF}" srcOrd="0" destOrd="0" presId="urn:microsoft.com/office/officeart/2005/8/layout/process1"/>
    <dgm:cxn modelId="{E69A48D6-AD9C-41A3-A23D-5B8513136CC0}" type="presOf" srcId="{E5D0D865-56E3-4775-BDF3-7267E98C33D9}" destId="{D5D38486-1FF3-4CE4-8757-04A9E8FAD18C}" srcOrd="0" destOrd="0" presId="urn:microsoft.com/office/officeart/2005/8/layout/process1"/>
    <dgm:cxn modelId="{211961C7-F915-4108-8BA3-D5C7451CC435}" srcId="{E5D0D865-56E3-4775-BDF3-7267E98C33D9}" destId="{0B0A7A59-82CD-44DA-A0A2-0ACA80105944}" srcOrd="0" destOrd="0" parTransId="{EADF748B-C81D-47FA-A99B-46771A79944D}" sibTransId="{E0CF6C22-4D3E-48B2-B791-5E444C7EAFE9}"/>
    <dgm:cxn modelId="{4F8EFD47-EA99-4A2F-9DC1-00580B213A7F}" type="presParOf" srcId="{D5D38486-1FF3-4CE4-8757-04A9E8FAD18C}" destId="{EE04AEF7-373F-41A4-B63F-64B7EF99D9BF}"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EC6036F-0564-4D52-9CEF-E594629C7B12}"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GB"/>
        </a:p>
      </dgm:t>
    </dgm:pt>
    <dgm:pt modelId="{D1976D43-F8B7-4986-9686-C33E3B9A7C8B}">
      <dgm:prSet/>
      <dgm:spPr/>
      <dgm:t>
        <a:bodyPr/>
        <a:lstStyle/>
        <a:p>
          <a:pPr rtl="0"/>
          <a:endParaRPr lang="en-GB" dirty="0"/>
        </a:p>
      </dgm:t>
    </dgm:pt>
    <dgm:pt modelId="{CE757860-9E42-4CF7-AF6B-8AC7D2A24DCF}" type="parTrans" cxnId="{CFEFAB2D-296E-443E-B16E-607C9C603318}">
      <dgm:prSet/>
      <dgm:spPr/>
      <dgm:t>
        <a:bodyPr/>
        <a:lstStyle/>
        <a:p>
          <a:endParaRPr lang="en-GB"/>
        </a:p>
      </dgm:t>
    </dgm:pt>
    <dgm:pt modelId="{FF16ABA8-4A01-48D3-8074-83C35A64F9A3}" type="sibTrans" cxnId="{CFEFAB2D-296E-443E-B16E-607C9C603318}">
      <dgm:prSet/>
      <dgm:spPr/>
      <dgm:t>
        <a:bodyPr/>
        <a:lstStyle/>
        <a:p>
          <a:endParaRPr lang="en-GB"/>
        </a:p>
      </dgm:t>
    </dgm:pt>
    <dgm:pt modelId="{A8D76CE6-EC00-45F1-AB22-60735D401F69}">
      <dgm:prSet/>
      <dgm:spPr>
        <a:gradFill rotWithShape="0">
          <a:gsLst>
            <a:gs pos="0">
              <a:schemeClr val="accent1">
                <a:lumMod val="5000"/>
                <a:lumOff val="95000"/>
              </a:schemeClr>
            </a:gs>
            <a:gs pos="61000">
              <a:schemeClr val="accent1">
                <a:lumMod val="45000"/>
                <a:lumOff val="55000"/>
              </a:schemeClr>
            </a:gs>
            <a:gs pos="100000">
              <a:schemeClr val="accent1">
                <a:lumMod val="75000"/>
              </a:schemeClr>
            </a:gs>
          </a:gsLst>
          <a:lin ang="5400000" scaled="1"/>
        </a:gradFill>
        <a:effectLst>
          <a:outerShdw blurRad="50800" dist="38100" dir="2700000" algn="tl" rotWithShape="0">
            <a:prstClr val="black">
              <a:alpha val="40000"/>
            </a:prstClr>
          </a:outerShdw>
          <a:reflection blurRad="6350" stA="50000" endA="300" endPos="38500" dist="50800" dir="5400000" sy="-100000" algn="bl" rotWithShape="0"/>
        </a:effectLst>
      </dgm:spPr>
      <dgm:t>
        <a:bodyPr/>
        <a:lstStyle/>
        <a:p>
          <a:r>
            <a:rPr lang="en-GB" dirty="0" smtClean="0">
              <a:solidFill>
                <a:schemeClr val="tx1">
                  <a:hueOff val="0"/>
                  <a:satOff val="0"/>
                  <a:lumOff val="0"/>
                  <a:alpha val="86000"/>
                </a:schemeClr>
              </a:solidFill>
              <a:effectLst>
                <a:outerShdw blurRad="50800" dist="38100" dir="2700000" algn="tl" rotWithShape="0">
                  <a:schemeClr val="accent1">
                    <a:alpha val="40000"/>
                  </a:schemeClr>
                </a:outerShdw>
              </a:effectLst>
            </a:rPr>
            <a:t>Intelligent microprocessor control system and operated via the Internet , type: Direct Digital Controls (DDC)</a:t>
          </a:r>
          <a:r>
            <a:rPr lang="en-GB" dirty="0" smtClean="0"/>
            <a:t> </a:t>
          </a:r>
          <a:endParaRPr lang="en-GB" dirty="0"/>
        </a:p>
      </dgm:t>
    </dgm:pt>
    <dgm:pt modelId="{891BF029-796B-48E4-A5E1-65B715AADB8B}" type="parTrans" cxnId="{407EDA70-3DD9-444C-A4C5-65947022B057}">
      <dgm:prSet/>
      <dgm:spPr/>
      <dgm:t>
        <a:bodyPr/>
        <a:lstStyle/>
        <a:p>
          <a:endParaRPr lang="en-GB"/>
        </a:p>
      </dgm:t>
    </dgm:pt>
    <dgm:pt modelId="{B66E5FE8-06BF-438F-883C-F6F87661DB56}" type="sibTrans" cxnId="{407EDA70-3DD9-444C-A4C5-65947022B057}">
      <dgm:prSet/>
      <dgm:spPr/>
      <dgm:t>
        <a:bodyPr/>
        <a:lstStyle/>
        <a:p>
          <a:endParaRPr lang="en-GB"/>
        </a:p>
      </dgm:t>
    </dgm:pt>
    <dgm:pt modelId="{E47F8232-23E0-44DC-8474-220E580566C6}" type="pres">
      <dgm:prSet presAssocID="{9EC6036F-0564-4D52-9CEF-E594629C7B12}" presName="diagram" presStyleCnt="0">
        <dgm:presLayoutVars>
          <dgm:dir/>
          <dgm:resizeHandles val="exact"/>
        </dgm:presLayoutVars>
      </dgm:prSet>
      <dgm:spPr/>
      <dgm:t>
        <a:bodyPr/>
        <a:lstStyle/>
        <a:p>
          <a:endParaRPr lang="en-GB"/>
        </a:p>
      </dgm:t>
    </dgm:pt>
    <dgm:pt modelId="{C18CB92D-980B-4695-9A59-B377E2311126}" type="pres">
      <dgm:prSet presAssocID="{D1976D43-F8B7-4986-9686-C33E3B9A7C8B}" presName="arrow" presStyleLbl="node1" presStyleIdx="0" presStyleCnt="2">
        <dgm:presLayoutVars>
          <dgm:bulletEnabled val="1"/>
        </dgm:presLayoutVars>
      </dgm:prSet>
      <dgm:spPr/>
      <dgm:t>
        <a:bodyPr/>
        <a:lstStyle/>
        <a:p>
          <a:endParaRPr lang="en-GB"/>
        </a:p>
      </dgm:t>
    </dgm:pt>
    <dgm:pt modelId="{49EA479A-B814-48A5-83F8-E34F2011D51E}" type="pres">
      <dgm:prSet presAssocID="{A8D76CE6-EC00-45F1-AB22-60735D401F69}" presName="arrow" presStyleLbl="node1" presStyleIdx="1" presStyleCnt="2" custRadScaleRad="109110" custRadScaleInc="-9245">
        <dgm:presLayoutVars>
          <dgm:bulletEnabled val="1"/>
        </dgm:presLayoutVars>
      </dgm:prSet>
      <dgm:spPr/>
      <dgm:t>
        <a:bodyPr/>
        <a:lstStyle/>
        <a:p>
          <a:endParaRPr lang="en-GB"/>
        </a:p>
      </dgm:t>
    </dgm:pt>
  </dgm:ptLst>
  <dgm:cxnLst>
    <dgm:cxn modelId="{56BE593C-3AB9-4A68-80F5-B9E928608C83}" type="presOf" srcId="{D1976D43-F8B7-4986-9686-C33E3B9A7C8B}" destId="{C18CB92D-980B-4695-9A59-B377E2311126}" srcOrd="0" destOrd="0" presId="urn:microsoft.com/office/officeart/2005/8/layout/arrow5"/>
    <dgm:cxn modelId="{CFEFAB2D-296E-443E-B16E-607C9C603318}" srcId="{9EC6036F-0564-4D52-9CEF-E594629C7B12}" destId="{D1976D43-F8B7-4986-9686-C33E3B9A7C8B}" srcOrd="0" destOrd="0" parTransId="{CE757860-9E42-4CF7-AF6B-8AC7D2A24DCF}" sibTransId="{FF16ABA8-4A01-48D3-8074-83C35A64F9A3}"/>
    <dgm:cxn modelId="{F4CF739A-5804-4530-B0CA-4497E9417E7A}" type="presOf" srcId="{9EC6036F-0564-4D52-9CEF-E594629C7B12}" destId="{E47F8232-23E0-44DC-8474-220E580566C6}" srcOrd="0" destOrd="0" presId="urn:microsoft.com/office/officeart/2005/8/layout/arrow5"/>
    <dgm:cxn modelId="{75469545-4C09-463F-A3F2-2A00B5985940}" type="presOf" srcId="{A8D76CE6-EC00-45F1-AB22-60735D401F69}" destId="{49EA479A-B814-48A5-83F8-E34F2011D51E}" srcOrd="0" destOrd="0" presId="urn:microsoft.com/office/officeart/2005/8/layout/arrow5"/>
    <dgm:cxn modelId="{407EDA70-3DD9-444C-A4C5-65947022B057}" srcId="{9EC6036F-0564-4D52-9CEF-E594629C7B12}" destId="{A8D76CE6-EC00-45F1-AB22-60735D401F69}" srcOrd="1" destOrd="0" parTransId="{891BF029-796B-48E4-A5E1-65B715AADB8B}" sibTransId="{B66E5FE8-06BF-438F-883C-F6F87661DB56}"/>
    <dgm:cxn modelId="{2669B50C-6CA8-42CD-8F15-C39C33590A38}" type="presParOf" srcId="{E47F8232-23E0-44DC-8474-220E580566C6}" destId="{C18CB92D-980B-4695-9A59-B377E2311126}" srcOrd="0" destOrd="0" presId="urn:microsoft.com/office/officeart/2005/8/layout/arrow5"/>
    <dgm:cxn modelId="{C7E0CA03-2360-4A38-B65E-6C33EEE5C2CF}" type="presParOf" srcId="{E47F8232-23E0-44DC-8474-220E580566C6}" destId="{49EA479A-B814-48A5-83F8-E34F2011D51E}"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2C5652E-A43B-4465-8098-9A1D047BB8A8}" type="doc">
      <dgm:prSet loTypeId="urn:microsoft.com/office/officeart/2005/8/layout/process1" loCatId="process" qsTypeId="urn:microsoft.com/office/officeart/2005/8/quickstyle/3d4" qsCatId="3D" csTypeId="urn:microsoft.com/office/officeart/2005/8/colors/accent1_2" csCatId="accent1" phldr="1"/>
      <dgm:spPr/>
      <dgm:t>
        <a:bodyPr/>
        <a:lstStyle/>
        <a:p>
          <a:endParaRPr lang="en-GB"/>
        </a:p>
      </dgm:t>
    </dgm:pt>
    <dgm:pt modelId="{61B6802B-7FA3-4372-9096-8628E1095400}">
      <dgm:prSet custT="1"/>
      <dgm:spPr>
        <a:gradFill flip="none" rotWithShape="1">
          <a:gsLst>
            <a:gs pos="0">
              <a:schemeClr val="accent5">
                <a:lumMod val="67000"/>
              </a:schemeClr>
            </a:gs>
            <a:gs pos="48000">
              <a:schemeClr val="accent5">
                <a:lumMod val="97000"/>
                <a:lumOff val="3000"/>
              </a:schemeClr>
            </a:gs>
            <a:gs pos="100000">
              <a:schemeClr val="bg1"/>
            </a:gs>
          </a:gsLst>
          <a:lin ang="16200000" scaled="1"/>
          <a:tileRect/>
        </a:gradFill>
      </dgm:spPr>
      <dgm:t>
        <a:bodyPr/>
        <a:lstStyle/>
        <a:p>
          <a:pPr rtl="0"/>
          <a:r>
            <a:rPr lang="en-GB" sz="2000" dirty="0" smtClean="0">
              <a:solidFill>
                <a:schemeClr val="tx1"/>
              </a:solidFill>
            </a:rPr>
            <a:t>Framing grid energy efficiency :class " B"  - less than </a:t>
          </a:r>
        </a:p>
        <a:p>
          <a:pPr rtl="0"/>
          <a:r>
            <a:rPr lang="en-GB" sz="2000" dirty="0" smtClean="0">
              <a:solidFill>
                <a:schemeClr val="tx1"/>
              </a:solidFill>
            </a:rPr>
            <a:t>233 kWh / </a:t>
          </a:r>
          <a:r>
            <a:rPr lang="en-GB" sz="2000" dirty="0" err="1" smtClean="0">
              <a:solidFill>
                <a:schemeClr val="tx1"/>
              </a:solidFill>
            </a:rPr>
            <a:t>sqm</a:t>
          </a:r>
          <a:r>
            <a:rPr lang="en-GB" sz="2000" dirty="0" smtClean="0">
              <a:solidFill>
                <a:schemeClr val="tx1"/>
              </a:solidFill>
            </a:rPr>
            <a:t> / year</a:t>
          </a:r>
          <a:endParaRPr lang="en-GB" sz="2000" dirty="0">
            <a:solidFill>
              <a:schemeClr val="tx1"/>
            </a:solidFill>
          </a:endParaRPr>
        </a:p>
      </dgm:t>
    </dgm:pt>
    <dgm:pt modelId="{FEE3F549-EDB7-4C45-85DB-5F71D3384CC7}" type="parTrans" cxnId="{7E002063-C0ED-4236-B794-77071F76F5E9}">
      <dgm:prSet/>
      <dgm:spPr/>
      <dgm:t>
        <a:bodyPr/>
        <a:lstStyle/>
        <a:p>
          <a:endParaRPr lang="en-GB"/>
        </a:p>
      </dgm:t>
    </dgm:pt>
    <dgm:pt modelId="{8A46DDC8-B951-4566-BBE1-0DAB5264D4F2}" type="sibTrans" cxnId="{7E002063-C0ED-4236-B794-77071F76F5E9}">
      <dgm:prSet/>
      <dgm:spPr/>
      <dgm:t>
        <a:bodyPr/>
        <a:lstStyle/>
        <a:p>
          <a:endParaRPr lang="en-GB"/>
        </a:p>
      </dgm:t>
    </dgm:pt>
    <dgm:pt modelId="{AEE8F704-A9DE-4592-ADFD-F933EA9623D2}" type="pres">
      <dgm:prSet presAssocID="{72C5652E-A43B-4465-8098-9A1D047BB8A8}" presName="Name0" presStyleCnt="0">
        <dgm:presLayoutVars>
          <dgm:dir/>
          <dgm:resizeHandles val="exact"/>
        </dgm:presLayoutVars>
      </dgm:prSet>
      <dgm:spPr/>
      <dgm:t>
        <a:bodyPr/>
        <a:lstStyle/>
        <a:p>
          <a:endParaRPr lang="en-GB"/>
        </a:p>
      </dgm:t>
    </dgm:pt>
    <dgm:pt modelId="{56667344-1BF9-4164-AA00-91BBB5CAC1BC}" type="pres">
      <dgm:prSet presAssocID="{61B6802B-7FA3-4372-9096-8628E1095400}" presName="node" presStyleLbl="node1" presStyleIdx="0" presStyleCnt="1" custLinFactNeighborX="-1423">
        <dgm:presLayoutVars>
          <dgm:bulletEnabled val="1"/>
        </dgm:presLayoutVars>
      </dgm:prSet>
      <dgm:spPr/>
      <dgm:t>
        <a:bodyPr/>
        <a:lstStyle/>
        <a:p>
          <a:endParaRPr lang="en-GB"/>
        </a:p>
      </dgm:t>
    </dgm:pt>
  </dgm:ptLst>
  <dgm:cxnLst>
    <dgm:cxn modelId="{B0F3C2DF-B0B9-4C3C-BB64-51591F263FA2}" type="presOf" srcId="{72C5652E-A43B-4465-8098-9A1D047BB8A8}" destId="{AEE8F704-A9DE-4592-ADFD-F933EA9623D2}" srcOrd="0" destOrd="0" presId="urn:microsoft.com/office/officeart/2005/8/layout/process1"/>
    <dgm:cxn modelId="{7E002063-C0ED-4236-B794-77071F76F5E9}" srcId="{72C5652E-A43B-4465-8098-9A1D047BB8A8}" destId="{61B6802B-7FA3-4372-9096-8628E1095400}" srcOrd="0" destOrd="0" parTransId="{FEE3F549-EDB7-4C45-85DB-5F71D3384CC7}" sibTransId="{8A46DDC8-B951-4566-BBE1-0DAB5264D4F2}"/>
    <dgm:cxn modelId="{35CEF6EA-0F80-42D2-8AF4-3FC0D49B4B79}" type="presOf" srcId="{61B6802B-7FA3-4372-9096-8628E1095400}" destId="{56667344-1BF9-4164-AA00-91BBB5CAC1BC}" srcOrd="0" destOrd="0" presId="urn:microsoft.com/office/officeart/2005/8/layout/process1"/>
    <dgm:cxn modelId="{C993C332-E1B3-4983-834C-4165A79EBCAC}" type="presParOf" srcId="{AEE8F704-A9DE-4592-ADFD-F933EA9623D2}" destId="{56667344-1BF9-4164-AA00-91BBB5CAC1BC}"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1660211-BB95-4E7D-9ABC-D4C3EF47D634}" type="doc">
      <dgm:prSet loTypeId="urn:microsoft.com/office/officeart/2005/8/layout/process1" loCatId="process" qsTypeId="urn:microsoft.com/office/officeart/2005/8/quickstyle/3d1" qsCatId="3D" csTypeId="urn:microsoft.com/office/officeart/2005/8/colors/accent1_2" csCatId="accent1" phldr="1"/>
      <dgm:spPr/>
      <dgm:t>
        <a:bodyPr/>
        <a:lstStyle/>
        <a:p>
          <a:endParaRPr lang="en-GB"/>
        </a:p>
      </dgm:t>
    </dgm:pt>
    <dgm:pt modelId="{3C64BB0A-7915-405E-BB5D-96C9B9397DF0}">
      <dgm:prSet custT="1"/>
      <dgm:spPr>
        <a:gradFill flip="none" rotWithShape="1">
          <a:gsLst>
            <a:gs pos="0">
              <a:schemeClr val="bg1"/>
            </a:gs>
            <a:gs pos="73000">
              <a:schemeClr val="accent5">
                <a:lumMod val="95000"/>
                <a:lumOff val="5000"/>
              </a:schemeClr>
            </a:gs>
            <a:gs pos="100000">
              <a:schemeClr val="accent1">
                <a:lumMod val="75000"/>
              </a:schemeClr>
            </a:gs>
          </a:gsLst>
          <a:path path="circle">
            <a:fillToRect l="50000" t="130000" r="50000" b="-30000"/>
          </a:path>
          <a:tileRect/>
        </a:gradFill>
      </dgm:spPr>
      <dgm:t>
        <a:bodyPr/>
        <a:lstStyle/>
        <a:p>
          <a:pPr rtl="0"/>
          <a:r>
            <a:rPr lang="en-GB" sz="2000" b="0" dirty="0" smtClean="0">
              <a:solidFill>
                <a:schemeClr val="tx1"/>
              </a:solidFill>
            </a:rPr>
            <a:t>Specific operating cost : less than 5.0 Euro / </a:t>
          </a:r>
          <a:r>
            <a:rPr lang="en-GB" sz="2000" b="0" dirty="0" err="1" smtClean="0">
              <a:solidFill>
                <a:schemeClr val="tx1"/>
              </a:solidFill>
            </a:rPr>
            <a:t>sqm</a:t>
          </a:r>
          <a:r>
            <a:rPr lang="en-GB" sz="2000" b="0" dirty="0" smtClean="0">
              <a:solidFill>
                <a:schemeClr val="tx1"/>
              </a:solidFill>
            </a:rPr>
            <a:t> / year</a:t>
          </a:r>
          <a:endParaRPr lang="en-GB" sz="2000" b="0" dirty="0">
            <a:solidFill>
              <a:schemeClr val="tx1"/>
            </a:solidFill>
          </a:endParaRPr>
        </a:p>
      </dgm:t>
    </dgm:pt>
    <dgm:pt modelId="{9EC294D0-6B87-4CE5-8B6D-9FE9C8079897}" type="parTrans" cxnId="{3E3FC716-175C-49A9-9B61-48110712545A}">
      <dgm:prSet/>
      <dgm:spPr/>
      <dgm:t>
        <a:bodyPr/>
        <a:lstStyle/>
        <a:p>
          <a:endParaRPr lang="en-GB"/>
        </a:p>
      </dgm:t>
    </dgm:pt>
    <dgm:pt modelId="{DD0303E4-8E49-4CD6-AE0C-4AF4AD0E9B74}" type="sibTrans" cxnId="{3E3FC716-175C-49A9-9B61-48110712545A}">
      <dgm:prSet/>
      <dgm:spPr/>
      <dgm:t>
        <a:bodyPr/>
        <a:lstStyle/>
        <a:p>
          <a:endParaRPr lang="en-GB"/>
        </a:p>
      </dgm:t>
    </dgm:pt>
    <dgm:pt modelId="{CB9413A0-CBD5-4CF0-ACC5-BC8ED8E30B28}" type="pres">
      <dgm:prSet presAssocID="{C1660211-BB95-4E7D-9ABC-D4C3EF47D634}" presName="Name0" presStyleCnt="0">
        <dgm:presLayoutVars>
          <dgm:dir/>
          <dgm:resizeHandles val="exact"/>
        </dgm:presLayoutVars>
      </dgm:prSet>
      <dgm:spPr/>
      <dgm:t>
        <a:bodyPr/>
        <a:lstStyle/>
        <a:p>
          <a:endParaRPr lang="en-US"/>
        </a:p>
      </dgm:t>
    </dgm:pt>
    <dgm:pt modelId="{69B25E08-3F2F-4918-A9C4-01563BCE375C}" type="pres">
      <dgm:prSet presAssocID="{3C64BB0A-7915-405E-BB5D-96C9B9397DF0}" presName="node" presStyleLbl="node1" presStyleIdx="0" presStyleCnt="1" custLinFactNeighborX="-3210" custLinFactNeighborY="-97484">
        <dgm:presLayoutVars>
          <dgm:bulletEnabled val="1"/>
        </dgm:presLayoutVars>
      </dgm:prSet>
      <dgm:spPr/>
      <dgm:t>
        <a:bodyPr/>
        <a:lstStyle/>
        <a:p>
          <a:endParaRPr lang="en-US"/>
        </a:p>
      </dgm:t>
    </dgm:pt>
  </dgm:ptLst>
  <dgm:cxnLst>
    <dgm:cxn modelId="{2B2F0974-CC82-4668-8F49-C0A41FCEF2DF}" type="presOf" srcId="{C1660211-BB95-4E7D-9ABC-D4C3EF47D634}" destId="{CB9413A0-CBD5-4CF0-ACC5-BC8ED8E30B28}" srcOrd="0" destOrd="0" presId="urn:microsoft.com/office/officeart/2005/8/layout/process1"/>
    <dgm:cxn modelId="{3E3FC716-175C-49A9-9B61-48110712545A}" srcId="{C1660211-BB95-4E7D-9ABC-D4C3EF47D634}" destId="{3C64BB0A-7915-405E-BB5D-96C9B9397DF0}" srcOrd="0" destOrd="0" parTransId="{9EC294D0-6B87-4CE5-8B6D-9FE9C8079897}" sibTransId="{DD0303E4-8E49-4CD6-AE0C-4AF4AD0E9B74}"/>
    <dgm:cxn modelId="{B81B39EF-CC74-4A21-9205-19D3FE538662}" type="presOf" srcId="{3C64BB0A-7915-405E-BB5D-96C9B9397DF0}" destId="{69B25E08-3F2F-4918-A9C4-01563BCE375C}" srcOrd="0" destOrd="0" presId="urn:microsoft.com/office/officeart/2005/8/layout/process1"/>
    <dgm:cxn modelId="{0BA85C19-4DC8-42BC-96D2-CC5549C891C2}" type="presParOf" srcId="{CB9413A0-CBD5-4CF0-ACC5-BC8ED8E30B28}" destId="{69B25E08-3F2F-4918-A9C4-01563BCE375C}" srcOrd="0"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DFCC79-3B77-4BE3-A00C-B95E4FF755B2}"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GB"/>
        </a:p>
      </dgm:t>
    </dgm:pt>
    <dgm:pt modelId="{7D5307CE-590C-47C7-9979-1F617A3CEA8D}">
      <dgm:prSet custT="1"/>
      <dgm:spPr>
        <a:gradFill flip="none" rotWithShape="1">
          <a:gsLst>
            <a:gs pos="0">
              <a:schemeClr val="bg1"/>
            </a:gs>
            <a:gs pos="57000">
              <a:schemeClr val="accent1">
                <a:hueOff val="0"/>
                <a:satOff val="0"/>
                <a:lumOff val="0"/>
                <a:alphaOff val="0"/>
                <a:lumMod val="105000"/>
                <a:satMod val="103000"/>
                <a:tint val="73000"/>
              </a:schemeClr>
            </a:gs>
            <a:gs pos="100000">
              <a:schemeClr val="accent1">
                <a:lumMod val="75000"/>
              </a:schemeClr>
            </a:gs>
          </a:gsLst>
          <a:path path="circle">
            <a:fillToRect l="100000" t="100000"/>
          </a:path>
          <a:tileRect r="-100000" b="-100000"/>
        </a:gradFill>
        <a:effectLst>
          <a:outerShdw blurRad="50800" dist="38100" dir="2700000" algn="tl" rotWithShape="0">
            <a:prstClr val="black">
              <a:alpha val="40000"/>
            </a:prstClr>
          </a:outerShdw>
        </a:effectLst>
      </dgm:spPr>
      <dgm:t>
        <a:bodyPr/>
        <a:lstStyle/>
        <a:p>
          <a:pPr rtl="0"/>
          <a:r>
            <a:rPr lang="en-US" sz="2500" b="0" i="0" dirty="0" smtClean="0"/>
            <a:t>ELI–NP Facility</a:t>
          </a:r>
          <a:endParaRPr lang="en-GB" sz="2500" b="0" i="0" dirty="0"/>
        </a:p>
      </dgm:t>
    </dgm:pt>
    <dgm:pt modelId="{63D89515-A836-4FAB-9C0D-B02BD6277E58}" type="parTrans" cxnId="{A7FD4BF2-45F1-4650-94FD-597E0524AE93}">
      <dgm:prSet/>
      <dgm:spPr/>
      <dgm:t>
        <a:bodyPr/>
        <a:lstStyle/>
        <a:p>
          <a:endParaRPr lang="en-GB"/>
        </a:p>
      </dgm:t>
    </dgm:pt>
    <dgm:pt modelId="{D1C759CE-7D5A-406D-BFB1-CF4CDAFB07D0}" type="sibTrans" cxnId="{A7FD4BF2-45F1-4650-94FD-597E0524AE93}">
      <dgm:prSet/>
      <dgm:spPr/>
      <dgm:t>
        <a:bodyPr/>
        <a:lstStyle/>
        <a:p>
          <a:endParaRPr lang="en-GB"/>
        </a:p>
      </dgm:t>
    </dgm:pt>
    <dgm:pt modelId="{9229330A-AC96-413D-AF95-BF1A01F47589}" type="pres">
      <dgm:prSet presAssocID="{9BDFCC79-3B77-4BE3-A00C-B95E4FF755B2}" presName="Name0" presStyleCnt="0">
        <dgm:presLayoutVars>
          <dgm:dir/>
          <dgm:resizeHandles val="exact"/>
        </dgm:presLayoutVars>
      </dgm:prSet>
      <dgm:spPr/>
      <dgm:t>
        <a:bodyPr/>
        <a:lstStyle/>
        <a:p>
          <a:endParaRPr lang="en-GB"/>
        </a:p>
      </dgm:t>
    </dgm:pt>
    <dgm:pt modelId="{B680DEAB-CD26-4C10-9B33-44106F80D0D4}" type="pres">
      <dgm:prSet presAssocID="{7D5307CE-590C-47C7-9979-1F617A3CEA8D}" presName="node" presStyleLbl="node1" presStyleIdx="0" presStyleCnt="1" custScaleX="73698">
        <dgm:presLayoutVars>
          <dgm:bulletEnabled val="1"/>
        </dgm:presLayoutVars>
      </dgm:prSet>
      <dgm:spPr/>
      <dgm:t>
        <a:bodyPr/>
        <a:lstStyle/>
        <a:p>
          <a:endParaRPr lang="en-GB"/>
        </a:p>
      </dgm:t>
    </dgm:pt>
  </dgm:ptLst>
  <dgm:cxnLst>
    <dgm:cxn modelId="{CFA7848A-06AF-4521-948A-3F32BFF96A8E}" type="presOf" srcId="{9BDFCC79-3B77-4BE3-A00C-B95E4FF755B2}" destId="{9229330A-AC96-413D-AF95-BF1A01F47589}" srcOrd="0" destOrd="0" presId="urn:microsoft.com/office/officeart/2005/8/layout/process1"/>
    <dgm:cxn modelId="{A7FD4BF2-45F1-4650-94FD-597E0524AE93}" srcId="{9BDFCC79-3B77-4BE3-A00C-B95E4FF755B2}" destId="{7D5307CE-590C-47C7-9979-1F617A3CEA8D}" srcOrd="0" destOrd="0" parTransId="{63D89515-A836-4FAB-9C0D-B02BD6277E58}" sibTransId="{D1C759CE-7D5A-406D-BFB1-CF4CDAFB07D0}"/>
    <dgm:cxn modelId="{7EEBE4B1-751D-44F6-ABC0-F78B6570543B}" type="presOf" srcId="{7D5307CE-590C-47C7-9979-1F617A3CEA8D}" destId="{B680DEAB-CD26-4C10-9B33-44106F80D0D4}" srcOrd="0" destOrd="0" presId="urn:microsoft.com/office/officeart/2005/8/layout/process1"/>
    <dgm:cxn modelId="{CA5349E6-75EC-4BD3-9B98-2F05F294DBEA}" type="presParOf" srcId="{9229330A-AC96-413D-AF95-BF1A01F47589}" destId="{B680DEAB-CD26-4C10-9B33-44106F80D0D4}"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0AD0C13-7210-43DF-98E0-C737EBC53D79}"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GB"/>
        </a:p>
      </dgm:t>
    </dgm:pt>
    <dgm:pt modelId="{5CD602CD-30C2-49CC-B75D-EFB5759E521E}">
      <dgm:prSet custT="1"/>
      <dgm:spPr>
        <a:gradFill flip="none" rotWithShape="1">
          <a:gsLst>
            <a:gs pos="0">
              <a:schemeClr val="bg1">
                <a:lumMod val="22000"/>
                <a:lumOff val="78000"/>
              </a:schemeClr>
            </a:gs>
            <a:gs pos="69000">
              <a:schemeClr val="accent1">
                <a:hueOff val="0"/>
                <a:satOff val="0"/>
                <a:lumOff val="0"/>
                <a:alphaOff val="0"/>
                <a:lumMod val="105000"/>
                <a:satMod val="103000"/>
                <a:tint val="73000"/>
              </a:schemeClr>
            </a:gs>
            <a:gs pos="100000">
              <a:schemeClr val="accent1">
                <a:lumMod val="75000"/>
              </a:schemeClr>
            </a:gs>
          </a:gsLst>
          <a:path path="circle">
            <a:fillToRect l="100000" t="100000"/>
          </a:path>
          <a:tileRect r="-100000" b="-100000"/>
        </a:gradFill>
        <a:effectLst>
          <a:outerShdw blurRad="50800" dist="38100" dir="2700000" algn="tl" rotWithShape="0">
            <a:prstClr val="black">
              <a:alpha val="40000"/>
            </a:prstClr>
          </a:outerShdw>
        </a:effectLst>
      </dgm:spPr>
      <dgm:t>
        <a:bodyPr/>
        <a:lstStyle/>
        <a:p>
          <a:pPr rtl="0"/>
          <a:r>
            <a:rPr lang="en-GB" sz="2500" b="0" dirty="0" smtClean="0"/>
            <a:t> Geothermal drilling and c</a:t>
          </a:r>
          <a:r>
            <a:rPr lang="en-GB" sz="2500" dirty="0" smtClean="0"/>
            <a:t>onstruction photos</a:t>
          </a:r>
          <a:endParaRPr lang="en-GB" sz="2500" b="0" dirty="0"/>
        </a:p>
      </dgm:t>
    </dgm:pt>
    <dgm:pt modelId="{15CAFA0F-1258-4A9C-AA8E-6AF17F020DD9}" type="sibTrans" cxnId="{89E16ED0-7DB3-4490-A7EA-944678CC1AB3}">
      <dgm:prSet/>
      <dgm:spPr/>
      <dgm:t>
        <a:bodyPr/>
        <a:lstStyle/>
        <a:p>
          <a:endParaRPr lang="en-GB"/>
        </a:p>
      </dgm:t>
    </dgm:pt>
    <dgm:pt modelId="{3B6E5D39-7E59-4FCF-920F-26019A153FD9}" type="parTrans" cxnId="{89E16ED0-7DB3-4490-A7EA-944678CC1AB3}">
      <dgm:prSet/>
      <dgm:spPr/>
      <dgm:t>
        <a:bodyPr/>
        <a:lstStyle/>
        <a:p>
          <a:endParaRPr lang="en-GB"/>
        </a:p>
      </dgm:t>
    </dgm:pt>
    <dgm:pt modelId="{B93D0C99-41F7-43E2-BE8C-9BC992943DED}" type="pres">
      <dgm:prSet presAssocID="{90AD0C13-7210-43DF-98E0-C737EBC53D79}" presName="Name0" presStyleCnt="0">
        <dgm:presLayoutVars>
          <dgm:dir/>
          <dgm:resizeHandles val="exact"/>
        </dgm:presLayoutVars>
      </dgm:prSet>
      <dgm:spPr/>
      <dgm:t>
        <a:bodyPr/>
        <a:lstStyle/>
        <a:p>
          <a:endParaRPr lang="en-GB"/>
        </a:p>
      </dgm:t>
    </dgm:pt>
    <dgm:pt modelId="{EAB1E0F9-0AD1-48EA-A95A-1CA0B3B0256E}" type="pres">
      <dgm:prSet presAssocID="{5CD602CD-30C2-49CC-B75D-EFB5759E521E}" presName="node" presStyleLbl="node1" presStyleIdx="0" presStyleCnt="1">
        <dgm:presLayoutVars>
          <dgm:bulletEnabled val="1"/>
        </dgm:presLayoutVars>
      </dgm:prSet>
      <dgm:spPr/>
      <dgm:t>
        <a:bodyPr/>
        <a:lstStyle/>
        <a:p>
          <a:endParaRPr lang="en-GB"/>
        </a:p>
      </dgm:t>
    </dgm:pt>
  </dgm:ptLst>
  <dgm:cxnLst>
    <dgm:cxn modelId="{FF43A0A8-4C34-4E16-B8B0-74C5B961459B}" type="presOf" srcId="{5CD602CD-30C2-49CC-B75D-EFB5759E521E}" destId="{EAB1E0F9-0AD1-48EA-A95A-1CA0B3B0256E}" srcOrd="0" destOrd="0" presId="urn:microsoft.com/office/officeart/2005/8/layout/process1"/>
    <dgm:cxn modelId="{F88479DA-03DD-4FD3-A9FA-49552AD30979}" type="presOf" srcId="{90AD0C13-7210-43DF-98E0-C737EBC53D79}" destId="{B93D0C99-41F7-43E2-BE8C-9BC992943DED}" srcOrd="0" destOrd="0" presId="urn:microsoft.com/office/officeart/2005/8/layout/process1"/>
    <dgm:cxn modelId="{89E16ED0-7DB3-4490-A7EA-944678CC1AB3}" srcId="{90AD0C13-7210-43DF-98E0-C737EBC53D79}" destId="{5CD602CD-30C2-49CC-B75D-EFB5759E521E}" srcOrd="0" destOrd="0" parTransId="{3B6E5D39-7E59-4FCF-920F-26019A153FD9}" sibTransId="{15CAFA0F-1258-4A9C-AA8E-6AF17F020DD9}"/>
    <dgm:cxn modelId="{A6481BD2-8378-45A4-8B16-506A89953BB4}" type="presParOf" srcId="{B93D0C99-41F7-43E2-BE8C-9BC992943DED}" destId="{EAB1E0F9-0AD1-48EA-A95A-1CA0B3B0256E}"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FB3B8AC-749C-4923-ADFB-755A407C2CA7}"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GB"/>
        </a:p>
      </dgm:t>
    </dgm:pt>
    <dgm:pt modelId="{D659173B-871C-47A8-A666-BC722F6C63A9}">
      <dgm:prSet custT="1"/>
      <dgm:spPr>
        <a:gradFill flip="none" rotWithShape="1">
          <a:gsLst>
            <a:gs pos="0">
              <a:schemeClr val="bg1"/>
            </a:gs>
            <a:gs pos="50000">
              <a:schemeClr val="accent1">
                <a:hueOff val="0"/>
                <a:satOff val="0"/>
                <a:lumOff val="0"/>
                <a:alphaOff val="0"/>
                <a:lumMod val="105000"/>
                <a:satMod val="103000"/>
                <a:tint val="73000"/>
              </a:schemeClr>
            </a:gs>
            <a:gs pos="100000">
              <a:schemeClr val="accent1">
                <a:lumMod val="75000"/>
              </a:schemeClr>
            </a:gs>
          </a:gsLst>
          <a:path path="circle">
            <a:fillToRect l="100000" t="100000"/>
          </a:path>
          <a:tileRect r="-100000" b="-100000"/>
        </a:gradFill>
        <a:effectLst>
          <a:outerShdw blurRad="50800" dist="38100" dir="2700000" algn="tl" rotWithShape="0">
            <a:prstClr val="black">
              <a:alpha val="40000"/>
            </a:prstClr>
          </a:outerShdw>
        </a:effectLst>
      </dgm:spPr>
      <dgm:t>
        <a:bodyPr/>
        <a:lstStyle/>
        <a:p>
          <a:pPr rtl="0"/>
          <a:r>
            <a:rPr lang="en-GB" sz="2500" dirty="0" smtClean="0"/>
            <a:t>HVAC geothermal plant</a:t>
          </a:r>
          <a:endParaRPr lang="en-GB" sz="2500" dirty="0"/>
        </a:p>
      </dgm:t>
    </dgm:pt>
    <dgm:pt modelId="{8D3566D9-7738-4ECF-9B73-9DE4FBF6F28C}" type="parTrans" cxnId="{6E81B699-F0D7-45FD-AB18-A49FC7653657}">
      <dgm:prSet/>
      <dgm:spPr/>
      <dgm:t>
        <a:bodyPr/>
        <a:lstStyle/>
        <a:p>
          <a:endParaRPr lang="en-GB"/>
        </a:p>
      </dgm:t>
    </dgm:pt>
    <dgm:pt modelId="{4B75C773-473C-4959-957C-62776E96FBB0}" type="sibTrans" cxnId="{6E81B699-F0D7-45FD-AB18-A49FC7653657}">
      <dgm:prSet/>
      <dgm:spPr/>
      <dgm:t>
        <a:bodyPr/>
        <a:lstStyle/>
        <a:p>
          <a:endParaRPr lang="en-GB"/>
        </a:p>
      </dgm:t>
    </dgm:pt>
    <dgm:pt modelId="{11DD84A8-0FBB-4B59-9A93-6C653387671C}" type="pres">
      <dgm:prSet presAssocID="{AFB3B8AC-749C-4923-ADFB-755A407C2CA7}" presName="Name0" presStyleCnt="0">
        <dgm:presLayoutVars>
          <dgm:dir/>
          <dgm:resizeHandles val="exact"/>
        </dgm:presLayoutVars>
      </dgm:prSet>
      <dgm:spPr/>
      <dgm:t>
        <a:bodyPr/>
        <a:lstStyle/>
        <a:p>
          <a:endParaRPr lang="en-GB"/>
        </a:p>
      </dgm:t>
    </dgm:pt>
    <dgm:pt modelId="{0D7B201E-50B4-4C56-9698-49D29EB2990E}" type="pres">
      <dgm:prSet presAssocID="{D659173B-871C-47A8-A666-BC722F6C63A9}" presName="node" presStyleLbl="node1" presStyleIdx="0" presStyleCnt="1">
        <dgm:presLayoutVars>
          <dgm:bulletEnabled val="1"/>
        </dgm:presLayoutVars>
      </dgm:prSet>
      <dgm:spPr/>
      <dgm:t>
        <a:bodyPr/>
        <a:lstStyle/>
        <a:p>
          <a:endParaRPr lang="en-GB"/>
        </a:p>
      </dgm:t>
    </dgm:pt>
  </dgm:ptLst>
  <dgm:cxnLst>
    <dgm:cxn modelId="{6E81B699-F0D7-45FD-AB18-A49FC7653657}" srcId="{AFB3B8AC-749C-4923-ADFB-755A407C2CA7}" destId="{D659173B-871C-47A8-A666-BC722F6C63A9}" srcOrd="0" destOrd="0" parTransId="{8D3566D9-7738-4ECF-9B73-9DE4FBF6F28C}" sibTransId="{4B75C773-473C-4959-957C-62776E96FBB0}"/>
    <dgm:cxn modelId="{C7A58E21-D313-4C95-9808-41E7C54EAC70}" type="presOf" srcId="{D659173B-871C-47A8-A666-BC722F6C63A9}" destId="{0D7B201E-50B4-4C56-9698-49D29EB2990E}" srcOrd="0" destOrd="0" presId="urn:microsoft.com/office/officeart/2005/8/layout/process1"/>
    <dgm:cxn modelId="{22161EF2-9F70-4534-8DEB-3C4CF10BC0D5}" type="presOf" srcId="{AFB3B8AC-749C-4923-ADFB-755A407C2CA7}" destId="{11DD84A8-0FBB-4B59-9A93-6C653387671C}" srcOrd="0" destOrd="0" presId="urn:microsoft.com/office/officeart/2005/8/layout/process1"/>
    <dgm:cxn modelId="{91E3B4ED-17DA-4CA4-B7B6-76B39FA5A46E}" type="presParOf" srcId="{11DD84A8-0FBB-4B59-9A93-6C653387671C}" destId="{0D7B201E-50B4-4C56-9698-49D29EB2990E}"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F6EFC71A-B0F1-4824-8D5E-4BA8BF4EE610}"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GB"/>
        </a:p>
      </dgm:t>
    </dgm:pt>
    <dgm:pt modelId="{484AAACC-0CDC-4F76-A949-9A05ACE7022C}">
      <dgm:prSet custT="1"/>
      <dgm:spPr>
        <a:gradFill flip="none" rotWithShape="1">
          <a:gsLst>
            <a:gs pos="0">
              <a:schemeClr val="bg1"/>
            </a:gs>
            <a:gs pos="65000">
              <a:schemeClr val="accent1">
                <a:hueOff val="0"/>
                <a:satOff val="0"/>
                <a:lumOff val="0"/>
                <a:alphaOff val="0"/>
                <a:lumMod val="105000"/>
                <a:satMod val="103000"/>
                <a:tint val="73000"/>
              </a:schemeClr>
            </a:gs>
            <a:gs pos="100000">
              <a:schemeClr val="accent1">
                <a:lumMod val="75000"/>
              </a:schemeClr>
            </a:gs>
          </a:gsLst>
          <a:path path="circle">
            <a:fillToRect l="100000" t="100000"/>
          </a:path>
          <a:tileRect r="-100000" b="-100000"/>
        </a:gradFill>
        <a:effectLst>
          <a:outerShdw blurRad="50800" dist="38100" dir="2700000" algn="tl" rotWithShape="0">
            <a:prstClr val="black">
              <a:alpha val="40000"/>
            </a:prstClr>
          </a:outerShdw>
        </a:effectLst>
      </dgm:spPr>
      <dgm:t>
        <a:bodyPr/>
        <a:lstStyle/>
        <a:p>
          <a:pPr rtl="0"/>
          <a:r>
            <a:rPr lang="en-GB" sz="2500" dirty="0" smtClean="0"/>
            <a:t>Construction photos</a:t>
          </a:r>
          <a:endParaRPr lang="en-GB" sz="2500" dirty="0"/>
        </a:p>
      </dgm:t>
    </dgm:pt>
    <dgm:pt modelId="{E2E5ACE6-D01E-46C5-82D8-49D685A66CE2}" type="parTrans" cxnId="{F68D5172-145D-413C-B176-317FDCB98EAA}">
      <dgm:prSet/>
      <dgm:spPr/>
      <dgm:t>
        <a:bodyPr/>
        <a:lstStyle/>
        <a:p>
          <a:endParaRPr lang="en-GB"/>
        </a:p>
      </dgm:t>
    </dgm:pt>
    <dgm:pt modelId="{F92A75B1-17FA-4744-876F-6B39086B68A5}" type="sibTrans" cxnId="{F68D5172-145D-413C-B176-317FDCB98EAA}">
      <dgm:prSet/>
      <dgm:spPr/>
      <dgm:t>
        <a:bodyPr/>
        <a:lstStyle/>
        <a:p>
          <a:endParaRPr lang="en-GB"/>
        </a:p>
      </dgm:t>
    </dgm:pt>
    <dgm:pt modelId="{FA914C2F-85A7-44CD-831C-A6C0258ED9BF}" type="pres">
      <dgm:prSet presAssocID="{F6EFC71A-B0F1-4824-8D5E-4BA8BF4EE610}" presName="Name0" presStyleCnt="0">
        <dgm:presLayoutVars>
          <dgm:dir/>
          <dgm:resizeHandles val="exact"/>
        </dgm:presLayoutVars>
      </dgm:prSet>
      <dgm:spPr/>
      <dgm:t>
        <a:bodyPr/>
        <a:lstStyle/>
        <a:p>
          <a:endParaRPr lang="en-GB"/>
        </a:p>
      </dgm:t>
    </dgm:pt>
    <dgm:pt modelId="{7D382305-F8F0-4CD7-AD1B-0DD4772D7732}" type="pres">
      <dgm:prSet presAssocID="{484AAACC-0CDC-4F76-A949-9A05ACE7022C}" presName="node" presStyleLbl="node1" presStyleIdx="0" presStyleCnt="1">
        <dgm:presLayoutVars>
          <dgm:bulletEnabled val="1"/>
        </dgm:presLayoutVars>
      </dgm:prSet>
      <dgm:spPr/>
      <dgm:t>
        <a:bodyPr/>
        <a:lstStyle/>
        <a:p>
          <a:endParaRPr lang="en-GB"/>
        </a:p>
      </dgm:t>
    </dgm:pt>
  </dgm:ptLst>
  <dgm:cxnLst>
    <dgm:cxn modelId="{F68D5172-145D-413C-B176-317FDCB98EAA}" srcId="{F6EFC71A-B0F1-4824-8D5E-4BA8BF4EE610}" destId="{484AAACC-0CDC-4F76-A949-9A05ACE7022C}" srcOrd="0" destOrd="0" parTransId="{E2E5ACE6-D01E-46C5-82D8-49D685A66CE2}" sibTransId="{F92A75B1-17FA-4744-876F-6B39086B68A5}"/>
    <dgm:cxn modelId="{129E3732-EF88-4871-8B5C-7C64579DB452}" type="presOf" srcId="{484AAACC-0CDC-4F76-A949-9A05ACE7022C}" destId="{7D382305-F8F0-4CD7-AD1B-0DD4772D7732}" srcOrd="0" destOrd="0" presId="urn:microsoft.com/office/officeart/2005/8/layout/process1"/>
    <dgm:cxn modelId="{FBEB5303-256F-4526-AD75-B5C4B2BCF310}" type="presOf" srcId="{F6EFC71A-B0F1-4824-8D5E-4BA8BF4EE610}" destId="{FA914C2F-85A7-44CD-831C-A6C0258ED9BF}" srcOrd="0" destOrd="0" presId="urn:microsoft.com/office/officeart/2005/8/layout/process1"/>
    <dgm:cxn modelId="{58CA2BCF-D7F7-48AD-84D0-6365BD6FE468}" type="presParOf" srcId="{FA914C2F-85A7-44CD-831C-A6C0258ED9BF}" destId="{7D382305-F8F0-4CD7-AD1B-0DD4772D7732}" srcOrd="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448D5D-4073-49DE-BB25-D947A5E7F664}" type="doc">
      <dgm:prSet loTypeId="urn:microsoft.com/office/officeart/2005/8/layout/process1" loCatId="process" qsTypeId="urn:microsoft.com/office/officeart/2005/8/quickstyle/3d1" qsCatId="3D" csTypeId="urn:microsoft.com/office/officeart/2005/8/colors/accent1_2" csCatId="accent1" phldr="1"/>
      <dgm:spPr/>
      <dgm:t>
        <a:bodyPr/>
        <a:lstStyle/>
        <a:p>
          <a:endParaRPr lang="en-GB"/>
        </a:p>
      </dgm:t>
    </dgm:pt>
    <dgm:pt modelId="{05BC4C68-62F9-416B-ADBF-3ED57E7C8669}">
      <dgm:prSet/>
      <dgm:spPr>
        <a:gradFill flip="none" rotWithShape="1">
          <a:gsLst>
            <a:gs pos="0">
              <a:schemeClr val="bg1"/>
            </a:gs>
            <a:gs pos="82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path path="circle">
            <a:fillToRect l="100000" t="100000"/>
          </a:path>
          <a:tileRect r="-100000" b="-100000"/>
        </a:gradFill>
        <a:effectLst>
          <a:outerShdw blurRad="50800" dist="38100" dir="2700000" algn="tl" rotWithShape="0">
            <a:prstClr val="black">
              <a:alpha val="40000"/>
            </a:prstClr>
          </a:outerShdw>
        </a:effectLst>
      </dgm:spPr>
      <dgm:t>
        <a:bodyPr/>
        <a:lstStyle/>
        <a:p>
          <a:pPr rtl="0"/>
          <a:r>
            <a:rPr lang="en-GB" b="0" dirty="0" smtClean="0">
              <a:solidFill>
                <a:schemeClr val="tx1"/>
              </a:solidFill>
              <a:effectLst/>
            </a:rPr>
            <a:t>ELI-NP IN THE WORLD</a:t>
          </a:r>
          <a:endParaRPr lang="en-GB" b="0" dirty="0">
            <a:solidFill>
              <a:schemeClr val="tx1"/>
            </a:solidFill>
            <a:effectLst/>
          </a:endParaRPr>
        </a:p>
      </dgm:t>
    </dgm:pt>
    <dgm:pt modelId="{E5DEAF03-1F8C-49F5-A97C-1820B32D730F}" type="parTrans" cxnId="{CEEC516C-6096-4F20-98AC-4C38E393A3B4}">
      <dgm:prSet/>
      <dgm:spPr/>
      <dgm:t>
        <a:bodyPr/>
        <a:lstStyle/>
        <a:p>
          <a:endParaRPr lang="en-GB"/>
        </a:p>
      </dgm:t>
    </dgm:pt>
    <dgm:pt modelId="{CD3D4B75-0D30-4E1D-9B38-EBC6DD16A971}" type="sibTrans" cxnId="{CEEC516C-6096-4F20-98AC-4C38E393A3B4}">
      <dgm:prSet/>
      <dgm:spPr/>
      <dgm:t>
        <a:bodyPr/>
        <a:lstStyle/>
        <a:p>
          <a:endParaRPr lang="en-GB"/>
        </a:p>
      </dgm:t>
    </dgm:pt>
    <dgm:pt modelId="{06CA6E7B-2249-41C1-94E9-133E1769CEED}" type="pres">
      <dgm:prSet presAssocID="{1F448D5D-4073-49DE-BB25-D947A5E7F664}" presName="Name0" presStyleCnt="0">
        <dgm:presLayoutVars>
          <dgm:dir/>
          <dgm:resizeHandles val="exact"/>
        </dgm:presLayoutVars>
      </dgm:prSet>
      <dgm:spPr/>
      <dgm:t>
        <a:bodyPr/>
        <a:lstStyle/>
        <a:p>
          <a:endParaRPr lang="en-GB"/>
        </a:p>
      </dgm:t>
    </dgm:pt>
    <dgm:pt modelId="{4D1C627C-DF38-41BE-A25A-2C2634F79F17}" type="pres">
      <dgm:prSet presAssocID="{05BC4C68-62F9-416B-ADBF-3ED57E7C8669}" presName="node" presStyleLbl="node1" presStyleIdx="0" presStyleCnt="1" custLinFactNeighborX="-49" custLinFactNeighborY="-12500">
        <dgm:presLayoutVars>
          <dgm:bulletEnabled val="1"/>
        </dgm:presLayoutVars>
      </dgm:prSet>
      <dgm:spPr/>
      <dgm:t>
        <a:bodyPr/>
        <a:lstStyle/>
        <a:p>
          <a:endParaRPr lang="en-GB"/>
        </a:p>
      </dgm:t>
    </dgm:pt>
  </dgm:ptLst>
  <dgm:cxnLst>
    <dgm:cxn modelId="{CEEC516C-6096-4F20-98AC-4C38E393A3B4}" srcId="{1F448D5D-4073-49DE-BB25-D947A5E7F664}" destId="{05BC4C68-62F9-416B-ADBF-3ED57E7C8669}" srcOrd="0" destOrd="0" parTransId="{E5DEAF03-1F8C-49F5-A97C-1820B32D730F}" sibTransId="{CD3D4B75-0D30-4E1D-9B38-EBC6DD16A971}"/>
    <dgm:cxn modelId="{EFDE64BC-4B21-484B-8569-9B188D397167}" type="presOf" srcId="{1F448D5D-4073-49DE-BB25-D947A5E7F664}" destId="{06CA6E7B-2249-41C1-94E9-133E1769CEED}" srcOrd="0" destOrd="0" presId="urn:microsoft.com/office/officeart/2005/8/layout/process1"/>
    <dgm:cxn modelId="{4560ADB3-BA00-4F32-A601-9EE8A6393D27}" type="presOf" srcId="{05BC4C68-62F9-416B-ADBF-3ED57E7C8669}" destId="{4D1C627C-DF38-41BE-A25A-2C2634F79F17}" srcOrd="0" destOrd="0" presId="urn:microsoft.com/office/officeart/2005/8/layout/process1"/>
    <dgm:cxn modelId="{40252FD1-911A-4341-BB93-5656E3794421}" type="presParOf" srcId="{06CA6E7B-2249-41C1-94E9-133E1769CEED}" destId="{4D1C627C-DF38-41BE-A25A-2C2634F79F17}"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B47FD21-A3C3-4146-AFD5-8AB6A7F29C09}"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GB"/>
        </a:p>
      </dgm:t>
    </dgm:pt>
    <dgm:pt modelId="{4E063C8C-7E22-45EB-A268-775597D4555D}">
      <dgm:prSet/>
      <dgm:spPr>
        <a:gradFill rotWithShape="0">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a:effectLst>
          <a:outerShdw blurRad="50800" dist="38100" dir="2700000" algn="tl" rotWithShape="0">
            <a:prstClr val="black">
              <a:alpha val="40000"/>
            </a:prstClr>
          </a:outerShdw>
        </a:effectLst>
      </dgm:spPr>
      <dgm:t>
        <a:bodyPr/>
        <a:lstStyle/>
        <a:p>
          <a:pPr rtl="0"/>
          <a:r>
            <a:rPr lang="en-GB" dirty="0" smtClean="0"/>
            <a:t>To be built in Bucharest- </a:t>
          </a:r>
          <a:r>
            <a:rPr lang="en-GB" dirty="0" err="1" smtClean="0"/>
            <a:t>Magurele</a:t>
          </a:r>
          <a:r>
            <a:rPr lang="en-GB" dirty="0" smtClean="0"/>
            <a:t> , ELI-NP will be one of the three pillars of ELI - THE EXTREME LIGHT INFRASTRUCTURE, along with the facilities dedicated to the study of secondary sources (</a:t>
          </a:r>
          <a:r>
            <a:rPr lang="en-GB" dirty="0" err="1" smtClean="0"/>
            <a:t>Dolni</a:t>
          </a:r>
          <a:r>
            <a:rPr lang="en-GB" dirty="0" smtClean="0"/>
            <a:t> </a:t>
          </a:r>
          <a:r>
            <a:rPr lang="en-GB" dirty="0" err="1" smtClean="0"/>
            <a:t>Brezany</a:t>
          </a:r>
          <a:r>
            <a:rPr lang="en-GB" dirty="0" smtClean="0"/>
            <a:t> , near Prague – Czech Republic) and </a:t>
          </a:r>
          <a:r>
            <a:rPr lang="en-GB" dirty="0" err="1" smtClean="0"/>
            <a:t>attosecond</a:t>
          </a:r>
          <a:r>
            <a:rPr lang="en-GB" dirty="0" smtClean="0"/>
            <a:t> pulses (Szeged - Hungary). </a:t>
          </a:r>
          <a:endParaRPr lang="en-GB" dirty="0"/>
        </a:p>
      </dgm:t>
    </dgm:pt>
    <dgm:pt modelId="{8F8FAD00-0CD4-48A6-8C12-69B79D680A0F}" type="parTrans" cxnId="{F63FA0F8-E3B3-457D-A494-F445E45B0A1A}">
      <dgm:prSet/>
      <dgm:spPr/>
      <dgm:t>
        <a:bodyPr/>
        <a:lstStyle/>
        <a:p>
          <a:endParaRPr lang="en-GB"/>
        </a:p>
      </dgm:t>
    </dgm:pt>
    <dgm:pt modelId="{26D3ED50-9F11-4B94-A457-929DB11050DE}" type="sibTrans" cxnId="{F63FA0F8-E3B3-457D-A494-F445E45B0A1A}">
      <dgm:prSet/>
      <dgm:spPr/>
      <dgm:t>
        <a:bodyPr/>
        <a:lstStyle/>
        <a:p>
          <a:endParaRPr lang="en-GB"/>
        </a:p>
      </dgm:t>
    </dgm:pt>
    <dgm:pt modelId="{D92CF83B-5353-4196-A112-D7B2CBB1309A}">
      <dgm:prSet/>
      <dgm:spPr>
        <a:gradFill rotWithShape="0">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dgm:spPr>
      <dgm:t>
        <a:bodyPr/>
        <a:lstStyle/>
        <a:p>
          <a:pPr rtl="0"/>
          <a:r>
            <a:rPr lang="en-GB" dirty="0" smtClean="0"/>
            <a:t>ELI-NP will create a new European laboratory to consistently investigate a very broad range of science domains, from new fields of fundamental physics, new nuclear physics and astrophysics topics, to applications in material science, life sciences and nuclear materials management.</a:t>
          </a:r>
          <a:endParaRPr lang="en-GB" dirty="0"/>
        </a:p>
      </dgm:t>
    </dgm:pt>
    <dgm:pt modelId="{79993279-BED6-4FEC-AC40-BA8020930BC3}" type="parTrans" cxnId="{21B50557-4111-48CA-9A39-1465C87B266F}">
      <dgm:prSet/>
      <dgm:spPr/>
      <dgm:t>
        <a:bodyPr/>
        <a:lstStyle/>
        <a:p>
          <a:endParaRPr lang="en-GB"/>
        </a:p>
      </dgm:t>
    </dgm:pt>
    <dgm:pt modelId="{70EE9A5C-97A3-44D4-9B59-27FEFDC1F6E3}" type="sibTrans" cxnId="{21B50557-4111-48CA-9A39-1465C87B266F}">
      <dgm:prSet/>
      <dgm:spPr/>
      <dgm:t>
        <a:bodyPr/>
        <a:lstStyle/>
        <a:p>
          <a:endParaRPr lang="en-GB"/>
        </a:p>
      </dgm:t>
    </dgm:pt>
    <dgm:pt modelId="{C488929F-769D-4688-8CDF-45749FE5B2FB}">
      <dgm:prSet/>
      <dgm:spPr>
        <a:gradFill rotWithShape="0">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dgm:spPr>
      <dgm:t>
        <a:bodyPr/>
        <a:lstStyle/>
        <a:p>
          <a:pPr rtl="0"/>
          <a:r>
            <a:rPr lang="en-GB" dirty="0" smtClean="0"/>
            <a:t>The “ </a:t>
          </a:r>
          <a:r>
            <a:rPr lang="en-GB" dirty="0" err="1" smtClean="0"/>
            <a:t>Horia</a:t>
          </a:r>
          <a:r>
            <a:rPr lang="en-GB" dirty="0" smtClean="0"/>
            <a:t> </a:t>
          </a:r>
          <a:r>
            <a:rPr lang="en-GB" dirty="0" err="1" smtClean="0"/>
            <a:t>Hulubei</a:t>
          </a:r>
          <a:r>
            <a:rPr lang="en-GB" dirty="0" smtClean="0"/>
            <a:t> ” National Institute of Research and Development for Physics and Nuclear Engineering is the entity in charge of the implementation of the ELI Nuclear Physics facility</a:t>
          </a:r>
          <a:endParaRPr lang="en-GB" dirty="0"/>
        </a:p>
      </dgm:t>
    </dgm:pt>
    <dgm:pt modelId="{85794C63-BCC1-451A-97C3-97670979D5EC}" type="parTrans" cxnId="{148D14B1-C9B0-4130-BD5B-98AE44E43220}">
      <dgm:prSet/>
      <dgm:spPr/>
      <dgm:t>
        <a:bodyPr/>
        <a:lstStyle/>
        <a:p>
          <a:endParaRPr lang="en-GB"/>
        </a:p>
      </dgm:t>
    </dgm:pt>
    <dgm:pt modelId="{4CB07DD7-2DDA-4A30-93CA-BB959DFC3F23}" type="sibTrans" cxnId="{148D14B1-C9B0-4130-BD5B-98AE44E43220}">
      <dgm:prSet/>
      <dgm:spPr/>
      <dgm:t>
        <a:bodyPr/>
        <a:lstStyle/>
        <a:p>
          <a:endParaRPr lang="en-GB"/>
        </a:p>
      </dgm:t>
    </dgm:pt>
    <dgm:pt modelId="{1282E3DC-F4CE-43D3-A524-9A2C43387AAE}" type="pres">
      <dgm:prSet presAssocID="{FB47FD21-A3C3-4146-AFD5-8AB6A7F29C09}" presName="Name0" presStyleCnt="0">
        <dgm:presLayoutVars>
          <dgm:chMax val="7"/>
          <dgm:dir/>
          <dgm:animLvl val="lvl"/>
          <dgm:resizeHandles val="exact"/>
        </dgm:presLayoutVars>
      </dgm:prSet>
      <dgm:spPr/>
      <dgm:t>
        <a:bodyPr/>
        <a:lstStyle/>
        <a:p>
          <a:endParaRPr lang="en-GB"/>
        </a:p>
      </dgm:t>
    </dgm:pt>
    <dgm:pt modelId="{EE3B33D9-D9A7-4975-86EA-DFBD093C3524}" type="pres">
      <dgm:prSet presAssocID="{4E063C8C-7E22-45EB-A268-775597D4555D}" presName="circle1" presStyleLbl="node1" presStyleIdx="0" presStyleCnt="3" custLinFactNeighborX="1377" custLinFactNeighborY="-275"/>
      <dgm:spPr>
        <a:gradFill rotWithShape="0">
          <a:gsLst>
            <a:gs pos="0">
              <a:schemeClr val="accent1">
                <a:lumMod val="0"/>
                <a:lumOff val="100000"/>
              </a:schemeClr>
            </a:gs>
            <a:gs pos="57000">
              <a:schemeClr val="accent1">
                <a:lumMod val="0"/>
                <a:lumOff val="100000"/>
              </a:schemeClr>
            </a:gs>
            <a:gs pos="100000">
              <a:schemeClr val="accent1">
                <a:lumMod val="75000"/>
              </a:schemeClr>
            </a:gs>
          </a:gsLst>
          <a:path path="circle">
            <a:fillToRect l="100000" t="100000"/>
          </a:path>
        </a:gradFill>
      </dgm:spPr>
    </dgm:pt>
    <dgm:pt modelId="{C69E20F6-1B9E-4988-BFB1-57F622E12D24}" type="pres">
      <dgm:prSet presAssocID="{4E063C8C-7E22-45EB-A268-775597D4555D}" presName="space" presStyleCnt="0"/>
      <dgm:spPr/>
    </dgm:pt>
    <dgm:pt modelId="{BAFA2246-33D6-45E2-8230-8EA8AAB36843}" type="pres">
      <dgm:prSet presAssocID="{4E063C8C-7E22-45EB-A268-775597D4555D}" presName="rect1" presStyleLbl="alignAcc1" presStyleIdx="0" presStyleCnt="3"/>
      <dgm:spPr/>
      <dgm:t>
        <a:bodyPr/>
        <a:lstStyle/>
        <a:p>
          <a:endParaRPr lang="en-GB"/>
        </a:p>
      </dgm:t>
    </dgm:pt>
    <dgm:pt modelId="{4234A44A-626E-4289-8F53-78D82000CBB6}" type="pres">
      <dgm:prSet presAssocID="{D92CF83B-5353-4196-A112-D7B2CBB1309A}" presName="vertSpace2" presStyleLbl="node1" presStyleIdx="0" presStyleCnt="3"/>
      <dgm:spPr/>
    </dgm:pt>
    <dgm:pt modelId="{E1D1F023-2A9F-42A9-A979-395A31C17AF9}" type="pres">
      <dgm:prSet presAssocID="{D92CF83B-5353-4196-A112-D7B2CBB1309A}" presName="circle2" presStyleLbl="node1" presStyleIdx="1" presStyleCnt="3"/>
      <dgm:spPr>
        <a:gradFill rotWithShape="0">
          <a:gsLst>
            <a:gs pos="0">
              <a:schemeClr val="accent1">
                <a:lumMod val="0"/>
                <a:lumOff val="100000"/>
              </a:schemeClr>
            </a:gs>
            <a:gs pos="57000">
              <a:schemeClr val="accent1">
                <a:lumMod val="0"/>
                <a:lumOff val="100000"/>
              </a:schemeClr>
            </a:gs>
            <a:gs pos="100000">
              <a:schemeClr val="accent1">
                <a:lumMod val="75000"/>
              </a:schemeClr>
            </a:gs>
          </a:gsLst>
          <a:path path="circle">
            <a:fillToRect l="100000" t="100000"/>
          </a:path>
        </a:gradFill>
      </dgm:spPr>
    </dgm:pt>
    <dgm:pt modelId="{6D24D68D-70AF-4647-8D0A-0DD02C5FC7A1}" type="pres">
      <dgm:prSet presAssocID="{D92CF83B-5353-4196-A112-D7B2CBB1309A}" presName="rect2" presStyleLbl="alignAcc1" presStyleIdx="1" presStyleCnt="3"/>
      <dgm:spPr/>
      <dgm:t>
        <a:bodyPr/>
        <a:lstStyle/>
        <a:p>
          <a:endParaRPr lang="en-GB"/>
        </a:p>
      </dgm:t>
    </dgm:pt>
    <dgm:pt modelId="{31CD97F3-2306-4CCF-8635-9355A5173D63}" type="pres">
      <dgm:prSet presAssocID="{C488929F-769D-4688-8CDF-45749FE5B2FB}" presName="vertSpace3" presStyleLbl="node1" presStyleIdx="1" presStyleCnt="3"/>
      <dgm:spPr/>
    </dgm:pt>
    <dgm:pt modelId="{5D4B8539-BEE0-466C-9D87-71BF11071BFC}" type="pres">
      <dgm:prSet presAssocID="{C488929F-769D-4688-8CDF-45749FE5B2FB}" presName="circle3" presStyleLbl="node1" presStyleIdx="2" presStyleCnt="3"/>
      <dgm:spPr>
        <a:gradFill rotWithShape="0">
          <a:gsLst>
            <a:gs pos="0">
              <a:schemeClr val="accent1">
                <a:lumMod val="0"/>
                <a:lumOff val="100000"/>
              </a:schemeClr>
            </a:gs>
            <a:gs pos="57000">
              <a:schemeClr val="accent1">
                <a:lumMod val="0"/>
                <a:lumOff val="100000"/>
              </a:schemeClr>
            </a:gs>
            <a:gs pos="100000">
              <a:schemeClr val="accent1">
                <a:lumMod val="75000"/>
              </a:schemeClr>
            </a:gs>
          </a:gsLst>
          <a:path path="circle">
            <a:fillToRect l="100000" t="100000"/>
          </a:path>
        </a:gradFill>
      </dgm:spPr>
    </dgm:pt>
    <dgm:pt modelId="{866229A7-5A86-4FED-B32B-046E9E5B9AA6}" type="pres">
      <dgm:prSet presAssocID="{C488929F-769D-4688-8CDF-45749FE5B2FB}" presName="rect3" presStyleLbl="alignAcc1" presStyleIdx="2" presStyleCnt="3" custLinFactNeighborX="826" custLinFactNeighborY="1102"/>
      <dgm:spPr/>
      <dgm:t>
        <a:bodyPr/>
        <a:lstStyle/>
        <a:p>
          <a:endParaRPr lang="en-GB"/>
        </a:p>
      </dgm:t>
    </dgm:pt>
    <dgm:pt modelId="{5C58EE5A-2B9B-4B54-92F7-06F2B2D76110}" type="pres">
      <dgm:prSet presAssocID="{4E063C8C-7E22-45EB-A268-775597D4555D}" presName="rect1ParTxNoCh" presStyleLbl="alignAcc1" presStyleIdx="2" presStyleCnt="3">
        <dgm:presLayoutVars>
          <dgm:chMax val="1"/>
          <dgm:bulletEnabled val="1"/>
        </dgm:presLayoutVars>
      </dgm:prSet>
      <dgm:spPr/>
      <dgm:t>
        <a:bodyPr/>
        <a:lstStyle/>
        <a:p>
          <a:endParaRPr lang="en-GB"/>
        </a:p>
      </dgm:t>
    </dgm:pt>
    <dgm:pt modelId="{2F8FA11E-352F-4E49-9FD7-84C5758884A8}" type="pres">
      <dgm:prSet presAssocID="{D92CF83B-5353-4196-A112-D7B2CBB1309A}" presName="rect2ParTxNoCh" presStyleLbl="alignAcc1" presStyleIdx="2" presStyleCnt="3">
        <dgm:presLayoutVars>
          <dgm:chMax val="1"/>
          <dgm:bulletEnabled val="1"/>
        </dgm:presLayoutVars>
      </dgm:prSet>
      <dgm:spPr/>
      <dgm:t>
        <a:bodyPr/>
        <a:lstStyle/>
        <a:p>
          <a:endParaRPr lang="en-GB"/>
        </a:p>
      </dgm:t>
    </dgm:pt>
    <dgm:pt modelId="{E9407C98-706D-45C8-9028-E4E9D3645349}" type="pres">
      <dgm:prSet presAssocID="{C488929F-769D-4688-8CDF-45749FE5B2FB}" presName="rect3ParTxNoCh" presStyleLbl="alignAcc1" presStyleIdx="2" presStyleCnt="3">
        <dgm:presLayoutVars>
          <dgm:chMax val="1"/>
          <dgm:bulletEnabled val="1"/>
        </dgm:presLayoutVars>
      </dgm:prSet>
      <dgm:spPr/>
      <dgm:t>
        <a:bodyPr/>
        <a:lstStyle/>
        <a:p>
          <a:endParaRPr lang="en-GB"/>
        </a:p>
      </dgm:t>
    </dgm:pt>
  </dgm:ptLst>
  <dgm:cxnLst>
    <dgm:cxn modelId="{548EC2EA-19D1-4776-BA66-039BA225199C}" type="presOf" srcId="{4E063C8C-7E22-45EB-A268-775597D4555D}" destId="{5C58EE5A-2B9B-4B54-92F7-06F2B2D76110}" srcOrd="1" destOrd="0" presId="urn:microsoft.com/office/officeart/2005/8/layout/target3"/>
    <dgm:cxn modelId="{977AE1BC-C31C-4870-9612-B05C2F1B7567}" type="presOf" srcId="{D92CF83B-5353-4196-A112-D7B2CBB1309A}" destId="{2F8FA11E-352F-4E49-9FD7-84C5758884A8}" srcOrd="1" destOrd="0" presId="urn:microsoft.com/office/officeart/2005/8/layout/target3"/>
    <dgm:cxn modelId="{CC6CEA56-CADB-47A4-9A8C-F3E8254B3ADE}" type="presOf" srcId="{FB47FD21-A3C3-4146-AFD5-8AB6A7F29C09}" destId="{1282E3DC-F4CE-43D3-A524-9A2C43387AAE}" srcOrd="0" destOrd="0" presId="urn:microsoft.com/office/officeart/2005/8/layout/target3"/>
    <dgm:cxn modelId="{5B46482D-CE03-4D49-8273-B546582BE779}" type="presOf" srcId="{4E063C8C-7E22-45EB-A268-775597D4555D}" destId="{BAFA2246-33D6-45E2-8230-8EA8AAB36843}" srcOrd="0" destOrd="0" presId="urn:microsoft.com/office/officeart/2005/8/layout/target3"/>
    <dgm:cxn modelId="{F63FA0F8-E3B3-457D-A494-F445E45B0A1A}" srcId="{FB47FD21-A3C3-4146-AFD5-8AB6A7F29C09}" destId="{4E063C8C-7E22-45EB-A268-775597D4555D}" srcOrd="0" destOrd="0" parTransId="{8F8FAD00-0CD4-48A6-8C12-69B79D680A0F}" sibTransId="{26D3ED50-9F11-4B94-A457-929DB11050DE}"/>
    <dgm:cxn modelId="{21B50557-4111-48CA-9A39-1465C87B266F}" srcId="{FB47FD21-A3C3-4146-AFD5-8AB6A7F29C09}" destId="{D92CF83B-5353-4196-A112-D7B2CBB1309A}" srcOrd="1" destOrd="0" parTransId="{79993279-BED6-4FEC-AC40-BA8020930BC3}" sibTransId="{70EE9A5C-97A3-44D4-9B59-27FEFDC1F6E3}"/>
    <dgm:cxn modelId="{148D14B1-C9B0-4130-BD5B-98AE44E43220}" srcId="{FB47FD21-A3C3-4146-AFD5-8AB6A7F29C09}" destId="{C488929F-769D-4688-8CDF-45749FE5B2FB}" srcOrd="2" destOrd="0" parTransId="{85794C63-BCC1-451A-97C3-97670979D5EC}" sibTransId="{4CB07DD7-2DDA-4A30-93CA-BB959DFC3F23}"/>
    <dgm:cxn modelId="{B3E07CAE-BBC4-4728-8E52-46F760738160}" type="presOf" srcId="{C488929F-769D-4688-8CDF-45749FE5B2FB}" destId="{866229A7-5A86-4FED-B32B-046E9E5B9AA6}" srcOrd="0" destOrd="0" presId="urn:microsoft.com/office/officeart/2005/8/layout/target3"/>
    <dgm:cxn modelId="{B5AACEE3-42E1-4398-A8E3-3E2A6125334E}" type="presOf" srcId="{D92CF83B-5353-4196-A112-D7B2CBB1309A}" destId="{6D24D68D-70AF-4647-8D0A-0DD02C5FC7A1}" srcOrd="0" destOrd="0" presId="urn:microsoft.com/office/officeart/2005/8/layout/target3"/>
    <dgm:cxn modelId="{EC1FD1F3-7581-447D-87A2-8D9C6B48F831}" type="presOf" srcId="{C488929F-769D-4688-8CDF-45749FE5B2FB}" destId="{E9407C98-706D-45C8-9028-E4E9D3645349}" srcOrd="1" destOrd="0" presId="urn:microsoft.com/office/officeart/2005/8/layout/target3"/>
    <dgm:cxn modelId="{FC0ED707-8220-4B6F-875E-1E281508D983}" type="presParOf" srcId="{1282E3DC-F4CE-43D3-A524-9A2C43387AAE}" destId="{EE3B33D9-D9A7-4975-86EA-DFBD093C3524}" srcOrd="0" destOrd="0" presId="urn:microsoft.com/office/officeart/2005/8/layout/target3"/>
    <dgm:cxn modelId="{D61EE541-E693-4F96-A13B-64FE4872F6B0}" type="presParOf" srcId="{1282E3DC-F4CE-43D3-A524-9A2C43387AAE}" destId="{C69E20F6-1B9E-4988-BFB1-57F622E12D24}" srcOrd="1" destOrd="0" presId="urn:microsoft.com/office/officeart/2005/8/layout/target3"/>
    <dgm:cxn modelId="{F5096384-87F7-479B-9AFB-2524E7874AFE}" type="presParOf" srcId="{1282E3DC-F4CE-43D3-A524-9A2C43387AAE}" destId="{BAFA2246-33D6-45E2-8230-8EA8AAB36843}" srcOrd="2" destOrd="0" presId="urn:microsoft.com/office/officeart/2005/8/layout/target3"/>
    <dgm:cxn modelId="{A20EB42A-1A16-42FF-B26A-501BA2D21857}" type="presParOf" srcId="{1282E3DC-F4CE-43D3-A524-9A2C43387AAE}" destId="{4234A44A-626E-4289-8F53-78D82000CBB6}" srcOrd="3" destOrd="0" presId="urn:microsoft.com/office/officeart/2005/8/layout/target3"/>
    <dgm:cxn modelId="{2530A250-DA26-4E97-B110-AD32CD6BBC14}" type="presParOf" srcId="{1282E3DC-F4CE-43D3-A524-9A2C43387AAE}" destId="{E1D1F023-2A9F-42A9-A979-395A31C17AF9}" srcOrd="4" destOrd="0" presId="urn:microsoft.com/office/officeart/2005/8/layout/target3"/>
    <dgm:cxn modelId="{254AAFBE-0FC8-4DC4-B828-9D3354E412A5}" type="presParOf" srcId="{1282E3DC-F4CE-43D3-A524-9A2C43387AAE}" destId="{6D24D68D-70AF-4647-8D0A-0DD02C5FC7A1}" srcOrd="5" destOrd="0" presId="urn:microsoft.com/office/officeart/2005/8/layout/target3"/>
    <dgm:cxn modelId="{5AC4C43B-FC12-4F42-9A07-BA572D80E001}" type="presParOf" srcId="{1282E3DC-F4CE-43D3-A524-9A2C43387AAE}" destId="{31CD97F3-2306-4CCF-8635-9355A5173D63}" srcOrd="6" destOrd="0" presId="urn:microsoft.com/office/officeart/2005/8/layout/target3"/>
    <dgm:cxn modelId="{EA11FE97-541B-4084-AE8F-94AFDE543A5B}" type="presParOf" srcId="{1282E3DC-F4CE-43D3-A524-9A2C43387AAE}" destId="{5D4B8539-BEE0-466C-9D87-71BF11071BFC}" srcOrd="7" destOrd="0" presId="urn:microsoft.com/office/officeart/2005/8/layout/target3"/>
    <dgm:cxn modelId="{F5E39B17-0E93-47E5-8F6B-D2A6F7174139}" type="presParOf" srcId="{1282E3DC-F4CE-43D3-A524-9A2C43387AAE}" destId="{866229A7-5A86-4FED-B32B-046E9E5B9AA6}" srcOrd="8" destOrd="0" presId="urn:microsoft.com/office/officeart/2005/8/layout/target3"/>
    <dgm:cxn modelId="{4AECB473-1375-432B-AF85-D003A487A18E}" type="presParOf" srcId="{1282E3DC-F4CE-43D3-A524-9A2C43387AAE}" destId="{5C58EE5A-2B9B-4B54-92F7-06F2B2D76110}" srcOrd="9" destOrd="0" presId="urn:microsoft.com/office/officeart/2005/8/layout/target3"/>
    <dgm:cxn modelId="{1F3A0D10-FFEC-4380-9A03-A9791C367766}" type="presParOf" srcId="{1282E3DC-F4CE-43D3-A524-9A2C43387AAE}" destId="{2F8FA11E-352F-4E49-9FD7-84C5758884A8}" srcOrd="10" destOrd="0" presId="urn:microsoft.com/office/officeart/2005/8/layout/target3"/>
    <dgm:cxn modelId="{36253589-D32D-4314-9B90-6E0E088ADAC4}" type="presParOf" srcId="{1282E3DC-F4CE-43D3-A524-9A2C43387AAE}" destId="{E9407C98-706D-45C8-9028-E4E9D3645349}" srcOrd="11"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CF48F1-CA96-4AD6-9E6D-2AC8B88F8483}"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GB"/>
        </a:p>
      </dgm:t>
    </dgm:pt>
    <dgm:pt modelId="{44E5B021-C5AA-4476-BDB9-52EA67C34274}">
      <dgm:prSet custT="1"/>
      <dgm:spPr>
        <a:gradFill flip="none" rotWithShape="1">
          <a:gsLst>
            <a:gs pos="0">
              <a:schemeClr val="accent1">
                <a:lumMod val="0"/>
                <a:lumOff val="100000"/>
              </a:schemeClr>
            </a:gs>
            <a:gs pos="41000">
              <a:schemeClr val="accent1">
                <a:lumMod val="0"/>
                <a:lumOff val="100000"/>
              </a:schemeClr>
            </a:gs>
            <a:gs pos="100000">
              <a:schemeClr val="accent1">
                <a:lumMod val="100000"/>
              </a:schemeClr>
            </a:gs>
          </a:gsLst>
          <a:path path="rect">
            <a:fillToRect l="100000" t="100000"/>
          </a:path>
          <a:tileRect r="-100000" b="-100000"/>
        </a:gradFill>
        <a:effectLst>
          <a:outerShdw blurRad="50800" dist="38100" dir="2700000" algn="tl" rotWithShape="0">
            <a:prstClr val="black">
              <a:alpha val="40000"/>
            </a:prstClr>
          </a:outerShdw>
        </a:effectLst>
      </dgm:spPr>
      <dgm:t>
        <a:bodyPr/>
        <a:lstStyle/>
        <a:p>
          <a:pPr algn="ctr" rtl="0"/>
          <a:r>
            <a:rPr lang="en-US" sz="2500" b="0" dirty="0" smtClean="0"/>
            <a:t>Numbers that speak for the  ELI-NP project</a:t>
          </a:r>
          <a:endParaRPr lang="en-GB" sz="2500" b="0" dirty="0"/>
        </a:p>
      </dgm:t>
    </dgm:pt>
    <dgm:pt modelId="{7C2E007C-3F6F-42C7-B915-C57BB345A541}" type="parTrans" cxnId="{3BD5D2FD-7B01-451C-8754-79A532DF248B}">
      <dgm:prSet/>
      <dgm:spPr/>
      <dgm:t>
        <a:bodyPr/>
        <a:lstStyle/>
        <a:p>
          <a:endParaRPr lang="en-GB"/>
        </a:p>
      </dgm:t>
    </dgm:pt>
    <dgm:pt modelId="{D4E37F91-2CEB-4699-901A-732801F98976}" type="sibTrans" cxnId="{3BD5D2FD-7B01-451C-8754-79A532DF248B}">
      <dgm:prSet/>
      <dgm:spPr/>
      <dgm:t>
        <a:bodyPr/>
        <a:lstStyle/>
        <a:p>
          <a:endParaRPr lang="en-GB"/>
        </a:p>
      </dgm:t>
    </dgm:pt>
    <dgm:pt modelId="{6995232E-EF6A-477E-92D2-02D41E552102}" type="pres">
      <dgm:prSet presAssocID="{5FCF48F1-CA96-4AD6-9E6D-2AC8B88F8483}" presName="linear" presStyleCnt="0">
        <dgm:presLayoutVars>
          <dgm:animLvl val="lvl"/>
          <dgm:resizeHandles val="exact"/>
        </dgm:presLayoutVars>
      </dgm:prSet>
      <dgm:spPr/>
      <dgm:t>
        <a:bodyPr/>
        <a:lstStyle/>
        <a:p>
          <a:endParaRPr lang="en-GB"/>
        </a:p>
      </dgm:t>
    </dgm:pt>
    <dgm:pt modelId="{5D79E752-D129-4DE4-B777-0614BF4A2DB9}" type="pres">
      <dgm:prSet presAssocID="{44E5B021-C5AA-4476-BDB9-52EA67C34274}" presName="parentText" presStyleLbl="node1" presStyleIdx="0" presStyleCnt="1" custLinFactNeighborY="14887">
        <dgm:presLayoutVars>
          <dgm:chMax val="0"/>
          <dgm:bulletEnabled val="1"/>
        </dgm:presLayoutVars>
      </dgm:prSet>
      <dgm:spPr/>
      <dgm:t>
        <a:bodyPr/>
        <a:lstStyle/>
        <a:p>
          <a:endParaRPr lang="en-GB"/>
        </a:p>
      </dgm:t>
    </dgm:pt>
  </dgm:ptLst>
  <dgm:cxnLst>
    <dgm:cxn modelId="{3BD5D2FD-7B01-451C-8754-79A532DF248B}" srcId="{5FCF48F1-CA96-4AD6-9E6D-2AC8B88F8483}" destId="{44E5B021-C5AA-4476-BDB9-52EA67C34274}" srcOrd="0" destOrd="0" parTransId="{7C2E007C-3F6F-42C7-B915-C57BB345A541}" sibTransId="{D4E37F91-2CEB-4699-901A-732801F98976}"/>
    <dgm:cxn modelId="{4FD2F57A-D62F-4AAF-B681-BF7326B08BDB}" type="presOf" srcId="{5FCF48F1-CA96-4AD6-9E6D-2AC8B88F8483}" destId="{6995232E-EF6A-477E-92D2-02D41E552102}" srcOrd="0" destOrd="0" presId="urn:microsoft.com/office/officeart/2005/8/layout/vList2"/>
    <dgm:cxn modelId="{8BAB9053-1554-4D1D-9453-38A1CBD08729}" type="presOf" srcId="{44E5B021-C5AA-4476-BDB9-52EA67C34274}" destId="{5D79E752-D129-4DE4-B777-0614BF4A2DB9}" srcOrd="0" destOrd="0" presId="urn:microsoft.com/office/officeart/2005/8/layout/vList2"/>
    <dgm:cxn modelId="{0EDCAD64-1A50-4AF7-9547-FF6F68935433}" type="presParOf" srcId="{6995232E-EF6A-477E-92D2-02D41E552102}" destId="{5D79E752-D129-4DE4-B777-0614BF4A2DB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EA6DE7-1A48-4ACD-83C2-248665E33E3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ADAC4F8-E616-4B1C-A764-543ADB2FDE69}">
      <dgm:prSet phldrT="[Text]" custT="1"/>
      <dgm:spPr>
        <a:effectLst>
          <a:outerShdw blurRad="50800" dist="38100" dir="2700000" algn="tl" rotWithShape="0">
            <a:prstClr val="black">
              <a:alpha val="40000"/>
            </a:prstClr>
          </a:outerShdw>
        </a:effectLst>
      </dgm:spPr>
      <dgm:t>
        <a:bodyPr/>
        <a:lstStyle/>
        <a:p>
          <a:r>
            <a:rPr lang="en-US" sz="1400" b="1" dirty="0" smtClean="0"/>
            <a:t>Laser and Laboratory Building – Basement + ground</a:t>
          </a:r>
          <a:endParaRPr lang="en-US" sz="1400" b="1" dirty="0"/>
        </a:p>
      </dgm:t>
    </dgm:pt>
    <dgm:pt modelId="{D2ACBDF0-A955-44F9-B097-F58AA3B443EF}" type="parTrans" cxnId="{530B975E-FC74-4BC7-BC32-575E972F9354}">
      <dgm:prSet/>
      <dgm:spPr/>
      <dgm:t>
        <a:bodyPr/>
        <a:lstStyle/>
        <a:p>
          <a:endParaRPr lang="en-US"/>
        </a:p>
      </dgm:t>
    </dgm:pt>
    <dgm:pt modelId="{837B9D21-6C20-4915-80E9-84ADFB0B107A}" type="sibTrans" cxnId="{530B975E-FC74-4BC7-BC32-575E972F9354}">
      <dgm:prSet/>
      <dgm:spPr/>
      <dgm:t>
        <a:bodyPr/>
        <a:lstStyle/>
        <a:p>
          <a:endParaRPr lang="en-US"/>
        </a:p>
      </dgm:t>
    </dgm:pt>
    <dgm:pt modelId="{E463AB47-4F59-4BA2-B5E9-53E7B653103C}">
      <dgm:prSet phldrT="[Text]" custT="1"/>
      <dgm:spPr>
        <a:gradFill rotWithShape="0">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dgm:spPr>
      <dgm:t>
        <a:bodyPr/>
        <a:lstStyle/>
        <a:p>
          <a:r>
            <a:rPr lang="en-US" sz="1400" b="0" dirty="0" smtClean="0"/>
            <a:t>Total  area: 7.041 </a:t>
          </a:r>
          <a:r>
            <a:rPr lang="en-US" sz="1400" b="0" dirty="0" err="1" smtClean="0"/>
            <a:t>sqm</a:t>
          </a:r>
          <a:endParaRPr lang="en-US" sz="1400" b="0" dirty="0"/>
        </a:p>
      </dgm:t>
    </dgm:pt>
    <dgm:pt modelId="{BDA71A4B-1312-4B9E-8E9E-8BEEDC1FC01A}" type="parTrans" cxnId="{10A5C0D6-4900-4028-A2FA-EC70044D14C5}">
      <dgm:prSet/>
      <dgm:spPr/>
      <dgm:t>
        <a:bodyPr/>
        <a:lstStyle/>
        <a:p>
          <a:endParaRPr lang="en-US"/>
        </a:p>
      </dgm:t>
    </dgm:pt>
    <dgm:pt modelId="{452BF652-1BF2-4697-B7B3-0FD1E1F3ECEB}" type="sibTrans" cxnId="{10A5C0D6-4900-4028-A2FA-EC70044D14C5}">
      <dgm:prSet/>
      <dgm:spPr/>
      <dgm:t>
        <a:bodyPr/>
        <a:lstStyle/>
        <a:p>
          <a:endParaRPr lang="en-US"/>
        </a:p>
      </dgm:t>
    </dgm:pt>
    <dgm:pt modelId="{721AD0AF-C5F1-448D-B1BE-7174CBAEDA4A}">
      <dgm:prSet phldrT="[Text]" custT="1"/>
      <dgm:spPr>
        <a:effectLst>
          <a:outerShdw blurRad="50800" dist="38100" dir="2700000" algn="tl" rotWithShape="0">
            <a:prstClr val="black">
              <a:alpha val="40000"/>
            </a:prstClr>
          </a:outerShdw>
        </a:effectLst>
      </dgm:spPr>
      <dgm:t>
        <a:bodyPr/>
        <a:lstStyle/>
        <a:p>
          <a:r>
            <a:rPr lang="en-US" sz="1400" b="1" dirty="0" smtClean="0"/>
            <a:t>Gamma Building partial - Basement + ground</a:t>
          </a:r>
          <a:endParaRPr lang="en-US" sz="1400" b="1" dirty="0"/>
        </a:p>
      </dgm:t>
    </dgm:pt>
    <dgm:pt modelId="{20DE7187-8A96-459D-8695-989D80E4A9EA}" type="parTrans" cxnId="{752E456C-B157-45EE-B497-F0168C80612B}">
      <dgm:prSet/>
      <dgm:spPr/>
      <dgm:t>
        <a:bodyPr/>
        <a:lstStyle/>
        <a:p>
          <a:endParaRPr lang="en-US"/>
        </a:p>
      </dgm:t>
    </dgm:pt>
    <dgm:pt modelId="{4D0CF8F3-4D62-4196-874A-D0991061431B}" type="sibTrans" cxnId="{752E456C-B157-45EE-B497-F0168C80612B}">
      <dgm:prSet/>
      <dgm:spPr/>
      <dgm:t>
        <a:bodyPr/>
        <a:lstStyle/>
        <a:p>
          <a:endParaRPr lang="en-US"/>
        </a:p>
      </dgm:t>
    </dgm:pt>
    <dgm:pt modelId="{056AE949-1A66-4DFA-9B53-51C2B0EBA7CA}">
      <dgm:prSet phldrT="[Text]" custT="1"/>
      <dgm:spPr>
        <a:gradFill rotWithShape="0">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dgm:spPr>
      <dgm:t>
        <a:bodyPr/>
        <a:lstStyle/>
        <a:p>
          <a:r>
            <a:rPr lang="en-US" sz="1400" dirty="0" smtClean="0"/>
            <a:t>Total area: 6.958 </a:t>
          </a:r>
          <a:r>
            <a:rPr lang="en-US" sz="1400" dirty="0" err="1" smtClean="0"/>
            <a:t>sqm</a:t>
          </a:r>
          <a:endParaRPr lang="en-US" sz="1400" dirty="0"/>
        </a:p>
      </dgm:t>
    </dgm:pt>
    <dgm:pt modelId="{F434A06F-7719-400B-896E-147676BB4E4C}" type="parTrans" cxnId="{340B5ECA-C2C5-4CEF-A748-D5B5117C545B}">
      <dgm:prSet/>
      <dgm:spPr/>
      <dgm:t>
        <a:bodyPr/>
        <a:lstStyle/>
        <a:p>
          <a:endParaRPr lang="en-US"/>
        </a:p>
      </dgm:t>
    </dgm:pt>
    <dgm:pt modelId="{D241DCBD-97E7-4653-ADCB-C2B2296B749F}" type="sibTrans" cxnId="{340B5ECA-C2C5-4CEF-A748-D5B5117C545B}">
      <dgm:prSet/>
      <dgm:spPr/>
      <dgm:t>
        <a:bodyPr/>
        <a:lstStyle/>
        <a:p>
          <a:endParaRPr lang="en-US"/>
        </a:p>
      </dgm:t>
    </dgm:pt>
    <dgm:pt modelId="{7012CC48-B1E4-490D-8DEC-D872C76CBA7D}">
      <dgm:prSet phldrT="[Text]" custT="1"/>
      <dgm:spPr>
        <a:effectLst>
          <a:outerShdw blurRad="50800" dist="38100" dir="2700000" algn="tl" rotWithShape="0">
            <a:prstClr val="black">
              <a:alpha val="40000"/>
            </a:prstClr>
          </a:outerShdw>
        </a:effectLst>
      </dgm:spPr>
      <dgm:t>
        <a:bodyPr/>
        <a:lstStyle/>
        <a:p>
          <a:r>
            <a:rPr lang="en-US" sz="1400" b="1" dirty="0" smtClean="0"/>
            <a:t>Hotel Building – 2 </a:t>
          </a:r>
          <a:r>
            <a:rPr lang="en-US" sz="1400" b="1" dirty="0" err="1" smtClean="0"/>
            <a:t>storey</a:t>
          </a:r>
          <a:r>
            <a:rPr lang="en-US" sz="1400" b="1" dirty="0" smtClean="0"/>
            <a:t> building and canteen</a:t>
          </a:r>
          <a:endParaRPr lang="en-US" sz="1400" b="1" dirty="0"/>
        </a:p>
      </dgm:t>
    </dgm:pt>
    <dgm:pt modelId="{BA9AB357-D103-496D-888C-67711D052FFF}" type="parTrans" cxnId="{CC682ED4-3E73-4066-A946-E2E2BFCB3E98}">
      <dgm:prSet/>
      <dgm:spPr/>
      <dgm:t>
        <a:bodyPr/>
        <a:lstStyle/>
        <a:p>
          <a:endParaRPr lang="en-US"/>
        </a:p>
      </dgm:t>
    </dgm:pt>
    <dgm:pt modelId="{C376F278-371D-4A33-9592-3BFE6505BDC5}" type="sibTrans" cxnId="{CC682ED4-3E73-4066-A946-E2E2BFCB3E98}">
      <dgm:prSet/>
      <dgm:spPr/>
      <dgm:t>
        <a:bodyPr/>
        <a:lstStyle/>
        <a:p>
          <a:endParaRPr lang="en-US"/>
        </a:p>
      </dgm:t>
    </dgm:pt>
    <dgm:pt modelId="{8112F643-6090-41FB-A6E1-32767FECC443}">
      <dgm:prSet phldrT="[Text]" custT="1"/>
      <dgm:spPr>
        <a:gradFill rotWithShape="0">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dgm:spPr>
      <dgm:t>
        <a:bodyPr/>
        <a:lstStyle/>
        <a:p>
          <a:r>
            <a:rPr lang="en-US" sz="1400" b="0" dirty="0" smtClean="0"/>
            <a:t>Volume:75.733 cubic meters</a:t>
          </a:r>
          <a:endParaRPr lang="en-US" sz="1400" b="0" dirty="0"/>
        </a:p>
      </dgm:t>
    </dgm:pt>
    <dgm:pt modelId="{AB543292-54AE-405F-BF74-EF7951FD58D6}" type="parTrans" cxnId="{260DB60C-5002-4B4A-8803-3CEF2E6746BB}">
      <dgm:prSet/>
      <dgm:spPr/>
      <dgm:t>
        <a:bodyPr/>
        <a:lstStyle/>
        <a:p>
          <a:endParaRPr lang="en-US"/>
        </a:p>
      </dgm:t>
    </dgm:pt>
    <dgm:pt modelId="{B70A7A7B-EFA3-4DD6-96B2-6374A922EEEF}" type="sibTrans" cxnId="{260DB60C-5002-4B4A-8803-3CEF2E6746BB}">
      <dgm:prSet/>
      <dgm:spPr/>
      <dgm:t>
        <a:bodyPr/>
        <a:lstStyle/>
        <a:p>
          <a:endParaRPr lang="en-US"/>
        </a:p>
      </dgm:t>
    </dgm:pt>
    <dgm:pt modelId="{B098EF98-2ED0-4BE2-896F-A7BA4788A665}">
      <dgm:prSet phldrT="[Text]" custT="1"/>
      <dgm:spPr>
        <a:gradFill rotWithShape="0">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dgm:spPr>
      <dgm:t>
        <a:bodyPr/>
        <a:lstStyle/>
        <a:p>
          <a:r>
            <a:rPr lang="en-US" sz="1400" dirty="0" smtClean="0"/>
            <a:t>Volume:160.034 cubic meters</a:t>
          </a:r>
          <a:endParaRPr lang="en-US" sz="1400" dirty="0"/>
        </a:p>
      </dgm:t>
    </dgm:pt>
    <dgm:pt modelId="{EF9A4EEB-5D19-4F3F-A92D-6E0A9A3F0FD0}" type="parTrans" cxnId="{32B0CBF5-7CAA-4495-A110-68DED33EF84D}">
      <dgm:prSet/>
      <dgm:spPr/>
      <dgm:t>
        <a:bodyPr/>
        <a:lstStyle/>
        <a:p>
          <a:endParaRPr lang="en-US"/>
        </a:p>
      </dgm:t>
    </dgm:pt>
    <dgm:pt modelId="{DD0967A6-B4A9-40D0-BCBE-C569048AEE35}" type="sibTrans" cxnId="{32B0CBF5-7CAA-4495-A110-68DED33EF84D}">
      <dgm:prSet/>
      <dgm:spPr/>
      <dgm:t>
        <a:bodyPr/>
        <a:lstStyle/>
        <a:p>
          <a:endParaRPr lang="en-US"/>
        </a:p>
      </dgm:t>
    </dgm:pt>
    <dgm:pt modelId="{E7062B2C-EF6B-4CFF-A7AF-3A6A40C72197}">
      <dgm:prSet phldrT="[Text]" custT="1"/>
      <dgm:spPr>
        <a:effectLst>
          <a:outerShdw blurRad="50800" dist="38100" dir="2700000" algn="tl" rotWithShape="0">
            <a:prstClr val="black">
              <a:alpha val="40000"/>
            </a:prstClr>
          </a:outerShdw>
        </a:effectLst>
      </dgm:spPr>
      <dgm:t>
        <a:bodyPr/>
        <a:lstStyle/>
        <a:p>
          <a:r>
            <a:rPr lang="en-US" sz="1400" b="1" dirty="0" smtClean="0"/>
            <a:t>Office Building  -  5 </a:t>
          </a:r>
          <a:r>
            <a:rPr lang="en-US" sz="1400" b="1" dirty="0" err="1" smtClean="0"/>
            <a:t>storey</a:t>
          </a:r>
          <a:r>
            <a:rPr lang="en-US" sz="1400" b="1" dirty="0" smtClean="0"/>
            <a:t> building </a:t>
          </a:r>
          <a:endParaRPr lang="en-US" sz="1400" b="1" dirty="0"/>
        </a:p>
      </dgm:t>
    </dgm:pt>
    <dgm:pt modelId="{372151C5-A940-42DE-920B-A32022DC7717}" type="parTrans" cxnId="{81F091AC-6909-4E43-9556-D5A02F81050E}">
      <dgm:prSet/>
      <dgm:spPr/>
      <dgm:t>
        <a:bodyPr/>
        <a:lstStyle/>
        <a:p>
          <a:endParaRPr lang="en-US"/>
        </a:p>
      </dgm:t>
    </dgm:pt>
    <dgm:pt modelId="{C3D15393-1D11-4678-B6B5-0559BDA11C72}" type="sibTrans" cxnId="{81F091AC-6909-4E43-9556-D5A02F81050E}">
      <dgm:prSet/>
      <dgm:spPr/>
      <dgm:t>
        <a:bodyPr/>
        <a:lstStyle/>
        <a:p>
          <a:endParaRPr lang="en-US"/>
        </a:p>
      </dgm:t>
    </dgm:pt>
    <dgm:pt modelId="{B4A12AA2-3F82-4C3E-A3DE-D5425DA667BB}">
      <dgm:prSet phldrT="[Text]" custT="1"/>
      <dgm:spPr>
        <a:gradFill rotWithShape="0">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dgm:spPr>
      <dgm:t>
        <a:bodyPr/>
        <a:lstStyle/>
        <a:p>
          <a:r>
            <a:rPr lang="en-US" sz="1400" smtClean="0"/>
            <a:t>Total  area: 740 sqm</a:t>
          </a:r>
          <a:endParaRPr lang="en-US" sz="1400" dirty="0"/>
        </a:p>
      </dgm:t>
    </dgm:pt>
    <dgm:pt modelId="{01F22901-2684-49FA-AD0D-4D1E5DE07EBE}" type="parTrans" cxnId="{3F5B47EF-0A7C-4106-B3DA-61FEA6EE7E75}">
      <dgm:prSet/>
      <dgm:spPr/>
      <dgm:t>
        <a:bodyPr/>
        <a:lstStyle/>
        <a:p>
          <a:endParaRPr lang="en-US"/>
        </a:p>
      </dgm:t>
    </dgm:pt>
    <dgm:pt modelId="{EEFC6466-4722-4816-BFA2-330CFE269BCA}" type="sibTrans" cxnId="{3F5B47EF-0A7C-4106-B3DA-61FEA6EE7E75}">
      <dgm:prSet/>
      <dgm:spPr/>
      <dgm:t>
        <a:bodyPr/>
        <a:lstStyle/>
        <a:p>
          <a:endParaRPr lang="en-US"/>
        </a:p>
      </dgm:t>
    </dgm:pt>
    <dgm:pt modelId="{AF2D5593-9B11-4009-836B-93BE5B600D24}">
      <dgm:prSet phldrT="[Text]" custT="1"/>
      <dgm:spPr>
        <a:gradFill rotWithShape="0">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dgm:spPr>
      <dgm:t>
        <a:bodyPr/>
        <a:lstStyle/>
        <a:p>
          <a:r>
            <a:rPr lang="en-US" sz="1400" dirty="0" smtClean="0"/>
            <a:t>Volume: 20.937 </a:t>
          </a:r>
          <a:r>
            <a:rPr lang="en-US" sz="1400" dirty="0" smtClean="0"/>
            <a:t>cubic </a:t>
          </a:r>
          <a:r>
            <a:rPr lang="en-US" sz="1400" dirty="0" smtClean="0"/>
            <a:t>meters</a:t>
          </a:r>
          <a:endParaRPr lang="en-US" sz="1400" dirty="0"/>
        </a:p>
      </dgm:t>
    </dgm:pt>
    <dgm:pt modelId="{2A81AF72-D57F-416E-A781-DB674C51A60F}" type="parTrans" cxnId="{CE017D4A-8FD6-4076-BF45-6FDBAD30C92C}">
      <dgm:prSet/>
      <dgm:spPr/>
      <dgm:t>
        <a:bodyPr/>
        <a:lstStyle/>
        <a:p>
          <a:endParaRPr lang="en-US"/>
        </a:p>
      </dgm:t>
    </dgm:pt>
    <dgm:pt modelId="{E5513F37-D9CA-4C37-98FA-7002E98555A1}" type="sibTrans" cxnId="{CE017D4A-8FD6-4076-BF45-6FDBAD30C92C}">
      <dgm:prSet/>
      <dgm:spPr/>
      <dgm:t>
        <a:bodyPr/>
        <a:lstStyle/>
        <a:p>
          <a:endParaRPr lang="en-US"/>
        </a:p>
      </dgm:t>
    </dgm:pt>
    <dgm:pt modelId="{00F16C99-68AA-4E46-A6C7-CAF17A0BBDE5}">
      <dgm:prSet phldrT="[Text]" custT="1"/>
      <dgm:spPr>
        <a:gradFill rotWithShape="0">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dgm:spPr>
      <dgm:t>
        <a:bodyPr/>
        <a:lstStyle/>
        <a:p>
          <a:r>
            <a:rPr lang="en-US" sz="1400" dirty="0" smtClean="0"/>
            <a:t>Total area:  1012 </a:t>
          </a:r>
          <a:r>
            <a:rPr lang="en-US" sz="1400" dirty="0" err="1" smtClean="0"/>
            <a:t>sqm</a:t>
          </a:r>
          <a:endParaRPr lang="en-US" sz="1400" dirty="0"/>
        </a:p>
      </dgm:t>
    </dgm:pt>
    <dgm:pt modelId="{CFB58C47-A70E-4E4A-B715-DA1667F277F7}" type="parTrans" cxnId="{A7A6086F-08CA-4443-AEE3-6043D6079DF9}">
      <dgm:prSet/>
      <dgm:spPr/>
      <dgm:t>
        <a:bodyPr/>
        <a:lstStyle/>
        <a:p>
          <a:endParaRPr lang="en-US"/>
        </a:p>
      </dgm:t>
    </dgm:pt>
    <dgm:pt modelId="{730A7D8F-9C9F-4B0D-B6A8-1F3B74C9CCA7}" type="sibTrans" cxnId="{A7A6086F-08CA-4443-AEE3-6043D6079DF9}">
      <dgm:prSet/>
      <dgm:spPr/>
      <dgm:t>
        <a:bodyPr/>
        <a:lstStyle/>
        <a:p>
          <a:endParaRPr lang="en-US"/>
        </a:p>
      </dgm:t>
    </dgm:pt>
    <dgm:pt modelId="{270F93C5-BAA3-4B1B-8515-293E8F16239F}">
      <dgm:prSet phldrT="[Text]" custT="1"/>
      <dgm:spPr>
        <a:gradFill rotWithShape="0">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dgm:spPr>
      <dgm:t>
        <a:bodyPr/>
        <a:lstStyle/>
        <a:p>
          <a:r>
            <a:rPr lang="en-US" sz="1400" dirty="0" smtClean="0"/>
            <a:t>Volume:12.408 cubic meters</a:t>
          </a:r>
          <a:endParaRPr lang="en-US" sz="1400" dirty="0"/>
        </a:p>
      </dgm:t>
    </dgm:pt>
    <dgm:pt modelId="{BD28C049-CC28-4D3A-BC3A-F15C421431C1}" type="parTrans" cxnId="{F69E0173-E27A-4DCC-9C53-5B6D3C4ABB18}">
      <dgm:prSet/>
      <dgm:spPr/>
      <dgm:t>
        <a:bodyPr/>
        <a:lstStyle/>
        <a:p>
          <a:endParaRPr lang="en-US"/>
        </a:p>
      </dgm:t>
    </dgm:pt>
    <dgm:pt modelId="{B21A4423-F64D-4E51-8C1E-021471AFDBB7}" type="sibTrans" cxnId="{F69E0173-E27A-4DCC-9C53-5B6D3C4ABB18}">
      <dgm:prSet/>
      <dgm:spPr/>
      <dgm:t>
        <a:bodyPr/>
        <a:lstStyle/>
        <a:p>
          <a:endParaRPr lang="en-US"/>
        </a:p>
      </dgm:t>
    </dgm:pt>
    <dgm:pt modelId="{989930B0-FE2C-4649-ADE4-8CD96860A3A9}" type="pres">
      <dgm:prSet presAssocID="{10EA6DE7-1A48-4ACD-83C2-248665E33E31}" presName="linear" presStyleCnt="0">
        <dgm:presLayoutVars>
          <dgm:dir/>
          <dgm:animLvl val="lvl"/>
          <dgm:resizeHandles val="exact"/>
        </dgm:presLayoutVars>
      </dgm:prSet>
      <dgm:spPr/>
      <dgm:t>
        <a:bodyPr/>
        <a:lstStyle/>
        <a:p>
          <a:endParaRPr lang="en-GB"/>
        </a:p>
      </dgm:t>
    </dgm:pt>
    <dgm:pt modelId="{1F87A137-1E34-4599-9950-E6E2D9A5C19D}" type="pres">
      <dgm:prSet presAssocID="{CADAC4F8-E616-4B1C-A764-543ADB2FDE69}" presName="parentLin" presStyleCnt="0"/>
      <dgm:spPr/>
    </dgm:pt>
    <dgm:pt modelId="{78D264A8-3333-4B11-B625-4FF6E7B00F56}" type="pres">
      <dgm:prSet presAssocID="{CADAC4F8-E616-4B1C-A764-543ADB2FDE69}" presName="parentLeftMargin" presStyleLbl="node1" presStyleIdx="0" presStyleCnt="4"/>
      <dgm:spPr/>
      <dgm:t>
        <a:bodyPr/>
        <a:lstStyle/>
        <a:p>
          <a:endParaRPr lang="en-GB"/>
        </a:p>
      </dgm:t>
    </dgm:pt>
    <dgm:pt modelId="{03C2B9BA-240D-474F-9026-3E187AE2F473}" type="pres">
      <dgm:prSet presAssocID="{CADAC4F8-E616-4B1C-A764-543ADB2FDE69}" presName="parentText" presStyleLbl="node1" presStyleIdx="0" presStyleCnt="4">
        <dgm:presLayoutVars>
          <dgm:chMax val="0"/>
          <dgm:bulletEnabled val="1"/>
        </dgm:presLayoutVars>
      </dgm:prSet>
      <dgm:spPr/>
      <dgm:t>
        <a:bodyPr/>
        <a:lstStyle/>
        <a:p>
          <a:endParaRPr lang="en-GB"/>
        </a:p>
      </dgm:t>
    </dgm:pt>
    <dgm:pt modelId="{EF8F4709-EFEE-4364-9F13-FCE9059C4A36}" type="pres">
      <dgm:prSet presAssocID="{CADAC4F8-E616-4B1C-A764-543ADB2FDE69}" presName="negativeSpace" presStyleCnt="0"/>
      <dgm:spPr/>
    </dgm:pt>
    <dgm:pt modelId="{04736186-FA91-4FCE-8D8B-082CE4AB91D0}" type="pres">
      <dgm:prSet presAssocID="{CADAC4F8-E616-4B1C-A764-543ADB2FDE69}" presName="childText" presStyleLbl="conFgAcc1" presStyleIdx="0" presStyleCnt="4">
        <dgm:presLayoutVars>
          <dgm:bulletEnabled val="1"/>
        </dgm:presLayoutVars>
      </dgm:prSet>
      <dgm:spPr/>
      <dgm:t>
        <a:bodyPr/>
        <a:lstStyle/>
        <a:p>
          <a:endParaRPr lang="en-GB"/>
        </a:p>
      </dgm:t>
    </dgm:pt>
    <dgm:pt modelId="{976C5F31-F7EC-4637-A996-71CA7A29220A}" type="pres">
      <dgm:prSet presAssocID="{837B9D21-6C20-4915-80E9-84ADFB0B107A}" presName="spaceBetweenRectangles" presStyleCnt="0"/>
      <dgm:spPr/>
    </dgm:pt>
    <dgm:pt modelId="{DDEB9A6F-9FD2-409B-B456-6FE0F09887D4}" type="pres">
      <dgm:prSet presAssocID="{721AD0AF-C5F1-448D-B1BE-7174CBAEDA4A}" presName="parentLin" presStyleCnt="0"/>
      <dgm:spPr/>
    </dgm:pt>
    <dgm:pt modelId="{1A8A2E58-9632-4554-A043-7984F5A11BB1}" type="pres">
      <dgm:prSet presAssocID="{721AD0AF-C5F1-448D-B1BE-7174CBAEDA4A}" presName="parentLeftMargin" presStyleLbl="node1" presStyleIdx="0" presStyleCnt="4"/>
      <dgm:spPr/>
      <dgm:t>
        <a:bodyPr/>
        <a:lstStyle/>
        <a:p>
          <a:endParaRPr lang="en-GB"/>
        </a:p>
      </dgm:t>
    </dgm:pt>
    <dgm:pt modelId="{65805DED-6E1B-4019-95C6-4102AC1F93A8}" type="pres">
      <dgm:prSet presAssocID="{721AD0AF-C5F1-448D-B1BE-7174CBAEDA4A}" presName="parentText" presStyleLbl="node1" presStyleIdx="1" presStyleCnt="4" custLinFactNeighborX="1695" custLinFactNeighborY="1833">
        <dgm:presLayoutVars>
          <dgm:chMax val="0"/>
          <dgm:bulletEnabled val="1"/>
        </dgm:presLayoutVars>
      </dgm:prSet>
      <dgm:spPr/>
      <dgm:t>
        <a:bodyPr/>
        <a:lstStyle/>
        <a:p>
          <a:endParaRPr lang="en-GB"/>
        </a:p>
      </dgm:t>
    </dgm:pt>
    <dgm:pt modelId="{128162CF-6934-4438-89A7-45F12CEE99BB}" type="pres">
      <dgm:prSet presAssocID="{721AD0AF-C5F1-448D-B1BE-7174CBAEDA4A}" presName="negativeSpace" presStyleCnt="0"/>
      <dgm:spPr/>
    </dgm:pt>
    <dgm:pt modelId="{07FD492C-29FC-41E7-8954-8A3010764BD3}" type="pres">
      <dgm:prSet presAssocID="{721AD0AF-C5F1-448D-B1BE-7174CBAEDA4A}" presName="childText" presStyleLbl="conFgAcc1" presStyleIdx="1" presStyleCnt="4" custLinFactNeighborY="46594">
        <dgm:presLayoutVars>
          <dgm:bulletEnabled val="1"/>
        </dgm:presLayoutVars>
      </dgm:prSet>
      <dgm:spPr/>
      <dgm:t>
        <a:bodyPr/>
        <a:lstStyle/>
        <a:p>
          <a:endParaRPr lang="en-GB"/>
        </a:p>
      </dgm:t>
    </dgm:pt>
    <dgm:pt modelId="{C4DBA05E-EE6A-4623-BD1A-AC0E99A61BF1}" type="pres">
      <dgm:prSet presAssocID="{4D0CF8F3-4D62-4196-874A-D0991061431B}" presName="spaceBetweenRectangles" presStyleCnt="0"/>
      <dgm:spPr/>
    </dgm:pt>
    <dgm:pt modelId="{F26FDD2B-15AC-4F4F-9677-001DDB97B594}" type="pres">
      <dgm:prSet presAssocID="{E7062B2C-EF6B-4CFF-A7AF-3A6A40C72197}" presName="parentLin" presStyleCnt="0"/>
      <dgm:spPr/>
    </dgm:pt>
    <dgm:pt modelId="{164ECABF-626E-4AAC-B680-29C7A580069F}" type="pres">
      <dgm:prSet presAssocID="{E7062B2C-EF6B-4CFF-A7AF-3A6A40C72197}" presName="parentLeftMargin" presStyleLbl="node1" presStyleIdx="1" presStyleCnt="4"/>
      <dgm:spPr/>
      <dgm:t>
        <a:bodyPr/>
        <a:lstStyle/>
        <a:p>
          <a:endParaRPr lang="en-GB"/>
        </a:p>
      </dgm:t>
    </dgm:pt>
    <dgm:pt modelId="{98565BCD-D01E-47FE-AD52-F81E2A925C9D}" type="pres">
      <dgm:prSet presAssocID="{E7062B2C-EF6B-4CFF-A7AF-3A6A40C72197}" presName="parentText" presStyleLbl="node1" presStyleIdx="2" presStyleCnt="4" custLinFactNeighborX="1695" custLinFactNeighborY="11464">
        <dgm:presLayoutVars>
          <dgm:chMax val="0"/>
          <dgm:bulletEnabled val="1"/>
        </dgm:presLayoutVars>
      </dgm:prSet>
      <dgm:spPr/>
      <dgm:t>
        <a:bodyPr/>
        <a:lstStyle/>
        <a:p>
          <a:endParaRPr lang="en-GB"/>
        </a:p>
      </dgm:t>
    </dgm:pt>
    <dgm:pt modelId="{117C8DA2-3F45-40FC-8C82-973D16E72F11}" type="pres">
      <dgm:prSet presAssocID="{E7062B2C-EF6B-4CFF-A7AF-3A6A40C72197}" presName="negativeSpace" presStyleCnt="0"/>
      <dgm:spPr/>
    </dgm:pt>
    <dgm:pt modelId="{858E3A3F-0532-428B-B31F-5927E6873BB6}" type="pres">
      <dgm:prSet presAssocID="{E7062B2C-EF6B-4CFF-A7AF-3A6A40C72197}" presName="childText" presStyleLbl="conFgAcc1" presStyleIdx="2" presStyleCnt="4">
        <dgm:presLayoutVars>
          <dgm:bulletEnabled val="1"/>
        </dgm:presLayoutVars>
      </dgm:prSet>
      <dgm:spPr/>
      <dgm:t>
        <a:bodyPr/>
        <a:lstStyle/>
        <a:p>
          <a:endParaRPr lang="en-GB"/>
        </a:p>
      </dgm:t>
    </dgm:pt>
    <dgm:pt modelId="{31266FB9-591D-4772-9D58-C9402BEA9D5C}" type="pres">
      <dgm:prSet presAssocID="{C3D15393-1D11-4678-B6B5-0559BDA11C72}" presName="spaceBetweenRectangles" presStyleCnt="0"/>
      <dgm:spPr/>
    </dgm:pt>
    <dgm:pt modelId="{F8A35974-8CF8-4135-BE18-8D851B2D3819}" type="pres">
      <dgm:prSet presAssocID="{7012CC48-B1E4-490D-8DEC-D872C76CBA7D}" presName="parentLin" presStyleCnt="0"/>
      <dgm:spPr/>
    </dgm:pt>
    <dgm:pt modelId="{0F145227-C737-4E5A-9DBB-164F9B52B204}" type="pres">
      <dgm:prSet presAssocID="{7012CC48-B1E4-490D-8DEC-D872C76CBA7D}" presName="parentLeftMargin" presStyleLbl="node1" presStyleIdx="2" presStyleCnt="4"/>
      <dgm:spPr/>
      <dgm:t>
        <a:bodyPr/>
        <a:lstStyle/>
        <a:p>
          <a:endParaRPr lang="en-GB"/>
        </a:p>
      </dgm:t>
    </dgm:pt>
    <dgm:pt modelId="{73AA2854-8552-47F8-9B9E-806AE4FA48F0}" type="pres">
      <dgm:prSet presAssocID="{7012CC48-B1E4-490D-8DEC-D872C76CBA7D}" presName="parentText" presStyleLbl="node1" presStyleIdx="3" presStyleCnt="4">
        <dgm:presLayoutVars>
          <dgm:chMax val="0"/>
          <dgm:bulletEnabled val="1"/>
        </dgm:presLayoutVars>
      </dgm:prSet>
      <dgm:spPr/>
      <dgm:t>
        <a:bodyPr/>
        <a:lstStyle/>
        <a:p>
          <a:endParaRPr lang="en-GB"/>
        </a:p>
      </dgm:t>
    </dgm:pt>
    <dgm:pt modelId="{F32DD0AC-A884-4EC8-A06E-9C64AB385ABD}" type="pres">
      <dgm:prSet presAssocID="{7012CC48-B1E4-490D-8DEC-D872C76CBA7D}" presName="negativeSpace" presStyleCnt="0"/>
      <dgm:spPr/>
    </dgm:pt>
    <dgm:pt modelId="{22CA463A-B2EF-4E4A-A326-69E7F5514DEC}" type="pres">
      <dgm:prSet presAssocID="{7012CC48-B1E4-490D-8DEC-D872C76CBA7D}" presName="childText" presStyleLbl="conFgAcc1" presStyleIdx="3" presStyleCnt="4">
        <dgm:presLayoutVars>
          <dgm:bulletEnabled val="1"/>
        </dgm:presLayoutVars>
      </dgm:prSet>
      <dgm:spPr/>
      <dgm:t>
        <a:bodyPr/>
        <a:lstStyle/>
        <a:p>
          <a:endParaRPr lang="en-GB"/>
        </a:p>
      </dgm:t>
    </dgm:pt>
  </dgm:ptLst>
  <dgm:cxnLst>
    <dgm:cxn modelId="{47C56C13-03B8-4DE3-A9F2-708E5084ABF1}" type="presOf" srcId="{270F93C5-BAA3-4B1B-8515-293E8F16239F}" destId="{22CA463A-B2EF-4E4A-A326-69E7F5514DEC}" srcOrd="0" destOrd="1" presId="urn:microsoft.com/office/officeart/2005/8/layout/list1"/>
    <dgm:cxn modelId="{602B05C3-F1E4-45B5-A514-E53E06CC7B1C}" type="presOf" srcId="{10EA6DE7-1A48-4ACD-83C2-248665E33E31}" destId="{989930B0-FE2C-4649-ADE4-8CD96860A3A9}" srcOrd="0" destOrd="0" presId="urn:microsoft.com/office/officeart/2005/8/layout/list1"/>
    <dgm:cxn modelId="{530B975E-FC74-4BC7-BC32-575E972F9354}" srcId="{10EA6DE7-1A48-4ACD-83C2-248665E33E31}" destId="{CADAC4F8-E616-4B1C-A764-543ADB2FDE69}" srcOrd="0" destOrd="0" parTransId="{D2ACBDF0-A955-44F9-B097-F58AA3B443EF}" sibTransId="{837B9D21-6C20-4915-80E9-84ADFB0B107A}"/>
    <dgm:cxn modelId="{37DB14C3-24B0-4790-9C88-B67FF2CE32FA}" type="presOf" srcId="{056AE949-1A66-4DFA-9B53-51C2B0EBA7CA}" destId="{07FD492C-29FC-41E7-8954-8A3010764BD3}" srcOrd="0" destOrd="0" presId="urn:microsoft.com/office/officeart/2005/8/layout/list1"/>
    <dgm:cxn modelId="{CE017D4A-8FD6-4076-BF45-6FDBAD30C92C}" srcId="{E7062B2C-EF6B-4CFF-A7AF-3A6A40C72197}" destId="{AF2D5593-9B11-4009-836B-93BE5B600D24}" srcOrd="1" destOrd="0" parTransId="{2A81AF72-D57F-416E-A781-DB674C51A60F}" sibTransId="{E5513F37-D9CA-4C37-98FA-7002E98555A1}"/>
    <dgm:cxn modelId="{ACF6A821-8464-4EF9-B89A-CACB41F14058}" type="presOf" srcId="{8112F643-6090-41FB-A6E1-32767FECC443}" destId="{04736186-FA91-4FCE-8D8B-082CE4AB91D0}" srcOrd="0" destOrd="1" presId="urn:microsoft.com/office/officeart/2005/8/layout/list1"/>
    <dgm:cxn modelId="{C5D6DE36-B911-4C8B-B04C-FCDFA4C19437}" type="presOf" srcId="{7012CC48-B1E4-490D-8DEC-D872C76CBA7D}" destId="{73AA2854-8552-47F8-9B9E-806AE4FA48F0}" srcOrd="1" destOrd="0" presId="urn:microsoft.com/office/officeart/2005/8/layout/list1"/>
    <dgm:cxn modelId="{45023FBB-93B1-41D4-9B15-143F39553A04}" type="presOf" srcId="{7012CC48-B1E4-490D-8DEC-D872C76CBA7D}" destId="{0F145227-C737-4E5A-9DBB-164F9B52B204}" srcOrd="0" destOrd="0" presId="urn:microsoft.com/office/officeart/2005/8/layout/list1"/>
    <dgm:cxn modelId="{52D8CC70-63A2-4ECA-A746-823646470203}" type="presOf" srcId="{CADAC4F8-E616-4B1C-A764-543ADB2FDE69}" destId="{03C2B9BA-240D-474F-9026-3E187AE2F473}" srcOrd="1" destOrd="0" presId="urn:microsoft.com/office/officeart/2005/8/layout/list1"/>
    <dgm:cxn modelId="{286A0784-DF10-496C-AA21-C0F590F962AA}" type="presOf" srcId="{E7062B2C-EF6B-4CFF-A7AF-3A6A40C72197}" destId="{98565BCD-D01E-47FE-AD52-F81E2A925C9D}" srcOrd="1" destOrd="0" presId="urn:microsoft.com/office/officeart/2005/8/layout/list1"/>
    <dgm:cxn modelId="{10A5C0D6-4900-4028-A2FA-EC70044D14C5}" srcId="{CADAC4F8-E616-4B1C-A764-543ADB2FDE69}" destId="{E463AB47-4F59-4BA2-B5E9-53E7B653103C}" srcOrd="0" destOrd="0" parTransId="{BDA71A4B-1312-4B9E-8E9E-8BEEDC1FC01A}" sibTransId="{452BF652-1BF2-4697-B7B3-0FD1E1F3ECEB}"/>
    <dgm:cxn modelId="{5E6FD925-F7F7-4E2D-BBDC-216753415EC9}" type="presOf" srcId="{B098EF98-2ED0-4BE2-896F-A7BA4788A665}" destId="{07FD492C-29FC-41E7-8954-8A3010764BD3}" srcOrd="0" destOrd="1" presId="urn:microsoft.com/office/officeart/2005/8/layout/list1"/>
    <dgm:cxn modelId="{5C7300F7-B796-4BA8-9D3D-A9B224D5D986}" type="presOf" srcId="{AF2D5593-9B11-4009-836B-93BE5B600D24}" destId="{858E3A3F-0532-428B-B31F-5927E6873BB6}" srcOrd="0" destOrd="1" presId="urn:microsoft.com/office/officeart/2005/8/layout/list1"/>
    <dgm:cxn modelId="{3F7C053B-BB66-4AAD-852D-0278B00BAACD}" type="presOf" srcId="{E7062B2C-EF6B-4CFF-A7AF-3A6A40C72197}" destId="{164ECABF-626E-4AAC-B680-29C7A580069F}" srcOrd="0" destOrd="0" presId="urn:microsoft.com/office/officeart/2005/8/layout/list1"/>
    <dgm:cxn modelId="{070C3CD9-206A-4642-9CED-7D9B99AEFBC6}" type="presOf" srcId="{CADAC4F8-E616-4B1C-A764-543ADB2FDE69}" destId="{78D264A8-3333-4B11-B625-4FF6E7B00F56}" srcOrd="0" destOrd="0" presId="urn:microsoft.com/office/officeart/2005/8/layout/list1"/>
    <dgm:cxn modelId="{7138D898-A19E-4498-892D-02F9E4551AB4}" type="presOf" srcId="{E463AB47-4F59-4BA2-B5E9-53E7B653103C}" destId="{04736186-FA91-4FCE-8D8B-082CE4AB91D0}" srcOrd="0" destOrd="0" presId="urn:microsoft.com/office/officeart/2005/8/layout/list1"/>
    <dgm:cxn modelId="{229E0860-FF77-4EC4-B6F0-BD251877AA96}" type="presOf" srcId="{721AD0AF-C5F1-448D-B1BE-7174CBAEDA4A}" destId="{65805DED-6E1B-4019-95C6-4102AC1F93A8}" srcOrd="1" destOrd="0" presId="urn:microsoft.com/office/officeart/2005/8/layout/list1"/>
    <dgm:cxn modelId="{5AC9A9A3-29B7-46DD-972B-BE8B7CA4293B}" type="presOf" srcId="{B4A12AA2-3F82-4C3E-A3DE-D5425DA667BB}" destId="{858E3A3F-0532-428B-B31F-5927E6873BB6}" srcOrd="0" destOrd="0" presId="urn:microsoft.com/office/officeart/2005/8/layout/list1"/>
    <dgm:cxn modelId="{3F5B47EF-0A7C-4106-B3DA-61FEA6EE7E75}" srcId="{E7062B2C-EF6B-4CFF-A7AF-3A6A40C72197}" destId="{B4A12AA2-3F82-4C3E-A3DE-D5425DA667BB}" srcOrd="0" destOrd="0" parTransId="{01F22901-2684-49FA-AD0D-4D1E5DE07EBE}" sibTransId="{EEFC6466-4722-4816-BFA2-330CFE269BCA}"/>
    <dgm:cxn modelId="{32B0CBF5-7CAA-4495-A110-68DED33EF84D}" srcId="{721AD0AF-C5F1-448D-B1BE-7174CBAEDA4A}" destId="{B098EF98-2ED0-4BE2-896F-A7BA4788A665}" srcOrd="1" destOrd="0" parTransId="{EF9A4EEB-5D19-4F3F-A92D-6E0A9A3F0FD0}" sibTransId="{DD0967A6-B4A9-40D0-BCBE-C569048AEE35}"/>
    <dgm:cxn modelId="{5AE4AD7C-B1D7-4483-8D37-2D48E3328B21}" type="presOf" srcId="{721AD0AF-C5F1-448D-B1BE-7174CBAEDA4A}" destId="{1A8A2E58-9632-4554-A043-7984F5A11BB1}" srcOrd="0" destOrd="0" presId="urn:microsoft.com/office/officeart/2005/8/layout/list1"/>
    <dgm:cxn modelId="{340B5ECA-C2C5-4CEF-A748-D5B5117C545B}" srcId="{721AD0AF-C5F1-448D-B1BE-7174CBAEDA4A}" destId="{056AE949-1A66-4DFA-9B53-51C2B0EBA7CA}" srcOrd="0" destOrd="0" parTransId="{F434A06F-7719-400B-896E-147676BB4E4C}" sibTransId="{D241DCBD-97E7-4653-ADCB-C2B2296B749F}"/>
    <dgm:cxn modelId="{703D8DE9-7DD3-4E38-A9E8-23414B310F75}" type="presOf" srcId="{00F16C99-68AA-4E46-A6C7-CAF17A0BBDE5}" destId="{22CA463A-B2EF-4E4A-A326-69E7F5514DEC}" srcOrd="0" destOrd="0" presId="urn:microsoft.com/office/officeart/2005/8/layout/list1"/>
    <dgm:cxn modelId="{81F091AC-6909-4E43-9556-D5A02F81050E}" srcId="{10EA6DE7-1A48-4ACD-83C2-248665E33E31}" destId="{E7062B2C-EF6B-4CFF-A7AF-3A6A40C72197}" srcOrd="2" destOrd="0" parTransId="{372151C5-A940-42DE-920B-A32022DC7717}" sibTransId="{C3D15393-1D11-4678-B6B5-0559BDA11C72}"/>
    <dgm:cxn modelId="{752E456C-B157-45EE-B497-F0168C80612B}" srcId="{10EA6DE7-1A48-4ACD-83C2-248665E33E31}" destId="{721AD0AF-C5F1-448D-B1BE-7174CBAEDA4A}" srcOrd="1" destOrd="0" parTransId="{20DE7187-8A96-459D-8695-989D80E4A9EA}" sibTransId="{4D0CF8F3-4D62-4196-874A-D0991061431B}"/>
    <dgm:cxn modelId="{A7A6086F-08CA-4443-AEE3-6043D6079DF9}" srcId="{7012CC48-B1E4-490D-8DEC-D872C76CBA7D}" destId="{00F16C99-68AA-4E46-A6C7-CAF17A0BBDE5}" srcOrd="0" destOrd="0" parTransId="{CFB58C47-A70E-4E4A-B715-DA1667F277F7}" sibTransId="{730A7D8F-9C9F-4B0D-B6A8-1F3B74C9CCA7}"/>
    <dgm:cxn modelId="{F69E0173-E27A-4DCC-9C53-5B6D3C4ABB18}" srcId="{7012CC48-B1E4-490D-8DEC-D872C76CBA7D}" destId="{270F93C5-BAA3-4B1B-8515-293E8F16239F}" srcOrd="1" destOrd="0" parTransId="{BD28C049-CC28-4D3A-BC3A-F15C421431C1}" sibTransId="{B21A4423-F64D-4E51-8C1E-021471AFDBB7}"/>
    <dgm:cxn modelId="{CC682ED4-3E73-4066-A946-E2E2BFCB3E98}" srcId="{10EA6DE7-1A48-4ACD-83C2-248665E33E31}" destId="{7012CC48-B1E4-490D-8DEC-D872C76CBA7D}" srcOrd="3" destOrd="0" parTransId="{BA9AB357-D103-496D-888C-67711D052FFF}" sibTransId="{C376F278-371D-4A33-9592-3BFE6505BDC5}"/>
    <dgm:cxn modelId="{260DB60C-5002-4B4A-8803-3CEF2E6746BB}" srcId="{CADAC4F8-E616-4B1C-A764-543ADB2FDE69}" destId="{8112F643-6090-41FB-A6E1-32767FECC443}" srcOrd="1" destOrd="0" parTransId="{AB543292-54AE-405F-BF74-EF7951FD58D6}" sibTransId="{B70A7A7B-EFA3-4DD6-96B2-6374A922EEEF}"/>
    <dgm:cxn modelId="{C314D08F-CEEB-4FCB-B3F9-B6D53C9D8FE3}" type="presParOf" srcId="{989930B0-FE2C-4649-ADE4-8CD96860A3A9}" destId="{1F87A137-1E34-4599-9950-E6E2D9A5C19D}" srcOrd="0" destOrd="0" presId="urn:microsoft.com/office/officeart/2005/8/layout/list1"/>
    <dgm:cxn modelId="{0C3594DC-ABD0-49EA-A387-88CCB9015198}" type="presParOf" srcId="{1F87A137-1E34-4599-9950-E6E2D9A5C19D}" destId="{78D264A8-3333-4B11-B625-4FF6E7B00F56}" srcOrd="0" destOrd="0" presId="urn:microsoft.com/office/officeart/2005/8/layout/list1"/>
    <dgm:cxn modelId="{B7A35571-0E84-45FF-8AFE-A776736881CC}" type="presParOf" srcId="{1F87A137-1E34-4599-9950-E6E2D9A5C19D}" destId="{03C2B9BA-240D-474F-9026-3E187AE2F473}" srcOrd="1" destOrd="0" presId="urn:microsoft.com/office/officeart/2005/8/layout/list1"/>
    <dgm:cxn modelId="{F43EB10F-B030-4EF0-9E0E-B948CE271C29}" type="presParOf" srcId="{989930B0-FE2C-4649-ADE4-8CD96860A3A9}" destId="{EF8F4709-EFEE-4364-9F13-FCE9059C4A36}" srcOrd="1" destOrd="0" presId="urn:microsoft.com/office/officeart/2005/8/layout/list1"/>
    <dgm:cxn modelId="{1362F630-9FD0-4ABA-B404-A61FCC8A371C}" type="presParOf" srcId="{989930B0-FE2C-4649-ADE4-8CD96860A3A9}" destId="{04736186-FA91-4FCE-8D8B-082CE4AB91D0}" srcOrd="2" destOrd="0" presId="urn:microsoft.com/office/officeart/2005/8/layout/list1"/>
    <dgm:cxn modelId="{407FC341-C5DE-4E8C-B20E-69618603CD63}" type="presParOf" srcId="{989930B0-FE2C-4649-ADE4-8CD96860A3A9}" destId="{976C5F31-F7EC-4637-A996-71CA7A29220A}" srcOrd="3" destOrd="0" presId="urn:microsoft.com/office/officeart/2005/8/layout/list1"/>
    <dgm:cxn modelId="{1A180617-358C-4080-A774-7B81011A1637}" type="presParOf" srcId="{989930B0-FE2C-4649-ADE4-8CD96860A3A9}" destId="{DDEB9A6F-9FD2-409B-B456-6FE0F09887D4}" srcOrd="4" destOrd="0" presId="urn:microsoft.com/office/officeart/2005/8/layout/list1"/>
    <dgm:cxn modelId="{EE1B91A9-017C-43F7-B997-EB0FCEB2BA12}" type="presParOf" srcId="{DDEB9A6F-9FD2-409B-B456-6FE0F09887D4}" destId="{1A8A2E58-9632-4554-A043-7984F5A11BB1}" srcOrd="0" destOrd="0" presId="urn:microsoft.com/office/officeart/2005/8/layout/list1"/>
    <dgm:cxn modelId="{2DDCBFE4-377D-4D00-A376-BC8A021493D9}" type="presParOf" srcId="{DDEB9A6F-9FD2-409B-B456-6FE0F09887D4}" destId="{65805DED-6E1B-4019-95C6-4102AC1F93A8}" srcOrd="1" destOrd="0" presId="urn:microsoft.com/office/officeart/2005/8/layout/list1"/>
    <dgm:cxn modelId="{CB9B3301-9049-4433-8C14-E78015B24A65}" type="presParOf" srcId="{989930B0-FE2C-4649-ADE4-8CD96860A3A9}" destId="{128162CF-6934-4438-89A7-45F12CEE99BB}" srcOrd="5" destOrd="0" presId="urn:microsoft.com/office/officeart/2005/8/layout/list1"/>
    <dgm:cxn modelId="{98D2F25B-F467-4CEB-A2B3-AC4D42FFEF6D}" type="presParOf" srcId="{989930B0-FE2C-4649-ADE4-8CD96860A3A9}" destId="{07FD492C-29FC-41E7-8954-8A3010764BD3}" srcOrd="6" destOrd="0" presId="urn:microsoft.com/office/officeart/2005/8/layout/list1"/>
    <dgm:cxn modelId="{B6A5026F-FC8C-42B7-A292-A55A402569E1}" type="presParOf" srcId="{989930B0-FE2C-4649-ADE4-8CD96860A3A9}" destId="{C4DBA05E-EE6A-4623-BD1A-AC0E99A61BF1}" srcOrd="7" destOrd="0" presId="urn:microsoft.com/office/officeart/2005/8/layout/list1"/>
    <dgm:cxn modelId="{BAF628B0-1388-43A6-A40D-164DA1A7387E}" type="presParOf" srcId="{989930B0-FE2C-4649-ADE4-8CD96860A3A9}" destId="{F26FDD2B-15AC-4F4F-9677-001DDB97B594}" srcOrd="8" destOrd="0" presId="urn:microsoft.com/office/officeart/2005/8/layout/list1"/>
    <dgm:cxn modelId="{FD8C3727-9F08-45ED-BFF4-9B25C02EAF61}" type="presParOf" srcId="{F26FDD2B-15AC-4F4F-9677-001DDB97B594}" destId="{164ECABF-626E-4AAC-B680-29C7A580069F}" srcOrd="0" destOrd="0" presId="urn:microsoft.com/office/officeart/2005/8/layout/list1"/>
    <dgm:cxn modelId="{09286154-85DE-40AF-B865-01256759A2FE}" type="presParOf" srcId="{F26FDD2B-15AC-4F4F-9677-001DDB97B594}" destId="{98565BCD-D01E-47FE-AD52-F81E2A925C9D}" srcOrd="1" destOrd="0" presId="urn:microsoft.com/office/officeart/2005/8/layout/list1"/>
    <dgm:cxn modelId="{E0E76942-A8C6-4815-AA51-68052367D3A1}" type="presParOf" srcId="{989930B0-FE2C-4649-ADE4-8CD96860A3A9}" destId="{117C8DA2-3F45-40FC-8C82-973D16E72F11}" srcOrd="9" destOrd="0" presId="urn:microsoft.com/office/officeart/2005/8/layout/list1"/>
    <dgm:cxn modelId="{AB3F62C4-94DF-4C8C-AEEB-CA426FB35503}" type="presParOf" srcId="{989930B0-FE2C-4649-ADE4-8CD96860A3A9}" destId="{858E3A3F-0532-428B-B31F-5927E6873BB6}" srcOrd="10" destOrd="0" presId="urn:microsoft.com/office/officeart/2005/8/layout/list1"/>
    <dgm:cxn modelId="{9A06B5A0-114F-4262-9C5C-F471EF82782A}" type="presParOf" srcId="{989930B0-FE2C-4649-ADE4-8CD96860A3A9}" destId="{31266FB9-591D-4772-9D58-C9402BEA9D5C}" srcOrd="11" destOrd="0" presId="urn:microsoft.com/office/officeart/2005/8/layout/list1"/>
    <dgm:cxn modelId="{098D4BCD-6FDA-4DB7-909D-1BC6EA4F0BB2}" type="presParOf" srcId="{989930B0-FE2C-4649-ADE4-8CD96860A3A9}" destId="{F8A35974-8CF8-4135-BE18-8D851B2D3819}" srcOrd="12" destOrd="0" presId="urn:microsoft.com/office/officeart/2005/8/layout/list1"/>
    <dgm:cxn modelId="{F37C2212-C474-40E1-A469-E6CA5EB988B4}" type="presParOf" srcId="{F8A35974-8CF8-4135-BE18-8D851B2D3819}" destId="{0F145227-C737-4E5A-9DBB-164F9B52B204}" srcOrd="0" destOrd="0" presId="urn:microsoft.com/office/officeart/2005/8/layout/list1"/>
    <dgm:cxn modelId="{79133963-3D8A-4444-8409-4DD24077AD92}" type="presParOf" srcId="{F8A35974-8CF8-4135-BE18-8D851B2D3819}" destId="{73AA2854-8552-47F8-9B9E-806AE4FA48F0}" srcOrd="1" destOrd="0" presId="urn:microsoft.com/office/officeart/2005/8/layout/list1"/>
    <dgm:cxn modelId="{36AA6A39-622F-4E40-9628-A768C77E90EC}" type="presParOf" srcId="{989930B0-FE2C-4649-ADE4-8CD96860A3A9}" destId="{F32DD0AC-A884-4EC8-A06E-9C64AB385ABD}" srcOrd="13" destOrd="0" presId="urn:microsoft.com/office/officeart/2005/8/layout/list1"/>
    <dgm:cxn modelId="{4366FE65-3C10-4D6B-BB22-89F11FE3132F}" type="presParOf" srcId="{989930B0-FE2C-4649-ADE4-8CD96860A3A9}" destId="{22CA463A-B2EF-4E4A-A326-69E7F5514DEC}" srcOrd="14"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C7776B-32B7-4281-A75F-FE912478F26E}" type="doc">
      <dgm:prSet loTypeId="urn:microsoft.com/office/officeart/2005/8/layout/bProcess2" loCatId="process" qsTypeId="urn:microsoft.com/office/officeart/2005/8/quickstyle/simple1" qsCatId="simple" csTypeId="urn:microsoft.com/office/officeart/2005/8/colors/accent1_2" csCatId="accent1" phldr="1"/>
      <dgm:spPr/>
      <dgm:t>
        <a:bodyPr/>
        <a:lstStyle/>
        <a:p>
          <a:endParaRPr lang="en-GB"/>
        </a:p>
      </dgm:t>
    </dgm:pt>
    <dgm:pt modelId="{5B851580-D464-410E-A7BB-63C18754D28C}">
      <dgm:prSet/>
      <dgm:spPr>
        <a:effectLst>
          <a:outerShdw blurRad="50800" dist="38100" dir="2700000" algn="tl" rotWithShape="0">
            <a:prstClr val="black">
              <a:alpha val="40000"/>
            </a:prstClr>
          </a:outerShdw>
        </a:effectLst>
      </dgm:spPr>
      <dgm:t>
        <a:bodyPr/>
        <a:lstStyle/>
        <a:p>
          <a:pPr rtl="0"/>
          <a:r>
            <a:rPr lang="en-US" b="1" dirty="0" smtClean="0"/>
            <a:t>This means:</a:t>
          </a:r>
          <a:endParaRPr lang="en-GB" b="1" dirty="0"/>
        </a:p>
      </dgm:t>
    </dgm:pt>
    <dgm:pt modelId="{CDB93AA7-DFF2-4892-ABD9-5C2E081C4046}" type="parTrans" cxnId="{1BFE0313-1640-4F0E-9A7E-BB3F6BAE4D2D}">
      <dgm:prSet/>
      <dgm:spPr/>
      <dgm:t>
        <a:bodyPr/>
        <a:lstStyle/>
        <a:p>
          <a:endParaRPr lang="en-GB"/>
        </a:p>
      </dgm:t>
    </dgm:pt>
    <dgm:pt modelId="{316A8852-697A-4707-B178-092F18C278BC}" type="sibTrans" cxnId="{1BFE0313-1640-4F0E-9A7E-BB3F6BAE4D2D}">
      <dgm:prSet/>
      <dgm:spPr>
        <a:effectLst>
          <a:outerShdw blurRad="50800" dist="38100" dir="2700000" algn="tl" rotWithShape="0">
            <a:prstClr val="black">
              <a:alpha val="40000"/>
            </a:prstClr>
          </a:outerShdw>
        </a:effectLst>
      </dgm:spPr>
      <dgm:t>
        <a:bodyPr/>
        <a:lstStyle/>
        <a:p>
          <a:endParaRPr lang="en-GB"/>
        </a:p>
      </dgm:t>
    </dgm:pt>
    <dgm:pt modelId="{ACAFC42A-914E-4AC6-A319-75477086DB25}">
      <dgm:prSet/>
      <dgm:spPr>
        <a:solidFill>
          <a:schemeClr val="accent1">
            <a:hueOff val="0"/>
            <a:satOff val="0"/>
            <a:lumOff val="0"/>
          </a:schemeClr>
        </a:solidFill>
        <a:effectLst>
          <a:outerShdw blurRad="50800" dist="38100" dir="2700000" algn="tl" rotWithShape="0">
            <a:prstClr val="black">
              <a:alpha val="40000"/>
            </a:prstClr>
          </a:outerShdw>
        </a:effectLst>
      </dgm:spPr>
      <dgm:t>
        <a:bodyPr/>
        <a:lstStyle/>
        <a:p>
          <a:pPr rtl="0"/>
          <a:r>
            <a:rPr lang="en-US" b="1" dirty="0" smtClean="0"/>
            <a:t>A</a:t>
          </a:r>
          <a:r>
            <a:rPr lang="en-US" dirty="0" smtClean="0"/>
            <a:t> </a:t>
          </a:r>
          <a:r>
            <a:rPr lang="en-US" b="1" dirty="0" smtClean="0"/>
            <a:t>TOTAL AREA over :21.000 </a:t>
          </a:r>
          <a:r>
            <a:rPr lang="en-US" b="1" dirty="0" err="1" smtClean="0"/>
            <a:t>sqm</a:t>
          </a:r>
          <a:endParaRPr lang="en-GB" b="1" dirty="0"/>
        </a:p>
      </dgm:t>
    </dgm:pt>
    <dgm:pt modelId="{8A05D218-B8EB-45B3-8C88-42B7C592EE16}" type="parTrans" cxnId="{C2E29BEA-0F31-4AE1-BC75-7C26836961F1}">
      <dgm:prSet/>
      <dgm:spPr/>
      <dgm:t>
        <a:bodyPr/>
        <a:lstStyle/>
        <a:p>
          <a:endParaRPr lang="en-GB"/>
        </a:p>
      </dgm:t>
    </dgm:pt>
    <dgm:pt modelId="{5556D355-D9E0-4B36-94C5-28D770BC84CD}" type="sibTrans" cxnId="{C2E29BEA-0F31-4AE1-BC75-7C26836961F1}">
      <dgm:prSet/>
      <dgm:spPr>
        <a:effectLst>
          <a:outerShdw blurRad="50800" dist="38100" dir="2700000" algn="tl" rotWithShape="0">
            <a:prstClr val="black">
              <a:alpha val="40000"/>
            </a:prstClr>
          </a:outerShdw>
        </a:effectLst>
      </dgm:spPr>
      <dgm:t>
        <a:bodyPr/>
        <a:lstStyle/>
        <a:p>
          <a:endParaRPr lang="en-GB"/>
        </a:p>
      </dgm:t>
    </dgm:pt>
    <dgm:pt modelId="{BC292178-D6F2-43F7-B73F-D92FC3BD6400}">
      <dgm:prSet/>
      <dgm:spPr>
        <a:effectLst>
          <a:outerShdw blurRad="50800" dist="38100" dir="2700000" algn="tl" rotWithShape="0">
            <a:prstClr val="black">
              <a:alpha val="40000"/>
            </a:prstClr>
          </a:outerShdw>
        </a:effectLst>
      </dgm:spPr>
      <dgm:t>
        <a:bodyPr/>
        <a:lstStyle/>
        <a:p>
          <a:pPr rtl="0"/>
          <a:r>
            <a:rPr lang="en-US" b="1" dirty="0" smtClean="0"/>
            <a:t>A TOTAL VOLUME </a:t>
          </a:r>
          <a:r>
            <a:rPr lang="ro-RO" b="1" dirty="0" smtClean="0"/>
            <a:t>of </a:t>
          </a:r>
          <a:r>
            <a:rPr lang="en-US" b="1" dirty="0" smtClean="0"/>
            <a:t>over</a:t>
          </a:r>
          <a:r>
            <a:rPr lang="ro-RO" b="1" dirty="0" smtClean="0"/>
            <a:t> </a:t>
          </a:r>
          <a:r>
            <a:rPr lang="en-US" b="1" dirty="0" smtClean="0"/>
            <a:t> </a:t>
          </a:r>
          <a:r>
            <a:rPr lang="en-US" b="1" dirty="0" smtClean="0"/>
            <a:t>270.000 cubic </a:t>
          </a:r>
          <a:r>
            <a:rPr lang="en-US" b="1" dirty="0" smtClean="0"/>
            <a:t>meters</a:t>
          </a:r>
          <a:r>
            <a:rPr lang="ro-RO" b="1" dirty="0" smtClean="0"/>
            <a:t> </a:t>
          </a:r>
          <a:r>
            <a:rPr lang="ro-RO" b="1" dirty="0" err="1" smtClean="0"/>
            <a:t>to</a:t>
          </a:r>
          <a:r>
            <a:rPr lang="ro-RO" b="1" dirty="0" smtClean="0"/>
            <a:t>  </a:t>
          </a:r>
          <a:r>
            <a:rPr lang="ro-RO" b="1" dirty="0" err="1" smtClean="0"/>
            <a:t>acclimate</a:t>
          </a:r>
          <a:r>
            <a:rPr lang="ro-RO" b="1" dirty="0" smtClean="0"/>
            <a:t> </a:t>
          </a:r>
          <a:endParaRPr lang="en-GB" b="1" dirty="0"/>
        </a:p>
      </dgm:t>
    </dgm:pt>
    <dgm:pt modelId="{65536026-A023-4D66-8ED9-4799E6CCC031}" type="parTrans" cxnId="{ACEFFC8A-B8C5-4AB9-883D-F9DA3E4E0A79}">
      <dgm:prSet/>
      <dgm:spPr/>
      <dgm:t>
        <a:bodyPr/>
        <a:lstStyle/>
        <a:p>
          <a:endParaRPr lang="en-GB"/>
        </a:p>
      </dgm:t>
    </dgm:pt>
    <dgm:pt modelId="{916B1D53-868B-4035-BA72-5D45BB35B92B}" type="sibTrans" cxnId="{ACEFFC8A-B8C5-4AB9-883D-F9DA3E4E0A79}">
      <dgm:prSet/>
      <dgm:spPr/>
      <dgm:t>
        <a:bodyPr/>
        <a:lstStyle/>
        <a:p>
          <a:endParaRPr lang="en-GB"/>
        </a:p>
      </dgm:t>
    </dgm:pt>
    <dgm:pt modelId="{E1052A97-9A3A-4B8A-A33D-97EE164215DE}" type="pres">
      <dgm:prSet presAssocID="{78C7776B-32B7-4281-A75F-FE912478F26E}" presName="diagram" presStyleCnt="0">
        <dgm:presLayoutVars>
          <dgm:dir/>
          <dgm:resizeHandles/>
        </dgm:presLayoutVars>
      </dgm:prSet>
      <dgm:spPr/>
      <dgm:t>
        <a:bodyPr/>
        <a:lstStyle/>
        <a:p>
          <a:endParaRPr lang="en-GB"/>
        </a:p>
      </dgm:t>
    </dgm:pt>
    <dgm:pt modelId="{55286CF2-33FD-4C36-A526-B9B2349B9461}" type="pres">
      <dgm:prSet presAssocID="{5B851580-D464-410E-A7BB-63C18754D28C}" presName="firstNode" presStyleLbl="node1" presStyleIdx="0" presStyleCnt="3" custScaleX="133161" custScaleY="133855" custLinFactNeighborX="5533" custLinFactNeighborY="-13934">
        <dgm:presLayoutVars>
          <dgm:bulletEnabled val="1"/>
        </dgm:presLayoutVars>
      </dgm:prSet>
      <dgm:spPr/>
      <dgm:t>
        <a:bodyPr/>
        <a:lstStyle/>
        <a:p>
          <a:endParaRPr lang="en-GB"/>
        </a:p>
      </dgm:t>
    </dgm:pt>
    <dgm:pt modelId="{8D1B0E3C-52BD-4F5F-9B17-4076AA70997D}" type="pres">
      <dgm:prSet presAssocID="{316A8852-697A-4707-B178-092F18C278BC}" presName="sibTrans" presStyleLbl="sibTrans2D1" presStyleIdx="0" presStyleCnt="2"/>
      <dgm:spPr/>
      <dgm:t>
        <a:bodyPr/>
        <a:lstStyle/>
        <a:p>
          <a:endParaRPr lang="en-GB"/>
        </a:p>
      </dgm:t>
    </dgm:pt>
    <dgm:pt modelId="{4361BD04-27CC-4266-AAD9-55B1656B15C0}" type="pres">
      <dgm:prSet presAssocID="{ACAFC42A-914E-4AC6-A319-75477086DB25}" presName="middleNode" presStyleCnt="0"/>
      <dgm:spPr/>
    </dgm:pt>
    <dgm:pt modelId="{572D9A4C-10EC-4CCD-A34C-E86A4493ED5E}" type="pres">
      <dgm:prSet presAssocID="{ACAFC42A-914E-4AC6-A319-75477086DB25}" presName="padding" presStyleLbl="node1" presStyleIdx="0" presStyleCnt="3"/>
      <dgm:spPr/>
    </dgm:pt>
    <dgm:pt modelId="{B83FAF3B-1324-4DAC-AA14-20576B1724A9}" type="pres">
      <dgm:prSet presAssocID="{ACAFC42A-914E-4AC6-A319-75477086DB25}" presName="shape" presStyleLbl="node1" presStyleIdx="1" presStyleCnt="3" custScaleX="203658" custScaleY="202975" custLinFactNeighborX="-12820" custLinFactNeighborY="741">
        <dgm:presLayoutVars>
          <dgm:bulletEnabled val="1"/>
        </dgm:presLayoutVars>
      </dgm:prSet>
      <dgm:spPr/>
      <dgm:t>
        <a:bodyPr/>
        <a:lstStyle/>
        <a:p>
          <a:endParaRPr lang="en-GB"/>
        </a:p>
      </dgm:t>
    </dgm:pt>
    <dgm:pt modelId="{BE0FABFF-B660-4B8C-A5AB-7EDA95717668}" type="pres">
      <dgm:prSet presAssocID="{5556D355-D9E0-4B36-94C5-28D770BC84CD}" presName="sibTrans" presStyleLbl="sibTrans2D1" presStyleIdx="1" presStyleCnt="2" custLinFactNeighborX="19123" custLinFactNeighborY="-6169"/>
      <dgm:spPr/>
      <dgm:t>
        <a:bodyPr/>
        <a:lstStyle/>
        <a:p>
          <a:endParaRPr lang="en-GB"/>
        </a:p>
      </dgm:t>
    </dgm:pt>
    <dgm:pt modelId="{200E377D-9029-4FA8-B9A8-D3451D7E497D}" type="pres">
      <dgm:prSet presAssocID="{BC292178-D6F2-43F7-B73F-D92FC3BD6400}" presName="lastNode" presStyleLbl="node1" presStyleIdx="2" presStyleCnt="3" custScaleX="132315" custScaleY="137177" custLinFactNeighborX="-4976" custLinFactNeighborY="2941">
        <dgm:presLayoutVars>
          <dgm:bulletEnabled val="1"/>
        </dgm:presLayoutVars>
      </dgm:prSet>
      <dgm:spPr/>
      <dgm:t>
        <a:bodyPr/>
        <a:lstStyle/>
        <a:p>
          <a:endParaRPr lang="en-GB"/>
        </a:p>
      </dgm:t>
    </dgm:pt>
  </dgm:ptLst>
  <dgm:cxnLst>
    <dgm:cxn modelId="{FCCE1A08-6681-4E9C-8E50-0FB55E33E9D9}" type="presOf" srcId="{5B851580-D464-410E-A7BB-63C18754D28C}" destId="{55286CF2-33FD-4C36-A526-B9B2349B9461}" srcOrd="0" destOrd="0" presId="urn:microsoft.com/office/officeart/2005/8/layout/bProcess2"/>
    <dgm:cxn modelId="{2BAEC85A-0C2D-442F-8EA1-879AF35FE37D}" type="presOf" srcId="{316A8852-697A-4707-B178-092F18C278BC}" destId="{8D1B0E3C-52BD-4F5F-9B17-4076AA70997D}" srcOrd="0" destOrd="0" presId="urn:microsoft.com/office/officeart/2005/8/layout/bProcess2"/>
    <dgm:cxn modelId="{84BA3472-39F4-4779-A8D4-C5AFD9946A34}" type="presOf" srcId="{5556D355-D9E0-4B36-94C5-28D770BC84CD}" destId="{BE0FABFF-B660-4B8C-A5AB-7EDA95717668}" srcOrd="0" destOrd="0" presId="urn:microsoft.com/office/officeart/2005/8/layout/bProcess2"/>
    <dgm:cxn modelId="{6B666F3B-5F21-45B6-86E7-F36744105FA6}" type="presOf" srcId="{ACAFC42A-914E-4AC6-A319-75477086DB25}" destId="{B83FAF3B-1324-4DAC-AA14-20576B1724A9}" srcOrd="0" destOrd="0" presId="urn:microsoft.com/office/officeart/2005/8/layout/bProcess2"/>
    <dgm:cxn modelId="{1BFE0313-1640-4F0E-9A7E-BB3F6BAE4D2D}" srcId="{78C7776B-32B7-4281-A75F-FE912478F26E}" destId="{5B851580-D464-410E-A7BB-63C18754D28C}" srcOrd="0" destOrd="0" parTransId="{CDB93AA7-DFF2-4892-ABD9-5C2E081C4046}" sibTransId="{316A8852-697A-4707-B178-092F18C278BC}"/>
    <dgm:cxn modelId="{18F24B67-F78A-40E7-AB18-1C14F400EE6C}" type="presOf" srcId="{BC292178-D6F2-43F7-B73F-D92FC3BD6400}" destId="{200E377D-9029-4FA8-B9A8-D3451D7E497D}" srcOrd="0" destOrd="0" presId="urn:microsoft.com/office/officeart/2005/8/layout/bProcess2"/>
    <dgm:cxn modelId="{81510E9E-4257-4E54-B775-05B5225FA0C1}" type="presOf" srcId="{78C7776B-32B7-4281-A75F-FE912478F26E}" destId="{E1052A97-9A3A-4B8A-A33D-97EE164215DE}" srcOrd="0" destOrd="0" presId="urn:microsoft.com/office/officeart/2005/8/layout/bProcess2"/>
    <dgm:cxn modelId="{C2E29BEA-0F31-4AE1-BC75-7C26836961F1}" srcId="{78C7776B-32B7-4281-A75F-FE912478F26E}" destId="{ACAFC42A-914E-4AC6-A319-75477086DB25}" srcOrd="1" destOrd="0" parTransId="{8A05D218-B8EB-45B3-8C88-42B7C592EE16}" sibTransId="{5556D355-D9E0-4B36-94C5-28D770BC84CD}"/>
    <dgm:cxn modelId="{ACEFFC8A-B8C5-4AB9-883D-F9DA3E4E0A79}" srcId="{78C7776B-32B7-4281-A75F-FE912478F26E}" destId="{BC292178-D6F2-43F7-B73F-D92FC3BD6400}" srcOrd="2" destOrd="0" parTransId="{65536026-A023-4D66-8ED9-4799E6CCC031}" sibTransId="{916B1D53-868B-4035-BA72-5D45BB35B92B}"/>
    <dgm:cxn modelId="{0A39A254-5215-48EF-A04B-8612C28B504C}" type="presParOf" srcId="{E1052A97-9A3A-4B8A-A33D-97EE164215DE}" destId="{55286CF2-33FD-4C36-A526-B9B2349B9461}" srcOrd="0" destOrd="0" presId="urn:microsoft.com/office/officeart/2005/8/layout/bProcess2"/>
    <dgm:cxn modelId="{1554DA24-6D04-43CD-B045-BD99A0660A8C}" type="presParOf" srcId="{E1052A97-9A3A-4B8A-A33D-97EE164215DE}" destId="{8D1B0E3C-52BD-4F5F-9B17-4076AA70997D}" srcOrd="1" destOrd="0" presId="urn:microsoft.com/office/officeart/2005/8/layout/bProcess2"/>
    <dgm:cxn modelId="{727797E6-03F7-4E0A-81F7-DDE4F4430AA0}" type="presParOf" srcId="{E1052A97-9A3A-4B8A-A33D-97EE164215DE}" destId="{4361BD04-27CC-4266-AAD9-55B1656B15C0}" srcOrd="2" destOrd="0" presId="urn:microsoft.com/office/officeart/2005/8/layout/bProcess2"/>
    <dgm:cxn modelId="{F1EF6FA8-9E69-4D08-9623-97192A0216E3}" type="presParOf" srcId="{4361BD04-27CC-4266-AAD9-55B1656B15C0}" destId="{572D9A4C-10EC-4CCD-A34C-E86A4493ED5E}" srcOrd="0" destOrd="0" presId="urn:microsoft.com/office/officeart/2005/8/layout/bProcess2"/>
    <dgm:cxn modelId="{FBB3D5E1-0D83-4CF5-8CD9-ECC49A4BB390}" type="presParOf" srcId="{4361BD04-27CC-4266-AAD9-55B1656B15C0}" destId="{B83FAF3B-1324-4DAC-AA14-20576B1724A9}" srcOrd="1" destOrd="0" presId="urn:microsoft.com/office/officeart/2005/8/layout/bProcess2"/>
    <dgm:cxn modelId="{8A24A2B0-6E89-4FA3-A563-02AD17B806C4}" type="presParOf" srcId="{E1052A97-9A3A-4B8A-A33D-97EE164215DE}" destId="{BE0FABFF-B660-4B8C-A5AB-7EDA95717668}" srcOrd="3" destOrd="0" presId="urn:microsoft.com/office/officeart/2005/8/layout/bProcess2"/>
    <dgm:cxn modelId="{F505C41F-A004-4978-9E04-16DDDE43E80F}" type="presParOf" srcId="{E1052A97-9A3A-4B8A-A33D-97EE164215DE}" destId="{200E377D-9029-4FA8-B9A8-D3451D7E497D}" srcOrd="4" destOrd="0" presId="urn:microsoft.com/office/officeart/2005/8/layout/b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A27C10E-ECD6-42B9-9DB5-DA835FEC27A8}"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GB"/>
        </a:p>
      </dgm:t>
    </dgm:pt>
    <dgm:pt modelId="{F953CD0F-01D7-4005-912E-ED5D5A46AFEF}">
      <dgm:prSet/>
      <dgm:spPr>
        <a:gradFill flip="none" rotWithShape="1">
          <a:gsLst>
            <a:gs pos="0">
              <a:srgbClr val="FFFFFF"/>
            </a:gs>
            <a:gs pos="78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path path="circle">
            <a:fillToRect l="100000" t="100000"/>
          </a:path>
          <a:tileRect r="-100000" b="-100000"/>
        </a:gradFill>
        <a:effectLst>
          <a:outerShdw blurRad="50800" dist="38100" dir="2700000" algn="tl" rotWithShape="0">
            <a:prstClr val="black">
              <a:alpha val="40000"/>
            </a:prstClr>
          </a:outerShdw>
        </a:effectLst>
      </dgm:spPr>
      <dgm:t>
        <a:bodyPr/>
        <a:lstStyle/>
        <a:p>
          <a:pPr rtl="0"/>
          <a:r>
            <a:rPr lang="en-US" dirty="0" smtClean="0"/>
            <a:t>Laser + Laboratory building</a:t>
          </a:r>
          <a:endParaRPr lang="en-GB" dirty="0"/>
        </a:p>
      </dgm:t>
    </dgm:pt>
    <dgm:pt modelId="{38FB7590-D0B6-4EEB-B656-4BCB616898E8}" type="parTrans" cxnId="{A22E928D-6D35-4610-BEF8-10461CE4E544}">
      <dgm:prSet/>
      <dgm:spPr/>
      <dgm:t>
        <a:bodyPr/>
        <a:lstStyle/>
        <a:p>
          <a:endParaRPr lang="en-GB"/>
        </a:p>
      </dgm:t>
    </dgm:pt>
    <dgm:pt modelId="{EA36E568-0F53-484F-8F9C-42FF7952D5A1}" type="sibTrans" cxnId="{A22E928D-6D35-4610-BEF8-10461CE4E544}">
      <dgm:prSet/>
      <dgm:spPr/>
      <dgm:t>
        <a:bodyPr/>
        <a:lstStyle/>
        <a:p>
          <a:endParaRPr lang="en-GB"/>
        </a:p>
      </dgm:t>
    </dgm:pt>
    <dgm:pt modelId="{FEE2AE24-3F3D-4BAE-9C6D-CB44E5D4D29E}" type="pres">
      <dgm:prSet presAssocID="{2A27C10E-ECD6-42B9-9DB5-DA835FEC27A8}" presName="Name0" presStyleCnt="0">
        <dgm:presLayoutVars>
          <dgm:dir/>
          <dgm:resizeHandles val="exact"/>
        </dgm:presLayoutVars>
      </dgm:prSet>
      <dgm:spPr/>
      <dgm:t>
        <a:bodyPr/>
        <a:lstStyle/>
        <a:p>
          <a:endParaRPr lang="en-GB"/>
        </a:p>
      </dgm:t>
    </dgm:pt>
    <dgm:pt modelId="{38C364BB-3576-4F5D-846B-CE36EB1B1094}" type="pres">
      <dgm:prSet presAssocID="{F953CD0F-01D7-4005-912E-ED5D5A46AFEF}" presName="node" presStyleLbl="node1" presStyleIdx="0" presStyleCnt="1" custLinFactNeighborX="-49" custLinFactNeighborY="52361">
        <dgm:presLayoutVars>
          <dgm:bulletEnabled val="1"/>
        </dgm:presLayoutVars>
      </dgm:prSet>
      <dgm:spPr/>
      <dgm:t>
        <a:bodyPr/>
        <a:lstStyle/>
        <a:p>
          <a:endParaRPr lang="en-GB"/>
        </a:p>
      </dgm:t>
    </dgm:pt>
  </dgm:ptLst>
  <dgm:cxnLst>
    <dgm:cxn modelId="{66FEDAEA-ABCE-482F-AF94-41817891850E}" type="presOf" srcId="{F953CD0F-01D7-4005-912E-ED5D5A46AFEF}" destId="{38C364BB-3576-4F5D-846B-CE36EB1B1094}" srcOrd="0" destOrd="0" presId="urn:microsoft.com/office/officeart/2005/8/layout/process1"/>
    <dgm:cxn modelId="{2AC5A82A-8747-4C6A-BC3A-31BE472141EB}" type="presOf" srcId="{2A27C10E-ECD6-42B9-9DB5-DA835FEC27A8}" destId="{FEE2AE24-3F3D-4BAE-9C6D-CB44E5D4D29E}" srcOrd="0" destOrd="0" presId="urn:microsoft.com/office/officeart/2005/8/layout/process1"/>
    <dgm:cxn modelId="{A22E928D-6D35-4610-BEF8-10461CE4E544}" srcId="{2A27C10E-ECD6-42B9-9DB5-DA835FEC27A8}" destId="{F953CD0F-01D7-4005-912E-ED5D5A46AFEF}" srcOrd="0" destOrd="0" parTransId="{38FB7590-D0B6-4EEB-B656-4BCB616898E8}" sibTransId="{EA36E568-0F53-484F-8F9C-42FF7952D5A1}"/>
    <dgm:cxn modelId="{336B9113-1C87-4E8D-9E84-5E7068217850}" type="presParOf" srcId="{FEE2AE24-3F3D-4BAE-9C6D-CB44E5D4D29E}" destId="{38C364BB-3576-4F5D-846B-CE36EB1B1094}"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C0262-E94C-4EA3-9C35-55339BA1A456}">
      <dsp:nvSpPr>
        <dsp:cNvPr id="0" name=""/>
        <dsp:cNvSpPr/>
      </dsp:nvSpPr>
      <dsp:spPr>
        <a:xfrm>
          <a:off x="961164" y="0"/>
          <a:ext cx="6826384" cy="994304"/>
        </a:xfrm>
        <a:prstGeom prst="rightArrow">
          <a:avLst>
            <a:gd name="adj1" fmla="val 50000"/>
            <a:gd name="adj2" fmla="val 50000"/>
          </a:avLst>
        </a:prstGeom>
        <a:gradFill flip="none" rotWithShape="1">
          <a:gsLst>
            <a:gs pos="0">
              <a:schemeClr val="tx2">
                <a:lumMod val="60000"/>
                <a:lumOff val="40000"/>
              </a:schemeClr>
            </a:gs>
            <a:gs pos="35000">
              <a:schemeClr val="accent1">
                <a:hueOff val="0"/>
                <a:satOff val="0"/>
                <a:lumOff val="0"/>
                <a:alphaOff val="0"/>
                <a:tint val="37000"/>
                <a:satMod val="300000"/>
              </a:schemeClr>
            </a:gs>
            <a:gs pos="100000">
              <a:schemeClr val="bg1"/>
            </a:gs>
          </a:gsLst>
          <a:path path="circle">
            <a:fillToRect l="100000" t="100000"/>
          </a:path>
          <a:tileRect r="-100000" b="-10000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254000" bIns="157846" numCol="1" spcCol="1270" anchor="ctr" anchorCtr="0">
          <a:noAutofit/>
        </a:bodyPr>
        <a:lstStyle/>
        <a:p>
          <a:pPr lvl="0" algn="l" defTabSz="755650" rtl="0">
            <a:lnSpc>
              <a:spcPct val="90000"/>
            </a:lnSpc>
            <a:spcBef>
              <a:spcPct val="0"/>
            </a:spcBef>
            <a:spcAft>
              <a:spcPct val="35000"/>
            </a:spcAft>
          </a:pPr>
          <a:r>
            <a:rPr lang="en-GB" sz="1700" b="1" i="1" kern="1200" dirty="0" smtClean="0"/>
            <a:t>Energy for Sustainable Science at Research Infrastructures - </a:t>
          </a:r>
          <a:endParaRPr lang="en-GB" sz="1700" kern="1200" dirty="0"/>
        </a:p>
      </dsp:txBody>
      <dsp:txXfrm>
        <a:off x="961164" y="248576"/>
        <a:ext cx="6577808" cy="497152"/>
      </dsp:txXfrm>
    </dsp:sp>
    <dsp:sp modelId="{AA635F02-469E-4F71-A79E-2820CB19A6E1}">
      <dsp:nvSpPr>
        <dsp:cNvPr id="0" name=""/>
        <dsp:cNvSpPr/>
      </dsp:nvSpPr>
      <dsp:spPr>
        <a:xfrm>
          <a:off x="4114953" y="331258"/>
          <a:ext cx="3672594" cy="994304"/>
        </a:xfrm>
        <a:prstGeom prst="rightArrow">
          <a:avLst>
            <a:gd name="adj1" fmla="val 50000"/>
            <a:gd name="adj2" fmla="val 50000"/>
          </a:avLst>
        </a:prstGeom>
        <a:gradFill flip="none" rotWithShape="1">
          <a:gsLst>
            <a:gs pos="0">
              <a:schemeClr val="tx2">
                <a:lumMod val="60000"/>
                <a:lumOff val="40000"/>
              </a:schemeClr>
            </a:gs>
            <a:gs pos="35000">
              <a:schemeClr val="accent1">
                <a:hueOff val="0"/>
                <a:satOff val="0"/>
                <a:lumOff val="0"/>
                <a:alphaOff val="0"/>
                <a:tint val="37000"/>
                <a:satMod val="300000"/>
              </a:schemeClr>
            </a:gs>
            <a:gs pos="100000">
              <a:schemeClr val="bg1"/>
            </a:gs>
          </a:gsLst>
          <a:path path="circle">
            <a:fillToRect l="100000" t="100000"/>
          </a:path>
          <a:tileRect r="-100000" b="-10000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254000" bIns="157846" numCol="1" spcCol="1270" anchor="ctr" anchorCtr="0">
          <a:noAutofit/>
        </a:bodyPr>
        <a:lstStyle/>
        <a:p>
          <a:pPr lvl="0" algn="l" defTabSz="755650">
            <a:lnSpc>
              <a:spcPct val="90000"/>
            </a:lnSpc>
            <a:spcBef>
              <a:spcPct val="0"/>
            </a:spcBef>
            <a:spcAft>
              <a:spcPct val="35000"/>
            </a:spcAft>
          </a:pPr>
          <a:r>
            <a:rPr lang="en-GB" sz="1700" b="1" i="1" kern="1200" dirty="0" smtClean="0"/>
            <a:t>Hamburg 29/30 October 2015 </a:t>
          </a:r>
        </a:p>
      </dsp:txBody>
      <dsp:txXfrm>
        <a:off x="4114953" y="579834"/>
        <a:ext cx="3424018" cy="4971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C47385-D8E7-4D2E-8D86-5E03D1DA1C6E}">
      <dsp:nvSpPr>
        <dsp:cNvPr id="0" name=""/>
        <dsp:cNvSpPr/>
      </dsp:nvSpPr>
      <dsp:spPr>
        <a:xfrm rot="5400000">
          <a:off x="4513935" y="-1462414"/>
          <a:ext cx="1698041" cy="5047488"/>
        </a:xfrm>
        <a:prstGeom prst="round2SameRect">
          <a:avLst/>
        </a:prstGeom>
        <a:gradFill flip="none" rotWithShape="1">
          <a:gsLst>
            <a:gs pos="0">
              <a:schemeClr val="accent1">
                <a:lumMod val="0"/>
                <a:lumOff val="100000"/>
              </a:schemeClr>
            </a:gs>
            <a:gs pos="64000">
              <a:schemeClr val="accent1">
                <a:lumMod val="0"/>
                <a:lumOff val="100000"/>
              </a:schemeClr>
            </a:gs>
            <a:gs pos="100000">
              <a:schemeClr val="accent1">
                <a:lumMod val="100000"/>
              </a:schemeClr>
            </a:gs>
          </a:gsLst>
          <a:path path="circle">
            <a:fillToRect l="50000" t="-80000" r="50000" b="180000"/>
          </a:path>
          <a:tileRect/>
        </a:gradFill>
        <a:ln w="12700" cap="flat" cmpd="sng" algn="ctr">
          <a:solidFill>
            <a:schemeClr val="accent1">
              <a:alpha val="90000"/>
              <a:tint val="4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smtClean="0"/>
            <a:t>Room temperature: 22±0.5°C</a:t>
          </a:r>
          <a:endParaRPr lang="en-GB" sz="2000" kern="1200" dirty="0"/>
        </a:p>
        <a:p>
          <a:pPr marL="228600" lvl="1" indent="-228600" algn="l" defTabSz="889000" rtl="0">
            <a:lnSpc>
              <a:spcPct val="90000"/>
            </a:lnSpc>
            <a:spcBef>
              <a:spcPct val="0"/>
            </a:spcBef>
            <a:spcAft>
              <a:spcPct val="15000"/>
            </a:spcAft>
            <a:buChar char="••"/>
          </a:pPr>
          <a:r>
            <a:rPr lang="en-US" sz="2000" kern="1200" dirty="0" smtClean="0"/>
            <a:t>Relative humidity: 35-50 %</a:t>
          </a:r>
          <a:endParaRPr lang="en-GB" sz="2000" kern="1200" dirty="0"/>
        </a:p>
        <a:p>
          <a:pPr marL="228600" lvl="1" indent="-228600" algn="l" defTabSz="889000" rtl="0">
            <a:lnSpc>
              <a:spcPct val="90000"/>
            </a:lnSpc>
            <a:spcBef>
              <a:spcPct val="0"/>
            </a:spcBef>
            <a:spcAft>
              <a:spcPct val="15000"/>
            </a:spcAft>
            <a:buChar char="••"/>
          </a:pPr>
          <a:r>
            <a:rPr lang="en-US" sz="2000" kern="1200" smtClean="0"/>
            <a:t>Over-pressure ventilation</a:t>
          </a:r>
          <a:endParaRPr lang="en-GB" sz="2000" kern="1200"/>
        </a:p>
        <a:p>
          <a:pPr marL="228600" lvl="1" indent="-228600" algn="l" defTabSz="889000" rtl="0">
            <a:lnSpc>
              <a:spcPct val="90000"/>
            </a:lnSpc>
            <a:spcBef>
              <a:spcPct val="0"/>
            </a:spcBef>
            <a:spcAft>
              <a:spcPct val="15000"/>
            </a:spcAft>
            <a:buChar char="••"/>
          </a:pPr>
          <a:r>
            <a:rPr lang="en-US" sz="2000" kern="1200" dirty="0" smtClean="0"/>
            <a:t>Clean room: class 7 (according to ISO 14644)</a:t>
          </a:r>
          <a:endParaRPr lang="en-GB" sz="2000" kern="1200" dirty="0"/>
        </a:p>
      </dsp:txBody>
      <dsp:txXfrm rot="-5400000">
        <a:off x="2839212" y="295201"/>
        <a:ext cx="4964596" cy="1532257"/>
      </dsp:txXfrm>
    </dsp:sp>
    <dsp:sp modelId="{80EC2826-7DAB-4F77-8793-D0EF9ED4DFF2}">
      <dsp:nvSpPr>
        <dsp:cNvPr id="0" name=""/>
        <dsp:cNvSpPr/>
      </dsp:nvSpPr>
      <dsp:spPr>
        <a:xfrm>
          <a:off x="0" y="53"/>
          <a:ext cx="2839212" cy="2122552"/>
        </a:xfrm>
        <a:prstGeom prst="roundRect">
          <a:avLst/>
        </a:prstGeom>
        <a:gradFill rotWithShape="0">
          <a:gsLst>
            <a:gs pos="0">
              <a:schemeClr val="accent1">
                <a:lumMod val="67000"/>
              </a:schemeClr>
            </a:gs>
            <a:gs pos="17000">
              <a:schemeClr val="accent1">
                <a:lumMod val="97000"/>
                <a:lumOff val="3000"/>
              </a:schemeClr>
            </a:gs>
            <a:gs pos="100000">
              <a:srgbClr val="FFFFFF"/>
            </a:gs>
          </a:gsLst>
          <a:lin ang="16200000" scaled="1"/>
        </a:gra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rtl="0">
            <a:lnSpc>
              <a:spcPct val="90000"/>
            </a:lnSpc>
            <a:spcBef>
              <a:spcPct val="0"/>
            </a:spcBef>
            <a:spcAft>
              <a:spcPct val="35000"/>
            </a:spcAft>
          </a:pPr>
          <a:r>
            <a:rPr lang="en-US" sz="2100" kern="1200" dirty="0" smtClean="0">
              <a:solidFill>
                <a:schemeClr val="tx1"/>
              </a:solidFill>
            </a:rPr>
            <a:t>Special requirements that need to be met inside the Laser room, in order for the experiments to work:</a:t>
          </a:r>
          <a:endParaRPr lang="en-GB" sz="2100" kern="1200" dirty="0">
            <a:solidFill>
              <a:schemeClr val="tx1"/>
            </a:solidFill>
          </a:endParaRPr>
        </a:p>
      </dsp:txBody>
      <dsp:txXfrm>
        <a:off x="103614" y="103667"/>
        <a:ext cx="2631984" cy="1915324"/>
      </dsp:txXfrm>
    </dsp:sp>
    <dsp:sp modelId="{4BACAC32-6EE2-4A6D-BEFF-A383FC5C689C}">
      <dsp:nvSpPr>
        <dsp:cNvPr id="0" name=""/>
        <dsp:cNvSpPr/>
      </dsp:nvSpPr>
      <dsp:spPr>
        <a:xfrm rot="5400000">
          <a:off x="4513935" y="766264"/>
          <a:ext cx="1698041" cy="5047488"/>
        </a:xfrm>
        <a:prstGeom prst="round2SameRect">
          <a:avLst/>
        </a:prstGeom>
        <a:gradFill flip="none" rotWithShape="1">
          <a:gsLst>
            <a:gs pos="0">
              <a:schemeClr val="bg1"/>
            </a:gs>
            <a:gs pos="90000">
              <a:schemeClr val="accent1">
                <a:lumMod val="95000"/>
                <a:lumOff val="5000"/>
              </a:schemeClr>
            </a:gs>
            <a:gs pos="100000">
              <a:schemeClr val="accent1">
                <a:lumMod val="60000"/>
              </a:schemeClr>
            </a:gs>
          </a:gsLst>
          <a:path path="circle">
            <a:fillToRect l="50000" t="130000" r="50000" b="-30000"/>
          </a:path>
          <a:tileRect/>
        </a:gradFill>
        <a:ln w="12700" cap="flat" cmpd="sng" algn="ctr">
          <a:solidFill>
            <a:schemeClr val="accent1">
              <a:alpha val="90000"/>
              <a:tint val="4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US" sz="2000" kern="1200" smtClean="0"/>
            <a:t>Room temperature: 20±0.5°C</a:t>
          </a:r>
          <a:endParaRPr lang="en-GB" sz="2000" kern="1200"/>
        </a:p>
        <a:p>
          <a:pPr marL="228600" lvl="1" indent="-228600" algn="l" defTabSz="889000" rtl="0">
            <a:lnSpc>
              <a:spcPct val="90000"/>
            </a:lnSpc>
            <a:spcBef>
              <a:spcPct val="0"/>
            </a:spcBef>
            <a:spcAft>
              <a:spcPct val="15000"/>
            </a:spcAft>
            <a:buChar char="••"/>
          </a:pPr>
          <a:r>
            <a:rPr lang="en-US" sz="2000" kern="1200" dirty="0" smtClean="0"/>
            <a:t>Relative humidity: 30±10 %</a:t>
          </a:r>
          <a:endParaRPr lang="en-GB" sz="2000" kern="1200" dirty="0"/>
        </a:p>
        <a:p>
          <a:pPr marL="228600" lvl="1" indent="-228600" algn="l" defTabSz="889000" rtl="0">
            <a:lnSpc>
              <a:spcPct val="90000"/>
            </a:lnSpc>
            <a:spcBef>
              <a:spcPct val="0"/>
            </a:spcBef>
            <a:spcAft>
              <a:spcPct val="15000"/>
            </a:spcAft>
            <a:buChar char="••"/>
          </a:pPr>
          <a:r>
            <a:rPr lang="en-US" sz="2000" kern="1200" dirty="0" smtClean="0"/>
            <a:t>Over-pressure ventilation</a:t>
          </a:r>
          <a:endParaRPr lang="en-GB" sz="2000" kern="1200" dirty="0"/>
        </a:p>
        <a:p>
          <a:pPr marL="228600" lvl="1" indent="-228600" algn="l" defTabSz="889000" rtl="0">
            <a:lnSpc>
              <a:spcPct val="90000"/>
            </a:lnSpc>
            <a:spcBef>
              <a:spcPct val="0"/>
            </a:spcBef>
            <a:spcAft>
              <a:spcPct val="15000"/>
            </a:spcAft>
            <a:buChar char="••"/>
          </a:pPr>
          <a:r>
            <a:rPr lang="en-US" sz="2000" kern="1200" smtClean="0"/>
            <a:t>Clean room: class 6 (according to ISO 14644)</a:t>
          </a:r>
          <a:endParaRPr lang="en-GB" sz="2000" kern="1200"/>
        </a:p>
      </dsp:txBody>
      <dsp:txXfrm rot="-5400000">
        <a:off x="2839212" y="2523879"/>
        <a:ext cx="4964596" cy="1532257"/>
      </dsp:txXfrm>
    </dsp:sp>
    <dsp:sp modelId="{C15D06AD-FD5B-424A-B68E-EBB343FC1D5A}">
      <dsp:nvSpPr>
        <dsp:cNvPr id="0" name=""/>
        <dsp:cNvSpPr/>
      </dsp:nvSpPr>
      <dsp:spPr>
        <a:xfrm>
          <a:off x="0" y="2228732"/>
          <a:ext cx="2839212" cy="2122552"/>
        </a:xfrm>
        <a:prstGeom prst="roundRect">
          <a:avLst/>
        </a:prstGeom>
        <a:gradFill rotWithShape="0">
          <a:gsLst>
            <a:gs pos="0">
              <a:schemeClr val="accent1">
                <a:lumMod val="67000"/>
              </a:schemeClr>
            </a:gs>
            <a:gs pos="39000">
              <a:schemeClr val="accent1">
                <a:lumMod val="97000"/>
                <a:lumOff val="3000"/>
              </a:schemeClr>
            </a:gs>
            <a:gs pos="100000">
              <a:srgbClr val="FFFFFF"/>
            </a:gs>
          </a:gsLst>
          <a:lin ang="16200000" scaled="1"/>
        </a:gra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rtl="0">
            <a:lnSpc>
              <a:spcPct val="90000"/>
            </a:lnSpc>
            <a:spcBef>
              <a:spcPct val="0"/>
            </a:spcBef>
            <a:spcAft>
              <a:spcPct val="35000"/>
            </a:spcAft>
          </a:pPr>
          <a:r>
            <a:rPr lang="en-US" sz="2100" kern="1200" dirty="0" smtClean="0">
              <a:solidFill>
                <a:schemeClr val="tx1"/>
              </a:solidFill>
            </a:rPr>
            <a:t>Examples of some special requirements that need to be met inside the Lab rooms, in order for the experiments to work:</a:t>
          </a:r>
          <a:endParaRPr lang="en-GB" sz="2100" kern="1200" dirty="0">
            <a:solidFill>
              <a:schemeClr val="tx1"/>
            </a:solidFill>
          </a:endParaRPr>
        </a:p>
      </dsp:txBody>
      <dsp:txXfrm>
        <a:off x="103614" y="2332346"/>
        <a:ext cx="2631984" cy="19153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C5548-3C78-4408-8F30-C48CB2BD20AE}">
      <dsp:nvSpPr>
        <dsp:cNvPr id="0" name=""/>
        <dsp:cNvSpPr/>
      </dsp:nvSpPr>
      <dsp:spPr>
        <a:xfrm>
          <a:off x="0" y="0"/>
          <a:ext cx="6995160" cy="1231336"/>
        </a:xfrm>
        <a:prstGeom prst="roundRect">
          <a:avLst>
            <a:gd name="adj" fmla="val 10000"/>
          </a:avLst>
        </a:prstGeom>
        <a:gradFill flip="none" rotWithShape="1">
          <a:gsLst>
            <a:gs pos="0">
              <a:schemeClr val="accent1">
                <a:lumMod val="0"/>
                <a:lumOff val="100000"/>
              </a:schemeClr>
            </a:gs>
            <a:gs pos="43000">
              <a:schemeClr val="accent1">
                <a:lumMod val="0"/>
                <a:lumOff val="100000"/>
              </a:schemeClr>
            </a:gs>
            <a:gs pos="100000">
              <a:schemeClr val="accent1">
                <a:lumMod val="75000"/>
              </a:schemeClr>
            </a:gs>
          </a:gsLst>
          <a:path path="rect">
            <a:fillToRect l="100000" t="100000"/>
          </a:path>
          <a:tileRect r="-100000" b="-10000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0" kern="1200" dirty="0" smtClean="0">
              <a:solidFill>
                <a:srgbClr val="040000"/>
              </a:solidFill>
            </a:rPr>
            <a:t>Heating power needed:</a:t>
          </a:r>
          <a:r>
            <a:rPr lang="en-GB" sz="2000" b="0" kern="1200" dirty="0" smtClean="0">
              <a:solidFill>
                <a:srgbClr val="040000"/>
              </a:solidFill>
            </a:rPr>
            <a:t>Over 3.2 MW , only HVAC </a:t>
          </a:r>
        </a:p>
        <a:p>
          <a:pPr lvl="0" algn="l" defTabSz="889000">
            <a:lnSpc>
              <a:spcPct val="90000"/>
            </a:lnSpc>
            <a:spcBef>
              <a:spcPct val="0"/>
            </a:spcBef>
            <a:spcAft>
              <a:spcPct val="35000"/>
            </a:spcAft>
          </a:pPr>
          <a:endParaRPr lang="en-GB" sz="900" kern="1200" dirty="0" smtClean="0"/>
        </a:p>
        <a:p>
          <a:pPr lvl="0" algn="l" defTabSz="889000" rtl="0">
            <a:lnSpc>
              <a:spcPct val="90000"/>
            </a:lnSpc>
            <a:spcBef>
              <a:spcPct val="0"/>
            </a:spcBef>
            <a:spcAft>
              <a:spcPct val="35000"/>
            </a:spcAft>
          </a:pPr>
          <a:endParaRPr lang="en-GB" sz="900" kern="1200" dirty="0"/>
        </a:p>
      </dsp:txBody>
      <dsp:txXfrm>
        <a:off x="36065" y="36065"/>
        <a:ext cx="5666450" cy="1159206"/>
      </dsp:txXfrm>
    </dsp:sp>
    <dsp:sp modelId="{7D022854-7955-485F-8A7C-A8FFA510E65E}">
      <dsp:nvSpPr>
        <dsp:cNvPr id="0" name=""/>
        <dsp:cNvSpPr/>
      </dsp:nvSpPr>
      <dsp:spPr>
        <a:xfrm>
          <a:off x="617219" y="1436559"/>
          <a:ext cx="6995160" cy="1231336"/>
        </a:xfrm>
        <a:prstGeom prst="roundRect">
          <a:avLst>
            <a:gd name="adj" fmla="val 10000"/>
          </a:avLst>
        </a:prstGeom>
        <a:gradFill rotWithShape="0">
          <a:gsLst>
            <a:gs pos="0">
              <a:schemeClr val="bg1"/>
            </a:gs>
            <a:gs pos="66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endParaRPr lang="en-US" sz="1800" kern="1200" dirty="0" smtClean="0">
            <a:solidFill>
              <a:srgbClr val="040000"/>
            </a:solidFill>
          </a:endParaRPr>
        </a:p>
        <a:p>
          <a:pPr lvl="0" algn="l" defTabSz="800100" rtl="0">
            <a:lnSpc>
              <a:spcPct val="90000"/>
            </a:lnSpc>
            <a:spcBef>
              <a:spcPct val="0"/>
            </a:spcBef>
            <a:spcAft>
              <a:spcPct val="35000"/>
            </a:spcAft>
          </a:pPr>
          <a:r>
            <a:rPr lang="en-US" sz="1800" kern="1200" dirty="0" smtClean="0">
              <a:solidFill>
                <a:srgbClr val="040000"/>
              </a:solidFill>
            </a:rPr>
            <a:t>Cooling power needed</a:t>
          </a:r>
          <a:r>
            <a:rPr lang="en-GB" sz="1800" kern="1200" dirty="0" smtClean="0">
              <a:solidFill>
                <a:srgbClr val="040000"/>
              </a:solidFill>
            </a:rPr>
            <a:t>:  6 MW</a:t>
          </a:r>
        </a:p>
        <a:p>
          <a:pPr lvl="0" algn="l" defTabSz="800100" rtl="0">
            <a:lnSpc>
              <a:spcPct val="90000"/>
            </a:lnSpc>
            <a:spcBef>
              <a:spcPct val="0"/>
            </a:spcBef>
            <a:spcAft>
              <a:spcPct val="35000"/>
            </a:spcAft>
          </a:pPr>
          <a:r>
            <a:rPr lang="en-GB" sz="1800" kern="1200" dirty="0" smtClean="0">
              <a:solidFill>
                <a:srgbClr val="040000"/>
              </a:solidFill>
            </a:rPr>
            <a:t>from which:</a:t>
          </a:r>
        </a:p>
        <a:p>
          <a:pPr lvl="0" algn="l" defTabSz="800100" rtl="0">
            <a:lnSpc>
              <a:spcPct val="90000"/>
            </a:lnSpc>
            <a:spcBef>
              <a:spcPct val="0"/>
            </a:spcBef>
            <a:spcAft>
              <a:spcPct val="35000"/>
            </a:spcAft>
          </a:pPr>
          <a:r>
            <a:rPr lang="en-GB" sz="1800" kern="1200" dirty="0" smtClean="0">
              <a:solidFill>
                <a:srgbClr val="040000"/>
              </a:solidFill>
            </a:rPr>
            <a:t>Technological  Cooling Water  : 2.2MW </a:t>
          </a:r>
        </a:p>
        <a:p>
          <a:pPr lvl="0" algn="l" defTabSz="800100" rtl="0">
            <a:lnSpc>
              <a:spcPct val="90000"/>
            </a:lnSpc>
            <a:spcBef>
              <a:spcPct val="0"/>
            </a:spcBef>
            <a:spcAft>
              <a:spcPct val="35000"/>
            </a:spcAft>
          </a:pPr>
          <a:endParaRPr lang="en-GB" sz="900" kern="1200" dirty="0" smtClean="0"/>
        </a:p>
        <a:p>
          <a:pPr lvl="0" algn="l" defTabSz="800100" rtl="0">
            <a:lnSpc>
              <a:spcPct val="90000"/>
            </a:lnSpc>
            <a:spcBef>
              <a:spcPct val="0"/>
            </a:spcBef>
            <a:spcAft>
              <a:spcPct val="35000"/>
            </a:spcAft>
          </a:pPr>
          <a:endParaRPr lang="en-GB" sz="900" kern="1200" dirty="0" smtClean="0"/>
        </a:p>
        <a:p>
          <a:pPr lvl="0" algn="l" defTabSz="800100" rtl="0">
            <a:lnSpc>
              <a:spcPct val="90000"/>
            </a:lnSpc>
            <a:spcBef>
              <a:spcPct val="0"/>
            </a:spcBef>
            <a:spcAft>
              <a:spcPct val="35000"/>
            </a:spcAft>
          </a:pPr>
          <a:endParaRPr lang="en-GB" sz="900" kern="1200" dirty="0"/>
        </a:p>
      </dsp:txBody>
      <dsp:txXfrm>
        <a:off x="653284" y="1472624"/>
        <a:ext cx="5505441" cy="1159206"/>
      </dsp:txXfrm>
    </dsp:sp>
    <dsp:sp modelId="{AAE44C39-3547-4E77-8FD8-BEB55E9B618A}">
      <dsp:nvSpPr>
        <dsp:cNvPr id="0" name=""/>
        <dsp:cNvSpPr/>
      </dsp:nvSpPr>
      <dsp:spPr>
        <a:xfrm>
          <a:off x="1234439" y="2873119"/>
          <a:ext cx="6995160" cy="12313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bg1"/>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GB" sz="2000" b="0" kern="1200" dirty="0" smtClean="0">
              <a:solidFill>
                <a:srgbClr val="040000"/>
              </a:solidFill>
            </a:rPr>
            <a:t>Total installed thermal capacity : higher than 6.10 MW for the entire field of energy.</a:t>
          </a:r>
          <a:endParaRPr lang="en-GB" sz="2000" b="0" kern="1200" dirty="0">
            <a:solidFill>
              <a:srgbClr val="040000"/>
            </a:solidFill>
          </a:endParaRPr>
        </a:p>
      </dsp:txBody>
      <dsp:txXfrm>
        <a:off x="1270504" y="2909184"/>
        <a:ext cx="5505441" cy="1159206"/>
      </dsp:txXfrm>
    </dsp:sp>
    <dsp:sp modelId="{175E76EA-8C7A-41A8-81AD-3AA4F052F7D0}">
      <dsp:nvSpPr>
        <dsp:cNvPr id="0" name=""/>
        <dsp:cNvSpPr/>
      </dsp:nvSpPr>
      <dsp:spPr>
        <a:xfrm>
          <a:off x="6194791" y="933763"/>
          <a:ext cx="800368" cy="800368"/>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GB" sz="3600" kern="1200"/>
        </a:p>
      </dsp:txBody>
      <dsp:txXfrm>
        <a:off x="6374874" y="933763"/>
        <a:ext cx="440202" cy="602277"/>
      </dsp:txXfrm>
    </dsp:sp>
    <dsp:sp modelId="{DAB7A4A9-4598-4B1A-A76F-C4BEECAFB02A}">
      <dsp:nvSpPr>
        <dsp:cNvPr id="0" name=""/>
        <dsp:cNvSpPr/>
      </dsp:nvSpPr>
      <dsp:spPr>
        <a:xfrm>
          <a:off x="6812011" y="2362114"/>
          <a:ext cx="800368" cy="800368"/>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GB" sz="3600" kern="1200"/>
        </a:p>
      </dsp:txBody>
      <dsp:txXfrm>
        <a:off x="6992094" y="2362114"/>
        <a:ext cx="440202" cy="60227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2D1AD-D90B-4571-A340-B30432BFA56B}">
      <dsp:nvSpPr>
        <dsp:cNvPr id="0" name=""/>
        <dsp:cNvSpPr/>
      </dsp:nvSpPr>
      <dsp:spPr>
        <a:xfrm>
          <a:off x="0" y="0"/>
          <a:ext cx="5616624" cy="786240"/>
        </a:xfrm>
        <a:prstGeom prst="roundRect">
          <a:avLst/>
        </a:prstGeom>
        <a:gradFill flip="none" rotWithShape="1">
          <a:gsLst>
            <a:gs pos="0">
              <a:schemeClr val="bg1"/>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path path="circle">
            <a:fillToRect l="100000" t="100000"/>
          </a:path>
          <a:tileRect r="-100000" b="-100000"/>
        </a:gradFill>
        <a:ln>
          <a:noFill/>
        </a:ln>
        <a:effectLst>
          <a:outerShdw blurRad="482600" dist="38100" dir="2700000" sx="98000" sy="98000" algn="tl" rotWithShape="0">
            <a:prstClr val="black">
              <a:alpha val="3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GB" sz="2500" b="0" kern="1200" dirty="0" smtClean="0">
              <a:effectLst/>
            </a:rPr>
            <a:t>Thermal capacity</a:t>
          </a:r>
          <a:endParaRPr lang="en-GB" sz="2500" b="0" kern="1200" dirty="0">
            <a:effectLst/>
          </a:endParaRPr>
        </a:p>
      </dsp:txBody>
      <dsp:txXfrm>
        <a:off x="38381" y="38381"/>
        <a:ext cx="5539862" cy="70947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F34BD-7BA6-42A2-8AC5-6FDD7C841855}">
      <dsp:nvSpPr>
        <dsp:cNvPr id="0" name=""/>
        <dsp:cNvSpPr/>
      </dsp:nvSpPr>
      <dsp:spPr>
        <a:xfrm>
          <a:off x="2953" y="0"/>
          <a:ext cx="6042765" cy="477054"/>
        </a:xfrm>
        <a:prstGeom prst="roundRect">
          <a:avLst>
            <a:gd name="adj" fmla="val 10000"/>
          </a:avLst>
        </a:prstGeom>
        <a:gradFill rotWithShape="0">
          <a:gsLst>
            <a:gs pos="0">
              <a:schemeClr val="bg1"/>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t>Cooled water distribution</a:t>
          </a:r>
          <a:endParaRPr lang="en-GB" sz="2000" kern="1200" dirty="0"/>
        </a:p>
      </dsp:txBody>
      <dsp:txXfrm>
        <a:off x="16925" y="13972"/>
        <a:ext cx="6014821" cy="44911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EF8A2-B40D-4DA2-9CF3-443ED95D32F3}">
      <dsp:nvSpPr>
        <dsp:cNvPr id="0" name=""/>
        <dsp:cNvSpPr/>
      </dsp:nvSpPr>
      <dsp:spPr>
        <a:xfrm>
          <a:off x="2355" y="0"/>
          <a:ext cx="4819824" cy="645044"/>
        </a:xfrm>
        <a:prstGeom prst="roundRect">
          <a:avLst>
            <a:gd name="adj" fmla="val 10000"/>
          </a:avLst>
        </a:prstGeom>
        <a:gradFill flip="none" rotWithShape="1">
          <a:gsLst>
            <a:gs pos="0">
              <a:srgbClr val="FFFFFF"/>
            </a:gs>
            <a:gs pos="50000">
              <a:schemeClr val="accent1">
                <a:hueOff val="0"/>
                <a:satOff val="0"/>
                <a:lumOff val="0"/>
                <a:alphaOff val="0"/>
                <a:lumMod val="105000"/>
                <a:satMod val="103000"/>
                <a:tint val="73000"/>
              </a:schemeClr>
            </a:gs>
            <a:gs pos="100000">
              <a:schemeClr val="accent1">
                <a:lumMod val="75000"/>
              </a:schemeClr>
            </a:gs>
          </a:gsLst>
          <a:path path="circle">
            <a:fillToRect l="100000" t="100000"/>
          </a:path>
          <a:tileRect r="-100000" b="-10000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kern="1200" dirty="0" smtClean="0"/>
            <a:t>Shallow geothermal energy</a:t>
          </a:r>
          <a:endParaRPr lang="en-GB" sz="2500" kern="1200" dirty="0"/>
        </a:p>
      </dsp:txBody>
      <dsp:txXfrm>
        <a:off x="21248" y="18893"/>
        <a:ext cx="4782038" cy="60725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BBE3E-FE25-407F-B9E8-42706CD12B61}">
      <dsp:nvSpPr>
        <dsp:cNvPr id="0" name=""/>
        <dsp:cNvSpPr/>
      </dsp:nvSpPr>
      <dsp:spPr>
        <a:xfrm>
          <a:off x="0" y="23850"/>
          <a:ext cx="2932890" cy="1879604"/>
        </a:xfrm>
        <a:prstGeom prst="roundRect">
          <a:avLst/>
        </a:prstGeom>
        <a:gradFill flip="none" rotWithShape="1">
          <a:gsLst>
            <a:gs pos="0">
              <a:schemeClr val="bg1">
                <a:alpha val="72000"/>
              </a:schemeClr>
            </a:gs>
            <a:gs pos="81000">
              <a:schemeClr val="accent1">
                <a:lumMod val="60000"/>
                <a:lumOff val="40000"/>
              </a:schemeClr>
            </a:gs>
            <a:gs pos="100000">
              <a:schemeClr val="accent1">
                <a:hueOff val="0"/>
                <a:satOff val="0"/>
                <a:lumOff val="0"/>
                <a:alphaOff val="0"/>
                <a:lumMod val="99000"/>
                <a:satMod val="120000"/>
                <a:shade val="78000"/>
              </a:schemeClr>
            </a:gs>
          </a:gsLst>
          <a:path path="rect">
            <a:fillToRect l="100000" t="100000"/>
          </a:path>
          <a:tileRect r="-100000" b="-100000"/>
        </a:gra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kern="1200" dirty="0" smtClean="0">
              <a:solidFill>
                <a:schemeClr val="tx1"/>
              </a:solidFill>
            </a:rPr>
            <a:t>Shallow geothermal energy is considered to be renewable energy.</a:t>
          </a:r>
          <a:endParaRPr lang="en-GB" sz="1400" kern="1200" dirty="0">
            <a:solidFill>
              <a:schemeClr val="tx1"/>
            </a:solidFill>
          </a:endParaRPr>
        </a:p>
      </dsp:txBody>
      <dsp:txXfrm>
        <a:off x="91755" y="115605"/>
        <a:ext cx="2749380" cy="1696094"/>
      </dsp:txXfrm>
    </dsp:sp>
    <dsp:sp modelId="{1638B3CE-9521-485A-866A-33D1FCDF4EB1}">
      <dsp:nvSpPr>
        <dsp:cNvPr id="0" name=""/>
        <dsp:cNvSpPr/>
      </dsp:nvSpPr>
      <dsp:spPr>
        <a:xfrm>
          <a:off x="0" y="1992590"/>
          <a:ext cx="2932890" cy="1879604"/>
        </a:xfrm>
        <a:prstGeom prst="roundRect">
          <a:avLst/>
        </a:prstGeom>
        <a:gradFill flip="none" rotWithShape="1">
          <a:gsLst>
            <a:gs pos="0">
              <a:schemeClr val="bg1">
                <a:alpha val="72000"/>
              </a:schemeClr>
            </a:gs>
            <a:gs pos="82000">
              <a:schemeClr val="accent1">
                <a:lumMod val="60000"/>
                <a:lumOff val="40000"/>
              </a:schemeClr>
            </a:gs>
            <a:gs pos="100000">
              <a:schemeClr val="accent1">
                <a:hueOff val="0"/>
                <a:satOff val="0"/>
                <a:lumOff val="0"/>
                <a:alphaOff val="0"/>
                <a:lumMod val="99000"/>
                <a:satMod val="120000"/>
                <a:shade val="78000"/>
              </a:schemeClr>
            </a:gs>
          </a:gsLst>
          <a:path path="rect">
            <a:fillToRect l="100000" t="100000"/>
          </a:path>
          <a:tileRect r="-100000" b="-100000"/>
        </a:gra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kern="1200" dirty="0" smtClean="0">
              <a:solidFill>
                <a:schemeClr val="tx1"/>
              </a:solidFill>
            </a:rPr>
            <a:t>Geothermal Energy is low –temperature heat (compared to energy from soil, sandstone and underground water in thermostat layer) reserved under the surface layer formed under the combined effect of solar energy and heat energy from the earth’s core.</a:t>
          </a:r>
          <a:endParaRPr lang="en-GB" sz="1400" kern="1200" dirty="0">
            <a:solidFill>
              <a:schemeClr val="tx1"/>
            </a:solidFill>
          </a:endParaRPr>
        </a:p>
      </dsp:txBody>
      <dsp:txXfrm>
        <a:off x="91755" y="2084345"/>
        <a:ext cx="2749380" cy="169609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45254B-5F57-47F1-9D3E-E61DEB9875B1}">
      <dsp:nvSpPr>
        <dsp:cNvPr id="0" name=""/>
        <dsp:cNvSpPr/>
      </dsp:nvSpPr>
      <dsp:spPr>
        <a:xfrm>
          <a:off x="4289" y="0"/>
          <a:ext cx="8776396" cy="553998"/>
        </a:xfrm>
        <a:prstGeom prst="roundRect">
          <a:avLst>
            <a:gd name="adj" fmla="val 10000"/>
          </a:avLst>
        </a:prstGeom>
        <a:gradFill rotWithShape="0">
          <a:gsLst>
            <a:gs pos="0">
              <a:schemeClr val="bg1"/>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GB" sz="1400" kern="1200" dirty="0" smtClean="0"/>
            <a:t>Source used to heat/cool the entire complex of buildings is the unconventional geothermal energy captured through boreholes and used by the heat pumps.</a:t>
          </a:r>
          <a:endParaRPr lang="en-GB" sz="1400" kern="1200" dirty="0"/>
        </a:p>
      </dsp:txBody>
      <dsp:txXfrm>
        <a:off x="20515" y="16226"/>
        <a:ext cx="8743944" cy="52154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4B65C-6157-4637-9D67-68F291A7E4A9}">
      <dsp:nvSpPr>
        <dsp:cNvPr id="0" name=""/>
        <dsp:cNvSpPr/>
      </dsp:nvSpPr>
      <dsp:spPr>
        <a:xfrm>
          <a:off x="2390" y="0"/>
          <a:ext cx="4891762" cy="687610"/>
        </a:xfrm>
        <a:prstGeom prst="roundRect">
          <a:avLst>
            <a:gd name="adj" fmla="val 10000"/>
          </a:avLst>
        </a:prstGeom>
        <a:gradFill flip="none" rotWithShape="1">
          <a:gsLst>
            <a:gs pos="0">
              <a:srgbClr val="FFFFFF"/>
            </a:gs>
            <a:gs pos="50000">
              <a:schemeClr val="accent1">
                <a:hueOff val="0"/>
                <a:satOff val="0"/>
                <a:lumOff val="0"/>
                <a:alphaOff val="0"/>
                <a:lumMod val="105000"/>
                <a:satMod val="103000"/>
                <a:tint val="73000"/>
              </a:schemeClr>
            </a:gs>
            <a:gs pos="100000">
              <a:schemeClr val="accent1">
                <a:lumMod val="75000"/>
              </a:schemeClr>
            </a:gs>
          </a:gsLst>
          <a:path path="circle">
            <a:fillToRect l="100000" t="100000"/>
          </a:path>
          <a:tileRect r="-100000" b="-10000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kern="1200" dirty="0" smtClean="0"/>
            <a:t>Shallow geothermal energy</a:t>
          </a:r>
          <a:endParaRPr lang="en-GB" sz="2500" kern="1200" dirty="0"/>
        </a:p>
      </dsp:txBody>
      <dsp:txXfrm>
        <a:off x="22529" y="20139"/>
        <a:ext cx="4851484" cy="64733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FB544-8E86-4B1F-B6C4-477FB653BF90}">
      <dsp:nvSpPr>
        <dsp:cNvPr id="0" name=""/>
        <dsp:cNvSpPr/>
      </dsp:nvSpPr>
      <dsp:spPr>
        <a:xfrm>
          <a:off x="11849" y="0"/>
          <a:ext cx="2276027" cy="1392252"/>
        </a:xfrm>
        <a:prstGeom prst="roundRect">
          <a:avLst>
            <a:gd name="adj" fmla="val 10000"/>
          </a:avLst>
        </a:prstGeom>
        <a:gradFill rotWithShape="0">
          <a:gsLst>
            <a:gs pos="0">
              <a:schemeClr val="bg1"/>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GB" sz="1600" b="1" kern="1200" dirty="0" smtClean="0"/>
            <a:t>Ground heat exchanger system is a closed geo exchange circuit  which consists a total of 1080 geothermal drilling with a depth of 125 m </a:t>
          </a:r>
          <a:endParaRPr lang="en-GB" sz="1600" b="1" kern="1200" dirty="0"/>
        </a:p>
      </dsp:txBody>
      <dsp:txXfrm>
        <a:off x="52627" y="40778"/>
        <a:ext cx="2194471" cy="1310696"/>
      </dsp:txXfrm>
    </dsp:sp>
    <dsp:sp modelId="{9BF666F2-4058-45A7-94F3-20EBFA5D4EFB}">
      <dsp:nvSpPr>
        <dsp:cNvPr id="0" name=""/>
        <dsp:cNvSpPr/>
      </dsp:nvSpPr>
      <dsp:spPr>
        <a:xfrm>
          <a:off x="2515479" y="413898"/>
          <a:ext cx="482517" cy="564454"/>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GB" sz="2400" kern="1200"/>
        </a:p>
      </dsp:txBody>
      <dsp:txXfrm>
        <a:off x="2515479" y="526789"/>
        <a:ext cx="337762" cy="338672"/>
      </dsp:txXfrm>
    </dsp:sp>
    <dsp:sp modelId="{80B7EBD9-2127-490A-9712-2536B6E95311}">
      <dsp:nvSpPr>
        <dsp:cNvPr id="0" name=""/>
        <dsp:cNvSpPr/>
      </dsp:nvSpPr>
      <dsp:spPr>
        <a:xfrm>
          <a:off x="3198287" y="0"/>
          <a:ext cx="2276027" cy="1392252"/>
        </a:xfrm>
        <a:prstGeom prst="roundRect">
          <a:avLst>
            <a:gd name="adj" fmla="val 10000"/>
          </a:avLst>
        </a:prstGeom>
        <a:gradFill rotWithShape="0">
          <a:gsLst>
            <a:gs pos="0">
              <a:schemeClr val="bg1"/>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GB" sz="1400" b="1" kern="1200" dirty="0" smtClean="0"/>
            <a:t> </a:t>
          </a:r>
          <a:r>
            <a:rPr lang="en-GB" sz="1600" b="1" kern="1200" dirty="0" smtClean="0"/>
            <a:t>Drills are grouped each 60 to a manifold</a:t>
          </a:r>
          <a:r>
            <a:rPr lang="en-GB" sz="1400" b="1" kern="1200" dirty="0" smtClean="0"/>
            <a:t>.</a:t>
          </a:r>
          <a:endParaRPr lang="en-GB" sz="1400" b="1" kern="1200" dirty="0"/>
        </a:p>
      </dsp:txBody>
      <dsp:txXfrm>
        <a:off x="3239065" y="40778"/>
        <a:ext cx="2194471" cy="1310696"/>
      </dsp:txXfrm>
    </dsp:sp>
    <dsp:sp modelId="{E193ECB5-AF48-49BC-921C-240FCACC2849}">
      <dsp:nvSpPr>
        <dsp:cNvPr id="0" name=""/>
        <dsp:cNvSpPr/>
      </dsp:nvSpPr>
      <dsp:spPr>
        <a:xfrm>
          <a:off x="5701917" y="413898"/>
          <a:ext cx="482517" cy="564454"/>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GB" sz="2400" kern="1200"/>
        </a:p>
      </dsp:txBody>
      <dsp:txXfrm>
        <a:off x="5701917" y="526789"/>
        <a:ext cx="337762" cy="338672"/>
      </dsp:txXfrm>
    </dsp:sp>
    <dsp:sp modelId="{DB375741-C019-47A6-AE54-245C950CB4AE}">
      <dsp:nvSpPr>
        <dsp:cNvPr id="0" name=""/>
        <dsp:cNvSpPr/>
      </dsp:nvSpPr>
      <dsp:spPr>
        <a:xfrm>
          <a:off x="6384726" y="0"/>
          <a:ext cx="2276027" cy="1392252"/>
        </a:xfrm>
        <a:prstGeom prst="roundRect">
          <a:avLst>
            <a:gd name="adj" fmla="val 10000"/>
          </a:avLst>
        </a:prstGeom>
        <a:gradFill rotWithShape="0">
          <a:gsLst>
            <a:gs pos="2000">
              <a:schemeClr val="bg1"/>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GB" sz="1600" b="1" kern="1200" dirty="0" smtClean="0"/>
            <a:t>Each manifold contains a collector and a distributor</a:t>
          </a:r>
          <a:endParaRPr lang="en-GB" sz="1600" b="1" kern="1200" dirty="0"/>
        </a:p>
      </dsp:txBody>
      <dsp:txXfrm>
        <a:off x="6425504" y="40778"/>
        <a:ext cx="2194471" cy="131069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4D12D-EF97-4E9C-ACA7-AC24317E8C2D}">
      <dsp:nvSpPr>
        <dsp:cNvPr id="0" name=""/>
        <dsp:cNvSpPr/>
      </dsp:nvSpPr>
      <dsp:spPr>
        <a:xfrm>
          <a:off x="0" y="0"/>
          <a:ext cx="3445667" cy="1993287"/>
        </a:xfrm>
        <a:prstGeom prst="roundRect">
          <a:avLst>
            <a:gd name="adj" fmla="val 10000"/>
          </a:avLst>
        </a:prstGeom>
        <a:gradFill flip="none" rotWithShape="1">
          <a:gsLst>
            <a:gs pos="0">
              <a:srgbClr val="FFFFFF"/>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path path="circle">
            <a:fillToRect l="100000" t="100000"/>
          </a:path>
          <a:tileRect r="-100000" b="-10000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GB" sz="1600" b="1" kern="1200" dirty="0" smtClean="0"/>
            <a:t>From the 18 distributor / collector, leaving a pair of main geothermal pipes (flow / return) to the pumping station , serving to manage the amount of energy extracted from the ground in the cold season, respectively the amount of energy injected into the ground in the warm period</a:t>
          </a:r>
          <a:r>
            <a:rPr lang="en-GB" sz="1600" kern="1200" dirty="0" smtClean="0"/>
            <a:t>. </a:t>
          </a:r>
          <a:endParaRPr lang="en-GB" sz="1600" kern="1200" dirty="0"/>
        </a:p>
      </dsp:txBody>
      <dsp:txXfrm>
        <a:off x="58381" y="58381"/>
        <a:ext cx="3328905" cy="1876525"/>
      </dsp:txXfrm>
    </dsp:sp>
    <dsp:sp modelId="{21AA600D-A4DB-4634-9195-B5CD2687AFEB}">
      <dsp:nvSpPr>
        <dsp:cNvPr id="0" name=""/>
        <dsp:cNvSpPr/>
      </dsp:nvSpPr>
      <dsp:spPr>
        <a:xfrm>
          <a:off x="3791648" y="569380"/>
          <a:ext cx="733480" cy="854525"/>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GB" sz="3600" kern="1200"/>
        </a:p>
      </dsp:txBody>
      <dsp:txXfrm>
        <a:off x="3791648" y="740285"/>
        <a:ext cx="513436" cy="512715"/>
      </dsp:txXfrm>
    </dsp:sp>
    <dsp:sp modelId="{4CF64CBE-C62E-492D-9301-8F7630572522}">
      <dsp:nvSpPr>
        <dsp:cNvPr id="0" name=""/>
        <dsp:cNvSpPr/>
      </dsp:nvSpPr>
      <dsp:spPr>
        <a:xfrm>
          <a:off x="4829593" y="0"/>
          <a:ext cx="3445667" cy="1993287"/>
        </a:xfrm>
        <a:prstGeom prst="roundRect">
          <a:avLst>
            <a:gd name="adj" fmla="val 10000"/>
          </a:avLst>
        </a:prstGeom>
        <a:gradFill flip="none" rotWithShape="1">
          <a:gsLst>
            <a:gs pos="0">
              <a:srgbClr val="FFFFFF"/>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path path="circle">
            <a:fillToRect l="100000" t="100000"/>
          </a:path>
          <a:tileRect r="-100000" b="-10000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GB" sz="1600" b="1" kern="1200" dirty="0" smtClean="0"/>
            <a:t>From pumping station , energy is distributed to each of the 9 substations in the ELI-NP infrastructure.( HVAC  plants  and technological chilled water plants </a:t>
          </a:r>
          <a:r>
            <a:rPr lang="en-GB" sz="1600" kern="1200" dirty="0" smtClean="0"/>
            <a:t>)</a:t>
          </a:r>
          <a:endParaRPr lang="en-GB" sz="1600" kern="1200" dirty="0"/>
        </a:p>
      </dsp:txBody>
      <dsp:txXfrm>
        <a:off x="4887974" y="58381"/>
        <a:ext cx="3328905" cy="18765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EBFF9-C2A0-4F54-8F84-E3DF54C84771}">
      <dsp:nvSpPr>
        <dsp:cNvPr id="0" name=""/>
        <dsp:cNvSpPr/>
      </dsp:nvSpPr>
      <dsp:spPr>
        <a:xfrm>
          <a:off x="7169" y="0"/>
          <a:ext cx="7330477" cy="400109"/>
        </a:xfrm>
        <a:prstGeom prst="roundRect">
          <a:avLst>
            <a:gd name="adj" fmla="val 10000"/>
          </a:avLst>
        </a:prstGeom>
        <a:gradFill rotWithShape="0">
          <a:gsLst>
            <a:gs pos="0">
              <a:schemeClr val="bg1"/>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ro-RO" sz="2000" b="1" kern="1200" dirty="0" smtClean="0">
              <a:solidFill>
                <a:schemeClr val="tx1"/>
              </a:solidFill>
            </a:rPr>
            <a:t>Razvan Bataiosu</a:t>
          </a:r>
          <a:r>
            <a:rPr lang="en-US" sz="2000" b="1" kern="1200" dirty="0" smtClean="0">
              <a:solidFill>
                <a:schemeClr val="tx1"/>
              </a:solidFill>
            </a:rPr>
            <a:t> for ELI-NP </a:t>
          </a:r>
          <a:endParaRPr lang="en-GB" sz="2000" b="1" kern="1200" dirty="0">
            <a:solidFill>
              <a:schemeClr val="tx1"/>
            </a:solidFill>
          </a:endParaRPr>
        </a:p>
      </dsp:txBody>
      <dsp:txXfrm>
        <a:off x="18888" y="11719"/>
        <a:ext cx="7307039" cy="37667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2BC4D-9CC4-4054-B910-9F8C24ED2556}">
      <dsp:nvSpPr>
        <dsp:cNvPr id="0" name=""/>
        <dsp:cNvSpPr/>
      </dsp:nvSpPr>
      <dsp:spPr>
        <a:xfrm>
          <a:off x="8157" y="0"/>
          <a:ext cx="8344770" cy="369332"/>
        </a:xfrm>
        <a:prstGeom prst="roundRect">
          <a:avLst>
            <a:gd name="adj" fmla="val 10000"/>
          </a:avLst>
        </a:prstGeom>
        <a:gradFill rotWithShape="0">
          <a:gsLst>
            <a:gs pos="0">
              <a:srgbClr val="FFFFFF"/>
            </a:gs>
            <a:gs pos="50000">
              <a:schemeClr val="accent1">
                <a:hueOff val="0"/>
                <a:satOff val="0"/>
                <a:lumOff val="0"/>
                <a:alphaOff val="0"/>
                <a:lumMod val="105000"/>
                <a:satMod val="103000"/>
                <a:tint val="73000"/>
              </a:schemeClr>
            </a:gs>
            <a:gs pos="100000">
              <a:schemeClr val="accent1">
                <a:lumMod val="75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GB" sz="1600" b="1" kern="1200" dirty="0" smtClean="0"/>
            <a:t>Ground heat exchanger length : 135.0 Km</a:t>
          </a:r>
          <a:endParaRPr lang="en-GB" sz="1600" b="1" kern="1200" dirty="0"/>
        </a:p>
      </dsp:txBody>
      <dsp:txXfrm>
        <a:off x="18974" y="10817"/>
        <a:ext cx="8323136" cy="34769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33E33F-6F5E-4F0D-BE13-BB2A54FBFB43}">
      <dsp:nvSpPr>
        <dsp:cNvPr id="0" name=""/>
        <dsp:cNvSpPr/>
      </dsp:nvSpPr>
      <dsp:spPr>
        <a:xfrm>
          <a:off x="2215" y="0"/>
          <a:ext cx="4532073" cy="687610"/>
        </a:xfrm>
        <a:prstGeom prst="roundRect">
          <a:avLst>
            <a:gd name="adj" fmla="val 10000"/>
          </a:avLst>
        </a:prstGeom>
        <a:gradFill rotWithShape="0">
          <a:gsLst>
            <a:gs pos="63900">
              <a:srgbClr val="9EBFE5"/>
            </a:gs>
            <a:gs pos="0">
              <a:srgbClr val="FFFFFF"/>
            </a:gs>
            <a:gs pos="73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kern="1200" dirty="0" smtClean="0"/>
            <a:t>Geothermal heat pumps</a:t>
          </a:r>
          <a:endParaRPr lang="en-GB" sz="2500" kern="1200" dirty="0"/>
        </a:p>
      </dsp:txBody>
      <dsp:txXfrm>
        <a:off x="22354" y="20139"/>
        <a:ext cx="4491795" cy="64733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D513E-07A4-487E-9081-3042F890459E}">
      <dsp:nvSpPr>
        <dsp:cNvPr id="0" name=""/>
        <dsp:cNvSpPr/>
      </dsp:nvSpPr>
      <dsp:spPr>
        <a:xfrm>
          <a:off x="3797" y="40001"/>
          <a:ext cx="1660262" cy="1089547"/>
        </a:xfrm>
        <a:prstGeom prst="roundRect">
          <a:avLst>
            <a:gd name="adj" fmla="val 10000"/>
          </a:avLst>
        </a:prstGeom>
        <a:gradFill flip="none" rotWithShape="1">
          <a:gsLst>
            <a:gs pos="0">
              <a:schemeClr val="bg1"/>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path path="circle">
            <a:fillToRect l="100000" t="100000"/>
          </a:path>
          <a:tileRect r="-100000" b="-10000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GB" sz="1300" kern="1200" dirty="0" smtClean="0"/>
            <a:t>Heating system heat pump consists of three different circuits:</a:t>
          </a:r>
          <a:endParaRPr lang="en-GB" sz="1300" kern="1200" dirty="0"/>
        </a:p>
      </dsp:txBody>
      <dsp:txXfrm>
        <a:off x="35709" y="71913"/>
        <a:ext cx="1596438" cy="1025723"/>
      </dsp:txXfrm>
    </dsp:sp>
    <dsp:sp modelId="{79B7FF91-9E33-43E0-ADC6-DCE4B8ABC6EC}">
      <dsp:nvSpPr>
        <dsp:cNvPr id="0" name=""/>
        <dsp:cNvSpPr/>
      </dsp:nvSpPr>
      <dsp:spPr>
        <a:xfrm>
          <a:off x="1830086" y="378902"/>
          <a:ext cx="351975" cy="411745"/>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1830086" y="461251"/>
        <a:ext cx="246383" cy="247047"/>
      </dsp:txXfrm>
    </dsp:sp>
    <dsp:sp modelId="{B014E265-7589-4EAB-B757-0DCB818C3DEC}">
      <dsp:nvSpPr>
        <dsp:cNvPr id="0" name=""/>
        <dsp:cNvSpPr/>
      </dsp:nvSpPr>
      <dsp:spPr>
        <a:xfrm>
          <a:off x="2328164" y="40001"/>
          <a:ext cx="1660262" cy="1089547"/>
        </a:xfrm>
        <a:prstGeom prst="roundRect">
          <a:avLst>
            <a:gd name="adj" fmla="val 10000"/>
          </a:avLst>
        </a:prstGeom>
        <a:gradFill flip="none" rotWithShape="1">
          <a:gsLst>
            <a:gs pos="0">
              <a:schemeClr val="bg1"/>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path path="circle">
            <a:fillToRect l="100000" t="100000"/>
          </a:path>
          <a:tileRect r="-100000" b="-10000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GB" sz="1300" kern="1200" dirty="0" smtClean="0"/>
            <a:t>The primary circuit</a:t>
          </a:r>
          <a:r>
            <a:rPr lang="ro-RO" sz="1300" kern="1200" dirty="0" smtClean="0"/>
            <a:t> </a:t>
          </a:r>
          <a:r>
            <a:rPr lang="en-GB" sz="1300" kern="1200" dirty="0" smtClean="0"/>
            <a:t> or heat source</a:t>
          </a:r>
          <a:r>
            <a:rPr lang="ro-RO" sz="1300" kern="1200" dirty="0" smtClean="0"/>
            <a:t> circuit</a:t>
          </a:r>
          <a:r>
            <a:rPr lang="en-GB" sz="1300" kern="1200" dirty="0" smtClean="0"/>
            <a:t> through which heat is extracted from the ground </a:t>
          </a:r>
          <a:endParaRPr lang="en-GB" sz="1300" kern="1200" dirty="0"/>
        </a:p>
      </dsp:txBody>
      <dsp:txXfrm>
        <a:off x="2360076" y="71913"/>
        <a:ext cx="1596438" cy="1025723"/>
      </dsp:txXfrm>
    </dsp:sp>
    <dsp:sp modelId="{A4C91AFE-6152-4E1C-88BB-20C50B1B165D}">
      <dsp:nvSpPr>
        <dsp:cNvPr id="0" name=""/>
        <dsp:cNvSpPr/>
      </dsp:nvSpPr>
      <dsp:spPr>
        <a:xfrm>
          <a:off x="4154453" y="378902"/>
          <a:ext cx="351975" cy="411745"/>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4154453" y="461251"/>
        <a:ext cx="246383" cy="247047"/>
      </dsp:txXfrm>
    </dsp:sp>
    <dsp:sp modelId="{6BE24D70-DDEB-4918-8969-48BE677F9DF9}">
      <dsp:nvSpPr>
        <dsp:cNvPr id="0" name=""/>
        <dsp:cNvSpPr/>
      </dsp:nvSpPr>
      <dsp:spPr>
        <a:xfrm>
          <a:off x="4652532" y="40001"/>
          <a:ext cx="1660262" cy="1089547"/>
        </a:xfrm>
        <a:prstGeom prst="roundRect">
          <a:avLst>
            <a:gd name="adj" fmla="val 10000"/>
          </a:avLst>
        </a:prstGeom>
        <a:gradFill flip="none" rotWithShape="1">
          <a:gsLst>
            <a:gs pos="0">
              <a:schemeClr val="bg1"/>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path path="circle">
            <a:fillToRect l="100000" t="100000"/>
          </a:path>
          <a:tileRect r="-100000" b="-10000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GB" sz="1300" kern="1200" dirty="0" smtClean="0"/>
            <a:t>Heat pump refrigerant circuit</a:t>
          </a:r>
          <a:endParaRPr lang="en-GB" sz="1300" kern="1200" dirty="0"/>
        </a:p>
      </dsp:txBody>
      <dsp:txXfrm>
        <a:off x="4684444" y="71913"/>
        <a:ext cx="1596438" cy="1025723"/>
      </dsp:txXfrm>
    </dsp:sp>
    <dsp:sp modelId="{73F27E77-21BD-4D7D-AEFE-6AD3A4836832}">
      <dsp:nvSpPr>
        <dsp:cNvPr id="0" name=""/>
        <dsp:cNvSpPr/>
      </dsp:nvSpPr>
      <dsp:spPr>
        <a:xfrm>
          <a:off x="6478821" y="378902"/>
          <a:ext cx="351975" cy="411745"/>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6478821" y="461251"/>
        <a:ext cx="246383" cy="247047"/>
      </dsp:txXfrm>
    </dsp:sp>
    <dsp:sp modelId="{04B98332-0070-4922-B224-559EEBF105CA}">
      <dsp:nvSpPr>
        <dsp:cNvPr id="0" name=""/>
        <dsp:cNvSpPr/>
      </dsp:nvSpPr>
      <dsp:spPr>
        <a:xfrm>
          <a:off x="6976900" y="40001"/>
          <a:ext cx="1660262" cy="1089547"/>
        </a:xfrm>
        <a:prstGeom prst="roundRect">
          <a:avLst>
            <a:gd name="adj" fmla="val 10000"/>
          </a:avLst>
        </a:prstGeom>
        <a:gradFill flip="none" rotWithShape="1">
          <a:gsLst>
            <a:gs pos="0">
              <a:schemeClr val="bg1"/>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path path="circle">
            <a:fillToRect l="100000" t="100000"/>
          </a:path>
          <a:tileRect r="-100000" b="-10000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GB" sz="1300" kern="1200" dirty="0" smtClean="0"/>
            <a:t>The secondary circuit – heating</a:t>
          </a:r>
          <a:r>
            <a:rPr lang="ro-RO" sz="1300" kern="1200" dirty="0" smtClean="0"/>
            <a:t> </a:t>
          </a:r>
          <a:r>
            <a:rPr lang="en-GB" sz="1300" kern="1200" dirty="0" smtClean="0"/>
            <a:t> interior of the </a:t>
          </a:r>
          <a:r>
            <a:rPr lang="ro-RO" sz="1300" kern="1200" dirty="0" smtClean="0"/>
            <a:t>building.</a:t>
          </a:r>
          <a:endParaRPr lang="en-GB" sz="1300" kern="1200" dirty="0"/>
        </a:p>
      </dsp:txBody>
      <dsp:txXfrm>
        <a:off x="7008812" y="71913"/>
        <a:ext cx="1596438" cy="102572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61876E-264D-4834-90F5-E925DCFB386B}">
      <dsp:nvSpPr>
        <dsp:cNvPr id="0" name=""/>
        <dsp:cNvSpPr/>
      </dsp:nvSpPr>
      <dsp:spPr>
        <a:xfrm>
          <a:off x="2277" y="0"/>
          <a:ext cx="4658875" cy="831626"/>
        </a:xfrm>
        <a:prstGeom prst="roundRect">
          <a:avLst>
            <a:gd name="adj" fmla="val 10000"/>
          </a:avLst>
        </a:prstGeom>
        <a:gradFill rotWithShape="0">
          <a:gsLst>
            <a:gs pos="0">
              <a:srgbClr val="FFFFFF"/>
            </a:gs>
            <a:gs pos="69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kern="1200" dirty="0" smtClean="0"/>
            <a:t>Geothermal heat pumps</a:t>
          </a:r>
          <a:endParaRPr lang="en-GB" sz="2500" kern="1200" dirty="0"/>
        </a:p>
      </dsp:txBody>
      <dsp:txXfrm>
        <a:off x="26634" y="24357"/>
        <a:ext cx="4610161" cy="78291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CF34B-000A-4397-9ABB-435BFCC7E7B9}">
      <dsp:nvSpPr>
        <dsp:cNvPr id="0" name=""/>
        <dsp:cNvSpPr/>
      </dsp:nvSpPr>
      <dsp:spPr>
        <a:xfrm>
          <a:off x="123652" y="0"/>
          <a:ext cx="7183173" cy="371971"/>
        </a:xfrm>
        <a:prstGeom prst="roundRect">
          <a:avLst>
            <a:gd name="adj" fmla="val 10000"/>
          </a:avLst>
        </a:prstGeom>
        <a:gradFill flip="none" rotWithShape="1">
          <a:gsLst>
            <a:gs pos="0">
              <a:srgbClr val="FFFFFF"/>
            </a:gs>
            <a:gs pos="65000">
              <a:schemeClr val="accent1">
                <a:hueOff val="0"/>
                <a:satOff val="0"/>
                <a:lumOff val="0"/>
                <a:alphaOff val="0"/>
                <a:lumMod val="105000"/>
                <a:satMod val="103000"/>
                <a:tint val="73000"/>
              </a:schemeClr>
            </a:gs>
            <a:gs pos="100000">
              <a:schemeClr val="accent1">
                <a:lumMod val="75000"/>
              </a:schemeClr>
            </a:gs>
          </a:gsLst>
          <a:path path="circle">
            <a:fillToRect l="100000" t="100000"/>
          </a:path>
          <a:tileRect r="-100000" b="-10000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t>Example of HVAC geothermal point scheme from ELI</a:t>
          </a:r>
          <a:endParaRPr lang="en-GB" sz="1600" b="1" kern="1200" dirty="0"/>
        </a:p>
      </dsp:txBody>
      <dsp:txXfrm>
        <a:off x="134547" y="10895"/>
        <a:ext cx="7161383" cy="35018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2D9F8-693C-47DE-9931-28A207CF07AF}">
      <dsp:nvSpPr>
        <dsp:cNvPr id="0" name=""/>
        <dsp:cNvSpPr/>
      </dsp:nvSpPr>
      <dsp:spPr>
        <a:xfrm>
          <a:off x="3096342" y="591931"/>
          <a:ext cx="5355021" cy="2572317"/>
        </a:xfrm>
        <a:prstGeom prst="rect">
          <a:avLst/>
        </a:prstGeom>
        <a:gradFill flip="none" rotWithShape="1">
          <a:gsLst>
            <a:gs pos="0">
              <a:schemeClr val="bg1">
                <a:lumMod val="86000"/>
                <a:lumOff val="14000"/>
              </a:schemeClr>
            </a:gs>
            <a:gs pos="75000">
              <a:schemeClr val="accent1">
                <a:hueOff val="0"/>
                <a:satOff val="0"/>
                <a:satMod val="110000"/>
                <a:shade val="100000"/>
                <a:alpha val="87000"/>
                <a:lumMod val="31000"/>
                <a:lumOff val="69000"/>
              </a:schemeClr>
            </a:gs>
            <a:gs pos="100000">
              <a:schemeClr val="accent1">
                <a:hueOff val="0"/>
                <a:satOff val="0"/>
                <a:lumOff val="0"/>
                <a:alphaOff val="0"/>
                <a:lumMod val="99000"/>
                <a:satMod val="120000"/>
                <a:shade val="78000"/>
              </a:schemeClr>
            </a:gs>
          </a:gsLst>
          <a:path path="rect">
            <a:fillToRect l="100000" t="100000"/>
          </a:path>
          <a:tileRect r="-100000" b="-100000"/>
        </a:gra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GB" sz="2200" kern="1200" dirty="0" smtClean="0">
              <a:solidFill>
                <a:schemeClr val="tx1"/>
              </a:solidFill>
            </a:rPr>
            <a:t>The number of geothermal heat pumps- 166</a:t>
          </a:r>
        </a:p>
        <a:p>
          <a:pPr lvl="0" algn="l" defTabSz="977900" rtl="0">
            <a:lnSpc>
              <a:spcPct val="90000"/>
            </a:lnSpc>
            <a:spcBef>
              <a:spcPct val="0"/>
            </a:spcBef>
            <a:spcAft>
              <a:spcPct val="35000"/>
            </a:spcAft>
          </a:pPr>
          <a:r>
            <a:rPr lang="en-GB" sz="2200" kern="1200" dirty="0" smtClean="0">
              <a:solidFill>
                <a:schemeClr val="tx1"/>
              </a:solidFill>
            </a:rPr>
            <a:t>-air-water - 43</a:t>
          </a:r>
        </a:p>
        <a:p>
          <a:pPr lvl="0" algn="l" defTabSz="977900" rtl="0">
            <a:lnSpc>
              <a:spcPct val="90000"/>
            </a:lnSpc>
            <a:spcBef>
              <a:spcPct val="0"/>
            </a:spcBef>
            <a:spcAft>
              <a:spcPct val="35000"/>
            </a:spcAft>
          </a:pPr>
          <a:r>
            <a:rPr lang="en-GB" sz="2200" kern="1200" dirty="0" smtClean="0">
              <a:solidFill>
                <a:schemeClr val="tx1"/>
              </a:solidFill>
            </a:rPr>
            <a:t>- water- water - 123</a:t>
          </a:r>
          <a:endParaRPr lang="en-GB" sz="2200" kern="1200" dirty="0">
            <a:solidFill>
              <a:schemeClr val="tx1"/>
            </a:solidFill>
          </a:endParaRPr>
        </a:p>
      </dsp:txBody>
      <dsp:txXfrm>
        <a:off x="3096342" y="591931"/>
        <a:ext cx="5355021" cy="2572317"/>
      </dsp:txXfrm>
    </dsp:sp>
    <dsp:sp modelId="{3BA17083-9A2A-4EBF-BFAB-F69B366BDA5D}">
      <dsp:nvSpPr>
        <dsp:cNvPr id="0" name=""/>
        <dsp:cNvSpPr/>
      </dsp:nvSpPr>
      <dsp:spPr>
        <a:xfrm>
          <a:off x="-45588" y="622053"/>
          <a:ext cx="3077915" cy="25723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4AEF7-373F-41A4-B63F-64B7EF99D9BF}">
      <dsp:nvSpPr>
        <dsp:cNvPr id="0" name=""/>
        <dsp:cNvSpPr/>
      </dsp:nvSpPr>
      <dsp:spPr>
        <a:xfrm>
          <a:off x="0" y="0"/>
          <a:ext cx="4276111" cy="36933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GB" sz="2500" kern="1200" dirty="0" smtClean="0"/>
            <a:t>The main HVAC equipment</a:t>
          </a:r>
          <a:endParaRPr lang="en-GB" sz="2500" kern="1200" dirty="0"/>
        </a:p>
      </dsp:txBody>
      <dsp:txXfrm>
        <a:off x="10817" y="10817"/>
        <a:ext cx="4254477" cy="34769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8CB92D-980B-4695-9A59-B377E2311126}">
      <dsp:nvSpPr>
        <dsp:cNvPr id="0" name=""/>
        <dsp:cNvSpPr/>
      </dsp:nvSpPr>
      <dsp:spPr>
        <a:xfrm rot="16200000">
          <a:off x="436" y="565937"/>
          <a:ext cx="3836676" cy="383667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endParaRPr lang="en-GB" sz="2100" kern="1200" dirty="0"/>
        </a:p>
      </dsp:txBody>
      <dsp:txXfrm rot="5400000">
        <a:off x="436" y="1525106"/>
        <a:ext cx="3165258" cy="1918338"/>
      </dsp:txXfrm>
    </dsp:sp>
    <dsp:sp modelId="{49EA479A-B814-48A5-83F8-E34F2011D51E}">
      <dsp:nvSpPr>
        <dsp:cNvPr id="0" name=""/>
        <dsp:cNvSpPr/>
      </dsp:nvSpPr>
      <dsp:spPr>
        <a:xfrm rot="5400000">
          <a:off x="4084203" y="0"/>
          <a:ext cx="3836676" cy="3836676"/>
        </a:xfrm>
        <a:prstGeom prst="downArrow">
          <a:avLst>
            <a:gd name="adj1" fmla="val 50000"/>
            <a:gd name="adj2" fmla="val 35000"/>
          </a:avLst>
        </a:prstGeom>
        <a:gradFill rotWithShape="0">
          <a:gsLst>
            <a:gs pos="0">
              <a:schemeClr val="accent1">
                <a:lumMod val="5000"/>
                <a:lumOff val="95000"/>
              </a:schemeClr>
            </a:gs>
            <a:gs pos="61000">
              <a:schemeClr val="accent1">
                <a:lumMod val="45000"/>
                <a:lumOff val="55000"/>
              </a:schemeClr>
            </a:gs>
            <a:gs pos="100000">
              <a:schemeClr val="accent1">
                <a:lumMod val="75000"/>
              </a:schemeClr>
            </a:gs>
          </a:gsLst>
          <a:lin ang="5400000" scaled="1"/>
        </a:gra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reflection blurRad="6350" stA="50000" endA="300" endPos="38500" dist="508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GB" sz="2100" kern="1200" dirty="0" smtClean="0">
              <a:solidFill>
                <a:schemeClr val="tx1">
                  <a:hueOff val="0"/>
                  <a:satOff val="0"/>
                  <a:lumOff val="0"/>
                  <a:alpha val="86000"/>
                </a:schemeClr>
              </a:solidFill>
              <a:effectLst>
                <a:outerShdw blurRad="50800" dist="38100" dir="2700000" algn="tl" rotWithShape="0">
                  <a:schemeClr val="accent1">
                    <a:alpha val="40000"/>
                  </a:schemeClr>
                </a:outerShdw>
              </a:effectLst>
            </a:rPr>
            <a:t>Intelligent microprocessor control system and operated via the Internet , type: Direct Digital Controls (DDC)</a:t>
          </a:r>
          <a:r>
            <a:rPr lang="en-GB" sz="2100" kern="1200" dirty="0" smtClean="0"/>
            <a:t> </a:t>
          </a:r>
          <a:endParaRPr lang="en-GB" sz="2100" kern="1200" dirty="0"/>
        </a:p>
      </dsp:txBody>
      <dsp:txXfrm rot="-5400000">
        <a:off x="4755621" y="959169"/>
        <a:ext cx="3165258" cy="191833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67344-1BF9-4164-AA00-91BBB5CAC1BC}">
      <dsp:nvSpPr>
        <dsp:cNvPr id="0" name=""/>
        <dsp:cNvSpPr/>
      </dsp:nvSpPr>
      <dsp:spPr>
        <a:xfrm>
          <a:off x="0" y="0"/>
          <a:ext cx="7876917" cy="936104"/>
        </a:xfrm>
        <a:prstGeom prst="roundRect">
          <a:avLst>
            <a:gd name="adj" fmla="val 10000"/>
          </a:avLst>
        </a:prstGeom>
        <a:gradFill flip="none" rotWithShape="1">
          <a:gsLst>
            <a:gs pos="0">
              <a:schemeClr val="accent5">
                <a:lumMod val="67000"/>
              </a:schemeClr>
            </a:gs>
            <a:gs pos="48000">
              <a:schemeClr val="accent5">
                <a:lumMod val="97000"/>
                <a:lumOff val="3000"/>
              </a:schemeClr>
            </a:gs>
            <a:gs pos="100000">
              <a:schemeClr val="bg1"/>
            </a:gs>
          </a:gsLst>
          <a:lin ang="16200000" scaled="1"/>
          <a:tileRect/>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dirty="0" smtClean="0">
              <a:solidFill>
                <a:schemeClr val="tx1"/>
              </a:solidFill>
            </a:rPr>
            <a:t>Framing grid energy efficiency :class " B"  - less than </a:t>
          </a:r>
        </a:p>
        <a:p>
          <a:pPr lvl="0" algn="ctr" defTabSz="889000" rtl="0">
            <a:lnSpc>
              <a:spcPct val="90000"/>
            </a:lnSpc>
            <a:spcBef>
              <a:spcPct val="0"/>
            </a:spcBef>
            <a:spcAft>
              <a:spcPct val="35000"/>
            </a:spcAft>
          </a:pPr>
          <a:r>
            <a:rPr lang="en-GB" sz="2000" kern="1200" dirty="0" smtClean="0">
              <a:solidFill>
                <a:schemeClr val="tx1"/>
              </a:solidFill>
            </a:rPr>
            <a:t>233 kWh / </a:t>
          </a:r>
          <a:r>
            <a:rPr lang="en-GB" sz="2000" kern="1200" dirty="0" err="1" smtClean="0">
              <a:solidFill>
                <a:schemeClr val="tx1"/>
              </a:solidFill>
            </a:rPr>
            <a:t>sqm</a:t>
          </a:r>
          <a:r>
            <a:rPr lang="en-GB" sz="2000" kern="1200" dirty="0" smtClean="0">
              <a:solidFill>
                <a:schemeClr val="tx1"/>
              </a:solidFill>
            </a:rPr>
            <a:t> / year</a:t>
          </a:r>
          <a:endParaRPr lang="en-GB" sz="2000" kern="1200" dirty="0">
            <a:solidFill>
              <a:schemeClr val="tx1"/>
            </a:solidFill>
          </a:endParaRPr>
        </a:p>
      </dsp:txBody>
      <dsp:txXfrm>
        <a:off x="27418" y="27418"/>
        <a:ext cx="7822081" cy="88126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25E08-3F2F-4918-A9C4-01563BCE375C}">
      <dsp:nvSpPr>
        <dsp:cNvPr id="0" name=""/>
        <dsp:cNvSpPr/>
      </dsp:nvSpPr>
      <dsp:spPr>
        <a:xfrm>
          <a:off x="0" y="0"/>
          <a:ext cx="7876917" cy="657364"/>
        </a:xfrm>
        <a:prstGeom prst="roundRect">
          <a:avLst>
            <a:gd name="adj" fmla="val 10000"/>
          </a:avLst>
        </a:prstGeom>
        <a:gradFill flip="none" rotWithShape="1">
          <a:gsLst>
            <a:gs pos="0">
              <a:schemeClr val="bg1"/>
            </a:gs>
            <a:gs pos="73000">
              <a:schemeClr val="accent5">
                <a:lumMod val="95000"/>
                <a:lumOff val="5000"/>
              </a:schemeClr>
            </a:gs>
            <a:gs pos="100000">
              <a:schemeClr val="accent1">
                <a:lumMod val="75000"/>
              </a:schemeClr>
            </a:gs>
          </a:gsLst>
          <a:path path="circle">
            <a:fillToRect l="50000" t="130000" r="50000" b="-30000"/>
          </a:path>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b="0" kern="1200" dirty="0" smtClean="0">
              <a:solidFill>
                <a:schemeClr val="tx1"/>
              </a:solidFill>
            </a:rPr>
            <a:t>Specific operating cost : less than 5.0 Euro / </a:t>
          </a:r>
          <a:r>
            <a:rPr lang="en-GB" sz="2000" b="0" kern="1200" dirty="0" err="1" smtClean="0">
              <a:solidFill>
                <a:schemeClr val="tx1"/>
              </a:solidFill>
            </a:rPr>
            <a:t>sqm</a:t>
          </a:r>
          <a:r>
            <a:rPr lang="en-GB" sz="2000" b="0" kern="1200" dirty="0" smtClean="0">
              <a:solidFill>
                <a:schemeClr val="tx1"/>
              </a:solidFill>
            </a:rPr>
            <a:t> / year</a:t>
          </a:r>
          <a:endParaRPr lang="en-GB" sz="2000" b="0" kern="1200" dirty="0">
            <a:solidFill>
              <a:schemeClr val="tx1"/>
            </a:solidFill>
          </a:endParaRPr>
        </a:p>
      </dsp:txBody>
      <dsp:txXfrm>
        <a:off x="19254" y="19254"/>
        <a:ext cx="7838409" cy="6188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0DEAB-CD26-4C10-9B33-44106F80D0D4}">
      <dsp:nvSpPr>
        <dsp:cNvPr id="0" name=""/>
        <dsp:cNvSpPr/>
      </dsp:nvSpPr>
      <dsp:spPr>
        <a:xfrm>
          <a:off x="866463" y="0"/>
          <a:ext cx="4819801" cy="439919"/>
        </a:xfrm>
        <a:prstGeom prst="roundRect">
          <a:avLst>
            <a:gd name="adj" fmla="val 10000"/>
          </a:avLst>
        </a:prstGeom>
        <a:gradFill flip="none" rotWithShape="1">
          <a:gsLst>
            <a:gs pos="0">
              <a:schemeClr val="bg1"/>
            </a:gs>
            <a:gs pos="57000">
              <a:schemeClr val="accent1">
                <a:hueOff val="0"/>
                <a:satOff val="0"/>
                <a:lumOff val="0"/>
                <a:alphaOff val="0"/>
                <a:lumMod val="105000"/>
                <a:satMod val="103000"/>
                <a:tint val="73000"/>
              </a:schemeClr>
            </a:gs>
            <a:gs pos="100000">
              <a:schemeClr val="accent1">
                <a:lumMod val="75000"/>
              </a:schemeClr>
            </a:gs>
          </a:gsLst>
          <a:path path="circle">
            <a:fillToRect l="100000" t="100000"/>
          </a:path>
          <a:tileRect r="-100000" b="-10000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b="0" i="0" kern="1200" dirty="0" smtClean="0"/>
            <a:t>ELI–NP Facility</a:t>
          </a:r>
          <a:endParaRPr lang="en-GB" sz="2500" b="0" i="0" kern="1200" dirty="0"/>
        </a:p>
      </dsp:txBody>
      <dsp:txXfrm>
        <a:off x="879348" y="12885"/>
        <a:ext cx="4794031" cy="41414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1E0F9-0AD1-48EA-A95A-1CA0B3B0256E}">
      <dsp:nvSpPr>
        <dsp:cNvPr id="0" name=""/>
        <dsp:cNvSpPr/>
      </dsp:nvSpPr>
      <dsp:spPr>
        <a:xfrm>
          <a:off x="5974" y="0"/>
          <a:ext cx="6108731" cy="504056"/>
        </a:xfrm>
        <a:prstGeom prst="roundRect">
          <a:avLst>
            <a:gd name="adj" fmla="val 10000"/>
          </a:avLst>
        </a:prstGeom>
        <a:gradFill flip="none" rotWithShape="1">
          <a:gsLst>
            <a:gs pos="0">
              <a:schemeClr val="bg1">
                <a:lumMod val="22000"/>
                <a:lumOff val="78000"/>
              </a:schemeClr>
            </a:gs>
            <a:gs pos="69000">
              <a:schemeClr val="accent1">
                <a:hueOff val="0"/>
                <a:satOff val="0"/>
                <a:lumOff val="0"/>
                <a:alphaOff val="0"/>
                <a:lumMod val="105000"/>
                <a:satMod val="103000"/>
                <a:tint val="73000"/>
              </a:schemeClr>
            </a:gs>
            <a:gs pos="100000">
              <a:schemeClr val="accent1">
                <a:lumMod val="75000"/>
              </a:schemeClr>
            </a:gs>
          </a:gsLst>
          <a:path path="circle">
            <a:fillToRect l="100000" t="100000"/>
          </a:path>
          <a:tileRect r="-100000" b="-10000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GB" sz="2500" b="0" kern="1200" dirty="0" smtClean="0"/>
            <a:t> Geothermal drilling and c</a:t>
          </a:r>
          <a:r>
            <a:rPr lang="en-GB" sz="2500" kern="1200" dirty="0" smtClean="0"/>
            <a:t>onstruction photos</a:t>
          </a:r>
          <a:endParaRPr lang="en-GB" sz="2500" b="0" kern="1200" dirty="0"/>
        </a:p>
      </dsp:txBody>
      <dsp:txXfrm>
        <a:off x="20737" y="14763"/>
        <a:ext cx="6079205" cy="47453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B201E-50B4-4C56-9698-49D29EB2990E}">
      <dsp:nvSpPr>
        <dsp:cNvPr id="0" name=""/>
        <dsp:cNvSpPr/>
      </dsp:nvSpPr>
      <dsp:spPr>
        <a:xfrm>
          <a:off x="3865" y="0"/>
          <a:ext cx="3952708" cy="369332"/>
        </a:xfrm>
        <a:prstGeom prst="roundRect">
          <a:avLst>
            <a:gd name="adj" fmla="val 10000"/>
          </a:avLst>
        </a:prstGeom>
        <a:gradFill flip="none" rotWithShape="1">
          <a:gsLst>
            <a:gs pos="0">
              <a:schemeClr val="bg1"/>
            </a:gs>
            <a:gs pos="50000">
              <a:schemeClr val="accent1">
                <a:hueOff val="0"/>
                <a:satOff val="0"/>
                <a:lumOff val="0"/>
                <a:alphaOff val="0"/>
                <a:lumMod val="105000"/>
                <a:satMod val="103000"/>
                <a:tint val="73000"/>
              </a:schemeClr>
            </a:gs>
            <a:gs pos="100000">
              <a:schemeClr val="accent1">
                <a:lumMod val="75000"/>
              </a:schemeClr>
            </a:gs>
          </a:gsLst>
          <a:path path="circle">
            <a:fillToRect l="100000" t="100000"/>
          </a:path>
          <a:tileRect r="-100000" b="-10000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GB" sz="2500" kern="1200" dirty="0" smtClean="0"/>
            <a:t>HVAC geothermal plant</a:t>
          </a:r>
          <a:endParaRPr lang="en-GB" sz="2500" kern="1200" dirty="0"/>
        </a:p>
      </dsp:txBody>
      <dsp:txXfrm>
        <a:off x="14682" y="10817"/>
        <a:ext cx="3931074" cy="34769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82305-F8F0-4CD7-AD1B-0DD4772D7732}">
      <dsp:nvSpPr>
        <dsp:cNvPr id="0" name=""/>
        <dsp:cNvSpPr/>
      </dsp:nvSpPr>
      <dsp:spPr>
        <a:xfrm>
          <a:off x="4709" y="0"/>
          <a:ext cx="4815117" cy="369332"/>
        </a:xfrm>
        <a:prstGeom prst="roundRect">
          <a:avLst>
            <a:gd name="adj" fmla="val 10000"/>
          </a:avLst>
        </a:prstGeom>
        <a:gradFill flip="none" rotWithShape="1">
          <a:gsLst>
            <a:gs pos="0">
              <a:schemeClr val="bg1"/>
            </a:gs>
            <a:gs pos="65000">
              <a:schemeClr val="accent1">
                <a:hueOff val="0"/>
                <a:satOff val="0"/>
                <a:lumOff val="0"/>
                <a:alphaOff val="0"/>
                <a:lumMod val="105000"/>
                <a:satMod val="103000"/>
                <a:tint val="73000"/>
              </a:schemeClr>
            </a:gs>
            <a:gs pos="100000">
              <a:schemeClr val="accent1">
                <a:lumMod val="75000"/>
              </a:schemeClr>
            </a:gs>
          </a:gsLst>
          <a:path path="circle">
            <a:fillToRect l="100000" t="100000"/>
          </a:path>
          <a:tileRect r="-100000" b="-10000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GB" sz="2500" kern="1200" dirty="0" smtClean="0"/>
            <a:t>Construction photos</a:t>
          </a:r>
          <a:endParaRPr lang="en-GB" sz="2500" kern="1200" dirty="0"/>
        </a:p>
      </dsp:txBody>
      <dsp:txXfrm>
        <a:off x="15526" y="10817"/>
        <a:ext cx="4793483" cy="3476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C627C-DF38-41BE-A25A-2C2634F79F17}">
      <dsp:nvSpPr>
        <dsp:cNvPr id="0" name=""/>
        <dsp:cNvSpPr/>
      </dsp:nvSpPr>
      <dsp:spPr>
        <a:xfrm>
          <a:off x="0" y="0"/>
          <a:ext cx="6330515" cy="576064"/>
        </a:xfrm>
        <a:prstGeom prst="roundRect">
          <a:avLst>
            <a:gd name="adj" fmla="val 10000"/>
          </a:avLst>
        </a:prstGeom>
        <a:gradFill flip="none" rotWithShape="1">
          <a:gsLst>
            <a:gs pos="0">
              <a:schemeClr val="bg1"/>
            </a:gs>
            <a:gs pos="82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path path="circle">
            <a:fillToRect l="100000" t="100000"/>
          </a:path>
          <a:tileRect r="-100000" b="-10000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GB" sz="2500" b="0" kern="1200" dirty="0" smtClean="0">
              <a:solidFill>
                <a:schemeClr val="tx1"/>
              </a:solidFill>
              <a:effectLst/>
            </a:rPr>
            <a:t>ELI-NP IN THE WORLD</a:t>
          </a:r>
          <a:endParaRPr lang="en-GB" sz="2500" b="0" kern="1200" dirty="0">
            <a:solidFill>
              <a:schemeClr val="tx1"/>
            </a:solidFill>
            <a:effectLst/>
          </a:endParaRPr>
        </a:p>
      </dsp:txBody>
      <dsp:txXfrm>
        <a:off x="16872" y="16872"/>
        <a:ext cx="6296771" cy="5423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B33D9-D9A7-4975-86EA-DFBD093C3524}">
      <dsp:nvSpPr>
        <dsp:cNvPr id="0" name=""/>
        <dsp:cNvSpPr/>
      </dsp:nvSpPr>
      <dsp:spPr>
        <a:xfrm>
          <a:off x="71986" y="72033"/>
          <a:ext cx="5227780" cy="5227780"/>
        </a:xfrm>
        <a:prstGeom prst="pie">
          <a:avLst>
            <a:gd name="adj1" fmla="val 5400000"/>
            <a:gd name="adj2" fmla="val 16200000"/>
          </a:avLst>
        </a:prstGeom>
        <a:gradFill rotWithShape="0">
          <a:gsLst>
            <a:gs pos="0">
              <a:schemeClr val="accent1">
                <a:lumMod val="0"/>
                <a:lumOff val="100000"/>
              </a:schemeClr>
            </a:gs>
            <a:gs pos="57000">
              <a:schemeClr val="accent1">
                <a:lumMod val="0"/>
                <a:lumOff val="100000"/>
              </a:schemeClr>
            </a:gs>
            <a:gs pos="100000">
              <a:schemeClr val="accent1">
                <a:lumMod val="75000"/>
              </a:schemeClr>
            </a:gs>
          </a:gsLst>
          <a:path path="circle">
            <a:fillToRect l="100000" t="100000"/>
          </a:path>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FA2246-33D6-45E2-8230-8EA8AAB36843}">
      <dsp:nvSpPr>
        <dsp:cNvPr id="0" name=""/>
        <dsp:cNvSpPr/>
      </dsp:nvSpPr>
      <dsp:spPr>
        <a:xfrm>
          <a:off x="2613890" y="86409"/>
          <a:ext cx="6099077" cy="5227780"/>
        </a:xfrm>
        <a:prstGeom prst="rect">
          <a:avLst/>
        </a:prstGeom>
        <a:gradFill rotWithShape="0">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a:ln w="12700" cap="flat" cmpd="sng" algn="ctr">
          <a:solidFill>
            <a:schemeClr val="accen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GB" sz="1900" kern="1200" dirty="0" smtClean="0"/>
            <a:t>To be built in Bucharest- </a:t>
          </a:r>
          <a:r>
            <a:rPr lang="en-GB" sz="1900" kern="1200" dirty="0" err="1" smtClean="0"/>
            <a:t>Magurele</a:t>
          </a:r>
          <a:r>
            <a:rPr lang="en-GB" sz="1900" kern="1200" dirty="0" smtClean="0"/>
            <a:t> , ELI-NP will be one of the three pillars of ELI - THE EXTREME LIGHT INFRASTRUCTURE, along with the facilities dedicated to the study of secondary sources (</a:t>
          </a:r>
          <a:r>
            <a:rPr lang="en-GB" sz="1900" kern="1200" dirty="0" err="1" smtClean="0"/>
            <a:t>Dolni</a:t>
          </a:r>
          <a:r>
            <a:rPr lang="en-GB" sz="1900" kern="1200" dirty="0" smtClean="0"/>
            <a:t> </a:t>
          </a:r>
          <a:r>
            <a:rPr lang="en-GB" sz="1900" kern="1200" dirty="0" err="1" smtClean="0"/>
            <a:t>Brezany</a:t>
          </a:r>
          <a:r>
            <a:rPr lang="en-GB" sz="1900" kern="1200" dirty="0" smtClean="0"/>
            <a:t> , near Prague – Czech Republic) and </a:t>
          </a:r>
          <a:r>
            <a:rPr lang="en-GB" sz="1900" kern="1200" dirty="0" err="1" smtClean="0"/>
            <a:t>attosecond</a:t>
          </a:r>
          <a:r>
            <a:rPr lang="en-GB" sz="1900" kern="1200" dirty="0" smtClean="0"/>
            <a:t> pulses (Szeged - Hungary). </a:t>
          </a:r>
          <a:endParaRPr lang="en-GB" sz="1900" kern="1200" dirty="0"/>
        </a:p>
      </dsp:txBody>
      <dsp:txXfrm>
        <a:off x="2613890" y="86409"/>
        <a:ext cx="6099077" cy="1568337"/>
      </dsp:txXfrm>
    </dsp:sp>
    <dsp:sp modelId="{E1D1F023-2A9F-42A9-A979-395A31C17AF9}">
      <dsp:nvSpPr>
        <dsp:cNvPr id="0" name=""/>
        <dsp:cNvSpPr/>
      </dsp:nvSpPr>
      <dsp:spPr>
        <a:xfrm>
          <a:off x="914863" y="1654747"/>
          <a:ext cx="3398054" cy="3398054"/>
        </a:xfrm>
        <a:prstGeom prst="pie">
          <a:avLst>
            <a:gd name="adj1" fmla="val 5400000"/>
            <a:gd name="adj2" fmla="val 16200000"/>
          </a:avLst>
        </a:prstGeom>
        <a:gradFill rotWithShape="0">
          <a:gsLst>
            <a:gs pos="0">
              <a:schemeClr val="accent1">
                <a:lumMod val="0"/>
                <a:lumOff val="100000"/>
              </a:schemeClr>
            </a:gs>
            <a:gs pos="57000">
              <a:schemeClr val="accent1">
                <a:lumMod val="0"/>
                <a:lumOff val="100000"/>
              </a:schemeClr>
            </a:gs>
            <a:gs pos="100000">
              <a:schemeClr val="accent1">
                <a:lumMod val="75000"/>
              </a:schemeClr>
            </a:gs>
          </a:gsLst>
          <a:path path="circle">
            <a:fillToRect l="100000" t="100000"/>
          </a:path>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24D68D-70AF-4647-8D0A-0DD02C5FC7A1}">
      <dsp:nvSpPr>
        <dsp:cNvPr id="0" name=""/>
        <dsp:cNvSpPr/>
      </dsp:nvSpPr>
      <dsp:spPr>
        <a:xfrm>
          <a:off x="2613890" y="1654747"/>
          <a:ext cx="6099077" cy="3398054"/>
        </a:xfrm>
        <a:prstGeom prst="rect">
          <a:avLst/>
        </a:prstGeom>
        <a:gradFill rotWithShape="0">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GB" sz="1900" kern="1200" dirty="0" smtClean="0"/>
            <a:t>ELI-NP will create a new European laboratory to consistently investigate a very broad range of science domains, from new fields of fundamental physics, new nuclear physics and astrophysics topics, to applications in material science, life sciences and nuclear materials management.</a:t>
          </a:r>
          <a:endParaRPr lang="en-GB" sz="1900" kern="1200" dirty="0"/>
        </a:p>
      </dsp:txBody>
      <dsp:txXfrm>
        <a:off x="2613890" y="1654747"/>
        <a:ext cx="6099077" cy="1568332"/>
      </dsp:txXfrm>
    </dsp:sp>
    <dsp:sp modelId="{5D4B8539-BEE0-466C-9D87-71BF11071BFC}">
      <dsp:nvSpPr>
        <dsp:cNvPr id="0" name=""/>
        <dsp:cNvSpPr/>
      </dsp:nvSpPr>
      <dsp:spPr>
        <a:xfrm>
          <a:off x="1829724" y="3223079"/>
          <a:ext cx="1568332" cy="1568332"/>
        </a:xfrm>
        <a:prstGeom prst="pie">
          <a:avLst>
            <a:gd name="adj1" fmla="val 5400000"/>
            <a:gd name="adj2" fmla="val 16200000"/>
          </a:avLst>
        </a:prstGeom>
        <a:gradFill rotWithShape="0">
          <a:gsLst>
            <a:gs pos="0">
              <a:schemeClr val="accent1">
                <a:lumMod val="0"/>
                <a:lumOff val="100000"/>
              </a:schemeClr>
            </a:gs>
            <a:gs pos="57000">
              <a:schemeClr val="accent1">
                <a:lumMod val="0"/>
                <a:lumOff val="100000"/>
              </a:schemeClr>
            </a:gs>
            <a:gs pos="100000">
              <a:schemeClr val="accent1">
                <a:lumMod val="75000"/>
              </a:schemeClr>
            </a:gs>
          </a:gsLst>
          <a:path path="circle">
            <a:fillToRect l="100000" t="100000"/>
          </a:path>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6229A7-5A86-4FED-B32B-046E9E5B9AA6}">
      <dsp:nvSpPr>
        <dsp:cNvPr id="0" name=""/>
        <dsp:cNvSpPr/>
      </dsp:nvSpPr>
      <dsp:spPr>
        <a:xfrm>
          <a:off x="2613890" y="3240362"/>
          <a:ext cx="6099077" cy="1568332"/>
        </a:xfrm>
        <a:prstGeom prst="rect">
          <a:avLst/>
        </a:prstGeom>
        <a:gradFill rotWithShape="0">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GB" sz="1900" kern="1200" dirty="0" smtClean="0"/>
            <a:t>The “ </a:t>
          </a:r>
          <a:r>
            <a:rPr lang="en-GB" sz="1900" kern="1200" dirty="0" err="1" smtClean="0"/>
            <a:t>Horia</a:t>
          </a:r>
          <a:r>
            <a:rPr lang="en-GB" sz="1900" kern="1200" dirty="0" smtClean="0"/>
            <a:t> </a:t>
          </a:r>
          <a:r>
            <a:rPr lang="en-GB" sz="1900" kern="1200" dirty="0" err="1" smtClean="0"/>
            <a:t>Hulubei</a:t>
          </a:r>
          <a:r>
            <a:rPr lang="en-GB" sz="1900" kern="1200" dirty="0" smtClean="0"/>
            <a:t> ” National Institute of Research and Development for Physics and Nuclear Engineering is the entity in charge of the implementation of the ELI Nuclear Physics facility</a:t>
          </a:r>
          <a:endParaRPr lang="en-GB" sz="1900" kern="1200" dirty="0"/>
        </a:p>
      </dsp:txBody>
      <dsp:txXfrm>
        <a:off x="2613890" y="3240362"/>
        <a:ext cx="6099077" cy="15683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9E752-D129-4DE4-B777-0614BF4A2DB9}">
      <dsp:nvSpPr>
        <dsp:cNvPr id="0" name=""/>
        <dsp:cNvSpPr/>
      </dsp:nvSpPr>
      <dsp:spPr>
        <a:xfrm>
          <a:off x="0" y="13834"/>
          <a:ext cx="7272808" cy="842400"/>
        </a:xfrm>
        <a:prstGeom prst="roundRect">
          <a:avLst/>
        </a:prstGeom>
        <a:gradFill flip="none" rotWithShape="1">
          <a:gsLst>
            <a:gs pos="0">
              <a:schemeClr val="accent1">
                <a:lumMod val="0"/>
                <a:lumOff val="100000"/>
              </a:schemeClr>
            </a:gs>
            <a:gs pos="41000">
              <a:schemeClr val="accent1">
                <a:lumMod val="0"/>
                <a:lumOff val="100000"/>
              </a:schemeClr>
            </a:gs>
            <a:gs pos="100000">
              <a:schemeClr val="accent1">
                <a:lumMod val="100000"/>
              </a:schemeClr>
            </a:gs>
          </a:gsLst>
          <a:path path="rect">
            <a:fillToRect l="100000" t="100000"/>
          </a:path>
          <a:tileRect r="-100000" b="-10000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b="0" kern="1200" dirty="0" smtClean="0"/>
            <a:t>Numbers that speak for the  ELI-NP project</a:t>
          </a:r>
          <a:endParaRPr lang="en-GB" sz="2500" b="0" kern="1200" dirty="0"/>
        </a:p>
      </dsp:txBody>
      <dsp:txXfrm>
        <a:off x="41123" y="54957"/>
        <a:ext cx="7190562" cy="7601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36186-FA91-4FCE-8D8B-082CE4AB91D0}">
      <dsp:nvSpPr>
        <dsp:cNvPr id="0" name=""/>
        <dsp:cNvSpPr/>
      </dsp:nvSpPr>
      <dsp:spPr>
        <a:xfrm>
          <a:off x="0" y="319992"/>
          <a:ext cx="4248472" cy="907200"/>
        </a:xfrm>
        <a:prstGeom prst="rect">
          <a:avLst/>
        </a:prstGeom>
        <a:gradFill rotWithShape="0">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9729" tIns="374904" rIns="329729" bIns="99568"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smtClean="0"/>
            <a:t>Total  area: 7.041 </a:t>
          </a:r>
          <a:r>
            <a:rPr lang="en-US" sz="1400" b="0" kern="1200" dirty="0" err="1" smtClean="0"/>
            <a:t>sqm</a:t>
          </a:r>
          <a:endParaRPr lang="en-US" sz="1400" b="0" kern="1200" dirty="0"/>
        </a:p>
        <a:p>
          <a:pPr marL="114300" lvl="1" indent="-114300" algn="l" defTabSz="622300">
            <a:lnSpc>
              <a:spcPct val="90000"/>
            </a:lnSpc>
            <a:spcBef>
              <a:spcPct val="0"/>
            </a:spcBef>
            <a:spcAft>
              <a:spcPct val="15000"/>
            </a:spcAft>
            <a:buChar char="••"/>
          </a:pPr>
          <a:r>
            <a:rPr lang="en-US" sz="1400" b="0" kern="1200" dirty="0" smtClean="0"/>
            <a:t>Volume:75.733 cubic meters</a:t>
          </a:r>
          <a:endParaRPr lang="en-US" sz="1400" b="0" kern="1200" dirty="0"/>
        </a:p>
      </dsp:txBody>
      <dsp:txXfrm>
        <a:off x="0" y="319992"/>
        <a:ext cx="4248472" cy="907200"/>
      </dsp:txXfrm>
    </dsp:sp>
    <dsp:sp modelId="{03C2B9BA-240D-474F-9026-3E187AE2F473}">
      <dsp:nvSpPr>
        <dsp:cNvPr id="0" name=""/>
        <dsp:cNvSpPr/>
      </dsp:nvSpPr>
      <dsp:spPr>
        <a:xfrm>
          <a:off x="212423" y="54312"/>
          <a:ext cx="297393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2407" tIns="0" rIns="112407" bIns="0" numCol="1" spcCol="1270" anchor="ctr" anchorCtr="0">
          <a:noAutofit/>
        </a:bodyPr>
        <a:lstStyle/>
        <a:p>
          <a:pPr lvl="0" algn="l" defTabSz="622300">
            <a:lnSpc>
              <a:spcPct val="90000"/>
            </a:lnSpc>
            <a:spcBef>
              <a:spcPct val="0"/>
            </a:spcBef>
            <a:spcAft>
              <a:spcPct val="35000"/>
            </a:spcAft>
          </a:pPr>
          <a:r>
            <a:rPr lang="en-US" sz="1400" b="1" kern="1200" dirty="0" smtClean="0"/>
            <a:t>Laser and Laboratory Building – Basement + ground</a:t>
          </a:r>
          <a:endParaRPr lang="en-US" sz="1400" b="1" kern="1200" dirty="0"/>
        </a:p>
      </dsp:txBody>
      <dsp:txXfrm>
        <a:off x="238362" y="80251"/>
        <a:ext cx="2922052" cy="479482"/>
      </dsp:txXfrm>
    </dsp:sp>
    <dsp:sp modelId="{07FD492C-29FC-41E7-8954-8A3010764BD3}">
      <dsp:nvSpPr>
        <dsp:cNvPr id="0" name=""/>
        <dsp:cNvSpPr/>
      </dsp:nvSpPr>
      <dsp:spPr>
        <a:xfrm>
          <a:off x="0" y="1635362"/>
          <a:ext cx="4248472" cy="907200"/>
        </a:xfrm>
        <a:prstGeom prst="rect">
          <a:avLst/>
        </a:prstGeom>
        <a:gradFill rotWithShape="0">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9729" tIns="374904" rIns="32972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Total area: 6.958 </a:t>
          </a:r>
          <a:r>
            <a:rPr lang="en-US" sz="1400" kern="1200" dirty="0" err="1" smtClean="0"/>
            <a:t>sqm</a:t>
          </a:r>
          <a:endParaRPr lang="en-US" sz="1400" kern="1200" dirty="0"/>
        </a:p>
        <a:p>
          <a:pPr marL="114300" lvl="1" indent="-114300" algn="l" defTabSz="622300">
            <a:lnSpc>
              <a:spcPct val="90000"/>
            </a:lnSpc>
            <a:spcBef>
              <a:spcPct val="0"/>
            </a:spcBef>
            <a:spcAft>
              <a:spcPct val="15000"/>
            </a:spcAft>
            <a:buChar char="••"/>
          </a:pPr>
          <a:r>
            <a:rPr lang="en-US" sz="1400" kern="1200" dirty="0" smtClean="0"/>
            <a:t>Volume:160.034 cubic meters</a:t>
          </a:r>
          <a:endParaRPr lang="en-US" sz="1400" kern="1200" dirty="0"/>
        </a:p>
      </dsp:txBody>
      <dsp:txXfrm>
        <a:off x="0" y="1635362"/>
        <a:ext cx="4248472" cy="907200"/>
      </dsp:txXfrm>
    </dsp:sp>
    <dsp:sp modelId="{65805DED-6E1B-4019-95C6-4102AC1F93A8}">
      <dsp:nvSpPr>
        <dsp:cNvPr id="0" name=""/>
        <dsp:cNvSpPr/>
      </dsp:nvSpPr>
      <dsp:spPr>
        <a:xfrm>
          <a:off x="216024" y="1334132"/>
          <a:ext cx="297393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2407" tIns="0" rIns="112407" bIns="0" numCol="1" spcCol="1270" anchor="ctr" anchorCtr="0">
          <a:noAutofit/>
        </a:bodyPr>
        <a:lstStyle/>
        <a:p>
          <a:pPr lvl="0" algn="l" defTabSz="622300">
            <a:lnSpc>
              <a:spcPct val="90000"/>
            </a:lnSpc>
            <a:spcBef>
              <a:spcPct val="0"/>
            </a:spcBef>
            <a:spcAft>
              <a:spcPct val="35000"/>
            </a:spcAft>
          </a:pPr>
          <a:r>
            <a:rPr lang="en-US" sz="1400" b="1" kern="1200" dirty="0" smtClean="0"/>
            <a:t>Gamma Building partial - Basement + ground</a:t>
          </a:r>
          <a:endParaRPr lang="en-US" sz="1400" b="1" kern="1200" dirty="0"/>
        </a:p>
      </dsp:txBody>
      <dsp:txXfrm>
        <a:off x="241963" y="1360071"/>
        <a:ext cx="2922052" cy="479482"/>
      </dsp:txXfrm>
    </dsp:sp>
    <dsp:sp modelId="{858E3A3F-0532-428B-B31F-5927E6873BB6}">
      <dsp:nvSpPr>
        <dsp:cNvPr id="0" name=""/>
        <dsp:cNvSpPr/>
      </dsp:nvSpPr>
      <dsp:spPr>
        <a:xfrm>
          <a:off x="0" y="2860153"/>
          <a:ext cx="4248472" cy="907200"/>
        </a:xfrm>
        <a:prstGeom prst="rect">
          <a:avLst/>
        </a:prstGeom>
        <a:gradFill rotWithShape="0">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9729" tIns="374904" rIns="32972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smtClean="0"/>
            <a:t>Total  area: 740 sqm</a:t>
          </a:r>
          <a:endParaRPr lang="en-US" sz="1400" kern="1200" dirty="0"/>
        </a:p>
        <a:p>
          <a:pPr marL="114300" lvl="1" indent="-114300" algn="l" defTabSz="622300">
            <a:lnSpc>
              <a:spcPct val="90000"/>
            </a:lnSpc>
            <a:spcBef>
              <a:spcPct val="0"/>
            </a:spcBef>
            <a:spcAft>
              <a:spcPct val="15000"/>
            </a:spcAft>
            <a:buChar char="••"/>
          </a:pPr>
          <a:r>
            <a:rPr lang="en-US" sz="1400" kern="1200" dirty="0" smtClean="0"/>
            <a:t>Volume: 20.937 </a:t>
          </a:r>
          <a:r>
            <a:rPr lang="en-US" sz="1400" kern="1200" dirty="0" smtClean="0"/>
            <a:t>cubic </a:t>
          </a:r>
          <a:r>
            <a:rPr lang="en-US" sz="1400" kern="1200" dirty="0" smtClean="0"/>
            <a:t>meters</a:t>
          </a:r>
          <a:endParaRPr lang="en-US" sz="1400" kern="1200" dirty="0"/>
        </a:p>
      </dsp:txBody>
      <dsp:txXfrm>
        <a:off x="0" y="2860153"/>
        <a:ext cx="4248472" cy="907200"/>
      </dsp:txXfrm>
    </dsp:sp>
    <dsp:sp modelId="{98565BCD-D01E-47FE-AD52-F81E2A925C9D}">
      <dsp:nvSpPr>
        <dsp:cNvPr id="0" name=""/>
        <dsp:cNvSpPr/>
      </dsp:nvSpPr>
      <dsp:spPr>
        <a:xfrm>
          <a:off x="216024" y="2655388"/>
          <a:ext cx="297393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2407" tIns="0" rIns="112407" bIns="0" numCol="1" spcCol="1270" anchor="ctr" anchorCtr="0">
          <a:noAutofit/>
        </a:bodyPr>
        <a:lstStyle/>
        <a:p>
          <a:pPr lvl="0" algn="l" defTabSz="622300">
            <a:lnSpc>
              <a:spcPct val="90000"/>
            </a:lnSpc>
            <a:spcBef>
              <a:spcPct val="0"/>
            </a:spcBef>
            <a:spcAft>
              <a:spcPct val="35000"/>
            </a:spcAft>
          </a:pPr>
          <a:r>
            <a:rPr lang="en-US" sz="1400" b="1" kern="1200" dirty="0" smtClean="0"/>
            <a:t>Office Building  -  5 </a:t>
          </a:r>
          <a:r>
            <a:rPr lang="en-US" sz="1400" b="1" kern="1200" dirty="0" err="1" smtClean="0"/>
            <a:t>storey</a:t>
          </a:r>
          <a:r>
            <a:rPr lang="en-US" sz="1400" b="1" kern="1200" dirty="0" smtClean="0"/>
            <a:t> building </a:t>
          </a:r>
          <a:endParaRPr lang="en-US" sz="1400" b="1" kern="1200" dirty="0"/>
        </a:p>
      </dsp:txBody>
      <dsp:txXfrm>
        <a:off x="241963" y="2681327"/>
        <a:ext cx="2922052" cy="479482"/>
      </dsp:txXfrm>
    </dsp:sp>
    <dsp:sp modelId="{22CA463A-B2EF-4E4A-A326-69E7F5514DEC}">
      <dsp:nvSpPr>
        <dsp:cNvPr id="0" name=""/>
        <dsp:cNvSpPr/>
      </dsp:nvSpPr>
      <dsp:spPr>
        <a:xfrm>
          <a:off x="0" y="4130233"/>
          <a:ext cx="4248472" cy="907200"/>
        </a:xfrm>
        <a:prstGeom prst="rect">
          <a:avLst/>
        </a:prstGeom>
        <a:gradFill rotWithShape="0">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9729" tIns="374904" rIns="32972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Total area:  1012 </a:t>
          </a:r>
          <a:r>
            <a:rPr lang="en-US" sz="1400" kern="1200" dirty="0" err="1" smtClean="0"/>
            <a:t>sqm</a:t>
          </a:r>
          <a:endParaRPr lang="en-US" sz="1400" kern="1200" dirty="0"/>
        </a:p>
        <a:p>
          <a:pPr marL="114300" lvl="1" indent="-114300" algn="l" defTabSz="622300">
            <a:lnSpc>
              <a:spcPct val="90000"/>
            </a:lnSpc>
            <a:spcBef>
              <a:spcPct val="0"/>
            </a:spcBef>
            <a:spcAft>
              <a:spcPct val="15000"/>
            </a:spcAft>
            <a:buChar char="••"/>
          </a:pPr>
          <a:r>
            <a:rPr lang="en-US" sz="1400" kern="1200" dirty="0" smtClean="0"/>
            <a:t>Volume:12.408 cubic meters</a:t>
          </a:r>
          <a:endParaRPr lang="en-US" sz="1400" kern="1200" dirty="0"/>
        </a:p>
      </dsp:txBody>
      <dsp:txXfrm>
        <a:off x="0" y="4130233"/>
        <a:ext cx="4248472" cy="907200"/>
      </dsp:txXfrm>
    </dsp:sp>
    <dsp:sp modelId="{73AA2854-8552-47F8-9B9E-806AE4FA48F0}">
      <dsp:nvSpPr>
        <dsp:cNvPr id="0" name=""/>
        <dsp:cNvSpPr/>
      </dsp:nvSpPr>
      <dsp:spPr>
        <a:xfrm>
          <a:off x="212423" y="3864553"/>
          <a:ext cx="297393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2407" tIns="0" rIns="112407" bIns="0" numCol="1" spcCol="1270" anchor="ctr" anchorCtr="0">
          <a:noAutofit/>
        </a:bodyPr>
        <a:lstStyle/>
        <a:p>
          <a:pPr lvl="0" algn="l" defTabSz="622300">
            <a:lnSpc>
              <a:spcPct val="90000"/>
            </a:lnSpc>
            <a:spcBef>
              <a:spcPct val="0"/>
            </a:spcBef>
            <a:spcAft>
              <a:spcPct val="35000"/>
            </a:spcAft>
          </a:pPr>
          <a:r>
            <a:rPr lang="en-US" sz="1400" b="1" kern="1200" dirty="0" smtClean="0"/>
            <a:t>Hotel Building – 2 </a:t>
          </a:r>
          <a:r>
            <a:rPr lang="en-US" sz="1400" b="1" kern="1200" dirty="0" err="1" smtClean="0"/>
            <a:t>storey</a:t>
          </a:r>
          <a:r>
            <a:rPr lang="en-US" sz="1400" b="1" kern="1200" dirty="0" smtClean="0"/>
            <a:t> building and canteen</a:t>
          </a:r>
          <a:endParaRPr lang="en-US" sz="1400" b="1" kern="1200" dirty="0"/>
        </a:p>
      </dsp:txBody>
      <dsp:txXfrm>
        <a:off x="238362" y="3890492"/>
        <a:ext cx="2922052" cy="4794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86CF2-33FD-4C36-A526-B9B2349B9461}">
      <dsp:nvSpPr>
        <dsp:cNvPr id="0" name=""/>
        <dsp:cNvSpPr/>
      </dsp:nvSpPr>
      <dsp:spPr>
        <a:xfrm>
          <a:off x="93761" y="0"/>
          <a:ext cx="1771355" cy="17805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n-US" sz="1600" b="1" kern="1200" dirty="0" smtClean="0"/>
            <a:t>This means:</a:t>
          </a:r>
          <a:endParaRPr lang="en-GB" sz="1600" b="1" kern="1200" dirty="0"/>
        </a:p>
      </dsp:txBody>
      <dsp:txXfrm>
        <a:off x="353170" y="260761"/>
        <a:ext cx="1252537" cy="1259065"/>
      </dsp:txXfrm>
    </dsp:sp>
    <dsp:sp modelId="{8D1B0E3C-52BD-4F5F-9B17-4076AA70997D}">
      <dsp:nvSpPr>
        <dsp:cNvPr id="0" name=""/>
        <dsp:cNvSpPr/>
      </dsp:nvSpPr>
      <dsp:spPr>
        <a:xfrm rot="10908069">
          <a:off x="708552" y="1942381"/>
          <a:ext cx="465582" cy="318717"/>
        </a:xfrm>
        <a:prstGeom prst="triangle">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B83FAF3B-1324-4DAC-AA14-20576B1724A9}">
      <dsp:nvSpPr>
        <dsp:cNvPr id="0" name=""/>
        <dsp:cNvSpPr/>
      </dsp:nvSpPr>
      <dsp:spPr>
        <a:xfrm>
          <a:off x="0" y="2404863"/>
          <a:ext cx="1806990" cy="1800930"/>
        </a:xfrm>
        <a:prstGeom prst="ellipse">
          <a:avLst/>
        </a:prstGeom>
        <a:solidFill>
          <a:schemeClr val="accent1">
            <a:hueOff val="0"/>
            <a:satOff val="0"/>
            <a:lum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n-US" sz="1600" b="1" kern="1200" dirty="0" smtClean="0"/>
            <a:t>A</a:t>
          </a:r>
          <a:r>
            <a:rPr lang="en-US" sz="1600" kern="1200" dirty="0" smtClean="0"/>
            <a:t> </a:t>
          </a:r>
          <a:r>
            <a:rPr lang="en-US" sz="1600" b="1" kern="1200" dirty="0" smtClean="0"/>
            <a:t>TOTAL AREA over :21.000 </a:t>
          </a:r>
          <a:r>
            <a:rPr lang="en-US" sz="1600" b="1" kern="1200" dirty="0" err="1" smtClean="0"/>
            <a:t>sqm</a:t>
          </a:r>
          <a:endParaRPr lang="en-GB" sz="1600" b="1" kern="1200" dirty="0"/>
        </a:p>
      </dsp:txBody>
      <dsp:txXfrm>
        <a:off x="264628" y="2668603"/>
        <a:ext cx="1277734" cy="1273450"/>
      </dsp:txXfrm>
    </dsp:sp>
    <dsp:sp modelId="{BE0FABFF-B660-4B8C-A5AB-7EDA95717668}">
      <dsp:nvSpPr>
        <dsp:cNvPr id="0" name=""/>
        <dsp:cNvSpPr/>
      </dsp:nvSpPr>
      <dsp:spPr>
        <a:xfrm rot="5429729">
          <a:off x="1944799" y="3127739"/>
          <a:ext cx="465582" cy="318717"/>
        </a:xfrm>
        <a:prstGeom prst="triangle">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200E377D-9029-4FA8-B9A8-D3451D7E497D}">
      <dsp:nvSpPr>
        <dsp:cNvPr id="0" name=""/>
        <dsp:cNvSpPr/>
      </dsp:nvSpPr>
      <dsp:spPr>
        <a:xfrm>
          <a:off x="2408258" y="2413564"/>
          <a:ext cx="1760101" cy="18247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n-US" sz="1600" b="1" kern="1200" dirty="0" smtClean="0"/>
            <a:t>A TOTAL VOLUME </a:t>
          </a:r>
          <a:r>
            <a:rPr lang="ro-RO" sz="1600" b="1" kern="1200" dirty="0" smtClean="0"/>
            <a:t>of </a:t>
          </a:r>
          <a:r>
            <a:rPr lang="en-US" sz="1600" b="1" kern="1200" dirty="0" smtClean="0"/>
            <a:t>over</a:t>
          </a:r>
          <a:r>
            <a:rPr lang="ro-RO" sz="1600" b="1" kern="1200" dirty="0" smtClean="0"/>
            <a:t> </a:t>
          </a:r>
          <a:r>
            <a:rPr lang="en-US" sz="1600" b="1" kern="1200" dirty="0" smtClean="0"/>
            <a:t> </a:t>
          </a:r>
          <a:r>
            <a:rPr lang="en-US" sz="1600" b="1" kern="1200" dirty="0" smtClean="0"/>
            <a:t>270.000 cubic </a:t>
          </a:r>
          <a:r>
            <a:rPr lang="en-US" sz="1600" b="1" kern="1200" dirty="0" smtClean="0"/>
            <a:t>meters</a:t>
          </a:r>
          <a:r>
            <a:rPr lang="ro-RO" sz="1600" b="1" kern="1200" dirty="0" smtClean="0"/>
            <a:t> </a:t>
          </a:r>
          <a:r>
            <a:rPr lang="ro-RO" sz="1600" b="1" kern="1200" dirty="0" err="1" smtClean="0"/>
            <a:t>to</a:t>
          </a:r>
          <a:r>
            <a:rPr lang="ro-RO" sz="1600" b="1" kern="1200" dirty="0" smtClean="0"/>
            <a:t>  </a:t>
          </a:r>
          <a:r>
            <a:rPr lang="ro-RO" sz="1600" b="1" kern="1200" dirty="0" err="1" smtClean="0"/>
            <a:t>acclimate</a:t>
          </a:r>
          <a:r>
            <a:rPr lang="ro-RO" sz="1600" b="1" kern="1200" dirty="0" smtClean="0"/>
            <a:t> </a:t>
          </a:r>
          <a:endParaRPr lang="en-GB" sz="1600" b="1" kern="1200" dirty="0"/>
        </a:p>
      </dsp:txBody>
      <dsp:txXfrm>
        <a:off x="2666019" y="2680796"/>
        <a:ext cx="1244579" cy="129031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364BB-3576-4F5D-846B-CE36EB1B1094}">
      <dsp:nvSpPr>
        <dsp:cNvPr id="0" name=""/>
        <dsp:cNvSpPr/>
      </dsp:nvSpPr>
      <dsp:spPr>
        <a:xfrm>
          <a:off x="0" y="0"/>
          <a:ext cx="4460136" cy="687610"/>
        </a:xfrm>
        <a:prstGeom prst="roundRect">
          <a:avLst>
            <a:gd name="adj" fmla="val 10000"/>
          </a:avLst>
        </a:prstGeom>
        <a:gradFill flip="none" rotWithShape="1">
          <a:gsLst>
            <a:gs pos="0">
              <a:srgbClr val="FFFFFF"/>
            </a:gs>
            <a:gs pos="78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path path="circle">
            <a:fillToRect l="100000" t="100000"/>
          </a:path>
          <a:tileRect r="-100000" b="-10000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Laser + Laboratory building</a:t>
          </a:r>
          <a:endParaRPr lang="en-GB" sz="3000" kern="1200" dirty="0"/>
        </a:p>
      </dsp:txBody>
      <dsp:txXfrm>
        <a:off x="20139" y="20139"/>
        <a:ext cx="4419858" cy="647332"/>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DF55B302-7EBB-4AE6-807A-5BCFCB9EFCB5}" type="slidenum">
              <a:rPr lang="en-US"/>
              <a:pPr>
                <a:defRPr/>
              </a:pPr>
              <a:t>‹#›</a:t>
            </a:fld>
            <a:endParaRPr lang="en-US"/>
          </a:p>
        </p:txBody>
      </p:sp>
    </p:spTree>
    <p:extLst>
      <p:ext uri="{BB962C8B-B14F-4D97-AF65-F5344CB8AC3E}">
        <p14:creationId xmlns:p14="http://schemas.microsoft.com/office/powerpoint/2010/main" val="21591840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F55B302-7EBB-4AE6-807A-5BCFCB9EFCB5}" type="slidenum">
              <a:rPr lang="en-US" smtClean="0"/>
              <a:pPr>
                <a:defRPr/>
              </a:pPr>
              <a:t>6</a:t>
            </a:fld>
            <a:endParaRPr lang="en-US"/>
          </a:p>
        </p:txBody>
      </p:sp>
    </p:spTree>
    <p:extLst>
      <p:ext uri="{BB962C8B-B14F-4D97-AF65-F5344CB8AC3E}">
        <p14:creationId xmlns:p14="http://schemas.microsoft.com/office/powerpoint/2010/main" val="90559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F55B302-7EBB-4AE6-807A-5BCFCB9EFCB5}" type="slidenum">
              <a:rPr lang="en-US" smtClean="0"/>
              <a:pPr>
                <a:defRPr/>
              </a:pPr>
              <a:t>15</a:t>
            </a:fld>
            <a:endParaRPr lang="en-US"/>
          </a:p>
        </p:txBody>
      </p:sp>
    </p:spTree>
    <p:extLst>
      <p:ext uri="{BB962C8B-B14F-4D97-AF65-F5344CB8AC3E}">
        <p14:creationId xmlns:p14="http://schemas.microsoft.com/office/powerpoint/2010/main" val="2481377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miter lim="800000"/>
            <a:headEnd/>
            <a:tailEnd/>
          </a:ln>
        </p:spPr>
        <p:txBody>
          <a:bodyPr/>
          <a:lstStyle/>
          <a:p>
            <a:fld id="{3A6BC504-F470-474F-BF89-F74349E9DB99}" type="slidenum">
              <a:rPr lang="en-US" smtClean="0"/>
              <a:pPr/>
              <a:t>30</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423811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cs typeface="+mn-cs"/>
              </a:defRPr>
            </a:lvl1pPr>
          </a:lstStyle>
          <a:p>
            <a:pPr>
              <a:defRPr/>
            </a:pPr>
            <a:fld id="{5F079D75-91EE-49DE-B3BD-5328835F5B8F}" type="datetimeFigureOut">
              <a:rPr lang="en-US"/>
              <a:pPr>
                <a:defRPr/>
              </a:pPr>
              <a:t>10/30/2015</a:t>
            </a:fld>
            <a:endParaRPr lang="en-US"/>
          </a:p>
        </p:txBody>
      </p:sp>
      <p:sp>
        <p:nvSpPr>
          <p:cNvPr id="5" name="Espace réservé du pied de page 4"/>
          <p:cNvSpPr>
            <a:spLocks noGrp="1"/>
          </p:cNvSpPr>
          <p:nvPr>
            <p:ph type="ftr" sz="quarter" idx="11"/>
          </p:nvPr>
        </p:nvSpPr>
        <p:spPr/>
        <p:txBody>
          <a:bodyPr/>
          <a:lstStyle>
            <a:lvl1pPr>
              <a:defRPr>
                <a:cs typeface="+mn-cs"/>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cs typeface="+mn-cs"/>
              </a:defRPr>
            </a:lvl1pPr>
          </a:lstStyle>
          <a:p>
            <a:pPr>
              <a:defRPr/>
            </a:pPr>
            <a:fld id="{EAABE596-5BFF-43FD-9B27-B9E67BF9FADD}" type="slidenum">
              <a:rPr lang="en-US"/>
              <a:pPr>
                <a:defRPr/>
              </a:pPr>
              <a:t>‹#›</a:t>
            </a:fld>
            <a:endParaRPr lang="en-US"/>
          </a:p>
        </p:txBody>
      </p:sp>
    </p:spTree>
    <p:extLst>
      <p:ext uri="{BB962C8B-B14F-4D97-AF65-F5344CB8AC3E}">
        <p14:creationId xmlns:p14="http://schemas.microsoft.com/office/powerpoint/2010/main" val="3941984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cs typeface="+mn-cs"/>
              </a:defRPr>
            </a:lvl1pPr>
          </a:lstStyle>
          <a:p>
            <a:pPr>
              <a:defRPr/>
            </a:pPr>
            <a:fld id="{0646AD07-F410-411C-B133-A03052911934}" type="datetimeFigureOut">
              <a:rPr lang="en-US"/>
              <a:pPr>
                <a:defRPr/>
              </a:pPr>
              <a:t>10/30/2015</a:t>
            </a:fld>
            <a:endParaRPr lang="en-US"/>
          </a:p>
        </p:txBody>
      </p:sp>
      <p:sp>
        <p:nvSpPr>
          <p:cNvPr id="5" name="Espace réservé du pied de page 4"/>
          <p:cNvSpPr>
            <a:spLocks noGrp="1"/>
          </p:cNvSpPr>
          <p:nvPr>
            <p:ph type="ftr" sz="quarter" idx="11"/>
          </p:nvPr>
        </p:nvSpPr>
        <p:spPr/>
        <p:txBody>
          <a:bodyPr/>
          <a:lstStyle>
            <a:lvl1pPr>
              <a:defRPr>
                <a:cs typeface="+mn-cs"/>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cs typeface="+mn-cs"/>
              </a:defRPr>
            </a:lvl1pPr>
          </a:lstStyle>
          <a:p>
            <a:pPr>
              <a:defRPr/>
            </a:pPr>
            <a:fld id="{915BB06A-7B5A-4C8E-BB69-5E0BB5060EF2}" type="slidenum">
              <a:rPr lang="en-US"/>
              <a:pPr>
                <a:defRPr/>
              </a:pPr>
              <a:t>‹#›</a:t>
            </a:fld>
            <a:endParaRPr lang="en-US"/>
          </a:p>
        </p:txBody>
      </p:sp>
    </p:spTree>
    <p:extLst>
      <p:ext uri="{BB962C8B-B14F-4D97-AF65-F5344CB8AC3E}">
        <p14:creationId xmlns:p14="http://schemas.microsoft.com/office/powerpoint/2010/main" val="2336724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cs typeface="+mn-cs"/>
              </a:defRPr>
            </a:lvl1pPr>
          </a:lstStyle>
          <a:p>
            <a:pPr>
              <a:defRPr/>
            </a:pPr>
            <a:fld id="{66BEB876-983D-4E51-A371-A613696521CF}" type="datetimeFigureOut">
              <a:rPr lang="en-US"/>
              <a:pPr>
                <a:defRPr/>
              </a:pPr>
              <a:t>10/30/2015</a:t>
            </a:fld>
            <a:endParaRPr lang="en-US"/>
          </a:p>
        </p:txBody>
      </p:sp>
      <p:sp>
        <p:nvSpPr>
          <p:cNvPr id="5" name="Espace réservé du pied de page 4"/>
          <p:cNvSpPr>
            <a:spLocks noGrp="1"/>
          </p:cNvSpPr>
          <p:nvPr>
            <p:ph type="ftr" sz="quarter" idx="11"/>
          </p:nvPr>
        </p:nvSpPr>
        <p:spPr/>
        <p:txBody>
          <a:bodyPr/>
          <a:lstStyle>
            <a:lvl1pPr>
              <a:defRPr>
                <a:cs typeface="+mn-cs"/>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cs typeface="+mn-cs"/>
              </a:defRPr>
            </a:lvl1pPr>
          </a:lstStyle>
          <a:p>
            <a:pPr>
              <a:defRPr/>
            </a:pPr>
            <a:fld id="{6A540472-DA00-4054-97F6-9E6D51742B6E}" type="slidenum">
              <a:rPr lang="en-US"/>
              <a:pPr>
                <a:defRPr/>
              </a:pPr>
              <a:t>‹#›</a:t>
            </a:fld>
            <a:endParaRPr lang="en-US"/>
          </a:p>
        </p:txBody>
      </p:sp>
    </p:spTree>
    <p:extLst>
      <p:ext uri="{BB962C8B-B14F-4D97-AF65-F5344CB8AC3E}">
        <p14:creationId xmlns:p14="http://schemas.microsoft.com/office/powerpoint/2010/main" val="295629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8824A7D-D878-4FB8-9AAD-3D7ECC1AEE18}" type="slidenum">
              <a:rPr lang="en-US" smtClean="0"/>
              <a:pPr>
                <a:defRPr/>
              </a:pPr>
              <a:t>‹#›</a:t>
            </a:fld>
            <a:endParaRPr lang="en-US"/>
          </a:p>
        </p:txBody>
      </p:sp>
    </p:spTree>
    <p:extLst>
      <p:ext uri="{BB962C8B-B14F-4D97-AF65-F5344CB8AC3E}">
        <p14:creationId xmlns:p14="http://schemas.microsoft.com/office/powerpoint/2010/main" val="4038470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E3BEBAD-1637-4421-9A73-834B91F80AA7}" type="slidenum">
              <a:rPr lang="en-US" smtClean="0"/>
              <a:pPr>
                <a:defRPr/>
              </a:pPr>
              <a:t>‹#›</a:t>
            </a:fld>
            <a:endParaRPr lang="en-US"/>
          </a:p>
        </p:txBody>
      </p:sp>
    </p:spTree>
    <p:extLst>
      <p:ext uri="{BB962C8B-B14F-4D97-AF65-F5344CB8AC3E}">
        <p14:creationId xmlns:p14="http://schemas.microsoft.com/office/powerpoint/2010/main" val="898296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2B0FD70-390E-4432-B774-C66762940EA5}" type="slidenum">
              <a:rPr lang="en-US" smtClean="0"/>
              <a:pPr>
                <a:defRPr/>
              </a:pPr>
              <a:t>‹#›</a:t>
            </a:fld>
            <a:endParaRPr lang="en-US"/>
          </a:p>
        </p:txBody>
      </p:sp>
    </p:spTree>
    <p:extLst>
      <p:ext uri="{BB962C8B-B14F-4D97-AF65-F5344CB8AC3E}">
        <p14:creationId xmlns:p14="http://schemas.microsoft.com/office/powerpoint/2010/main" val="2287826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DBE95CD-BA65-4495-9661-1F2AB87BE666}" type="slidenum">
              <a:rPr lang="en-US" smtClean="0"/>
              <a:pPr>
                <a:defRPr/>
              </a:pPr>
              <a:t>‹#›</a:t>
            </a:fld>
            <a:endParaRPr lang="en-US"/>
          </a:p>
        </p:txBody>
      </p:sp>
    </p:spTree>
    <p:extLst>
      <p:ext uri="{BB962C8B-B14F-4D97-AF65-F5344CB8AC3E}">
        <p14:creationId xmlns:p14="http://schemas.microsoft.com/office/powerpoint/2010/main" val="4200052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AD428E4-662A-40B8-9AAE-9C1C095A6866}" type="slidenum">
              <a:rPr lang="en-US" smtClean="0"/>
              <a:pPr>
                <a:defRPr/>
              </a:pPr>
              <a:t>‹#›</a:t>
            </a:fld>
            <a:endParaRPr lang="en-US"/>
          </a:p>
        </p:txBody>
      </p:sp>
    </p:spTree>
    <p:extLst>
      <p:ext uri="{BB962C8B-B14F-4D97-AF65-F5344CB8AC3E}">
        <p14:creationId xmlns:p14="http://schemas.microsoft.com/office/powerpoint/2010/main" val="464338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8873677-070F-435E-9D6D-2DE87D4AF68B}" type="slidenum">
              <a:rPr lang="en-US" smtClean="0"/>
              <a:pPr>
                <a:defRPr/>
              </a:pPr>
              <a:t>‹#›</a:t>
            </a:fld>
            <a:endParaRPr lang="en-US"/>
          </a:p>
        </p:txBody>
      </p:sp>
    </p:spTree>
    <p:extLst>
      <p:ext uri="{BB962C8B-B14F-4D97-AF65-F5344CB8AC3E}">
        <p14:creationId xmlns:p14="http://schemas.microsoft.com/office/powerpoint/2010/main" val="2989212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7DA718C-48FA-4256-AFF7-A7CFD3A372D3}" type="slidenum">
              <a:rPr lang="en-US" smtClean="0"/>
              <a:pPr>
                <a:defRPr/>
              </a:pPr>
              <a:t>‹#›</a:t>
            </a:fld>
            <a:endParaRPr lang="en-US"/>
          </a:p>
        </p:txBody>
      </p:sp>
    </p:spTree>
    <p:extLst>
      <p:ext uri="{BB962C8B-B14F-4D97-AF65-F5344CB8AC3E}">
        <p14:creationId xmlns:p14="http://schemas.microsoft.com/office/powerpoint/2010/main" val="2964823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782D5D0-E8E3-4C1A-9453-CFB4C548DF50}" type="slidenum">
              <a:rPr lang="en-US" smtClean="0"/>
              <a:pPr>
                <a:defRPr/>
              </a:pPr>
              <a:t>‹#›</a:t>
            </a:fld>
            <a:endParaRPr lang="en-US"/>
          </a:p>
        </p:txBody>
      </p:sp>
    </p:spTree>
    <p:extLst>
      <p:ext uri="{BB962C8B-B14F-4D97-AF65-F5344CB8AC3E}">
        <p14:creationId xmlns:p14="http://schemas.microsoft.com/office/powerpoint/2010/main" val="3152283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cs typeface="+mn-cs"/>
              </a:defRPr>
            </a:lvl1pPr>
          </a:lstStyle>
          <a:p>
            <a:pPr>
              <a:defRPr/>
            </a:pPr>
            <a:fld id="{7983D449-FC98-4F71-BEFA-24F498A8FB93}" type="datetimeFigureOut">
              <a:rPr lang="en-US"/>
              <a:pPr>
                <a:defRPr/>
              </a:pPr>
              <a:t>10/30/2015</a:t>
            </a:fld>
            <a:endParaRPr lang="en-US"/>
          </a:p>
        </p:txBody>
      </p:sp>
      <p:sp>
        <p:nvSpPr>
          <p:cNvPr id="5" name="Espace réservé du pied de page 4"/>
          <p:cNvSpPr>
            <a:spLocks noGrp="1"/>
          </p:cNvSpPr>
          <p:nvPr>
            <p:ph type="ftr" sz="quarter" idx="11"/>
          </p:nvPr>
        </p:nvSpPr>
        <p:spPr/>
        <p:txBody>
          <a:bodyPr/>
          <a:lstStyle>
            <a:lvl1pPr>
              <a:defRPr>
                <a:cs typeface="+mn-cs"/>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cs typeface="+mn-cs"/>
              </a:defRPr>
            </a:lvl1pPr>
          </a:lstStyle>
          <a:p>
            <a:pPr>
              <a:defRPr/>
            </a:pPr>
            <a:fld id="{D62C8582-EA8E-46C3-AEB6-78CB855070EE}" type="slidenum">
              <a:rPr lang="en-US"/>
              <a:pPr>
                <a:defRPr/>
              </a:pPr>
              <a:t>‹#›</a:t>
            </a:fld>
            <a:endParaRPr lang="en-US"/>
          </a:p>
        </p:txBody>
      </p:sp>
    </p:spTree>
    <p:extLst>
      <p:ext uri="{BB962C8B-B14F-4D97-AF65-F5344CB8AC3E}">
        <p14:creationId xmlns:p14="http://schemas.microsoft.com/office/powerpoint/2010/main" val="25703790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479581E-A012-493F-8879-93B9317BBCFB}" type="slidenum">
              <a:rPr lang="en-US" smtClean="0"/>
              <a:pPr>
                <a:defRPr/>
              </a:pPr>
              <a:t>‹#›</a:t>
            </a:fld>
            <a:endParaRPr lang="en-US"/>
          </a:p>
        </p:txBody>
      </p:sp>
    </p:spTree>
    <p:extLst>
      <p:ext uri="{BB962C8B-B14F-4D97-AF65-F5344CB8AC3E}">
        <p14:creationId xmlns:p14="http://schemas.microsoft.com/office/powerpoint/2010/main" val="2344436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4AF75DD-9A92-4B46-BA87-A1060B96217B}" type="slidenum">
              <a:rPr lang="en-US" smtClean="0"/>
              <a:pPr>
                <a:defRPr/>
              </a:pPr>
              <a:t>‹#›</a:t>
            </a:fld>
            <a:endParaRPr lang="en-US"/>
          </a:p>
        </p:txBody>
      </p:sp>
    </p:spTree>
    <p:extLst>
      <p:ext uri="{BB962C8B-B14F-4D97-AF65-F5344CB8AC3E}">
        <p14:creationId xmlns:p14="http://schemas.microsoft.com/office/powerpoint/2010/main" val="3825905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6CBA659-F97C-40F3-B111-E15043B6D649}" type="slidenum">
              <a:rPr lang="en-US" smtClean="0"/>
              <a:pPr>
                <a:defRPr/>
              </a:pPr>
              <a:t>‹#›</a:t>
            </a:fld>
            <a:endParaRPr lang="en-US"/>
          </a:p>
        </p:txBody>
      </p:sp>
    </p:spTree>
    <p:extLst>
      <p:ext uri="{BB962C8B-B14F-4D97-AF65-F5344CB8AC3E}">
        <p14:creationId xmlns:p14="http://schemas.microsoft.com/office/powerpoint/2010/main" val="2256275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cs typeface="+mn-cs"/>
              </a:defRPr>
            </a:lvl1pPr>
          </a:lstStyle>
          <a:p>
            <a:pPr>
              <a:defRPr/>
            </a:pPr>
            <a:fld id="{3651B32E-BA53-4E2D-BAF6-5FEEC66C1FE4}" type="datetimeFigureOut">
              <a:rPr lang="en-US"/>
              <a:pPr>
                <a:defRPr/>
              </a:pPr>
              <a:t>10/30/2015</a:t>
            </a:fld>
            <a:endParaRPr lang="en-US"/>
          </a:p>
        </p:txBody>
      </p:sp>
      <p:sp>
        <p:nvSpPr>
          <p:cNvPr id="5" name="Espace réservé du pied de page 4"/>
          <p:cNvSpPr>
            <a:spLocks noGrp="1"/>
          </p:cNvSpPr>
          <p:nvPr>
            <p:ph type="ftr" sz="quarter" idx="11"/>
          </p:nvPr>
        </p:nvSpPr>
        <p:spPr/>
        <p:txBody>
          <a:bodyPr/>
          <a:lstStyle>
            <a:lvl1pPr>
              <a:defRPr>
                <a:cs typeface="+mn-cs"/>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cs typeface="+mn-cs"/>
              </a:defRPr>
            </a:lvl1pPr>
          </a:lstStyle>
          <a:p>
            <a:pPr>
              <a:defRPr/>
            </a:pPr>
            <a:fld id="{B9CC788A-4CBB-4C21-BFCE-14A060E551D1}" type="slidenum">
              <a:rPr lang="en-US"/>
              <a:pPr>
                <a:defRPr/>
              </a:pPr>
              <a:t>‹#›</a:t>
            </a:fld>
            <a:endParaRPr lang="en-US"/>
          </a:p>
        </p:txBody>
      </p:sp>
    </p:spTree>
    <p:extLst>
      <p:ext uri="{BB962C8B-B14F-4D97-AF65-F5344CB8AC3E}">
        <p14:creationId xmlns:p14="http://schemas.microsoft.com/office/powerpoint/2010/main" val="730646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cs typeface="+mn-cs"/>
              </a:defRPr>
            </a:lvl1pPr>
          </a:lstStyle>
          <a:p>
            <a:pPr>
              <a:defRPr/>
            </a:pPr>
            <a:fld id="{26B5B6FC-AC8E-463C-BB30-5F112E193014}" type="datetimeFigureOut">
              <a:rPr lang="en-US"/>
              <a:pPr>
                <a:defRPr/>
              </a:pPr>
              <a:t>10/30/2015</a:t>
            </a:fld>
            <a:endParaRPr lang="en-US"/>
          </a:p>
        </p:txBody>
      </p:sp>
      <p:sp>
        <p:nvSpPr>
          <p:cNvPr id="6" name="Espace réservé du pied de page 5"/>
          <p:cNvSpPr>
            <a:spLocks noGrp="1"/>
          </p:cNvSpPr>
          <p:nvPr>
            <p:ph type="ftr" sz="quarter" idx="11"/>
          </p:nvPr>
        </p:nvSpPr>
        <p:spPr/>
        <p:txBody>
          <a:bodyPr/>
          <a:lstStyle>
            <a:lvl1pPr>
              <a:defRPr>
                <a:cs typeface="+mn-cs"/>
              </a:defRPr>
            </a:lvl1pPr>
          </a:lstStyle>
          <a:p>
            <a:pPr>
              <a:defRPr/>
            </a:pPr>
            <a:endParaRPr lang="en-US"/>
          </a:p>
        </p:txBody>
      </p:sp>
      <p:sp>
        <p:nvSpPr>
          <p:cNvPr id="7" name="Espace réservé du numéro de diapositive 6"/>
          <p:cNvSpPr>
            <a:spLocks noGrp="1"/>
          </p:cNvSpPr>
          <p:nvPr>
            <p:ph type="sldNum" sz="quarter" idx="12"/>
          </p:nvPr>
        </p:nvSpPr>
        <p:spPr/>
        <p:txBody>
          <a:bodyPr/>
          <a:lstStyle>
            <a:lvl1pPr>
              <a:defRPr>
                <a:cs typeface="+mn-cs"/>
              </a:defRPr>
            </a:lvl1pPr>
          </a:lstStyle>
          <a:p>
            <a:pPr>
              <a:defRPr/>
            </a:pPr>
            <a:fld id="{06993635-425A-4169-8EEF-7B33A635D4B2}" type="slidenum">
              <a:rPr lang="en-US"/>
              <a:pPr>
                <a:defRPr/>
              </a:pPr>
              <a:t>‹#›</a:t>
            </a:fld>
            <a:endParaRPr lang="en-US"/>
          </a:p>
        </p:txBody>
      </p:sp>
    </p:spTree>
    <p:extLst>
      <p:ext uri="{BB962C8B-B14F-4D97-AF65-F5344CB8AC3E}">
        <p14:creationId xmlns:p14="http://schemas.microsoft.com/office/powerpoint/2010/main" val="2559662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cs typeface="+mn-cs"/>
              </a:defRPr>
            </a:lvl1pPr>
          </a:lstStyle>
          <a:p>
            <a:pPr>
              <a:defRPr/>
            </a:pPr>
            <a:fld id="{7102DBD1-8687-4DD8-88D0-FCD39622CA3D}" type="datetimeFigureOut">
              <a:rPr lang="en-US"/>
              <a:pPr>
                <a:defRPr/>
              </a:pPr>
              <a:t>10/30/2015</a:t>
            </a:fld>
            <a:endParaRPr lang="en-US"/>
          </a:p>
        </p:txBody>
      </p:sp>
      <p:sp>
        <p:nvSpPr>
          <p:cNvPr id="8" name="Espace réservé du pied de page 7"/>
          <p:cNvSpPr>
            <a:spLocks noGrp="1"/>
          </p:cNvSpPr>
          <p:nvPr>
            <p:ph type="ftr" sz="quarter" idx="11"/>
          </p:nvPr>
        </p:nvSpPr>
        <p:spPr/>
        <p:txBody>
          <a:bodyPr/>
          <a:lstStyle>
            <a:lvl1pPr>
              <a:defRPr>
                <a:cs typeface="+mn-cs"/>
              </a:defRPr>
            </a:lvl1pPr>
          </a:lstStyle>
          <a:p>
            <a:pPr>
              <a:defRPr/>
            </a:pPr>
            <a:endParaRPr lang="en-US"/>
          </a:p>
        </p:txBody>
      </p:sp>
      <p:sp>
        <p:nvSpPr>
          <p:cNvPr id="9" name="Espace réservé du numéro de diapositive 8"/>
          <p:cNvSpPr>
            <a:spLocks noGrp="1"/>
          </p:cNvSpPr>
          <p:nvPr>
            <p:ph type="sldNum" sz="quarter" idx="12"/>
          </p:nvPr>
        </p:nvSpPr>
        <p:spPr/>
        <p:txBody>
          <a:bodyPr/>
          <a:lstStyle>
            <a:lvl1pPr>
              <a:defRPr>
                <a:cs typeface="+mn-cs"/>
              </a:defRPr>
            </a:lvl1pPr>
          </a:lstStyle>
          <a:p>
            <a:pPr>
              <a:defRPr/>
            </a:pPr>
            <a:fld id="{31C7D5C0-F7CA-460D-A657-84D20087A939}" type="slidenum">
              <a:rPr lang="en-US"/>
              <a:pPr>
                <a:defRPr/>
              </a:pPr>
              <a:t>‹#›</a:t>
            </a:fld>
            <a:endParaRPr lang="en-US"/>
          </a:p>
        </p:txBody>
      </p:sp>
    </p:spTree>
    <p:extLst>
      <p:ext uri="{BB962C8B-B14F-4D97-AF65-F5344CB8AC3E}">
        <p14:creationId xmlns:p14="http://schemas.microsoft.com/office/powerpoint/2010/main" val="2642597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cs typeface="+mn-cs"/>
              </a:defRPr>
            </a:lvl1pPr>
          </a:lstStyle>
          <a:p>
            <a:pPr>
              <a:defRPr/>
            </a:pPr>
            <a:fld id="{2B557C5A-5297-44B1-B3D6-FC38FC42CC3B}" type="datetimeFigureOut">
              <a:rPr lang="en-US"/>
              <a:pPr>
                <a:defRPr/>
              </a:pPr>
              <a:t>10/30/2015</a:t>
            </a:fld>
            <a:endParaRPr lang="en-US"/>
          </a:p>
        </p:txBody>
      </p:sp>
      <p:sp>
        <p:nvSpPr>
          <p:cNvPr id="4" name="Espace réservé du pied de page 3"/>
          <p:cNvSpPr>
            <a:spLocks noGrp="1"/>
          </p:cNvSpPr>
          <p:nvPr>
            <p:ph type="ftr" sz="quarter" idx="11"/>
          </p:nvPr>
        </p:nvSpPr>
        <p:spPr/>
        <p:txBody>
          <a:bodyPr/>
          <a:lstStyle>
            <a:lvl1pPr>
              <a:defRPr>
                <a:cs typeface="+mn-cs"/>
              </a:defRPr>
            </a:lvl1pPr>
          </a:lstStyle>
          <a:p>
            <a:pPr>
              <a:defRPr/>
            </a:pPr>
            <a:endParaRPr lang="en-US"/>
          </a:p>
        </p:txBody>
      </p:sp>
      <p:sp>
        <p:nvSpPr>
          <p:cNvPr id="5" name="Espace réservé du numéro de diapositive 4"/>
          <p:cNvSpPr>
            <a:spLocks noGrp="1"/>
          </p:cNvSpPr>
          <p:nvPr>
            <p:ph type="sldNum" sz="quarter" idx="12"/>
          </p:nvPr>
        </p:nvSpPr>
        <p:spPr/>
        <p:txBody>
          <a:bodyPr/>
          <a:lstStyle>
            <a:lvl1pPr>
              <a:defRPr>
                <a:cs typeface="+mn-cs"/>
              </a:defRPr>
            </a:lvl1pPr>
          </a:lstStyle>
          <a:p>
            <a:pPr>
              <a:defRPr/>
            </a:pPr>
            <a:fld id="{656F866F-6BFB-45E5-A923-FF2FE83EB8A5}" type="slidenum">
              <a:rPr lang="en-US"/>
              <a:pPr>
                <a:defRPr/>
              </a:pPr>
              <a:t>‹#›</a:t>
            </a:fld>
            <a:endParaRPr lang="en-US"/>
          </a:p>
        </p:txBody>
      </p:sp>
    </p:spTree>
    <p:extLst>
      <p:ext uri="{BB962C8B-B14F-4D97-AF65-F5344CB8AC3E}">
        <p14:creationId xmlns:p14="http://schemas.microsoft.com/office/powerpoint/2010/main" val="1892873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cs typeface="+mn-cs"/>
              </a:defRPr>
            </a:lvl1pPr>
          </a:lstStyle>
          <a:p>
            <a:pPr>
              <a:defRPr/>
            </a:pPr>
            <a:fld id="{C63DD90B-D33B-4DBA-98E4-E9EF63471927}" type="datetimeFigureOut">
              <a:rPr lang="en-US"/>
              <a:pPr>
                <a:defRPr/>
              </a:pPr>
              <a:t>10/30/2015</a:t>
            </a:fld>
            <a:endParaRPr lang="en-US"/>
          </a:p>
        </p:txBody>
      </p:sp>
      <p:sp>
        <p:nvSpPr>
          <p:cNvPr id="3" name="Espace réservé du pied de page 2"/>
          <p:cNvSpPr>
            <a:spLocks noGrp="1"/>
          </p:cNvSpPr>
          <p:nvPr>
            <p:ph type="ftr" sz="quarter" idx="11"/>
          </p:nvPr>
        </p:nvSpPr>
        <p:spPr/>
        <p:txBody>
          <a:bodyPr/>
          <a:lstStyle>
            <a:lvl1pPr>
              <a:defRPr>
                <a:cs typeface="+mn-cs"/>
              </a:defRPr>
            </a:lvl1pPr>
          </a:lstStyle>
          <a:p>
            <a:pPr>
              <a:defRPr/>
            </a:pPr>
            <a:endParaRPr lang="en-US"/>
          </a:p>
        </p:txBody>
      </p:sp>
      <p:sp>
        <p:nvSpPr>
          <p:cNvPr id="4" name="Espace réservé du numéro de diapositive 3"/>
          <p:cNvSpPr>
            <a:spLocks noGrp="1"/>
          </p:cNvSpPr>
          <p:nvPr>
            <p:ph type="sldNum" sz="quarter" idx="12"/>
          </p:nvPr>
        </p:nvSpPr>
        <p:spPr/>
        <p:txBody>
          <a:bodyPr/>
          <a:lstStyle>
            <a:lvl1pPr>
              <a:defRPr>
                <a:cs typeface="+mn-cs"/>
              </a:defRPr>
            </a:lvl1pPr>
          </a:lstStyle>
          <a:p>
            <a:pPr>
              <a:defRPr/>
            </a:pPr>
            <a:fld id="{9820D410-2235-4F04-B840-E2A3B267FAF7}" type="slidenum">
              <a:rPr lang="en-US"/>
              <a:pPr>
                <a:defRPr/>
              </a:pPr>
              <a:t>‹#›</a:t>
            </a:fld>
            <a:endParaRPr lang="en-US"/>
          </a:p>
        </p:txBody>
      </p:sp>
    </p:spTree>
    <p:extLst>
      <p:ext uri="{BB962C8B-B14F-4D97-AF65-F5344CB8AC3E}">
        <p14:creationId xmlns:p14="http://schemas.microsoft.com/office/powerpoint/2010/main" val="167426063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cs typeface="+mn-cs"/>
              </a:defRPr>
            </a:lvl1pPr>
          </a:lstStyle>
          <a:p>
            <a:pPr>
              <a:defRPr/>
            </a:pPr>
            <a:fld id="{FF51EDB9-EEC9-45D3-9AC1-C7ED88AFEB1C}" type="datetimeFigureOut">
              <a:rPr lang="en-US"/>
              <a:pPr>
                <a:defRPr/>
              </a:pPr>
              <a:t>10/30/2015</a:t>
            </a:fld>
            <a:endParaRPr lang="en-US"/>
          </a:p>
        </p:txBody>
      </p:sp>
      <p:sp>
        <p:nvSpPr>
          <p:cNvPr id="6" name="Espace réservé du pied de page 5"/>
          <p:cNvSpPr>
            <a:spLocks noGrp="1"/>
          </p:cNvSpPr>
          <p:nvPr>
            <p:ph type="ftr" sz="quarter" idx="11"/>
          </p:nvPr>
        </p:nvSpPr>
        <p:spPr/>
        <p:txBody>
          <a:bodyPr/>
          <a:lstStyle>
            <a:lvl1pPr>
              <a:defRPr>
                <a:cs typeface="+mn-cs"/>
              </a:defRPr>
            </a:lvl1pPr>
          </a:lstStyle>
          <a:p>
            <a:pPr>
              <a:defRPr/>
            </a:pPr>
            <a:endParaRPr lang="en-US"/>
          </a:p>
        </p:txBody>
      </p:sp>
      <p:sp>
        <p:nvSpPr>
          <p:cNvPr id="7" name="Espace réservé du numéro de diapositive 6"/>
          <p:cNvSpPr>
            <a:spLocks noGrp="1"/>
          </p:cNvSpPr>
          <p:nvPr>
            <p:ph type="sldNum" sz="quarter" idx="12"/>
          </p:nvPr>
        </p:nvSpPr>
        <p:spPr/>
        <p:txBody>
          <a:bodyPr/>
          <a:lstStyle>
            <a:lvl1pPr>
              <a:defRPr>
                <a:cs typeface="+mn-cs"/>
              </a:defRPr>
            </a:lvl1pPr>
          </a:lstStyle>
          <a:p>
            <a:pPr>
              <a:defRPr/>
            </a:pPr>
            <a:fld id="{98B907BF-0888-4AD9-8E60-891AE0A96D8F}" type="slidenum">
              <a:rPr lang="en-US"/>
              <a:pPr>
                <a:defRPr/>
              </a:pPr>
              <a:t>‹#›</a:t>
            </a:fld>
            <a:endParaRPr lang="en-US"/>
          </a:p>
        </p:txBody>
      </p:sp>
    </p:spTree>
    <p:extLst>
      <p:ext uri="{BB962C8B-B14F-4D97-AF65-F5344CB8AC3E}">
        <p14:creationId xmlns:p14="http://schemas.microsoft.com/office/powerpoint/2010/main" val="206794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cs typeface="+mn-cs"/>
              </a:defRPr>
            </a:lvl1pPr>
          </a:lstStyle>
          <a:p>
            <a:pPr>
              <a:defRPr/>
            </a:pPr>
            <a:fld id="{31207583-BF01-4A34-A0F1-B228EB59ABAF}" type="datetimeFigureOut">
              <a:rPr lang="en-US"/>
              <a:pPr>
                <a:defRPr/>
              </a:pPr>
              <a:t>10/30/2015</a:t>
            </a:fld>
            <a:endParaRPr lang="en-US"/>
          </a:p>
        </p:txBody>
      </p:sp>
      <p:sp>
        <p:nvSpPr>
          <p:cNvPr id="6" name="Espace réservé du pied de page 5"/>
          <p:cNvSpPr>
            <a:spLocks noGrp="1"/>
          </p:cNvSpPr>
          <p:nvPr>
            <p:ph type="ftr" sz="quarter" idx="11"/>
          </p:nvPr>
        </p:nvSpPr>
        <p:spPr/>
        <p:txBody>
          <a:bodyPr/>
          <a:lstStyle>
            <a:lvl1pPr>
              <a:defRPr>
                <a:cs typeface="+mn-cs"/>
              </a:defRPr>
            </a:lvl1pPr>
          </a:lstStyle>
          <a:p>
            <a:pPr>
              <a:defRPr/>
            </a:pPr>
            <a:endParaRPr lang="en-US"/>
          </a:p>
        </p:txBody>
      </p:sp>
      <p:sp>
        <p:nvSpPr>
          <p:cNvPr id="7" name="Espace réservé du numéro de diapositive 6"/>
          <p:cNvSpPr>
            <a:spLocks noGrp="1"/>
          </p:cNvSpPr>
          <p:nvPr>
            <p:ph type="sldNum" sz="quarter" idx="12"/>
          </p:nvPr>
        </p:nvSpPr>
        <p:spPr/>
        <p:txBody>
          <a:bodyPr/>
          <a:lstStyle>
            <a:lvl1pPr>
              <a:defRPr>
                <a:cs typeface="+mn-cs"/>
              </a:defRPr>
            </a:lvl1pPr>
          </a:lstStyle>
          <a:p>
            <a:pPr>
              <a:defRPr/>
            </a:pPr>
            <a:fld id="{7DDE785F-8E18-4BA5-BF64-EE7FB21890AD}" type="slidenum">
              <a:rPr lang="en-US"/>
              <a:pPr>
                <a:defRPr/>
              </a:pPr>
              <a:t>‹#›</a:t>
            </a:fld>
            <a:endParaRPr lang="en-US"/>
          </a:p>
        </p:txBody>
      </p:sp>
    </p:spTree>
    <p:extLst>
      <p:ext uri="{BB962C8B-B14F-4D97-AF65-F5344CB8AC3E}">
        <p14:creationId xmlns:p14="http://schemas.microsoft.com/office/powerpoint/2010/main" val="1768869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57000">
              <a:schemeClr val="accent1">
                <a:lumMod val="0"/>
                <a:lumOff val="100000"/>
              </a:schemeClr>
            </a:gs>
            <a:gs pos="100000">
              <a:schemeClr val="accent1">
                <a:lumMod val="75000"/>
              </a:schemeClr>
            </a:gs>
          </a:gsLst>
          <a:path path="circle">
            <a:fillToRect l="100000" t="100000"/>
          </a:path>
          <a:tileRect/>
        </a:gradFill>
        <a:effectLst/>
      </p:bgPr>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2051"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95000"/>
                  </a:prstClr>
                </a:solidFill>
                <a:latin typeface="Corbel"/>
              </a:defRPr>
            </a:lvl1pPr>
          </a:lstStyle>
          <a:p>
            <a:pPr eaLnBrk="1" hangingPunct="1">
              <a:defRPr/>
            </a:pPr>
            <a:endParaRPr lang="en-US" dirty="0">
              <a:cs typeface="Arial" pitchFamily="34" charset="0"/>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95000"/>
                  </a:prstClr>
                </a:solidFill>
                <a:latin typeface="Corbel"/>
              </a:defRPr>
            </a:lvl1pPr>
          </a:lstStyle>
          <a:p>
            <a:pPr eaLnBrk="1" hangingPunct="1">
              <a:defRPr/>
            </a:pPr>
            <a:endParaRPr lang="en-US">
              <a:cs typeface="Arial" pitchFamily="34" charset="0"/>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95000"/>
                  </a:prstClr>
                </a:solidFill>
                <a:latin typeface="Corbel"/>
              </a:defRPr>
            </a:lvl1pPr>
          </a:lstStyle>
          <a:p>
            <a:pPr eaLnBrk="1" hangingPunct="1">
              <a:defRPr/>
            </a:pPr>
            <a:fld id="{E3F94DC0-2476-45CD-A9AC-86D1380A238D}" type="slidenum">
              <a:rPr lang="en-US">
                <a:cs typeface="Arial" pitchFamily="34" charset="0"/>
              </a:rPr>
              <a:pPr eaLnBrk="1" hangingPunct="1">
                <a:defRPr/>
              </a:pPr>
              <a:t>‹#›</a:t>
            </a:fld>
            <a:endParaRPr lang="en-US">
              <a:cs typeface="Arial" pitchFamily="34" charset="0"/>
            </a:endParaRPr>
          </a:p>
        </p:txBody>
      </p:sp>
    </p:spTree>
    <p:extLst>
      <p:ext uri="{BB962C8B-B14F-4D97-AF65-F5344CB8AC3E}">
        <p14:creationId xmlns:p14="http://schemas.microsoft.com/office/powerpoint/2010/main" val="270660046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57000">
              <a:schemeClr val="accent1">
                <a:lumMod val="0"/>
                <a:lumOff val="100000"/>
              </a:schemeClr>
            </a:gs>
            <a:gs pos="100000">
              <a:schemeClr val="accent1">
                <a:lumMod val="75000"/>
              </a:schemeClr>
            </a:gs>
          </a:gsLst>
          <a:path path="circle">
            <a:fillToRect l="100000" t="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hangingPunct="1">
              <a:defRPr/>
            </a:pPr>
            <a:endParaRPr lang="en-US" dirty="0">
              <a:cs typeface="Arial" pitchFamily="34"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hangingPunct="1">
              <a:defRPr/>
            </a:pPr>
            <a:endParaRPr lang="en-US">
              <a:cs typeface="Arial" pitchFamily="34"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hangingPunct="1">
              <a:defRPr/>
            </a:pPr>
            <a:fld id="{E3F94DC0-2476-45CD-A9AC-86D1380A238D}" type="slidenum">
              <a:rPr lang="en-US" smtClean="0">
                <a:cs typeface="Arial" pitchFamily="34" charset="0"/>
              </a:rPr>
              <a:pPr eaLnBrk="1" hangingPunct="1">
                <a:defRPr/>
              </a:pPr>
              <a:t>‹#›</a:t>
            </a:fld>
            <a:endParaRPr lang="en-US">
              <a:cs typeface="Arial" pitchFamily="34" charset="0"/>
            </a:endParaRPr>
          </a:p>
        </p:txBody>
      </p:sp>
      <p:pic>
        <p:nvPicPr>
          <p:cNvPr id="7"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26043"/>
            <a:ext cx="1360017" cy="77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91351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Layout" Target="../diagrams/layout2.xml"/><Relationship Id="rId3" Type="http://schemas.openxmlformats.org/officeDocument/2006/relationships/image" Target="../media/image3.png"/><Relationship Id="rId7" Type="http://schemas.openxmlformats.org/officeDocument/2006/relationships/diagramColors" Target="../diagrams/colors1.xml"/><Relationship Id="rId12" Type="http://schemas.openxmlformats.org/officeDocument/2006/relationships/diagramData" Target="../diagrams/data2.xml"/><Relationship Id="rId2" Type="http://schemas.openxmlformats.org/officeDocument/2006/relationships/image" Target="../media/image2.png"/><Relationship Id="rId16" Type="http://schemas.microsoft.com/office/2007/relationships/diagramDrawing" Target="../diagrams/drawing2.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6.tiff"/><Relationship Id="rId5" Type="http://schemas.openxmlformats.org/officeDocument/2006/relationships/diagramLayout" Target="../diagrams/layout1.xml"/><Relationship Id="rId15" Type="http://schemas.openxmlformats.org/officeDocument/2006/relationships/diagramColors" Target="../diagrams/colors2.xml"/><Relationship Id="rId10" Type="http://schemas.openxmlformats.org/officeDocument/2006/relationships/image" Target="../media/image5.jpeg"/><Relationship Id="rId4" Type="http://schemas.openxmlformats.org/officeDocument/2006/relationships/diagramData" Target="../diagrams/data1.xml"/><Relationship Id="rId9" Type="http://schemas.openxmlformats.org/officeDocument/2006/relationships/image" Target="../media/image4.png"/><Relationship Id="rId14" Type="http://schemas.openxmlformats.org/officeDocument/2006/relationships/diagramQuickStyle" Target="../diagrams/quickStyle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10.gif"/><Relationship Id="rId2" Type="http://schemas.openxmlformats.org/officeDocument/2006/relationships/diagramData" Target="../diagrams/data17.xml"/><Relationship Id="rId1" Type="http://schemas.openxmlformats.org/officeDocument/2006/relationships/slideLayout" Target="../slideLayouts/slideLayout15.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9.xml"/><Relationship Id="rId13" Type="http://schemas.openxmlformats.org/officeDocument/2006/relationships/diagramLayout" Target="../diagrams/layout20.xml"/><Relationship Id="rId3" Type="http://schemas.openxmlformats.org/officeDocument/2006/relationships/diagramLayout" Target="../diagrams/layout18.xml"/><Relationship Id="rId7" Type="http://schemas.openxmlformats.org/officeDocument/2006/relationships/diagramData" Target="../diagrams/data19.xml"/><Relationship Id="rId12" Type="http://schemas.openxmlformats.org/officeDocument/2006/relationships/diagramData" Target="../diagrams/data20.xml"/><Relationship Id="rId2" Type="http://schemas.openxmlformats.org/officeDocument/2006/relationships/diagramData" Target="../diagrams/data18.xml"/><Relationship Id="rId16" Type="http://schemas.microsoft.com/office/2007/relationships/diagramDrawing" Target="../diagrams/drawing20.xml"/><Relationship Id="rId1" Type="http://schemas.openxmlformats.org/officeDocument/2006/relationships/slideLayout" Target="../slideLayouts/slideLayout12.xml"/><Relationship Id="rId6" Type="http://schemas.microsoft.com/office/2007/relationships/diagramDrawing" Target="../diagrams/drawing18.xml"/><Relationship Id="rId11" Type="http://schemas.microsoft.com/office/2007/relationships/diagramDrawing" Target="../diagrams/drawing19.xml"/><Relationship Id="rId5" Type="http://schemas.openxmlformats.org/officeDocument/2006/relationships/diagramColors" Target="../diagrams/colors18.xml"/><Relationship Id="rId15" Type="http://schemas.openxmlformats.org/officeDocument/2006/relationships/diagramColors" Target="../diagrams/colors20.xml"/><Relationship Id="rId10" Type="http://schemas.openxmlformats.org/officeDocument/2006/relationships/diagramColors" Target="../diagrams/colors19.xml"/><Relationship Id="rId4" Type="http://schemas.openxmlformats.org/officeDocument/2006/relationships/diagramQuickStyle" Target="../diagrams/quickStyle18.xml"/><Relationship Id="rId9" Type="http://schemas.openxmlformats.org/officeDocument/2006/relationships/diagramQuickStyle" Target="../diagrams/quickStyle19.xml"/><Relationship Id="rId14" Type="http://schemas.openxmlformats.org/officeDocument/2006/relationships/diagramQuickStyle" Target="../diagrams/quickStyle20.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2.xml"/><Relationship Id="rId3" Type="http://schemas.openxmlformats.org/officeDocument/2006/relationships/diagramLayout" Target="../diagrams/layout21.xml"/><Relationship Id="rId7" Type="http://schemas.openxmlformats.org/officeDocument/2006/relationships/image" Target="../media/image12.png"/><Relationship Id="rId12" Type="http://schemas.microsoft.com/office/2007/relationships/diagramDrawing" Target="../diagrams/drawing22.xml"/><Relationship Id="rId2" Type="http://schemas.openxmlformats.org/officeDocument/2006/relationships/diagramData" Target="../diagrams/data21.xml"/><Relationship Id="rId1" Type="http://schemas.openxmlformats.org/officeDocument/2006/relationships/slideLayout" Target="../slideLayouts/slideLayout13.xml"/><Relationship Id="rId6" Type="http://schemas.microsoft.com/office/2007/relationships/diagramDrawing" Target="../diagrams/drawing21.xml"/><Relationship Id="rId11" Type="http://schemas.openxmlformats.org/officeDocument/2006/relationships/diagramColors" Target="../diagrams/colors22.xml"/><Relationship Id="rId5" Type="http://schemas.openxmlformats.org/officeDocument/2006/relationships/diagramColors" Target="../diagrams/colors21.xml"/><Relationship Id="rId10" Type="http://schemas.openxmlformats.org/officeDocument/2006/relationships/diagramQuickStyle" Target="../diagrams/quickStyle22.xml"/><Relationship Id="rId4" Type="http://schemas.openxmlformats.org/officeDocument/2006/relationships/diagramQuickStyle" Target="../diagrams/quickStyle21.xml"/><Relationship Id="rId9" Type="http://schemas.openxmlformats.org/officeDocument/2006/relationships/diagramLayout" Target="../diagrams/layout2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13.png"/><Relationship Id="rId2" Type="http://schemas.openxmlformats.org/officeDocument/2006/relationships/diagramData" Target="../diagrams/data23.xml"/><Relationship Id="rId1" Type="http://schemas.openxmlformats.org/officeDocument/2006/relationships/slideLayout" Target="../slideLayouts/slideLayout13.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26.xml"/><Relationship Id="rId13" Type="http://schemas.openxmlformats.org/officeDocument/2006/relationships/image" Target="../media/image16.jpg"/><Relationship Id="rId3" Type="http://schemas.openxmlformats.org/officeDocument/2006/relationships/diagramLayout" Target="../diagrams/layout25.xml"/><Relationship Id="rId7" Type="http://schemas.openxmlformats.org/officeDocument/2006/relationships/diagramData" Target="../diagrams/data26.xml"/><Relationship Id="rId12" Type="http://schemas.openxmlformats.org/officeDocument/2006/relationships/image" Target="../media/image15.jpeg"/><Relationship Id="rId2" Type="http://schemas.openxmlformats.org/officeDocument/2006/relationships/diagramData" Target="../diagrams/data25.xml"/><Relationship Id="rId1" Type="http://schemas.openxmlformats.org/officeDocument/2006/relationships/slideLayout" Target="../slideLayouts/slideLayout18.xml"/><Relationship Id="rId6" Type="http://schemas.microsoft.com/office/2007/relationships/diagramDrawing" Target="../diagrams/drawing25.xml"/><Relationship Id="rId11" Type="http://schemas.microsoft.com/office/2007/relationships/diagramDrawing" Target="../diagrams/drawing26.xml"/><Relationship Id="rId5" Type="http://schemas.openxmlformats.org/officeDocument/2006/relationships/diagramColors" Target="../diagrams/colors25.xml"/><Relationship Id="rId10" Type="http://schemas.openxmlformats.org/officeDocument/2006/relationships/diagramColors" Target="../diagrams/colors26.xml"/><Relationship Id="rId4" Type="http://schemas.openxmlformats.org/officeDocument/2006/relationships/diagramQuickStyle" Target="../diagrams/quickStyle25.xml"/><Relationship Id="rId9" Type="http://schemas.openxmlformats.org/officeDocument/2006/relationships/diagramQuickStyle" Target="../diagrams/quickStyle2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7.xml"/><Relationship Id="rId7" Type="http://schemas.openxmlformats.org/officeDocument/2006/relationships/image" Target="../media/image17.emf"/><Relationship Id="rId2" Type="http://schemas.openxmlformats.org/officeDocument/2006/relationships/diagramData" Target="../diagrams/data27.xml"/><Relationship Id="rId1" Type="http://schemas.openxmlformats.org/officeDocument/2006/relationships/slideLayout" Target="../slideLayouts/slideLayout18.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8.xml"/><Relationship Id="rId13" Type="http://schemas.openxmlformats.org/officeDocument/2006/relationships/diagramColors" Target="../diagrams/colors29.xml"/><Relationship Id="rId3" Type="http://schemas.openxmlformats.org/officeDocument/2006/relationships/image" Target="../media/image23.emf"/><Relationship Id="rId7" Type="http://schemas.openxmlformats.org/officeDocument/2006/relationships/diagramQuickStyle" Target="../diagrams/quickStyle28.xml"/><Relationship Id="rId12" Type="http://schemas.openxmlformats.org/officeDocument/2006/relationships/diagramQuickStyle" Target="../diagrams/quickStyle29.xml"/><Relationship Id="rId2" Type="http://schemas.openxmlformats.org/officeDocument/2006/relationships/image" Target="../media/image22.emf"/><Relationship Id="rId1" Type="http://schemas.openxmlformats.org/officeDocument/2006/relationships/slideLayout" Target="../slideLayouts/slideLayout18.xml"/><Relationship Id="rId6" Type="http://schemas.openxmlformats.org/officeDocument/2006/relationships/diagramLayout" Target="../diagrams/layout28.xml"/><Relationship Id="rId11" Type="http://schemas.openxmlformats.org/officeDocument/2006/relationships/diagramLayout" Target="../diagrams/layout29.xml"/><Relationship Id="rId5" Type="http://schemas.openxmlformats.org/officeDocument/2006/relationships/diagramData" Target="../diagrams/data28.xml"/><Relationship Id="rId10" Type="http://schemas.openxmlformats.org/officeDocument/2006/relationships/diagramData" Target="../diagrams/data29.xml"/><Relationship Id="rId4" Type="http://schemas.openxmlformats.org/officeDocument/2006/relationships/image" Target="../media/image24.emf"/><Relationship Id="rId9" Type="http://schemas.microsoft.com/office/2007/relationships/diagramDrawing" Target="../diagrams/drawing28.xml"/><Relationship Id="rId14" Type="http://schemas.microsoft.com/office/2007/relationships/diagramDrawing" Target="../diagrams/drawing2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0.xml"/><Relationship Id="rId7" Type="http://schemas.openxmlformats.org/officeDocument/2006/relationships/image" Target="../media/image25.jpg"/><Relationship Id="rId2" Type="http://schemas.openxmlformats.org/officeDocument/2006/relationships/diagramData" Target="../diagrams/data30.xml"/><Relationship Id="rId1" Type="http://schemas.openxmlformats.org/officeDocument/2006/relationships/slideLayout" Target="../slideLayouts/slideLayout18.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image" Target="../media/image30.jpeg"/><Relationship Id="rId1" Type="http://schemas.openxmlformats.org/officeDocument/2006/relationships/slideLayout" Target="../slideLayouts/slideLayout18.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29.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32.tiff"/><Relationship Id="rId7" Type="http://schemas.openxmlformats.org/officeDocument/2006/relationships/diagramColors" Target="../diagrams/colors32.xml"/><Relationship Id="rId2"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diagramData" Target="../diagrams/data8.xml"/><Relationship Id="rId2" Type="http://schemas.openxmlformats.org/officeDocument/2006/relationships/diagramData" Target="../diagrams/data6.xml"/><Relationship Id="rId16" Type="http://schemas.microsoft.com/office/2007/relationships/diagramDrawing" Target="../diagrams/drawing8.xml"/><Relationship Id="rId1" Type="http://schemas.openxmlformats.org/officeDocument/2006/relationships/slideLayout" Target="../slideLayouts/slideLayout15.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8.png"/><Relationship Id="rId2" Type="http://schemas.openxmlformats.org/officeDocument/2006/relationships/diagramData" Target="../diagrams/data13.xml"/><Relationship Id="rId1" Type="http://schemas.openxmlformats.org/officeDocument/2006/relationships/slideLayout" Target="../slideLayouts/slideLayout1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5.xml"/><Relationship Id="rId13" Type="http://schemas.openxmlformats.org/officeDocument/2006/relationships/diagramData" Target="../diagrams/data16.xml"/><Relationship Id="rId3" Type="http://schemas.openxmlformats.org/officeDocument/2006/relationships/diagramLayout" Target="../diagrams/layout14.xml"/><Relationship Id="rId7" Type="http://schemas.openxmlformats.org/officeDocument/2006/relationships/diagramData" Target="../diagrams/data15.xml"/><Relationship Id="rId12" Type="http://schemas.openxmlformats.org/officeDocument/2006/relationships/image" Target="../media/image9.jpeg"/><Relationship Id="rId17" Type="http://schemas.microsoft.com/office/2007/relationships/diagramDrawing" Target="../diagrams/drawing16.xml"/><Relationship Id="rId2" Type="http://schemas.openxmlformats.org/officeDocument/2006/relationships/diagramData" Target="../diagrams/data14.xml"/><Relationship Id="rId16" Type="http://schemas.openxmlformats.org/officeDocument/2006/relationships/diagramColors" Target="../diagrams/colors16.xml"/><Relationship Id="rId1" Type="http://schemas.openxmlformats.org/officeDocument/2006/relationships/slideLayout" Target="../slideLayouts/slideLayout15.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5" Type="http://schemas.openxmlformats.org/officeDocument/2006/relationships/diagramQuickStyle" Target="../diagrams/quickStyle16.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 Id="rId14" Type="http://schemas.openxmlformats.org/officeDocument/2006/relationships/diagramLayout" Target="../diagrams/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57000">
              <a:schemeClr val="accent1">
                <a:lumMod val="0"/>
                <a:lumOff val="100000"/>
              </a:schemeClr>
            </a:gs>
            <a:gs pos="100000">
              <a:schemeClr val="tx2">
                <a:lumMod val="60000"/>
                <a:lumOff val="40000"/>
              </a:schemeClr>
            </a:gs>
          </a:gsLst>
          <a:path path="circle">
            <a:fillToRect l="100000" t="100000"/>
          </a:path>
          <a:tileRect/>
        </a:gradFill>
        <a:effectLst/>
      </p:bgPr>
    </p:bg>
    <p:spTree>
      <p:nvGrpSpPr>
        <p:cNvPr id="1" name=""/>
        <p:cNvGrpSpPr/>
        <p:nvPr/>
      </p:nvGrpSpPr>
      <p:grpSpPr>
        <a:xfrm>
          <a:off x="0" y="0"/>
          <a:ext cx="0" cy="0"/>
          <a:chOff x="0" y="0"/>
          <a:chExt cx="0" cy="0"/>
        </a:xfrm>
      </p:grpSpPr>
      <p:grpSp>
        <p:nvGrpSpPr>
          <p:cNvPr id="3" name="Group 1"/>
          <p:cNvGrpSpPr>
            <a:grpSpLocks noChangeAspect="1"/>
          </p:cNvGrpSpPr>
          <p:nvPr/>
        </p:nvGrpSpPr>
        <p:grpSpPr bwMode="auto">
          <a:xfrm>
            <a:off x="3996788" y="158995"/>
            <a:ext cx="1192212" cy="1339850"/>
            <a:chOff x="5131" y="187"/>
            <a:chExt cx="1440" cy="1620"/>
          </a:xfrm>
          <a:gradFill>
            <a:gsLst>
              <a:gs pos="0">
                <a:schemeClr val="tx2">
                  <a:lumMod val="60000"/>
                  <a:lumOff val="40000"/>
                </a:schemeClr>
              </a:gs>
              <a:gs pos="35000">
                <a:schemeClr val="accent1">
                  <a:hueOff val="0"/>
                  <a:satOff val="0"/>
                  <a:lumOff val="0"/>
                  <a:alphaOff val="0"/>
                  <a:tint val="37000"/>
                  <a:satMod val="300000"/>
                </a:schemeClr>
              </a:gs>
              <a:gs pos="100000">
                <a:schemeClr val="bg1"/>
              </a:gs>
            </a:gsLst>
            <a:path path="circle">
              <a:fillToRect l="100000" t="100000"/>
            </a:path>
          </a:gradFill>
        </p:grpSpPr>
        <p:pic>
          <p:nvPicPr>
            <p:cNvPr id="159747" name="Picture 3"/>
            <p:cNvPicPr>
              <a:picLocks noChangeAspect="1" noChangeArrowheads="1"/>
            </p:cNvPicPr>
            <p:nvPr/>
          </p:nvPicPr>
          <p:blipFill>
            <a:blip r:embed="rId2" cstate="print"/>
            <a:srcRect/>
            <a:stretch>
              <a:fillRect/>
            </a:stretch>
          </p:blipFill>
          <p:spPr bwMode="auto">
            <a:xfrm>
              <a:off x="5491" y="187"/>
              <a:ext cx="725" cy="984"/>
            </a:xfrm>
            <a:prstGeom prst="rect">
              <a:avLst/>
            </a:prstGeom>
            <a:ln>
              <a:noFill/>
            </a:ln>
            <a:effectLst>
              <a:outerShdw blurRad="292100" dist="139700" dir="2700000" algn="tl" rotWithShape="0">
                <a:srgbClr val="333333">
                  <a:alpha val="65000"/>
                </a:srgbClr>
              </a:outerShdw>
            </a:effectLst>
          </p:spPr>
        </p:pic>
        <p:sp>
          <p:nvSpPr>
            <p:cNvPr id="159746" name="Text Box 2"/>
            <p:cNvSpPr txBox="1">
              <a:spLocks noChangeAspect="1" noChangeArrowheads="1"/>
            </p:cNvSpPr>
            <p:nvPr/>
          </p:nvSpPr>
          <p:spPr bwMode="auto">
            <a:xfrm>
              <a:off x="5131" y="1171"/>
              <a:ext cx="1440" cy="63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500" b="1" i="0" u="none" strike="noStrike" cap="none" normalizeH="0" baseline="0" dirty="0" smtClean="0">
                  <a:ln>
                    <a:noFill/>
                  </a:ln>
                  <a:solidFill>
                    <a:srgbClr val="000099"/>
                  </a:solidFill>
                  <a:effectLst/>
                  <a:latin typeface="Arial" pitchFamily="34" charset="0"/>
                  <a:ea typeface="Calibri" pitchFamily="34" charset="0"/>
                  <a:cs typeface="Arial" pitchFamily="34" charset="0"/>
                </a:rPr>
                <a:t>GOVERNMENT OF ROMANIA</a:t>
              </a:r>
              <a:endParaRPr kumimoji="0" lang="it-IT"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4" name="Group 4"/>
          <p:cNvGrpSpPr>
            <a:grpSpLocks noChangeAspect="1"/>
          </p:cNvGrpSpPr>
          <p:nvPr/>
        </p:nvGrpSpPr>
        <p:grpSpPr bwMode="auto">
          <a:xfrm>
            <a:off x="7006653" y="168275"/>
            <a:ext cx="2101850" cy="1400175"/>
            <a:chOff x="8929" y="517"/>
            <a:chExt cx="2160" cy="1440"/>
          </a:xfrm>
          <a:noFill/>
        </p:grpSpPr>
        <p:pic>
          <p:nvPicPr>
            <p:cNvPr id="159750" name="Picture 6"/>
            <p:cNvPicPr>
              <a:picLocks noChangeAspect="1" noChangeArrowheads="1"/>
            </p:cNvPicPr>
            <p:nvPr/>
          </p:nvPicPr>
          <p:blipFill>
            <a:blip r:embed="rId3" cstate="print"/>
            <a:srcRect/>
            <a:stretch>
              <a:fillRect/>
            </a:stretch>
          </p:blipFill>
          <p:spPr bwMode="auto">
            <a:xfrm>
              <a:off x="9449" y="517"/>
              <a:ext cx="967" cy="910"/>
            </a:xfrm>
            <a:prstGeom prst="rect">
              <a:avLst/>
            </a:prstGeom>
            <a:ln>
              <a:noFill/>
            </a:ln>
            <a:effectLst>
              <a:outerShdw blurRad="292100" dist="139700" dir="2700000" algn="tl" rotWithShape="0">
                <a:srgbClr val="333333">
                  <a:alpha val="65000"/>
                </a:srgbClr>
              </a:outerShdw>
            </a:effectLst>
          </p:spPr>
        </p:pic>
        <p:sp>
          <p:nvSpPr>
            <p:cNvPr id="159749" name="Text Box 5"/>
            <p:cNvSpPr txBox="1">
              <a:spLocks noChangeAspect="1" noChangeArrowheads="1"/>
            </p:cNvSpPr>
            <p:nvPr/>
          </p:nvSpPr>
          <p:spPr bwMode="auto">
            <a:xfrm>
              <a:off x="8929" y="1492"/>
              <a:ext cx="2160" cy="465"/>
            </a:xfrm>
            <a:prstGeom prst="rect">
              <a:avLst/>
            </a:prstGeom>
            <a:grp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rgbClr val="000099"/>
                  </a:solidFill>
                  <a:effectLst/>
                  <a:latin typeface="Arial" pitchFamily="34" charset="0"/>
                  <a:ea typeface="Calibri" pitchFamily="34" charset="0"/>
                  <a:cs typeface="Arial" pitchFamily="34" charset="0"/>
                </a:rPr>
                <a:t>Structural Instruments</a:t>
              </a:r>
              <a:endParaRPr kumimoji="0" 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500" b="1" i="0" u="none" strike="noStrike" cap="none" normalizeH="0" baseline="0" smtClean="0">
                  <a:ln>
                    <a:noFill/>
                  </a:ln>
                  <a:solidFill>
                    <a:srgbClr val="000099"/>
                  </a:solidFill>
                  <a:effectLst/>
                  <a:latin typeface="Arial" pitchFamily="34" charset="0"/>
                  <a:ea typeface="Calibri" pitchFamily="34" charset="0"/>
                  <a:cs typeface="Arial" pitchFamily="34" charset="0"/>
                </a:rPr>
                <a:t>2007-2013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59758" name="Rectangle 14"/>
          <p:cNvSpPr>
            <a:spLocks noChangeArrowheads="1"/>
          </p:cNvSpPr>
          <p:nvPr/>
        </p:nvSpPr>
        <p:spPr bwMode="auto">
          <a:xfrm>
            <a:off x="251520" y="1523508"/>
            <a:ext cx="8640960" cy="19236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tx1"/>
                </a:solidFill>
                <a:effectLst/>
                <a:latin typeface="+mj-lt"/>
                <a:ea typeface="Times New Roman" pitchFamily="18" charset="0"/>
                <a:cs typeface="Times New Roman" pitchFamily="18" charset="0"/>
              </a:rPr>
              <a:t>Sectoral Operational Programme </a:t>
            </a:r>
            <a:endParaRPr kumimoji="0" lang="ro-RO" sz="14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tx1"/>
                </a:solidFill>
                <a:effectLst/>
                <a:latin typeface="+mj-lt"/>
                <a:ea typeface="Times New Roman" pitchFamily="18" charset="0"/>
                <a:cs typeface="Times New Roman" pitchFamily="18" charset="0"/>
              </a:rPr>
              <a:t>„Increase of Economic Competitiveness”</a:t>
            </a:r>
            <a:endParaRPr kumimoji="0" lang="ro-RO" sz="14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1" i="1" u="none" strike="noStrike" cap="none" normalizeH="0" baseline="0" dirty="0" smtClean="0">
                <a:ln>
                  <a:noFill/>
                </a:ln>
                <a:solidFill>
                  <a:schemeClr val="tx1"/>
                </a:solidFill>
                <a:effectLst/>
                <a:latin typeface="+mj-lt"/>
                <a:ea typeface="Times New Roman" pitchFamily="18" charset="0"/>
                <a:cs typeface="Times New Roman" pitchFamily="18" charset="0"/>
              </a:rPr>
              <a:t>“Investments for Your Future</a:t>
            </a:r>
            <a:r>
              <a:rPr kumimoji="0" lang="en-US" sz="1400" b="1" i="1" u="none" strike="noStrike" cap="none" normalizeH="0" baseline="0" dirty="0" smtClean="0">
                <a:ln>
                  <a:noFill/>
                </a:ln>
                <a:solidFill>
                  <a:schemeClr val="tx1"/>
                </a:solidFill>
                <a:effectLst/>
                <a:latin typeface="+mj-lt"/>
                <a:ea typeface="Times New Roman" pitchFamily="18" charset="0"/>
                <a:cs typeface="Times New Roman" pitchFamily="18" charset="0"/>
              </a:rPr>
              <a:t>”</a:t>
            </a:r>
            <a:endParaRPr kumimoji="0" lang="ro-RO" sz="1400" b="1" i="1" u="none" strike="noStrike" cap="none" normalizeH="0" baseline="0" dirty="0" smtClean="0">
              <a:ln>
                <a:noFill/>
              </a:ln>
              <a:solidFill>
                <a:schemeClr val="tx1"/>
              </a:solidFill>
              <a:effectLst/>
              <a:latin typeface="+mj-lt"/>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sz="1200" b="1" i="1" dirty="0" smtClean="0">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sz="1200" b="1" i="1" dirty="0" smtClean="0">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ro-RO" sz="1200" b="1" i="1" dirty="0" smtClean="0">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o-RO"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400" b="1" i="1" u="none" strike="noStrike" cap="none" normalizeH="0" baseline="0" dirty="0" smtClean="0">
                <a:ln>
                  <a:noFill/>
                </a:ln>
                <a:solidFill>
                  <a:schemeClr val="tx1"/>
                </a:solidFill>
                <a:effectLst>
                  <a:outerShdw blurRad="38100" dist="38100" dir="2700000" algn="tl">
                    <a:srgbClr val="000000">
                      <a:alpha val="43137"/>
                    </a:srgbClr>
                  </a:outerShdw>
                </a:effectLst>
                <a:latin typeface="+mn-lt"/>
                <a:ea typeface="Times New Roman" pitchFamily="18" charset="0"/>
                <a:cs typeface="Times New Roman" pitchFamily="18" charset="0"/>
              </a:rPr>
              <a:t>Extreme Light Infrastructure – Nuclear Physics (ELI-NP)  </a:t>
            </a:r>
            <a:r>
              <a:rPr kumimoji="0" lang="it-IT"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r>
            <a:br>
              <a:rPr kumimoji="0" lang="it-IT"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br>
            <a:endParaRPr kumimoji="0" lang="it-IT" sz="1100" b="0"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p:txBody>
      </p:sp>
      <p:graphicFrame>
        <p:nvGraphicFramePr>
          <p:cNvPr id="9" name="Diagram 8"/>
          <p:cNvGraphicFramePr/>
          <p:nvPr>
            <p:extLst>
              <p:ext uri="{D42A27DB-BD31-4B8C-83A1-F6EECF244321}">
                <p14:modId xmlns:p14="http://schemas.microsoft.com/office/powerpoint/2010/main" val="2202994070"/>
              </p:ext>
            </p:extLst>
          </p:nvPr>
        </p:nvGraphicFramePr>
        <p:xfrm>
          <a:off x="218538" y="3424234"/>
          <a:ext cx="8748713" cy="1325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 name="Group 9"/>
          <p:cNvGrpSpPr>
            <a:grpSpLocks noChangeAspect="1"/>
          </p:cNvGrpSpPr>
          <p:nvPr/>
        </p:nvGrpSpPr>
        <p:grpSpPr bwMode="auto">
          <a:xfrm>
            <a:off x="940892" y="262616"/>
            <a:ext cx="925512" cy="982663"/>
            <a:chOff x="1849" y="517"/>
            <a:chExt cx="1355" cy="1440"/>
          </a:xfrm>
          <a:noFill/>
        </p:grpSpPr>
        <p:pic>
          <p:nvPicPr>
            <p:cNvPr id="159755" name="Picture 11"/>
            <p:cNvPicPr>
              <a:picLocks noChangeAspect="1" noChangeArrowheads="1"/>
            </p:cNvPicPr>
            <p:nvPr/>
          </p:nvPicPr>
          <p:blipFill>
            <a:blip r:embed="rId9" cstate="print"/>
            <a:srcRect/>
            <a:stretch>
              <a:fillRect/>
            </a:stretch>
          </p:blipFill>
          <p:spPr bwMode="auto">
            <a:xfrm>
              <a:off x="1849" y="517"/>
              <a:ext cx="1355" cy="910"/>
            </a:xfrm>
            <a:prstGeom prst="rect">
              <a:avLst/>
            </a:prstGeom>
            <a:ln>
              <a:noFill/>
            </a:ln>
            <a:effectLst>
              <a:outerShdw blurRad="292100" dist="139700" dir="2700000" algn="tl" rotWithShape="0">
                <a:srgbClr val="333333">
                  <a:alpha val="65000"/>
                </a:srgbClr>
              </a:outerShdw>
            </a:effectLst>
          </p:spPr>
        </p:pic>
        <p:sp>
          <p:nvSpPr>
            <p:cNvPr id="6" name="Text Box 10"/>
            <p:cNvSpPr txBox="1">
              <a:spLocks noChangeAspect="1" noChangeArrowheads="1"/>
            </p:cNvSpPr>
            <p:nvPr/>
          </p:nvSpPr>
          <p:spPr bwMode="auto">
            <a:xfrm>
              <a:off x="1849" y="1461"/>
              <a:ext cx="1355" cy="496"/>
            </a:xfrm>
            <a:prstGeom prst="rect">
              <a:avLst/>
            </a:prstGeom>
            <a:grp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700" b="1" i="0" u="none" strike="noStrike" cap="none" normalizeH="0" baseline="0" smtClean="0">
                  <a:ln>
                    <a:noFill/>
                  </a:ln>
                  <a:solidFill>
                    <a:srgbClr val="000099"/>
                  </a:solidFill>
                  <a:effectLst/>
                  <a:latin typeface="Arial" pitchFamily="34" charset="0"/>
                  <a:ea typeface="Calibri" pitchFamily="34" charset="0"/>
                  <a:cs typeface="Arial" pitchFamily="34" charset="0"/>
                </a:rPr>
                <a:t>EUROPEAN UNION</a:t>
              </a:r>
              <a:endParaRPr kumimoji="0" lang="ro-RO"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59756"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pic>
        <p:nvPicPr>
          <p:cNvPr id="2" name="Picture 3" descr="ELI_NP_Logo_First_New"/>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362" y="5608768"/>
            <a:ext cx="1761060" cy="10740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1" name="Picture 1" descr="C:\2013\ELI-NP_2013full\ELI-NP_Vizita4oct2013\Logo_IFIN-HH_Blue.tif"/>
          <p:cNvPicPr>
            <a:picLocks noChangeAspect="1" noChangeArrowheads="1"/>
          </p:cNvPicPr>
          <p:nvPr/>
        </p:nvPicPr>
        <p:blipFill>
          <a:blip r:embed="rId11" cstate="print"/>
          <a:srcRect/>
          <a:stretch>
            <a:fillRect/>
          </a:stretch>
        </p:blipFill>
        <p:spPr bwMode="auto">
          <a:xfrm>
            <a:off x="7680774" y="5572140"/>
            <a:ext cx="1266200" cy="1071570"/>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1303147" y="1116310"/>
            <a:ext cx="6716582" cy="646331"/>
          </a:xfrm>
          <a:prstGeom prst="rect">
            <a:avLst/>
          </a:prstGeom>
          <a:noFill/>
        </p:spPr>
        <p:txBody>
          <a:bodyPr wrap="none" rtlCol="0">
            <a:spAutoFit/>
          </a:bodyPr>
          <a:lstStyle/>
          <a:p>
            <a:pPr lvl="0"/>
            <a:r>
              <a:rPr lang="it-IT" b="1" dirty="0" smtClean="0">
                <a:latin typeface="Times New Roman" pitchFamily="18" charset="0"/>
                <a:ea typeface="Times New Roman" pitchFamily="18" charset="0"/>
                <a:cs typeface="Times New Roman" pitchFamily="18" charset="0"/>
              </a:rPr>
              <a:t>Project co-financed by the European Regional Development Fund </a:t>
            </a:r>
            <a:endParaRPr lang="it-IT" dirty="0" smtClean="0">
              <a:cs typeface="Arial" pitchFamily="34" charset="0"/>
            </a:endParaRPr>
          </a:p>
          <a:p>
            <a:endParaRPr lang="en-US" dirty="0">
              <a:latin typeface="+mn-lt"/>
            </a:endParaRPr>
          </a:p>
        </p:txBody>
      </p:sp>
      <p:graphicFrame>
        <p:nvGraphicFramePr>
          <p:cNvPr id="8" name="Diagram 7"/>
          <p:cNvGraphicFramePr/>
          <p:nvPr>
            <p:extLst>
              <p:ext uri="{D42A27DB-BD31-4B8C-83A1-F6EECF244321}">
                <p14:modId xmlns:p14="http://schemas.microsoft.com/office/powerpoint/2010/main" val="1520663419"/>
              </p:ext>
            </p:extLst>
          </p:nvPr>
        </p:nvGraphicFramePr>
        <p:xfrm>
          <a:off x="827584" y="4884640"/>
          <a:ext cx="7344816" cy="40011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901939770"/>
              </p:ext>
            </p:extLst>
          </p:nvPr>
        </p:nvGraphicFramePr>
        <p:xfrm>
          <a:off x="2339752" y="260648"/>
          <a:ext cx="4896544" cy="6876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magurele\prezentare\influenta temp ext temp pamant.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232" y="1061230"/>
            <a:ext cx="8496944" cy="38164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91344" y="4990627"/>
            <a:ext cx="8424936" cy="923330"/>
          </a:xfrm>
          <a:prstGeom prst="rect">
            <a:avLst/>
          </a:prstGeom>
          <a:gradFill flip="none" rotWithShape="1">
            <a:gsLst>
              <a:gs pos="0">
                <a:schemeClr val="accent1">
                  <a:lumMod val="67000"/>
                </a:schemeClr>
              </a:gs>
              <a:gs pos="15000">
                <a:schemeClr val="accent1">
                  <a:lumMod val="97000"/>
                  <a:lumOff val="3000"/>
                </a:schemeClr>
              </a:gs>
              <a:gs pos="100000">
                <a:schemeClr val="bg1"/>
              </a:gs>
            </a:gsLst>
            <a:lin ang="16200000" scaled="1"/>
            <a:tileRect/>
          </a:gradFill>
          <a:effectLst>
            <a:outerShdw blurRad="50800" dist="38100" dir="2700000" algn="tl" rotWithShape="0">
              <a:prstClr val="black">
                <a:alpha val="40000"/>
              </a:prstClr>
            </a:outerShdw>
          </a:effectLst>
        </p:spPr>
        <p:txBody>
          <a:bodyPr wrap="square">
            <a:spAutoFit/>
          </a:bodyPr>
          <a:lstStyle/>
          <a:p>
            <a:r>
              <a:rPr lang="ro-RO" dirty="0" smtClean="0"/>
              <a:t>T</a:t>
            </a:r>
            <a:r>
              <a:rPr lang="en-GB" dirty="0" err="1" smtClean="0"/>
              <a:t>emperature</a:t>
            </a:r>
            <a:r>
              <a:rPr lang="en-GB" dirty="0" smtClean="0"/>
              <a:t> </a:t>
            </a:r>
            <a:r>
              <a:rPr lang="ro-RO" dirty="0" smtClean="0"/>
              <a:t> </a:t>
            </a:r>
            <a:r>
              <a:rPr lang="en-GB" dirty="0" smtClean="0"/>
              <a:t>variations </a:t>
            </a:r>
            <a:r>
              <a:rPr lang="en-GB" dirty="0"/>
              <a:t>at certain depths depending on the season. At a depth of 10 </a:t>
            </a:r>
            <a:r>
              <a:rPr lang="en-GB" dirty="0" smtClean="0"/>
              <a:t>m</a:t>
            </a:r>
            <a:r>
              <a:rPr lang="ro-RO" dirty="0" smtClean="0"/>
              <a:t>,</a:t>
            </a:r>
            <a:r>
              <a:rPr lang="en-GB" dirty="0" smtClean="0"/>
              <a:t> </a:t>
            </a:r>
            <a:r>
              <a:rPr lang="en-GB" dirty="0"/>
              <a:t>undisturbed soil temperature is relatively constant at a value of </a:t>
            </a:r>
            <a:r>
              <a:rPr lang="en-GB" dirty="0" smtClean="0"/>
              <a:t>12.5º</a:t>
            </a:r>
            <a:r>
              <a:rPr lang="ro-RO" dirty="0" smtClean="0"/>
              <a:t> C</a:t>
            </a:r>
            <a:r>
              <a:rPr lang="en-GB" dirty="0" smtClean="0"/>
              <a:t>, </a:t>
            </a:r>
            <a:r>
              <a:rPr lang="en-GB" dirty="0"/>
              <a:t>increasing by about </a:t>
            </a:r>
            <a:r>
              <a:rPr lang="en-GB" dirty="0" smtClean="0"/>
              <a:t>1º</a:t>
            </a:r>
            <a:r>
              <a:rPr lang="ro-RO" dirty="0"/>
              <a:t> </a:t>
            </a:r>
            <a:r>
              <a:rPr lang="ro-RO" dirty="0" smtClean="0"/>
              <a:t>C </a:t>
            </a:r>
            <a:r>
              <a:rPr lang="en-GB" dirty="0" smtClean="0"/>
              <a:t> </a:t>
            </a:r>
            <a:r>
              <a:rPr lang="en-GB" dirty="0"/>
              <a:t>every 10 m.</a:t>
            </a:r>
          </a:p>
        </p:txBody>
      </p:sp>
    </p:spTree>
    <p:extLst>
      <p:ext uri="{BB962C8B-B14F-4D97-AF65-F5344CB8AC3E}">
        <p14:creationId xmlns:p14="http://schemas.microsoft.com/office/powerpoint/2010/main" val="3245747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3648" y="116632"/>
            <a:ext cx="5526360" cy="784830"/>
          </a:xfrm>
          <a:prstGeom prst="rect">
            <a:avLst/>
          </a:prstGeom>
        </p:spPr>
        <p:txBody>
          <a:bodyPr wrap="square">
            <a:spAutoFit/>
          </a:bodyPr>
          <a:lstStyle/>
          <a:p>
            <a:pPr marL="1433830">
              <a:spcBef>
                <a:spcPts val="195"/>
              </a:spcBef>
              <a:spcAft>
                <a:spcPts val="0"/>
              </a:spcAft>
            </a:pPr>
            <a:endParaRPr lang="en-GB" sz="900" dirty="0">
              <a:latin typeface="Times New Roman" panose="02020603050405020304" pitchFamily="18" charset="0"/>
              <a:ea typeface="Times New Roman" panose="02020603050405020304" pitchFamily="18" charset="0"/>
            </a:endParaRPr>
          </a:p>
          <a:p>
            <a:r>
              <a:rPr lang="en-US" dirty="0">
                <a:latin typeface="Verdana" panose="020B0604030504040204" pitchFamily="34" charset="0"/>
                <a:ea typeface="Verdana" panose="020B0604030504040204" pitchFamily="34" charset="0"/>
                <a:cs typeface="Verdana" panose="020B0604030504040204" pitchFamily="34" charset="0"/>
              </a:rPr>
              <a:t/>
            </a:r>
            <a:br>
              <a:rPr lang="en-US" dirty="0">
                <a:latin typeface="Verdana" panose="020B0604030504040204" pitchFamily="34" charset="0"/>
                <a:ea typeface="Verdana" panose="020B0604030504040204" pitchFamily="34" charset="0"/>
                <a:cs typeface="Verdana" panose="020B0604030504040204" pitchFamily="34" charset="0"/>
              </a:rPr>
            </a:br>
            <a:endParaRPr lang="en-GB" dirty="0"/>
          </a:p>
        </p:txBody>
      </p:sp>
      <p:graphicFrame>
        <p:nvGraphicFramePr>
          <p:cNvPr id="15" name="Diagram 14"/>
          <p:cNvGraphicFramePr/>
          <p:nvPr>
            <p:extLst>
              <p:ext uri="{D42A27DB-BD31-4B8C-83A1-F6EECF244321}">
                <p14:modId xmlns:p14="http://schemas.microsoft.com/office/powerpoint/2010/main" val="2748899501"/>
              </p:ext>
            </p:extLst>
          </p:nvPr>
        </p:nvGraphicFramePr>
        <p:xfrm>
          <a:off x="291885" y="884620"/>
          <a:ext cx="8672603" cy="1392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6" name="Diagram 15"/>
          <p:cNvGraphicFramePr/>
          <p:nvPr>
            <p:extLst>
              <p:ext uri="{D42A27DB-BD31-4B8C-83A1-F6EECF244321}">
                <p14:modId xmlns:p14="http://schemas.microsoft.com/office/powerpoint/2010/main" val="2142691631"/>
              </p:ext>
            </p:extLst>
          </p:nvPr>
        </p:nvGraphicFramePr>
        <p:xfrm>
          <a:off x="487726" y="2636912"/>
          <a:ext cx="8280920" cy="19932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8" name="Diagram 17"/>
          <p:cNvGraphicFramePr/>
          <p:nvPr>
            <p:extLst>
              <p:ext uri="{D42A27DB-BD31-4B8C-83A1-F6EECF244321}">
                <p14:modId xmlns:p14="http://schemas.microsoft.com/office/powerpoint/2010/main" val="3576196374"/>
              </p:ext>
            </p:extLst>
          </p:nvPr>
        </p:nvGraphicFramePr>
        <p:xfrm>
          <a:off x="611560" y="5229200"/>
          <a:ext cx="8352928" cy="36933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9141339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36263"/>
            <a:ext cx="9144000" cy="6121129"/>
          </a:xfrm>
          <a:prstGeom prst="rect">
            <a:avLst/>
          </a:prstGeom>
          <a:ln>
            <a:noFill/>
          </a:ln>
          <a:effectLst>
            <a:outerShdw blurRad="292100" dist="139700" dir="2700000" algn="tl" rotWithShape="0">
              <a:srgbClr val="333333">
                <a:alpha val="65000"/>
              </a:srgbClr>
            </a:outerShdw>
          </a:effectLst>
        </p:spPr>
      </p:pic>
      <p:sp>
        <p:nvSpPr>
          <p:cNvPr id="6" name="Rounded Rectangle 4"/>
          <p:cNvSpPr/>
          <p:nvPr/>
        </p:nvSpPr>
        <p:spPr>
          <a:xfrm>
            <a:off x="1547664" y="0"/>
            <a:ext cx="7294145" cy="583907"/>
          </a:xfrm>
          <a:prstGeom prst="rect">
            <a:avLst/>
          </a:prstGeom>
          <a:gradFill flip="none" rotWithShape="1">
            <a:gsLst>
              <a:gs pos="76000">
                <a:srgbClr val="BAD1E7"/>
              </a:gs>
              <a:gs pos="0">
                <a:schemeClr val="accent1">
                  <a:lumMod val="0"/>
                  <a:lumOff val="100000"/>
                </a:schemeClr>
              </a:gs>
              <a:gs pos="0">
                <a:srgbClr val="FFFFFF"/>
              </a:gs>
              <a:gs pos="0">
                <a:schemeClr val="accent1">
                  <a:lumMod val="0"/>
                  <a:lumOff val="100000"/>
                </a:schemeClr>
              </a:gs>
              <a:gs pos="100000">
                <a:schemeClr val="accent1">
                  <a:lumMod val="75000"/>
                </a:schemeClr>
              </a:gs>
            </a:gsLst>
            <a:path path="circle">
              <a:fillToRect l="100000" t="100000"/>
            </a:path>
            <a:tileRect r="-100000" b="-100000"/>
          </a:gradFill>
          <a:effectLst>
            <a:outerShdw blurRad="50800" dist="38100" dir="2700000" algn="tl" rotWithShape="0">
              <a:prstClr val="black">
                <a:alpha val="40000"/>
              </a:prstClr>
            </a:outerShdw>
          </a:effectLst>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GB" sz="2500" kern="1200" dirty="0" smtClean="0">
                <a:effectLst/>
              </a:rPr>
              <a:t>Ground heat exchanger positioning - geothermal drilling and manifolds layout </a:t>
            </a:r>
            <a:endParaRPr lang="en-GB" sz="2500" kern="1200" dirty="0">
              <a:effectLst/>
            </a:endParaRPr>
          </a:p>
        </p:txBody>
      </p:sp>
      <p:sp>
        <p:nvSpPr>
          <p:cNvPr id="5" name="TextBox 4"/>
          <p:cNvSpPr txBox="1"/>
          <p:nvPr/>
        </p:nvSpPr>
        <p:spPr>
          <a:xfrm>
            <a:off x="4309497" y="908720"/>
            <a:ext cx="4536504" cy="101566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p:spPr>
        <p:txBody>
          <a:bodyPr wrap="square" rtlCol="0">
            <a:spAutoFit/>
          </a:bodyPr>
          <a:lstStyle/>
          <a:p>
            <a:r>
              <a:rPr lang="en-GB" sz="1200" dirty="0"/>
              <a:t>For </a:t>
            </a:r>
            <a:r>
              <a:rPr lang="en-GB" sz="1200" dirty="0" err="1" smtClean="0"/>
              <a:t>predimensioning</a:t>
            </a:r>
            <a:r>
              <a:rPr lang="ro-RO" sz="1200" dirty="0" smtClean="0"/>
              <a:t> of GHE </a:t>
            </a:r>
            <a:r>
              <a:rPr lang="en-GB" sz="1200" dirty="0" smtClean="0"/>
              <a:t> </a:t>
            </a:r>
            <a:r>
              <a:rPr lang="en-GB" sz="1200" dirty="0"/>
              <a:t>we use the following data:</a:t>
            </a:r>
          </a:p>
          <a:p>
            <a:r>
              <a:rPr lang="en-GB" sz="1200" dirty="0"/>
              <a:t>• earth temperature: 12.3 ° C;</a:t>
            </a:r>
          </a:p>
          <a:p>
            <a:r>
              <a:rPr lang="en-GB" sz="1200" dirty="0"/>
              <a:t>• thermal conductivity of the earth: 2.08 W / </a:t>
            </a:r>
            <a:r>
              <a:rPr lang="en-GB" sz="1200" dirty="0" smtClean="0"/>
              <a:t>(</a:t>
            </a:r>
            <a:r>
              <a:rPr lang="ro-RO" sz="1200" dirty="0" smtClean="0"/>
              <a:t>Km</a:t>
            </a:r>
            <a:r>
              <a:rPr lang="en-GB" sz="1200" dirty="0" smtClean="0"/>
              <a:t>);</a:t>
            </a:r>
            <a:endParaRPr lang="en-GB" sz="1200" dirty="0"/>
          </a:p>
          <a:p>
            <a:r>
              <a:rPr lang="en-GB" sz="1200" dirty="0"/>
              <a:t>• Thermal earth diffusivity : 0.094 m2 / day;</a:t>
            </a:r>
          </a:p>
          <a:p>
            <a:r>
              <a:rPr lang="en-GB" sz="1200" dirty="0"/>
              <a:t>• cementing material conductivity: 1.7 W / </a:t>
            </a:r>
            <a:r>
              <a:rPr lang="en-GB" sz="1200" dirty="0" smtClean="0"/>
              <a:t>(</a:t>
            </a:r>
            <a:r>
              <a:rPr lang="ro-RO" sz="1200" dirty="0" smtClean="0"/>
              <a:t>Km</a:t>
            </a:r>
            <a:r>
              <a:rPr lang="en-GB" sz="1200" dirty="0" smtClean="0"/>
              <a:t>).</a:t>
            </a:r>
            <a:endParaRPr lang="en-GB" sz="1200" dirty="0"/>
          </a:p>
        </p:txBody>
      </p:sp>
      <p:sp>
        <p:nvSpPr>
          <p:cNvPr id="7" name="Rectangle 6"/>
          <p:cNvSpPr/>
          <p:nvPr/>
        </p:nvSpPr>
        <p:spPr>
          <a:xfrm>
            <a:off x="107504" y="6334780"/>
            <a:ext cx="3696731" cy="523220"/>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outerShdw blurRad="50800" dist="38100" dir="2700000" algn="tl" rotWithShape="0">
              <a:prstClr val="black">
                <a:alpha val="40000"/>
              </a:prstClr>
            </a:outerShdw>
          </a:effectLst>
        </p:spPr>
        <p:txBody>
          <a:bodyPr wrap="square">
            <a:spAutoFit/>
          </a:bodyPr>
          <a:lstStyle/>
          <a:p>
            <a:r>
              <a:rPr lang="en-GB" sz="1400" dirty="0"/>
              <a:t>Final sizing of ground heat exchanger is done after achieving thermal response tests. </a:t>
            </a:r>
          </a:p>
        </p:txBody>
      </p:sp>
    </p:spTree>
    <p:extLst>
      <p:ext uri="{BB962C8B-B14F-4D97-AF65-F5344CB8AC3E}">
        <p14:creationId xmlns:p14="http://schemas.microsoft.com/office/powerpoint/2010/main" val="6859508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568299500"/>
              </p:ext>
            </p:extLst>
          </p:nvPr>
        </p:nvGraphicFramePr>
        <p:xfrm>
          <a:off x="2627784" y="116632"/>
          <a:ext cx="4536504" cy="6876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E:\magurele\prezentare\heating season.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1124744"/>
            <a:ext cx="8712968" cy="4320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3329383063"/>
              </p:ext>
            </p:extLst>
          </p:nvPr>
        </p:nvGraphicFramePr>
        <p:xfrm>
          <a:off x="243136" y="5282059"/>
          <a:ext cx="8640960" cy="11695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750296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245573490"/>
              </p:ext>
            </p:extLst>
          </p:nvPr>
        </p:nvGraphicFramePr>
        <p:xfrm>
          <a:off x="2699792" y="116632"/>
          <a:ext cx="4663430" cy="831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E:\magurele\prezentare\cooling season.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1052736"/>
            <a:ext cx="8784976" cy="5472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352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6000">
              <a:srgbClr val="FFFFFF"/>
            </a:gs>
            <a:gs pos="100000">
              <a:schemeClr val="accent1">
                <a:lumMod val="0"/>
                <a:lumOff val="100000"/>
              </a:schemeClr>
            </a:gs>
            <a:gs pos="49000">
              <a:schemeClr val="accent1">
                <a:lumMod val="75000"/>
              </a:schemeClr>
            </a:gs>
            <a:gs pos="100000">
              <a:schemeClr val="accent1">
                <a:lumMod val="75000"/>
              </a:schemeClr>
            </a:gs>
          </a:gsLst>
          <a:path path="circle">
            <a:fillToRect l="100000" t="100000"/>
          </a:path>
          <a:tileRect/>
        </a:grad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015551602"/>
              </p:ext>
            </p:extLst>
          </p:nvPr>
        </p:nvGraphicFramePr>
        <p:xfrm>
          <a:off x="1394415" y="332656"/>
          <a:ext cx="7338455" cy="660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5556" y="712033"/>
            <a:ext cx="8049302" cy="4958938"/>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811990" y="5670971"/>
            <a:ext cx="7920880" cy="1200329"/>
          </a:xfrm>
          <a:prstGeom prst="rect">
            <a:avLst/>
          </a:prstGeom>
        </p:spPr>
        <p:txBody>
          <a:bodyPr wrap="square">
            <a:spAutoFit/>
          </a:bodyPr>
          <a:lstStyle/>
          <a:p>
            <a:r>
              <a:rPr lang="en-GB" sz="1200" b="1" dirty="0">
                <a:latin typeface="Calibri" panose="020F0502020204030204" pitchFamily="34" charset="0"/>
              </a:rPr>
              <a:t>From the main </a:t>
            </a:r>
            <a:r>
              <a:rPr lang="ro-RO" sz="1200" b="1" dirty="0" smtClean="0">
                <a:latin typeface="Calibri" panose="020F0502020204030204" pitchFamily="34" charset="0"/>
              </a:rPr>
              <a:t> </a:t>
            </a:r>
            <a:r>
              <a:rPr lang="ro-RO" sz="1200" b="1" dirty="0" err="1" smtClean="0">
                <a:latin typeface="Calibri" panose="020F0502020204030204" pitchFamily="34" charset="0"/>
              </a:rPr>
              <a:t>geothermal</a:t>
            </a:r>
            <a:r>
              <a:rPr lang="ro-RO" sz="1200" b="1" dirty="0" smtClean="0">
                <a:latin typeface="Calibri" panose="020F0502020204030204" pitchFamily="34" charset="0"/>
              </a:rPr>
              <a:t>  </a:t>
            </a:r>
            <a:r>
              <a:rPr lang="en-GB" sz="1200" b="1" dirty="0" smtClean="0">
                <a:latin typeface="Calibri" panose="020F0502020204030204" pitchFamily="34" charset="0"/>
              </a:rPr>
              <a:t>pipes </a:t>
            </a:r>
            <a:r>
              <a:rPr lang="en-GB" sz="1200" b="1" dirty="0">
                <a:latin typeface="Calibri" panose="020F0502020204030204" pitchFamily="34" charset="0"/>
              </a:rPr>
              <a:t>coming from the pumping station is entered geothermal distributor   </a:t>
            </a:r>
            <a:endParaRPr lang="ro-RO" sz="1200" b="1" dirty="0" smtClean="0">
              <a:latin typeface="Calibri" panose="020F0502020204030204" pitchFamily="34" charset="0"/>
            </a:endParaRPr>
          </a:p>
          <a:p>
            <a:r>
              <a:rPr lang="en-GB" sz="1200" b="1" dirty="0" smtClean="0">
                <a:latin typeface="Calibri" panose="020F0502020204030204" pitchFamily="34" charset="0"/>
              </a:rPr>
              <a:t>F</a:t>
            </a:r>
            <a:r>
              <a:rPr lang="ro-RO" sz="1200" b="1" dirty="0" smtClean="0">
                <a:latin typeface="Calibri" panose="020F0502020204030204" pitchFamily="34" charset="0"/>
              </a:rPr>
              <a:t>rom </a:t>
            </a:r>
            <a:r>
              <a:rPr lang="en-GB" sz="1200" b="1" dirty="0" smtClean="0">
                <a:latin typeface="Calibri" panose="020F0502020204030204" pitchFamily="34" charset="0"/>
              </a:rPr>
              <a:t> </a:t>
            </a:r>
            <a:r>
              <a:rPr lang="en-GB" sz="1200" b="1" dirty="0">
                <a:latin typeface="Calibri" panose="020F0502020204030204" pitchFamily="34" charset="0"/>
              </a:rPr>
              <a:t>these distributor leaving nine circuits as follows:</a:t>
            </a:r>
          </a:p>
          <a:p>
            <a:r>
              <a:rPr lang="en-GB" sz="1200" b="1" dirty="0">
                <a:latin typeface="Calibri" panose="020F0502020204030204" pitchFamily="34" charset="0"/>
              </a:rPr>
              <a:t>2 geothermal circuit  to air- water  heat pumps in the </a:t>
            </a:r>
            <a:r>
              <a:rPr lang="ro-RO" sz="1200" b="1" dirty="0" smtClean="0">
                <a:latin typeface="Calibri" panose="020F0502020204030204" pitchFamily="34" charset="0"/>
              </a:rPr>
              <a:t>Gamma building</a:t>
            </a:r>
            <a:endParaRPr lang="en-GB" sz="1200" b="1" dirty="0">
              <a:latin typeface="Calibri" panose="020F0502020204030204" pitchFamily="34" charset="0"/>
            </a:endParaRPr>
          </a:p>
          <a:p>
            <a:r>
              <a:rPr lang="en-GB" sz="1200" b="1" dirty="0">
                <a:latin typeface="Calibri" panose="020F0502020204030204" pitchFamily="34" charset="0"/>
              </a:rPr>
              <a:t>3  geothermal circuit  to water -  water heat pumps serving the two air handling units of 80,000 m³ / h </a:t>
            </a:r>
            <a:r>
              <a:rPr lang="ro-RO" sz="1200" b="1" dirty="0" smtClean="0">
                <a:latin typeface="Calibri" panose="020F0502020204030204" pitchFamily="34" charset="0"/>
              </a:rPr>
              <a:t> </a:t>
            </a:r>
            <a:r>
              <a:rPr lang="en-GB" sz="1200" b="1" dirty="0" smtClean="0">
                <a:latin typeface="Calibri" panose="020F0502020204030204" pitchFamily="34" charset="0"/>
              </a:rPr>
              <a:t>to </a:t>
            </a:r>
            <a:r>
              <a:rPr lang="en-GB" sz="1200" b="1" dirty="0">
                <a:latin typeface="Calibri" panose="020F0502020204030204" pitchFamily="34" charset="0"/>
              </a:rPr>
              <a:t>ventilate and  air recirculation.</a:t>
            </a:r>
          </a:p>
          <a:p>
            <a:r>
              <a:rPr lang="en-GB" sz="1200" b="1" dirty="0">
                <a:latin typeface="Calibri" panose="020F0502020204030204" pitchFamily="34" charset="0"/>
              </a:rPr>
              <a:t>4 geothermal circuit </a:t>
            </a:r>
            <a:r>
              <a:rPr lang="ro-RO" sz="1200" b="1" dirty="0" smtClean="0">
                <a:latin typeface="Calibri" panose="020F0502020204030204" pitchFamily="34" charset="0"/>
              </a:rPr>
              <a:t> </a:t>
            </a:r>
            <a:r>
              <a:rPr lang="en-GB" sz="1200" b="1" dirty="0" smtClean="0">
                <a:latin typeface="Calibri" panose="020F0502020204030204" pitchFamily="34" charset="0"/>
              </a:rPr>
              <a:t>to </a:t>
            </a:r>
            <a:r>
              <a:rPr lang="en-GB" sz="1200" b="1" dirty="0">
                <a:latin typeface="Calibri" panose="020F0502020204030204" pitchFamily="34" charset="0"/>
              </a:rPr>
              <a:t>water – water heat pumps for heating /cooling of experimental </a:t>
            </a:r>
            <a:r>
              <a:rPr lang="en-GB" sz="1200" b="1" dirty="0" smtClean="0">
                <a:latin typeface="Calibri" panose="020F0502020204030204" pitchFamily="34" charset="0"/>
              </a:rPr>
              <a:t>areas</a:t>
            </a:r>
            <a:r>
              <a:rPr lang="ro-RO" sz="1200" b="1" dirty="0" smtClean="0">
                <a:latin typeface="Calibri" panose="020F0502020204030204" pitchFamily="34" charset="0"/>
              </a:rPr>
              <a:t> E1-E7</a:t>
            </a:r>
            <a:endParaRPr lang="en-GB" sz="1200" b="1" dirty="0">
              <a:latin typeface="Calibri" panose="020F0502020204030204" pitchFamily="34" charset="0"/>
            </a:endParaRPr>
          </a:p>
        </p:txBody>
      </p:sp>
    </p:spTree>
    <p:extLst>
      <p:ext uri="{BB962C8B-B14F-4D97-AF65-F5344CB8AC3E}">
        <p14:creationId xmlns:p14="http://schemas.microsoft.com/office/powerpoint/2010/main" val="22135053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740052356"/>
              </p:ext>
            </p:extLst>
          </p:nvPr>
        </p:nvGraphicFramePr>
        <p:xfrm>
          <a:off x="323528" y="692696"/>
          <a:ext cx="8496944" cy="3816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1228182922"/>
              </p:ext>
            </p:extLst>
          </p:nvPr>
        </p:nvGraphicFramePr>
        <p:xfrm>
          <a:off x="2735796" y="343600"/>
          <a:ext cx="4284476" cy="3693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1520" y="4005064"/>
            <a:ext cx="3168352" cy="2631841"/>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491880" y="4365104"/>
            <a:ext cx="5400600" cy="203132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p:spPr>
        <p:txBody>
          <a:bodyPr wrap="square" rtlCol="0">
            <a:spAutoFit/>
          </a:bodyPr>
          <a:lstStyle/>
          <a:p>
            <a:r>
              <a:rPr lang="en-GB" dirty="0" smtClean="0"/>
              <a:t>Air handling units Gamma bldg.  2 x </a:t>
            </a:r>
            <a:r>
              <a:rPr lang="en-GB" dirty="0"/>
              <a:t>80.000 m3/h </a:t>
            </a:r>
            <a:endParaRPr lang="en-GB" dirty="0" smtClean="0"/>
          </a:p>
          <a:p>
            <a:r>
              <a:rPr lang="en-GB" dirty="0"/>
              <a:t>Air handling units Laser </a:t>
            </a:r>
            <a:r>
              <a:rPr lang="en-GB" dirty="0" smtClean="0"/>
              <a:t>+ Lab bldg.– 8 x </a:t>
            </a:r>
            <a:r>
              <a:rPr lang="en-GB" dirty="0"/>
              <a:t>54.000 </a:t>
            </a:r>
            <a:r>
              <a:rPr lang="en-GB" dirty="0" smtClean="0"/>
              <a:t>m3/h</a:t>
            </a:r>
          </a:p>
          <a:p>
            <a:r>
              <a:rPr lang="en-GB" dirty="0" smtClean="0"/>
              <a:t>Fan coil units – 192 pieces</a:t>
            </a:r>
          </a:p>
          <a:p>
            <a:r>
              <a:rPr lang="en-GB" dirty="0" smtClean="0"/>
              <a:t>Plate heat recovery – 26  pieces</a:t>
            </a:r>
          </a:p>
          <a:p>
            <a:r>
              <a:rPr lang="en-GB" dirty="0" err="1" smtClean="0"/>
              <a:t>Destratificators</a:t>
            </a:r>
            <a:r>
              <a:rPr lang="en-GB" dirty="0" smtClean="0"/>
              <a:t> – 16 pieces</a:t>
            </a:r>
          </a:p>
          <a:p>
            <a:endParaRPr lang="en-GB" dirty="0"/>
          </a:p>
        </p:txBody>
      </p:sp>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1520" y="1196752"/>
            <a:ext cx="3168352" cy="2664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5691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208167962"/>
              </p:ext>
            </p:extLst>
          </p:nvPr>
        </p:nvGraphicFramePr>
        <p:xfrm>
          <a:off x="683568" y="1484784"/>
          <a:ext cx="7920880" cy="4968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stretch>
            <a:fillRect/>
          </a:stretch>
        </p:blipFill>
        <p:spPr>
          <a:xfrm>
            <a:off x="467544" y="1412775"/>
            <a:ext cx="4320480" cy="4248472"/>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2555776" y="114262"/>
            <a:ext cx="3880841" cy="477054"/>
            <a:chOff x="3795" y="0"/>
            <a:chExt cx="3880841" cy="477054"/>
          </a:xfrm>
          <a:scene3d>
            <a:camera prst="orthographicFront"/>
            <a:lightRig rig="flat" dir="t"/>
          </a:scene3d>
        </p:grpSpPr>
        <p:sp>
          <p:nvSpPr>
            <p:cNvPr id="7" name="Rounded Rectangle 6"/>
            <p:cNvSpPr/>
            <p:nvPr/>
          </p:nvSpPr>
          <p:spPr>
            <a:xfrm>
              <a:off x="3795" y="0"/>
              <a:ext cx="3880841" cy="477054"/>
            </a:xfrm>
            <a:prstGeom prst="roundRect">
              <a:avLst>
                <a:gd name="adj" fmla="val 10000"/>
              </a:avLst>
            </a:prstGeom>
            <a:gradFill flip="none" rotWithShape="1">
              <a:gsLst>
                <a:gs pos="0">
                  <a:srgbClr val="FFFFFF"/>
                </a:gs>
                <a:gs pos="78000">
                  <a:schemeClr val="accent1">
                    <a:hueOff val="0"/>
                    <a:satOff val="0"/>
                    <a:lumOff val="0"/>
                    <a:alphaOff val="0"/>
                    <a:lumMod val="105000"/>
                    <a:satMod val="103000"/>
                    <a:tint val="73000"/>
                  </a:schemeClr>
                </a:gs>
                <a:gs pos="100000">
                  <a:schemeClr val="accent1">
                    <a:lumMod val="75000"/>
                  </a:schemeClr>
                </a:gs>
              </a:gsLst>
              <a:path path="circle">
                <a:fillToRect l="100000" t="100000"/>
              </a:path>
              <a:tileRect r="-100000" b="-100000"/>
            </a:gradFill>
            <a:effectLst>
              <a:outerShdw blurRad="50800" dist="38100" dir="2700000" algn="tl" rotWithShape="0">
                <a:prstClr val="black">
                  <a:alpha val="40000"/>
                </a:prstClr>
              </a:outerShdw>
            </a:effectLst>
            <a:sp3d prstMaterial="dkEdge">
              <a:bevelT w="8200" h="38100"/>
            </a:sp3d>
          </p:spPr>
          <p:style>
            <a:lnRef idx="0">
              <a:schemeClr val="lt1">
                <a:hueOff val="0"/>
                <a:satOff val="0"/>
                <a:lumOff val="0"/>
                <a:alphaOff val="0"/>
              </a:schemeClr>
            </a:lnRef>
            <a:fillRef idx="2">
              <a:scrgbClr r="0" g="0" b="0"/>
            </a:fillRef>
            <a:effectRef idx="1">
              <a:scrgbClr r="0" g="0" b="0"/>
            </a:effectRef>
            <a:fontRef idx="minor">
              <a:schemeClr val="dk1"/>
            </a:fontRef>
          </p:style>
        </p:sp>
        <p:sp>
          <p:nvSpPr>
            <p:cNvPr id="8" name="Rounded Rectangle 4"/>
            <p:cNvSpPr/>
            <p:nvPr/>
          </p:nvSpPr>
          <p:spPr>
            <a:xfrm>
              <a:off x="17767" y="13972"/>
              <a:ext cx="3852897" cy="4491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GB" sz="2500" b="0" kern="1200" dirty="0" smtClean="0"/>
                <a:t>DDC</a:t>
              </a:r>
              <a:endParaRPr lang="en-GB" sz="2500" b="0" kern="1200" dirty="0"/>
            </a:p>
          </p:txBody>
        </p:sp>
      </p:grpSp>
      <p:sp>
        <p:nvSpPr>
          <p:cNvPr id="4" name="Rectangle 3"/>
          <p:cNvSpPr/>
          <p:nvPr/>
        </p:nvSpPr>
        <p:spPr>
          <a:xfrm>
            <a:off x="251520" y="5731316"/>
            <a:ext cx="8784976" cy="923330"/>
          </a:xfrm>
          <a:prstGeom prst="rect">
            <a:avLst/>
          </a:prstGeom>
          <a:gradFill flip="none" rotWithShape="1">
            <a:gsLst>
              <a:gs pos="0">
                <a:schemeClr val="accent1">
                  <a:lumMod val="0"/>
                  <a:lumOff val="100000"/>
                </a:schemeClr>
              </a:gs>
              <a:gs pos="57000">
                <a:schemeClr val="accent1">
                  <a:lumMod val="0"/>
                  <a:lumOff val="100000"/>
                </a:schemeClr>
              </a:gs>
              <a:gs pos="100000">
                <a:schemeClr val="accent1">
                  <a:lumMod val="75000"/>
                </a:schemeClr>
              </a:gs>
            </a:gsLst>
            <a:path path="rect">
              <a:fillToRect l="100000" t="100000"/>
            </a:path>
            <a:tileRect r="-100000" b="-100000"/>
          </a:gradFill>
          <a:effectLst>
            <a:outerShdw blurRad="50800" dist="38100" dir="2700000" algn="tl" rotWithShape="0">
              <a:prstClr val="black">
                <a:alpha val="40000"/>
              </a:prstClr>
            </a:outerShdw>
          </a:effectLst>
        </p:spPr>
        <p:txBody>
          <a:bodyPr wrap="square">
            <a:spAutoFit/>
          </a:bodyPr>
          <a:lstStyle/>
          <a:p>
            <a:r>
              <a:rPr lang="en-GB" dirty="0"/>
              <a:t>An energy management system (EMS) is defined as a fully functional control system. This includes controllers, various communications devices and operational software necessary to have a fully functioning control system.</a:t>
            </a:r>
          </a:p>
        </p:txBody>
      </p:sp>
      <p:sp>
        <p:nvSpPr>
          <p:cNvPr id="5" name="Rectangle 4"/>
          <p:cNvSpPr/>
          <p:nvPr/>
        </p:nvSpPr>
        <p:spPr>
          <a:xfrm>
            <a:off x="251520" y="768384"/>
            <a:ext cx="8784976" cy="646331"/>
          </a:xfrm>
          <a:prstGeom prst="rect">
            <a:avLst/>
          </a:prstGeom>
          <a:effectLst>
            <a:outerShdw blurRad="50800" dist="38100" dir="2700000" algn="tl" rotWithShape="0">
              <a:prstClr val="black">
                <a:alpha val="40000"/>
              </a:prstClr>
            </a:outerShdw>
          </a:effectLst>
        </p:spPr>
        <p:txBody>
          <a:bodyPr wrap="square">
            <a:spAutoFit/>
          </a:bodyPr>
          <a:lstStyle/>
          <a:p>
            <a:pPr algn="ctr"/>
            <a:r>
              <a:rPr lang="en-GB" dirty="0"/>
              <a:t>The HVAC system using  geothermal source  is fully automated with Direct Digital Control System (DDC).</a:t>
            </a:r>
          </a:p>
        </p:txBody>
      </p:sp>
    </p:spTree>
    <p:extLst>
      <p:ext uri="{BB962C8B-B14F-4D97-AF65-F5344CB8AC3E}">
        <p14:creationId xmlns:p14="http://schemas.microsoft.com/office/powerpoint/2010/main" val="13199394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8520" y="764704"/>
            <a:ext cx="9450492" cy="54952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30955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3246" y="734082"/>
            <a:ext cx="9450492" cy="53898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8013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3" descr="G:\ELI\IMAGES\M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32" y="1340768"/>
            <a:ext cx="8178959" cy="4754621"/>
          </a:xfrm>
          <a:prstGeom prst="rect">
            <a:avLst/>
          </a:prstGeom>
          <a:gradFill>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614503" y="4790739"/>
            <a:ext cx="8226657" cy="338554"/>
          </a:xfrm>
          <a:prstGeom prst="rect">
            <a:avLst/>
          </a:prstGeom>
        </p:spPr>
        <p:txBody>
          <a:bodyPr wrap="square">
            <a:spAutoFit/>
          </a:bodyPr>
          <a:lstStyle/>
          <a:p>
            <a:pPr algn="ctr">
              <a:spcAft>
                <a:spcPts val="0"/>
              </a:spcAft>
            </a:pPr>
            <a:endParaRPr lang="en-US" sz="1600" dirty="0">
              <a:latin typeface="Times New Roman" panose="02020603050405020304" pitchFamily="18" charset="0"/>
              <a:ea typeface="MS Mincho" panose="02020609040205080304" pitchFamily="49" charset="-128"/>
            </a:endParaRPr>
          </a:p>
        </p:txBody>
      </p:sp>
      <p:graphicFrame>
        <p:nvGraphicFramePr>
          <p:cNvPr id="5" name="Diagram 4"/>
          <p:cNvGraphicFramePr/>
          <p:nvPr>
            <p:extLst>
              <p:ext uri="{D42A27DB-BD31-4B8C-83A1-F6EECF244321}">
                <p14:modId xmlns:p14="http://schemas.microsoft.com/office/powerpoint/2010/main" val="2525453041"/>
              </p:ext>
            </p:extLst>
          </p:nvPr>
        </p:nvGraphicFramePr>
        <p:xfrm>
          <a:off x="1403648" y="517739"/>
          <a:ext cx="6552728" cy="439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ular Callout 5"/>
          <p:cNvSpPr/>
          <p:nvPr/>
        </p:nvSpPr>
        <p:spPr>
          <a:xfrm>
            <a:off x="1979712" y="1412776"/>
            <a:ext cx="2592288" cy="1014633"/>
          </a:xfrm>
          <a:prstGeom prst="wedgeRectCallout">
            <a:avLst/>
          </a:prstGeom>
          <a:gradFill>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alpha val="80000"/>
                  </a:schemeClr>
                </a:solidFill>
              </a:rPr>
              <a:t>Gamma </a:t>
            </a:r>
            <a:r>
              <a:rPr lang="en-GB" dirty="0" smtClean="0">
                <a:solidFill>
                  <a:schemeClr val="tx1">
                    <a:alpha val="80000"/>
                  </a:schemeClr>
                </a:solidFill>
              </a:rPr>
              <a:t>building</a:t>
            </a:r>
            <a:r>
              <a:rPr lang="ro-RO" dirty="0" smtClean="0">
                <a:solidFill>
                  <a:schemeClr val="tx1">
                    <a:alpha val="80000"/>
                  </a:schemeClr>
                </a:solidFill>
              </a:rPr>
              <a:t> </a:t>
            </a:r>
            <a:r>
              <a:rPr lang="en-GB" dirty="0" smtClean="0">
                <a:solidFill>
                  <a:schemeClr val="tx1">
                    <a:alpha val="80000"/>
                  </a:schemeClr>
                </a:solidFill>
              </a:rPr>
              <a:t>hosting </a:t>
            </a:r>
            <a:r>
              <a:rPr lang="en-GB" dirty="0">
                <a:solidFill>
                  <a:schemeClr val="tx1">
                    <a:alpha val="80000"/>
                  </a:schemeClr>
                </a:solidFill>
              </a:rPr>
              <a:t>a very intense brilliant monochromatic γ beam with </a:t>
            </a:r>
            <a:r>
              <a:rPr lang="en-GB" dirty="0" err="1">
                <a:solidFill>
                  <a:schemeClr val="tx1">
                    <a:alpha val="80000"/>
                  </a:schemeClr>
                </a:solidFill>
              </a:rPr>
              <a:t>Ev</a:t>
            </a:r>
            <a:r>
              <a:rPr lang="en-GB" dirty="0">
                <a:solidFill>
                  <a:schemeClr val="tx1">
                    <a:alpha val="80000"/>
                  </a:schemeClr>
                </a:solidFill>
              </a:rPr>
              <a:t>&lt;20 MeV</a:t>
            </a:r>
            <a:endParaRPr lang="en-GB" dirty="0">
              <a:solidFill>
                <a:schemeClr val="tx1">
                  <a:alpha val="80000"/>
                </a:schemeClr>
              </a:solidFill>
            </a:endParaRPr>
          </a:p>
        </p:txBody>
      </p:sp>
      <p:sp>
        <p:nvSpPr>
          <p:cNvPr id="7" name="Rectangular Callout 6"/>
          <p:cNvSpPr/>
          <p:nvPr/>
        </p:nvSpPr>
        <p:spPr>
          <a:xfrm>
            <a:off x="4860032" y="1405568"/>
            <a:ext cx="3801277" cy="1230657"/>
          </a:xfrm>
          <a:prstGeom prst="wedgeRectCallout">
            <a:avLst/>
          </a:prstGeom>
          <a:gradFill>
            <a:gsLst>
              <a:gs pos="9000">
                <a:schemeClr val="bg1">
                  <a:alpha val="72000"/>
                </a:schemeClr>
              </a:gs>
              <a:gs pos="88000">
                <a:schemeClr val="accent1">
                  <a:hueOff val="0"/>
                  <a:satOff val="0"/>
                  <a:alphaOff val="0"/>
                  <a:satMod val="110000"/>
                  <a:shade val="100000"/>
                  <a:lumMod val="35000"/>
                  <a:lumOff val="65000"/>
                </a:schemeClr>
              </a:gs>
              <a:gs pos="100000">
                <a:schemeClr val="accent1">
                  <a:hueOff val="0"/>
                  <a:satOff val="0"/>
                  <a:lumOff val="0"/>
                  <a:alphaOff val="0"/>
                  <a:lumMod val="99000"/>
                  <a:satMod val="120000"/>
                  <a:shade val="78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alpha val="72000"/>
                  </a:schemeClr>
                </a:solidFill>
              </a:rPr>
              <a:t>Laser and Laboratory </a:t>
            </a:r>
            <a:r>
              <a:rPr lang="en-GB" dirty="0" smtClean="0">
                <a:solidFill>
                  <a:schemeClr val="tx1">
                    <a:alpha val="72000"/>
                  </a:schemeClr>
                </a:solidFill>
              </a:rPr>
              <a:t>building</a:t>
            </a:r>
            <a:r>
              <a:rPr lang="ro-RO" dirty="0" smtClean="0">
                <a:solidFill>
                  <a:schemeClr val="tx1">
                    <a:alpha val="72000"/>
                  </a:schemeClr>
                </a:solidFill>
              </a:rPr>
              <a:t> </a:t>
            </a:r>
            <a:r>
              <a:rPr lang="en-GB" dirty="0" smtClean="0">
                <a:solidFill>
                  <a:schemeClr val="tx1">
                    <a:alpha val="72000"/>
                  </a:schemeClr>
                </a:solidFill>
              </a:rPr>
              <a:t>hosting </a:t>
            </a:r>
            <a:r>
              <a:rPr lang="en-GB" dirty="0">
                <a:solidFill>
                  <a:schemeClr val="tx1">
                    <a:alpha val="72000"/>
                  </a:schemeClr>
                </a:solidFill>
              </a:rPr>
              <a:t>High Power Laser System (10PW, 1PW &amp; 100 TW lasers) and Laboratories &amp;Workshops</a:t>
            </a:r>
            <a:endParaRPr lang="en-GB" dirty="0">
              <a:solidFill>
                <a:schemeClr val="tx1">
                  <a:alpha val="72000"/>
                </a:schemeClr>
              </a:solidFill>
            </a:endParaRPr>
          </a:p>
        </p:txBody>
      </p:sp>
    </p:spTree>
    <p:extLst>
      <p:ext uri="{BB962C8B-B14F-4D97-AF65-F5344CB8AC3E}">
        <p14:creationId xmlns:p14="http://schemas.microsoft.com/office/powerpoint/2010/main" val="40352844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3246" y="750887"/>
            <a:ext cx="9450492" cy="53562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31090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520" y="260648"/>
            <a:ext cx="9450492" cy="62646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64603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3059832" y="620688"/>
            <a:ext cx="9113829" cy="299081"/>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3"/>
          <a:stretch>
            <a:fillRect/>
          </a:stretch>
        </p:blipFill>
        <p:spPr>
          <a:xfrm>
            <a:off x="3635896" y="1196752"/>
            <a:ext cx="9450492" cy="209299"/>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4">
            <a:duotone>
              <a:prstClr val="black"/>
              <a:schemeClr val="accent1">
                <a:tint val="45000"/>
                <a:satMod val="400000"/>
              </a:schemeClr>
            </a:duotone>
          </a:blip>
          <a:stretch>
            <a:fillRect/>
          </a:stretch>
        </p:blipFill>
        <p:spPr>
          <a:xfrm>
            <a:off x="719831" y="1769453"/>
            <a:ext cx="11809312" cy="2880320"/>
          </a:xfrm>
          <a:prstGeom prst="rect">
            <a:avLst/>
          </a:prstGeom>
          <a:ln>
            <a:noFill/>
          </a:ln>
          <a:effectLst>
            <a:outerShdw blurRad="292100" dist="139700" dir="2700000" algn="tl" rotWithShape="0">
              <a:srgbClr val="333333">
                <a:alpha val="65000"/>
              </a:srgbClr>
            </a:outerShdw>
          </a:effectLst>
        </p:spPr>
      </p:pic>
      <p:graphicFrame>
        <p:nvGraphicFramePr>
          <p:cNvPr id="22" name="Diagram 21"/>
          <p:cNvGraphicFramePr/>
          <p:nvPr>
            <p:extLst>
              <p:ext uri="{D42A27DB-BD31-4B8C-83A1-F6EECF244321}">
                <p14:modId xmlns:p14="http://schemas.microsoft.com/office/powerpoint/2010/main" val="640497055"/>
              </p:ext>
            </p:extLst>
          </p:nvPr>
        </p:nvGraphicFramePr>
        <p:xfrm>
          <a:off x="719831" y="4437112"/>
          <a:ext cx="7884617" cy="9361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Diagram 2"/>
          <p:cNvGraphicFramePr/>
          <p:nvPr>
            <p:extLst>
              <p:ext uri="{D42A27DB-BD31-4B8C-83A1-F6EECF244321}">
                <p14:modId xmlns:p14="http://schemas.microsoft.com/office/powerpoint/2010/main" val="2561368701"/>
              </p:ext>
            </p:extLst>
          </p:nvPr>
        </p:nvGraphicFramePr>
        <p:xfrm>
          <a:off x="719831" y="5661248"/>
          <a:ext cx="7884617" cy="65736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677801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00799676"/>
              </p:ext>
            </p:extLst>
          </p:nvPr>
        </p:nvGraphicFramePr>
        <p:xfrm>
          <a:off x="1475656" y="260648"/>
          <a:ext cx="6120680" cy="504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576" y="980728"/>
            <a:ext cx="7488832" cy="56166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56770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908720"/>
            <a:ext cx="7920880" cy="5760640"/>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403648" y="279157"/>
            <a:ext cx="7344816" cy="369332"/>
          </a:xfrm>
          <a:prstGeom prst="rect">
            <a:avLst/>
          </a:prstGeom>
        </p:spPr>
        <p:txBody>
          <a:bodyPr wrap="square">
            <a:spAutoFit/>
          </a:bodyPr>
          <a:lstStyle/>
          <a:p>
            <a:r>
              <a:rPr lang="en-GB" dirty="0"/>
              <a:t>Boreholes are lined up to 5 meters apart on both directions</a:t>
            </a:r>
          </a:p>
        </p:txBody>
      </p:sp>
    </p:spTree>
    <p:extLst>
      <p:ext uri="{BB962C8B-B14F-4D97-AF65-F5344CB8AC3E}">
        <p14:creationId xmlns:p14="http://schemas.microsoft.com/office/powerpoint/2010/main" val="17837157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052736"/>
            <a:ext cx="8064896" cy="5544616"/>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683568" y="1124744"/>
            <a:ext cx="4455066" cy="369332"/>
          </a:xfrm>
          <a:prstGeom prst="rect">
            <a:avLst/>
          </a:prstGeom>
        </p:spPr>
        <p:txBody>
          <a:bodyPr wrap="none">
            <a:spAutoFit/>
          </a:bodyPr>
          <a:lstStyle/>
          <a:p>
            <a:r>
              <a:rPr lang="en-GB" dirty="0"/>
              <a:t>Aerial view on a plot of geothermal drilling</a:t>
            </a:r>
          </a:p>
        </p:txBody>
      </p:sp>
    </p:spTree>
    <p:extLst>
      <p:ext uri="{BB962C8B-B14F-4D97-AF65-F5344CB8AC3E}">
        <p14:creationId xmlns:p14="http://schemas.microsoft.com/office/powerpoint/2010/main" val="20519181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268760"/>
            <a:ext cx="8424936" cy="4876006"/>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619672" y="548680"/>
            <a:ext cx="5760640" cy="369332"/>
          </a:xfrm>
          <a:prstGeom prst="rect">
            <a:avLst/>
          </a:prstGeom>
          <a:noFill/>
        </p:spPr>
        <p:txBody>
          <a:bodyPr wrap="square" rtlCol="0">
            <a:spAutoFit/>
          </a:bodyPr>
          <a:lstStyle/>
          <a:p>
            <a:r>
              <a:rPr lang="ro-RO" dirty="0" smtClean="0"/>
              <a:t>Gamma building – </a:t>
            </a:r>
            <a:r>
              <a:rPr lang="ro-RO" dirty="0" err="1" smtClean="0"/>
              <a:t>curtain</a:t>
            </a:r>
            <a:r>
              <a:rPr lang="ro-RO" dirty="0" smtClean="0"/>
              <a:t> </a:t>
            </a:r>
            <a:r>
              <a:rPr lang="ro-RO" dirty="0" err="1" smtClean="0"/>
              <a:t>walls</a:t>
            </a:r>
            <a:r>
              <a:rPr lang="ro-RO" dirty="0" smtClean="0"/>
              <a:t> </a:t>
            </a:r>
            <a:r>
              <a:rPr lang="ro-RO" dirty="0" err="1" smtClean="0"/>
              <a:t>and</a:t>
            </a:r>
            <a:r>
              <a:rPr lang="ro-RO" dirty="0" smtClean="0"/>
              <a:t> concrete </a:t>
            </a:r>
            <a:r>
              <a:rPr lang="ro-RO" dirty="0" err="1" smtClean="0"/>
              <a:t>precast</a:t>
            </a:r>
            <a:endParaRPr lang="en-GB" dirty="0"/>
          </a:p>
        </p:txBody>
      </p:sp>
    </p:spTree>
    <p:extLst>
      <p:ext uri="{BB962C8B-B14F-4D97-AF65-F5344CB8AC3E}">
        <p14:creationId xmlns:p14="http://schemas.microsoft.com/office/powerpoint/2010/main" val="22612880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908720"/>
            <a:ext cx="8208912" cy="558924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267744" y="260648"/>
            <a:ext cx="4536504" cy="369332"/>
          </a:xfrm>
          <a:prstGeom prst="rect">
            <a:avLst/>
          </a:prstGeom>
          <a:noFill/>
        </p:spPr>
        <p:txBody>
          <a:bodyPr wrap="square" rtlCol="0">
            <a:spAutoFit/>
          </a:bodyPr>
          <a:lstStyle/>
          <a:p>
            <a:r>
              <a:rPr lang="ro-RO" dirty="0" smtClean="0"/>
              <a:t>Laser </a:t>
            </a:r>
            <a:r>
              <a:rPr lang="ro-RO" dirty="0" err="1" smtClean="0"/>
              <a:t>and</a:t>
            </a:r>
            <a:r>
              <a:rPr lang="ro-RO" dirty="0" smtClean="0"/>
              <a:t>  </a:t>
            </a:r>
            <a:r>
              <a:rPr lang="ro-RO" dirty="0" err="1" smtClean="0"/>
              <a:t>Laboratory</a:t>
            </a:r>
            <a:r>
              <a:rPr lang="ro-RO" dirty="0" smtClean="0"/>
              <a:t>  building</a:t>
            </a:r>
            <a:endParaRPr lang="en-GB" dirty="0"/>
          </a:p>
        </p:txBody>
      </p:sp>
    </p:spTree>
    <p:extLst>
      <p:ext uri="{BB962C8B-B14F-4D97-AF65-F5344CB8AC3E}">
        <p14:creationId xmlns:p14="http://schemas.microsoft.com/office/powerpoint/2010/main" val="36774702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412776"/>
            <a:ext cx="8712968" cy="3024336"/>
          </a:xfrm>
          <a:prstGeom prst="rect">
            <a:avLst/>
          </a:prstGeom>
          <a:ln>
            <a:noFill/>
          </a:ln>
          <a:effectLst>
            <a:outerShdw blurRad="292100" dist="139700" dir="2700000" algn="tl" rotWithShape="0">
              <a:srgbClr val="333333">
                <a:alpha val="65000"/>
              </a:srgbClr>
            </a:outerShdw>
          </a:effectLst>
        </p:spPr>
      </p:pic>
      <p:graphicFrame>
        <p:nvGraphicFramePr>
          <p:cNvPr id="4" name="Diagram 3"/>
          <p:cNvGraphicFramePr/>
          <p:nvPr>
            <p:extLst>
              <p:ext uri="{D42A27DB-BD31-4B8C-83A1-F6EECF244321}">
                <p14:modId xmlns:p14="http://schemas.microsoft.com/office/powerpoint/2010/main" val="1592593915"/>
              </p:ext>
            </p:extLst>
          </p:nvPr>
        </p:nvGraphicFramePr>
        <p:xfrm>
          <a:off x="2771800" y="404664"/>
          <a:ext cx="3960440" cy="369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765337" y="4797152"/>
            <a:ext cx="2813591" cy="369332"/>
          </a:xfrm>
          <a:prstGeom prst="rect">
            <a:avLst/>
          </a:prstGeom>
        </p:spPr>
        <p:txBody>
          <a:bodyPr wrap="none">
            <a:spAutoFit/>
          </a:bodyPr>
          <a:lstStyle/>
          <a:p>
            <a:r>
              <a:rPr lang="ro-RO" dirty="0" smtClean="0"/>
              <a:t>C</a:t>
            </a:r>
            <a:r>
              <a:rPr lang="en-GB" dirty="0" err="1" smtClean="0"/>
              <a:t>ollector</a:t>
            </a:r>
            <a:r>
              <a:rPr lang="en-GB" dirty="0" smtClean="0"/>
              <a:t> </a:t>
            </a:r>
            <a:r>
              <a:rPr lang="en-GB" dirty="0"/>
              <a:t>and a distributor</a:t>
            </a:r>
          </a:p>
        </p:txBody>
      </p:sp>
      <p:sp>
        <p:nvSpPr>
          <p:cNvPr id="6" name="TextBox 5"/>
          <p:cNvSpPr txBox="1"/>
          <p:nvPr/>
        </p:nvSpPr>
        <p:spPr>
          <a:xfrm>
            <a:off x="6084168" y="4797152"/>
            <a:ext cx="3456384" cy="369332"/>
          </a:xfrm>
          <a:prstGeom prst="rect">
            <a:avLst/>
          </a:prstGeom>
          <a:noFill/>
        </p:spPr>
        <p:txBody>
          <a:bodyPr wrap="square" rtlCol="0">
            <a:spAutoFit/>
          </a:bodyPr>
          <a:lstStyle/>
          <a:p>
            <a:r>
              <a:rPr lang="ro-RO" dirty="0" err="1" smtClean="0"/>
              <a:t>Water-water</a:t>
            </a:r>
            <a:r>
              <a:rPr lang="ro-RO" dirty="0" smtClean="0"/>
              <a:t> </a:t>
            </a:r>
            <a:r>
              <a:rPr lang="ro-RO" dirty="0" err="1" smtClean="0"/>
              <a:t>heat</a:t>
            </a:r>
            <a:r>
              <a:rPr lang="ro-RO" dirty="0" smtClean="0"/>
              <a:t> </a:t>
            </a:r>
            <a:r>
              <a:rPr lang="ro-RO" dirty="0" err="1" smtClean="0"/>
              <a:t>pumps</a:t>
            </a:r>
            <a:endParaRPr lang="en-GB" dirty="0"/>
          </a:p>
        </p:txBody>
      </p:sp>
    </p:spTree>
    <p:extLst>
      <p:ext uri="{BB962C8B-B14F-4D97-AF65-F5344CB8AC3E}">
        <p14:creationId xmlns:p14="http://schemas.microsoft.com/office/powerpoint/2010/main" val="2829163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NICOLA~1\AppData\Local\Temp\Rar$DIa0.575\DSC_01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719654"/>
            <a:ext cx="7848872" cy="2808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3" descr="C:\Users\victor nicolae zamfi\Music\Documents\ELI\Pictures\Santier\ELI-NP_2015_July16_A_Resized.tif"/>
          <p:cNvPicPr>
            <a:picLocks noChangeAspect="1" noChangeArrowheads="1"/>
          </p:cNvPicPr>
          <p:nvPr/>
        </p:nvPicPr>
        <p:blipFill>
          <a:blip r:embed="rId3" cstate="print"/>
          <a:srcRect/>
          <a:stretch>
            <a:fillRect/>
          </a:stretch>
        </p:blipFill>
        <p:spPr bwMode="auto">
          <a:xfrm>
            <a:off x="755576" y="3617640"/>
            <a:ext cx="7848872" cy="3240360"/>
          </a:xfrm>
          <a:prstGeom prst="rect">
            <a:avLst/>
          </a:prstGeom>
          <a:ln>
            <a:noFill/>
          </a:ln>
          <a:effectLst>
            <a:outerShdw blurRad="292100" dist="139700" dir="2700000" algn="tl" rotWithShape="0">
              <a:srgbClr val="333333">
                <a:alpha val="65000"/>
              </a:srgbClr>
            </a:outerShdw>
          </a:effectLst>
        </p:spPr>
      </p:pic>
      <p:graphicFrame>
        <p:nvGraphicFramePr>
          <p:cNvPr id="5" name="Diagram 4"/>
          <p:cNvGraphicFramePr/>
          <p:nvPr>
            <p:extLst>
              <p:ext uri="{D42A27DB-BD31-4B8C-83A1-F6EECF244321}">
                <p14:modId xmlns:p14="http://schemas.microsoft.com/office/powerpoint/2010/main" val="2750607676"/>
              </p:ext>
            </p:extLst>
          </p:nvPr>
        </p:nvGraphicFramePr>
        <p:xfrm>
          <a:off x="2555776" y="260648"/>
          <a:ext cx="4824536"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p:cNvSpPr txBox="1"/>
          <p:nvPr/>
        </p:nvSpPr>
        <p:spPr>
          <a:xfrm>
            <a:off x="6228184" y="1052736"/>
            <a:ext cx="2088232" cy="369332"/>
          </a:xfrm>
          <a:prstGeom prst="rect">
            <a:avLst/>
          </a:prstGeom>
          <a:noFill/>
        </p:spPr>
        <p:txBody>
          <a:bodyPr wrap="square" rtlCol="0">
            <a:spAutoFit/>
          </a:bodyPr>
          <a:lstStyle/>
          <a:p>
            <a:r>
              <a:rPr lang="ro-RO" dirty="0" smtClean="0"/>
              <a:t>Office building</a:t>
            </a:r>
            <a:endParaRPr lang="en-GB" dirty="0"/>
          </a:p>
        </p:txBody>
      </p:sp>
      <p:sp>
        <p:nvSpPr>
          <p:cNvPr id="6" name="TextBox 5"/>
          <p:cNvSpPr txBox="1"/>
          <p:nvPr/>
        </p:nvSpPr>
        <p:spPr>
          <a:xfrm>
            <a:off x="1475656" y="1052736"/>
            <a:ext cx="2736304" cy="369332"/>
          </a:xfrm>
          <a:prstGeom prst="rect">
            <a:avLst/>
          </a:prstGeom>
          <a:noFill/>
        </p:spPr>
        <p:txBody>
          <a:bodyPr wrap="square" rtlCol="0">
            <a:spAutoFit/>
          </a:bodyPr>
          <a:lstStyle/>
          <a:p>
            <a:r>
              <a:rPr lang="ro-RO" dirty="0" smtClean="0"/>
              <a:t>Hotel building</a:t>
            </a:r>
            <a:endParaRPr lang="en-GB" dirty="0"/>
          </a:p>
        </p:txBody>
      </p:sp>
      <p:sp>
        <p:nvSpPr>
          <p:cNvPr id="7" name="TextBox 6"/>
          <p:cNvSpPr txBox="1"/>
          <p:nvPr/>
        </p:nvSpPr>
        <p:spPr>
          <a:xfrm>
            <a:off x="3239852" y="5053154"/>
            <a:ext cx="2880320" cy="369332"/>
          </a:xfrm>
          <a:prstGeom prst="rect">
            <a:avLst/>
          </a:prstGeom>
          <a:noFill/>
        </p:spPr>
        <p:txBody>
          <a:bodyPr wrap="square" rtlCol="0">
            <a:spAutoFit/>
          </a:bodyPr>
          <a:lstStyle/>
          <a:p>
            <a:r>
              <a:rPr lang="ro-RO" dirty="0" smtClean="0"/>
              <a:t>Gamma building</a:t>
            </a:r>
            <a:endParaRPr lang="en-GB" dirty="0"/>
          </a:p>
        </p:txBody>
      </p:sp>
    </p:spTree>
    <p:extLst>
      <p:ext uri="{BB962C8B-B14F-4D97-AF65-F5344CB8AC3E}">
        <p14:creationId xmlns:p14="http://schemas.microsoft.com/office/powerpoint/2010/main" val="4456140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163306000"/>
              </p:ext>
            </p:extLst>
          </p:nvPr>
        </p:nvGraphicFramePr>
        <p:xfrm>
          <a:off x="1835696" y="260648"/>
          <a:ext cx="6336704" cy="576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Content Placeholder 10"/>
          <p:cNvGraphicFramePr>
            <a:graphicFrameLocks noGrp="1"/>
          </p:cNvGraphicFramePr>
          <p:nvPr>
            <p:ph idx="1"/>
            <p:extLst>
              <p:ext uri="{D42A27DB-BD31-4B8C-83A1-F6EECF244321}">
                <p14:modId xmlns:p14="http://schemas.microsoft.com/office/powerpoint/2010/main" val="2075452291"/>
              </p:ext>
            </p:extLst>
          </p:nvPr>
        </p:nvGraphicFramePr>
        <p:xfrm>
          <a:off x="251520" y="980728"/>
          <a:ext cx="8712968" cy="5400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981800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stituent număr diapozitiv 4"/>
          <p:cNvSpPr txBox="1">
            <a:spLocks noGrp="1"/>
          </p:cNvSpPr>
          <p:nvPr/>
        </p:nvSpPr>
        <p:spPr bwMode="auto">
          <a:xfrm>
            <a:off x="6553200" y="6243638"/>
            <a:ext cx="2133600" cy="457200"/>
          </a:xfrm>
          <a:prstGeom prst="rect">
            <a:avLst/>
          </a:prstGeom>
          <a:noFill/>
          <a:ln>
            <a:miter lim="800000"/>
            <a:headEnd/>
            <a:tailEnd/>
          </a:ln>
        </p:spPr>
        <p:txBody>
          <a:bodyPr/>
          <a:lstStyle/>
          <a:p>
            <a:pPr algn="r" eaLnBrk="1" hangingPunct="1">
              <a:defRPr/>
            </a:pPr>
            <a:endParaRPr lang="en-US" sz="1000" dirty="0">
              <a:effectLst>
                <a:outerShdw blurRad="38100" dist="38100" dir="2700000" algn="tl">
                  <a:srgbClr val="000000"/>
                </a:outerShdw>
              </a:effectLst>
              <a:latin typeface="+mn-lt"/>
            </a:endParaRPr>
          </a:p>
        </p:txBody>
      </p:sp>
      <p:sp>
        <p:nvSpPr>
          <p:cNvPr id="2" name="TextBox 1"/>
          <p:cNvSpPr txBox="1"/>
          <p:nvPr/>
        </p:nvSpPr>
        <p:spPr>
          <a:xfrm>
            <a:off x="3016924" y="5805264"/>
            <a:ext cx="3151568" cy="369332"/>
          </a:xfrm>
          <a:prstGeom prst="rect">
            <a:avLst/>
          </a:prstGeom>
          <a:noFill/>
        </p:spPr>
        <p:txBody>
          <a:bodyPr wrap="none" rtlCol="0">
            <a:spAutoFit/>
          </a:bodyPr>
          <a:lstStyle/>
          <a:p>
            <a:pPr algn="ctr"/>
            <a:r>
              <a:rPr lang="en-US" dirty="0" smtClean="0"/>
              <a:t>ELI-NP Team</a:t>
            </a:r>
            <a:r>
              <a:rPr lang="en-US" smtClean="0"/>
              <a:t>, March 5, 2013</a:t>
            </a:r>
            <a:endParaRPr lang="en-US" dirty="0"/>
          </a:p>
        </p:txBody>
      </p:sp>
      <p:pic>
        <p:nvPicPr>
          <p:cNvPr id="60418" name="Picture 2" descr="C:\Users\Io\Desktop\PagGar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0"/>
            <a:ext cx="9548908" cy="68495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1000" y="3119438"/>
            <a:ext cx="1910600" cy="61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3757246"/>
            <a:ext cx="3550972" cy="923330"/>
          </a:xfrm>
          <a:prstGeom prst="rect">
            <a:avLst/>
          </a:prstGeom>
          <a:noFill/>
        </p:spPr>
        <p:txBody>
          <a:bodyPr wrap="none" rtlCol="0">
            <a:spAutoFit/>
          </a:bodyPr>
          <a:lstStyle/>
          <a:p>
            <a:r>
              <a:rPr lang="en-US" sz="5400" b="1" i="1" dirty="0" smtClean="0">
                <a:gradFill flip="none" rotWithShape="1">
                  <a:gsLst>
                    <a:gs pos="0">
                      <a:schemeClr val="bg1"/>
                    </a:gs>
                    <a:gs pos="33000">
                      <a:schemeClr val="accent1">
                        <a:lumMod val="95000"/>
                        <a:lumOff val="5000"/>
                      </a:schemeClr>
                    </a:gs>
                    <a:gs pos="100000">
                      <a:schemeClr val="accent1">
                        <a:lumMod val="60000"/>
                      </a:schemeClr>
                    </a:gs>
                  </a:gsLst>
                  <a:path path="circle">
                    <a:fillToRect l="50000" t="130000" r="50000" b="-30000"/>
                  </a:path>
                  <a:tileRect/>
                </a:gradFill>
                <a:latin typeface="Times New Roman" pitchFamily="18" charset="0"/>
                <a:cs typeface="Times New Roman" pitchFamily="18" charset="0"/>
              </a:rPr>
              <a:t>Thank you!</a:t>
            </a:r>
            <a:endParaRPr lang="en-US" sz="5400" b="1" i="1" dirty="0">
              <a:gradFill flip="none" rotWithShape="1">
                <a:gsLst>
                  <a:gs pos="0">
                    <a:schemeClr val="bg1"/>
                  </a:gs>
                  <a:gs pos="33000">
                    <a:schemeClr val="accent1">
                      <a:lumMod val="95000"/>
                      <a:lumOff val="5000"/>
                    </a:schemeClr>
                  </a:gs>
                  <a:gs pos="100000">
                    <a:schemeClr val="accent1">
                      <a:lumMod val="60000"/>
                    </a:schemeClr>
                  </a:gs>
                </a:gsLst>
                <a:path path="circle">
                  <a:fillToRect l="50000" t="130000" r="50000" b="-30000"/>
                </a:path>
                <a:tileRect/>
              </a:gradFill>
              <a:latin typeface="Times New Roman" pitchFamily="18" charset="0"/>
              <a:cs typeface="Times New Roman" pitchFamily="18" charset="0"/>
            </a:endParaRPr>
          </a:p>
        </p:txBody>
      </p:sp>
    </p:spTree>
    <p:extLst>
      <p:ext uri="{BB962C8B-B14F-4D97-AF65-F5344CB8AC3E}">
        <p14:creationId xmlns:p14="http://schemas.microsoft.com/office/powerpoint/2010/main" val="1628560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12533209"/>
              </p:ext>
            </p:extLst>
          </p:nvPr>
        </p:nvGraphicFramePr>
        <p:xfrm>
          <a:off x="1547664" y="3557"/>
          <a:ext cx="7272808" cy="8562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p:cNvGraphicFramePr>
            <a:graphicFrameLocks noGrp="1"/>
          </p:cNvGraphicFramePr>
          <p:nvPr>
            <p:ph sz="half" idx="1"/>
            <p:extLst/>
          </p:nvPr>
        </p:nvGraphicFramePr>
        <p:xfrm>
          <a:off x="107504" y="1145566"/>
          <a:ext cx="4248472" cy="509174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 name="Content Placeholder 3"/>
          <p:cNvGraphicFramePr>
            <a:graphicFrameLocks noGrp="1"/>
          </p:cNvGraphicFramePr>
          <p:nvPr>
            <p:ph sz="half" idx="2"/>
            <p:extLst>
              <p:ext uri="{D42A27DB-BD31-4B8C-83A1-F6EECF244321}">
                <p14:modId xmlns:p14="http://schemas.microsoft.com/office/powerpoint/2010/main" val="1801352849"/>
              </p:ext>
            </p:extLst>
          </p:nvPr>
        </p:nvGraphicFramePr>
        <p:xfrm>
          <a:off x="4499992" y="1700808"/>
          <a:ext cx="4236894" cy="43513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4643789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p:cNvGraphicFramePr/>
          <p:nvPr>
            <p:extLst>
              <p:ext uri="{D42A27DB-BD31-4B8C-83A1-F6EECF244321}">
                <p14:modId xmlns:p14="http://schemas.microsoft.com/office/powerpoint/2010/main" val="3424615556"/>
              </p:ext>
            </p:extLst>
          </p:nvPr>
        </p:nvGraphicFramePr>
        <p:xfrm>
          <a:off x="2483768" y="260648"/>
          <a:ext cx="4464496" cy="6876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7" name="Content Placeholder 16"/>
          <p:cNvGraphicFramePr>
            <a:graphicFrameLocks noGrp="1"/>
          </p:cNvGraphicFramePr>
          <p:nvPr>
            <p:ph idx="1"/>
            <p:extLst>
              <p:ext uri="{D42A27DB-BD31-4B8C-83A1-F6EECF244321}">
                <p14:modId xmlns:p14="http://schemas.microsoft.com/office/powerpoint/2010/main" val="981766774"/>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2776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340802505"/>
              </p:ext>
            </p:extLst>
          </p:nvPr>
        </p:nvGraphicFramePr>
        <p:xfrm>
          <a:off x="539552" y="1844824"/>
          <a:ext cx="8229600"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4222771179"/>
              </p:ext>
            </p:extLst>
          </p:nvPr>
        </p:nvGraphicFramePr>
        <p:xfrm>
          <a:off x="2123728" y="188640"/>
          <a:ext cx="5616624" cy="7920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798868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655948100"/>
              </p:ext>
            </p:extLst>
          </p:nvPr>
        </p:nvGraphicFramePr>
        <p:xfrm>
          <a:off x="1979712" y="260648"/>
          <a:ext cx="6048672" cy="477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stretch>
            <a:fillRect/>
          </a:stretch>
        </p:blipFill>
        <p:spPr>
          <a:xfrm>
            <a:off x="119234" y="2492896"/>
            <a:ext cx="4596782" cy="235935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716016" y="1201227"/>
            <a:ext cx="4176464" cy="4524315"/>
          </a:xfrm>
          <a:prstGeom prst="rect">
            <a:avLst/>
          </a:prstGeom>
          <a:noFill/>
        </p:spPr>
        <p:txBody>
          <a:bodyPr wrap="square" rtlCol="0">
            <a:spAutoFit/>
          </a:bodyPr>
          <a:lstStyle/>
          <a:p>
            <a:r>
              <a:rPr lang="en-US" dirty="0" smtClean="0"/>
              <a:t>In ELI-NP facility is foreseen a cooled water network that distributes cooled water for the two big systems HPLS and GBS and for experimental areas. </a:t>
            </a:r>
          </a:p>
          <a:p>
            <a:r>
              <a:rPr lang="en-US" dirty="0" smtClean="0"/>
              <a:t>The cooled water is produced in two separate plants one situated in Gamma Building and one Laser Building.</a:t>
            </a:r>
          </a:p>
          <a:p>
            <a:r>
              <a:rPr lang="en-US" dirty="0" smtClean="0"/>
              <a:t>For HPLS and experimental area the cooled water is supplied from the plant in Laser Building.</a:t>
            </a:r>
          </a:p>
          <a:p>
            <a:r>
              <a:rPr lang="en-US" dirty="0" smtClean="0"/>
              <a:t>For GBS the cooled water is supplied from the plant in Gamma Building.</a:t>
            </a:r>
            <a:endParaRPr lang="en-US" dirty="0"/>
          </a:p>
          <a:p>
            <a:r>
              <a:rPr lang="en-US" dirty="0" smtClean="0"/>
              <a:t>The cooled water are primary agent is delivered at 7 °C. </a:t>
            </a:r>
          </a:p>
          <a:p>
            <a:r>
              <a:rPr lang="en-US" dirty="0" smtClean="0"/>
              <a:t>The cooled water is used by users in customized heat exchangers</a:t>
            </a:r>
            <a:r>
              <a:rPr lang="en-US" dirty="0" smtClean="0"/>
              <a:t>.</a:t>
            </a:r>
            <a:endParaRPr lang="en-US" dirty="0" smtClean="0"/>
          </a:p>
        </p:txBody>
      </p:sp>
      <p:sp>
        <p:nvSpPr>
          <p:cNvPr id="6" name="Rectangle 5"/>
          <p:cNvSpPr/>
          <p:nvPr/>
        </p:nvSpPr>
        <p:spPr>
          <a:xfrm>
            <a:off x="323528" y="1887600"/>
            <a:ext cx="3685624" cy="369332"/>
          </a:xfrm>
          <a:prstGeom prst="rect">
            <a:avLst/>
          </a:prstGeom>
        </p:spPr>
        <p:txBody>
          <a:bodyPr wrap="none">
            <a:spAutoFit/>
          </a:bodyPr>
          <a:lstStyle/>
          <a:p>
            <a:r>
              <a:rPr lang="en-US" dirty="0"/>
              <a:t>From geothermal pumping system</a:t>
            </a:r>
            <a:endParaRPr lang="en-US" dirty="0"/>
          </a:p>
        </p:txBody>
      </p:sp>
    </p:spTree>
    <p:extLst>
      <p:ext uri="{BB962C8B-B14F-4D97-AF65-F5344CB8AC3E}">
        <p14:creationId xmlns:p14="http://schemas.microsoft.com/office/powerpoint/2010/main" val="18288152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7664" y="260648"/>
            <a:ext cx="7488832" cy="369332"/>
          </a:xfrm>
          <a:prstGeom prst="rect">
            <a:avLst/>
          </a:prstGeom>
          <a:gradFill>
            <a:gsLst>
              <a:gs pos="0">
                <a:schemeClr val="accent1">
                  <a:lumMod val="0"/>
                  <a:lumOff val="100000"/>
                </a:schemeClr>
              </a:gs>
              <a:gs pos="57000">
                <a:schemeClr val="accent1">
                  <a:lumMod val="0"/>
                  <a:lumOff val="100000"/>
                </a:schemeClr>
              </a:gs>
              <a:gs pos="100000">
                <a:schemeClr val="accent1">
                  <a:lumMod val="75000"/>
                </a:schemeClr>
              </a:gs>
            </a:gsLst>
            <a:path path="circle">
              <a:fillToRect l="100000" t="100000"/>
            </a:path>
          </a:gradFill>
          <a:effectLst>
            <a:outerShdw blurRad="50800" dist="38100" dir="2700000" algn="tl" rotWithShape="0">
              <a:prstClr val="black">
                <a:alpha val="40000"/>
              </a:prstClr>
            </a:outerShdw>
          </a:effectLst>
        </p:spPr>
        <p:txBody>
          <a:bodyPr wrap="square">
            <a:spAutoFit/>
          </a:bodyPr>
          <a:lstStyle/>
          <a:p>
            <a:r>
              <a:rPr lang="hu-HU" b="1" dirty="0">
                <a:solidFill>
                  <a:prstClr val="black"/>
                </a:solidFill>
                <a:latin typeface="Arial"/>
                <a:cs typeface="Arial"/>
              </a:rPr>
              <a:t>ENERGY BALANCE</a:t>
            </a:r>
            <a:r>
              <a:rPr lang="en-US" b="1" dirty="0">
                <a:solidFill>
                  <a:prstClr val="black"/>
                </a:solidFill>
                <a:latin typeface="Arial"/>
                <a:cs typeface="Arial"/>
              </a:rPr>
              <a:t> OF THE ELECTRIC POWER SUPPLY SYSTEM</a:t>
            </a:r>
            <a:endParaRPr lang="en-US" dirty="0">
              <a:latin typeface="Arial"/>
              <a:cs typeface="Arial"/>
            </a:endParaRPr>
          </a:p>
        </p:txBody>
      </p:sp>
      <p:sp>
        <p:nvSpPr>
          <p:cNvPr id="3" name="Rectangle 2"/>
          <p:cNvSpPr/>
          <p:nvPr/>
        </p:nvSpPr>
        <p:spPr>
          <a:xfrm>
            <a:off x="184283" y="1497558"/>
            <a:ext cx="8763001" cy="923330"/>
          </a:xfrm>
          <a:prstGeom prst="rect">
            <a:avLst/>
          </a:prstGeom>
        </p:spPr>
        <p:txBody>
          <a:bodyPr wrap="square">
            <a:spAutoFit/>
          </a:bodyPr>
          <a:lstStyle/>
          <a:p>
            <a:pPr marL="285750" indent="-285750">
              <a:buFont typeface="Arial"/>
              <a:buChar char="•"/>
            </a:pPr>
            <a:r>
              <a:rPr lang="en-US" b="1" dirty="0" smtClean="0"/>
              <a:t>5 electrical substations</a:t>
            </a:r>
          </a:p>
          <a:p>
            <a:pPr marL="285750" indent="-285750">
              <a:buFont typeface="Arial"/>
              <a:buChar char="•"/>
            </a:pPr>
            <a:r>
              <a:rPr lang="en-US" b="1" dirty="0"/>
              <a:t>T</a:t>
            </a:r>
            <a:r>
              <a:rPr lang="en-US" b="1" dirty="0" smtClean="0"/>
              <a:t>wo separated distribution </a:t>
            </a:r>
            <a:r>
              <a:rPr lang="en-US" b="1" dirty="0"/>
              <a:t>lines </a:t>
            </a:r>
            <a:endParaRPr lang="en-US" b="1" dirty="0" smtClean="0"/>
          </a:p>
          <a:p>
            <a:pPr marL="285750" indent="-285750">
              <a:buFont typeface="Arial"/>
              <a:buChar char="•"/>
            </a:pPr>
            <a:r>
              <a:rPr lang="en-US" b="1" dirty="0" smtClean="0"/>
              <a:t>Power </a:t>
            </a:r>
            <a:r>
              <a:rPr lang="en-US" b="1" dirty="0"/>
              <a:t>distribution </a:t>
            </a:r>
            <a:r>
              <a:rPr lang="en-US" b="1" dirty="0" smtClean="0"/>
              <a:t>on BUSBARS</a:t>
            </a:r>
            <a:endParaRPr lang="en-US" b="1" dirty="0"/>
          </a:p>
        </p:txBody>
      </p:sp>
      <p:sp>
        <p:nvSpPr>
          <p:cNvPr id="4" name="Rectangle 3"/>
          <p:cNvSpPr/>
          <p:nvPr/>
        </p:nvSpPr>
        <p:spPr>
          <a:xfrm>
            <a:off x="395536" y="2708920"/>
            <a:ext cx="3194208" cy="369332"/>
          </a:xfrm>
          <a:prstGeom prst="rect">
            <a:avLst/>
          </a:prstGeom>
        </p:spPr>
        <p:txBody>
          <a:bodyPr wrap="none">
            <a:spAutoFit/>
          </a:bodyPr>
          <a:lstStyle/>
          <a:p>
            <a:r>
              <a:rPr lang="en-US" b="1" dirty="0"/>
              <a:t>ACCORDING TO PROJECT:</a:t>
            </a:r>
            <a:endParaRPr lang="en-US" b="1" dirty="0"/>
          </a:p>
        </p:txBody>
      </p:sp>
      <p:grpSp>
        <p:nvGrpSpPr>
          <p:cNvPr id="5" name="Group 4"/>
          <p:cNvGrpSpPr/>
          <p:nvPr/>
        </p:nvGrpSpPr>
        <p:grpSpPr>
          <a:xfrm>
            <a:off x="175711" y="3356992"/>
            <a:ext cx="8500745" cy="2808312"/>
            <a:chOff x="175711" y="2852936"/>
            <a:chExt cx="8969122" cy="2808312"/>
          </a:xfrm>
        </p:grpSpPr>
        <p:sp>
          <p:nvSpPr>
            <p:cNvPr id="6" name="Rectangle 5"/>
            <p:cNvSpPr/>
            <p:nvPr/>
          </p:nvSpPr>
          <p:spPr>
            <a:xfrm>
              <a:off x="175711" y="4460919"/>
              <a:ext cx="8969122" cy="1200329"/>
            </a:xfrm>
            <a:prstGeom prst="rect">
              <a:avLst/>
            </a:prstGeom>
          </p:spPr>
          <p:txBody>
            <a:bodyPr wrap="none">
              <a:spAutoFit/>
            </a:bodyPr>
            <a:lstStyle/>
            <a:p>
              <a:r>
                <a:rPr lang="en-US" dirty="0" smtClean="0">
                  <a:latin typeface="Times New Roman"/>
                  <a:cs typeface="Times New Roman"/>
                </a:rPr>
                <a:t>Maximum Absorbed Power per Assembly (kW)=5 624.09, where Simultaneity Coefficient=0.7</a:t>
              </a:r>
            </a:p>
            <a:p>
              <a:endParaRPr lang="en-US" dirty="0" smtClean="0">
                <a:latin typeface="Times New Roman"/>
                <a:cs typeface="Times New Roman"/>
              </a:endParaRPr>
            </a:p>
            <a:p>
              <a:r>
                <a:rPr lang="en-US" dirty="0" smtClean="0">
                  <a:latin typeface="Times New Roman"/>
                  <a:cs typeface="Times New Roman"/>
                </a:rPr>
                <a:t>Total Installed Power available at Transformer Substations (kW) = 10 016.00 (100% load)</a:t>
              </a:r>
            </a:p>
            <a:p>
              <a:r>
                <a:rPr lang="en-US" dirty="0" smtClean="0">
                  <a:latin typeface="Times New Roman"/>
                  <a:cs typeface="Times New Roman"/>
                </a:rPr>
                <a:t>                                                                                                        =  8 013.00  (80% load)  </a:t>
              </a:r>
            </a:p>
          </p:txBody>
        </p:sp>
        <p:cxnSp>
          <p:nvCxnSpPr>
            <p:cNvPr id="7" name="Straight Connector 6"/>
            <p:cNvCxnSpPr/>
            <p:nvPr/>
          </p:nvCxnSpPr>
          <p:spPr>
            <a:xfrm>
              <a:off x="2843808" y="3356992"/>
              <a:ext cx="412343" cy="158335"/>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843808" y="3140968"/>
              <a:ext cx="422486" cy="1896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3275855" y="2852936"/>
              <a:ext cx="2678005" cy="369332"/>
            </a:xfrm>
            <a:prstGeom prst="rect">
              <a:avLst/>
            </a:prstGeom>
          </p:spPr>
          <p:txBody>
            <a:bodyPr wrap="square">
              <a:spAutoFit/>
            </a:bodyPr>
            <a:lstStyle/>
            <a:p>
              <a:r>
                <a:rPr lang="en-US" dirty="0" smtClean="0">
                  <a:latin typeface="Times New Roman"/>
                  <a:cs typeface="Times New Roman"/>
                </a:rPr>
                <a:t> for Laser(kW)=</a:t>
              </a:r>
              <a:r>
                <a:rPr lang="en-US" dirty="0" smtClean="0"/>
                <a:t>3663 </a:t>
              </a:r>
              <a:r>
                <a:rPr lang="en-US" dirty="0" smtClean="0">
                  <a:latin typeface="Times New Roman"/>
                  <a:cs typeface="Times New Roman"/>
                </a:rPr>
                <a:t> </a:t>
              </a:r>
              <a:endParaRPr lang="en-US" dirty="0"/>
            </a:p>
          </p:txBody>
        </p:sp>
        <p:sp>
          <p:nvSpPr>
            <p:cNvPr id="10" name="Rectangle 9"/>
            <p:cNvSpPr/>
            <p:nvPr/>
          </p:nvSpPr>
          <p:spPr>
            <a:xfrm>
              <a:off x="3347864" y="3309268"/>
              <a:ext cx="4431612" cy="369332"/>
            </a:xfrm>
            <a:prstGeom prst="rect">
              <a:avLst/>
            </a:prstGeom>
          </p:spPr>
          <p:txBody>
            <a:bodyPr wrap="none">
              <a:spAutoFit/>
            </a:bodyPr>
            <a:lstStyle/>
            <a:p>
              <a:r>
                <a:rPr lang="en-US" dirty="0">
                  <a:latin typeface="Times New Roman"/>
                  <a:cs typeface="Times New Roman"/>
                </a:rPr>
                <a:t>f</a:t>
              </a:r>
              <a:r>
                <a:rPr lang="en-US" dirty="0" smtClean="0">
                  <a:latin typeface="Times New Roman"/>
                  <a:cs typeface="Times New Roman"/>
                </a:rPr>
                <a:t>or Gammas and Experiments (kW)=</a:t>
              </a:r>
              <a:r>
                <a:rPr lang="en-US" dirty="0" smtClean="0"/>
                <a:t>6307 </a:t>
              </a:r>
              <a:endParaRPr lang="en-US" dirty="0"/>
            </a:p>
          </p:txBody>
        </p:sp>
        <p:sp>
          <p:nvSpPr>
            <p:cNvPr id="11" name="Rectangle 10"/>
            <p:cNvSpPr/>
            <p:nvPr/>
          </p:nvSpPr>
          <p:spPr>
            <a:xfrm>
              <a:off x="755576" y="3131676"/>
              <a:ext cx="1627030" cy="369332"/>
            </a:xfrm>
            <a:prstGeom prst="rect">
              <a:avLst/>
            </a:prstGeom>
          </p:spPr>
          <p:txBody>
            <a:bodyPr wrap="none">
              <a:spAutoFit/>
            </a:bodyPr>
            <a:lstStyle/>
            <a:p>
              <a:r>
                <a:rPr lang="en-US" dirty="0">
                  <a:latin typeface="Times New Roman"/>
                  <a:cs typeface="Times New Roman"/>
                </a:rPr>
                <a:t>Installed Power</a:t>
              </a:r>
              <a:endParaRPr lang="en-US" dirty="0"/>
            </a:p>
          </p:txBody>
        </p:sp>
      </p:grpSp>
    </p:spTree>
    <p:extLst>
      <p:ext uri="{BB962C8B-B14F-4D97-AF65-F5344CB8AC3E}">
        <p14:creationId xmlns:p14="http://schemas.microsoft.com/office/powerpoint/2010/main" val="6921675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172729958"/>
              </p:ext>
            </p:extLst>
          </p:nvPr>
        </p:nvGraphicFramePr>
        <p:xfrm>
          <a:off x="2339752" y="116632"/>
          <a:ext cx="4824536" cy="645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p:cNvGraphicFramePr>
            <a:graphicFrameLocks noGrp="1"/>
          </p:cNvGraphicFramePr>
          <p:nvPr>
            <p:ph sz="half" idx="1"/>
            <p:extLst>
              <p:ext uri="{D42A27DB-BD31-4B8C-83A1-F6EECF244321}">
                <p14:modId xmlns:p14="http://schemas.microsoft.com/office/powerpoint/2010/main" val="1565826418"/>
              </p:ext>
            </p:extLst>
          </p:nvPr>
        </p:nvGraphicFramePr>
        <p:xfrm>
          <a:off x="325876" y="1772816"/>
          <a:ext cx="2932890" cy="39448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26" name="Picture 2" descr="E:\magurele\prezentare\energie solara in paman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1880" y="1366340"/>
            <a:ext cx="5326244" cy="44389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3" name="Diagram 2"/>
          <p:cNvGraphicFramePr/>
          <p:nvPr>
            <p:extLst>
              <p:ext uri="{D42A27DB-BD31-4B8C-83A1-F6EECF244321}">
                <p14:modId xmlns:p14="http://schemas.microsoft.com/office/powerpoint/2010/main" val="3658368601"/>
              </p:ext>
            </p:extLst>
          </p:nvPr>
        </p:nvGraphicFramePr>
        <p:xfrm>
          <a:off x="179512" y="870320"/>
          <a:ext cx="8784976" cy="55399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176985956"/>
      </p:ext>
    </p:extLst>
  </p:cSld>
  <p:clrMapOvr>
    <a:masterClrMapping/>
  </p:clrMapOvr>
  <p:timing>
    <p:tnLst>
      <p:par>
        <p:cTn id="1" dur="indefinite" restart="never" nodeType="tmRoot"/>
      </p:par>
    </p:tnLst>
  </p:timing>
</p:sld>
</file>

<file path=ppt/theme/theme1.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19776</TotalTime>
  <Words>1321</Words>
  <Application>Microsoft Office PowerPoint</Application>
  <PresentationFormat>On-screen Show (4:3)</PresentationFormat>
  <Paragraphs>144</Paragraphs>
  <Slides>30</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MS Mincho</vt:lpstr>
      <vt:lpstr>Arial</vt:lpstr>
      <vt:lpstr>Calibri</vt:lpstr>
      <vt:lpstr>Calibri Light</vt:lpstr>
      <vt:lpstr>Corbel</vt:lpstr>
      <vt:lpstr>Times New Roman</vt:lpstr>
      <vt:lpstr>Verdana</vt:lpstr>
      <vt:lpstr>2_Thème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DirGen</dc:creator>
  <cp:lastModifiedBy>Bataiosu Razvan</cp:lastModifiedBy>
  <cp:revision>742</cp:revision>
  <dcterms:created xsi:type="dcterms:W3CDTF">2010-09-16T10:54:19Z</dcterms:created>
  <dcterms:modified xsi:type="dcterms:W3CDTF">2015-10-30T06:31:25Z</dcterms:modified>
</cp:coreProperties>
</file>