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8" r:id="rId5"/>
    <p:sldId id="272" r:id="rId6"/>
    <p:sldId id="270" r:id="rId7"/>
    <p:sldId id="269" r:id="rId8"/>
    <p:sldId id="266" r:id="rId9"/>
    <p:sldId id="267" r:id="rId10"/>
    <p:sldId id="271" r:id="rId11"/>
    <p:sldId id="273" r:id="rId12"/>
    <p:sldId id="260" r:id="rId13"/>
    <p:sldId id="261" r:id="rId14"/>
    <p:sldId id="262" r:id="rId15"/>
    <p:sldId id="263" r:id="rId16"/>
    <p:sldId id="264" r:id="rId17"/>
    <p:sldId id="265" r:id="rId18"/>
    <p:sldId id="274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24" y="-4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ohannatorberntsson:Desktop:Exjobb:Excelbera&#776;kningar:Sammansta&#776;llning%20av%20bera&#776;kningsbar%20data%20-%20utkast%20till%20grafer%20att%20analyser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ohannatorberntsson:Desktop:Exjobb:Excelbera&#776;kningar:Sammansta&#776;llning%20av%20bera&#776;kningsbar%20data%20-%20utkast%20till%20grafer%20att%20analyser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ohannatorberntsson:Desktop:Exjobb:Excelbera&#776;kningar:Sammansta&#776;llning%20av%20bera&#776;kningsbar%20data%20-%20utkast%20till%20grafer%20att%20analyser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Electricity consumption</a:t>
            </a:r>
            <a:r>
              <a:rPr lang="en-US" baseline="0"/>
              <a:t> (GWh)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'grafer till presentation'!$C$1:$N$1</c:f>
              <c:strCache>
                <c:ptCount val="12"/>
                <c:pt idx="0">
                  <c:v>1.PSI</c:v>
                </c:pt>
                <c:pt idx="1">
                  <c:v>2.ESRF</c:v>
                </c:pt>
                <c:pt idx="2">
                  <c:v>3.ISIS</c:v>
                </c:pt>
                <c:pt idx="3">
                  <c:v>4.KVI</c:v>
                </c:pt>
                <c:pt idx="4">
                  <c:v>5.INFN</c:v>
                </c:pt>
                <c:pt idx="5">
                  <c:v>6.ALBA</c:v>
                </c:pt>
                <c:pt idx="6">
                  <c:v>7.GSI</c:v>
                </c:pt>
                <c:pt idx="7">
                  <c:v>8.CERN</c:v>
                </c:pt>
                <c:pt idx="8">
                  <c:v>9.SOLEIL</c:v>
                </c:pt>
                <c:pt idx="9">
                  <c:v>10.DESY</c:v>
                </c:pt>
                <c:pt idx="10">
                  <c:v>11.ESS</c:v>
                </c:pt>
                <c:pt idx="11">
                  <c:v>12.MAX IV</c:v>
                </c:pt>
              </c:strCache>
            </c:strRef>
          </c:cat>
          <c:val>
            <c:numRef>
              <c:f>'grafer till presentation'!$C$6:$N$6</c:f>
              <c:numCache>
                <c:formatCode>General</c:formatCode>
                <c:ptCount val="12"/>
                <c:pt idx="0">
                  <c:v>125</c:v>
                </c:pt>
                <c:pt idx="1">
                  <c:v>64</c:v>
                </c:pt>
                <c:pt idx="2">
                  <c:v>70</c:v>
                </c:pt>
                <c:pt idx="3">
                  <c:v>4.1749999999999998</c:v>
                </c:pt>
                <c:pt idx="4">
                  <c:v>25</c:v>
                </c:pt>
                <c:pt idx="5">
                  <c:v>20</c:v>
                </c:pt>
                <c:pt idx="6">
                  <c:v>60</c:v>
                </c:pt>
                <c:pt idx="7">
                  <c:v>1220</c:v>
                </c:pt>
                <c:pt idx="8">
                  <c:v>36.768000000000001</c:v>
                </c:pt>
                <c:pt idx="9">
                  <c:v>150</c:v>
                </c:pt>
                <c:pt idx="10">
                  <c:v>270</c:v>
                </c:pt>
                <c:pt idx="11">
                  <c:v>65.624999999999986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877888"/>
        <c:axId val="83879424"/>
      </c:barChart>
      <c:catAx>
        <c:axId val="83877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3879424"/>
        <c:crosses val="autoZero"/>
        <c:auto val="1"/>
        <c:lblAlgn val="ctr"/>
        <c:lblOffset val="100"/>
        <c:noMultiLvlLbl val="0"/>
      </c:catAx>
      <c:valAx>
        <c:axId val="838794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GWh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38778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Electricity price</a:t>
            </a:r>
            <a:r>
              <a:rPr lang="en-US" baseline="0"/>
              <a:t> (€/MWh)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'grafer till presentation'!$C$1:$N$1</c:f>
              <c:strCache>
                <c:ptCount val="12"/>
                <c:pt idx="0">
                  <c:v>1.PSI</c:v>
                </c:pt>
                <c:pt idx="1">
                  <c:v>2.ESRF</c:v>
                </c:pt>
                <c:pt idx="2">
                  <c:v>3.ISIS</c:v>
                </c:pt>
                <c:pt idx="3">
                  <c:v>4.KVI</c:v>
                </c:pt>
                <c:pt idx="4">
                  <c:v>5.INFN</c:v>
                </c:pt>
                <c:pt idx="5">
                  <c:v>6.ALBA</c:v>
                </c:pt>
                <c:pt idx="6">
                  <c:v>7.GSI</c:v>
                </c:pt>
                <c:pt idx="7">
                  <c:v>8.CERN</c:v>
                </c:pt>
                <c:pt idx="8">
                  <c:v>9.SOLEIL</c:v>
                </c:pt>
                <c:pt idx="9">
                  <c:v>10.DESY</c:v>
                </c:pt>
                <c:pt idx="10">
                  <c:v>11.ESS</c:v>
                </c:pt>
                <c:pt idx="11">
                  <c:v>12.MAX IV</c:v>
                </c:pt>
              </c:strCache>
            </c:strRef>
          </c:cat>
          <c:val>
            <c:numRef>
              <c:f>'grafer till presentation'!$C$4:$N$4</c:f>
              <c:numCache>
                <c:formatCode>General</c:formatCode>
                <c:ptCount val="12"/>
                <c:pt idx="0">
                  <c:v>0</c:v>
                </c:pt>
                <c:pt idx="1">
                  <c:v>57</c:v>
                </c:pt>
                <c:pt idx="2">
                  <c:v>96</c:v>
                </c:pt>
                <c:pt idx="3">
                  <c:v>80</c:v>
                </c:pt>
                <c:pt idx="4">
                  <c:v>149</c:v>
                </c:pt>
                <c:pt idx="5">
                  <c:v>128</c:v>
                </c:pt>
                <c:pt idx="6">
                  <c:v>120</c:v>
                </c:pt>
                <c:pt idx="7">
                  <c:v>49</c:v>
                </c:pt>
                <c:pt idx="8">
                  <c:v>71.819999999999993</c:v>
                </c:pt>
                <c:pt idx="9">
                  <c:v>138</c:v>
                </c:pt>
                <c:pt idx="10">
                  <c:v>50</c:v>
                </c:pt>
                <c:pt idx="1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550720"/>
        <c:axId val="35552256"/>
      </c:barChart>
      <c:catAx>
        <c:axId val="35550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5552256"/>
        <c:crosses val="autoZero"/>
        <c:auto val="1"/>
        <c:lblAlgn val="ctr"/>
        <c:lblOffset val="100"/>
        <c:noMultiLvlLbl val="0"/>
      </c:catAx>
      <c:valAx>
        <c:axId val="355522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 €/MWh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55507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Energy</a:t>
            </a:r>
            <a:r>
              <a:rPr lang="en-US" baseline="0"/>
              <a:t>-related part of costs (%)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'grafer till presentation'!$C$1:$N$1</c:f>
              <c:strCache>
                <c:ptCount val="12"/>
                <c:pt idx="0">
                  <c:v>1.PSI</c:v>
                </c:pt>
                <c:pt idx="1">
                  <c:v>2.ESRF</c:v>
                </c:pt>
                <c:pt idx="2">
                  <c:v>3.ISIS</c:v>
                </c:pt>
                <c:pt idx="3">
                  <c:v>4.KVI</c:v>
                </c:pt>
                <c:pt idx="4">
                  <c:v>5.INFN</c:v>
                </c:pt>
                <c:pt idx="5">
                  <c:v>6.ALBA</c:v>
                </c:pt>
                <c:pt idx="6">
                  <c:v>7.GSI</c:v>
                </c:pt>
                <c:pt idx="7">
                  <c:v>8.CERN</c:v>
                </c:pt>
                <c:pt idx="8">
                  <c:v>9.SOLEIL</c:v>
                </c:pt>
                <c:pt idx="9">
                  <c:v>10.DESY</c:v>
                </c:pt>
                <c:pt idx="10">
                  <c:v>11.ESS</c:v>
                </c:pt>
                <c:pt idx="11">
                  <c:v>12.MAX IV</c:v>
                </c:pt>
              </c:strCache>
            </c:strRef>
          </c:cat>
          <c:val>
            <c:numRef>
              <c:f>'grafer till presentation'!$C$12:$N$12</c:f>
              <c:numCache>
                <c:formatCode>General</c:formatCode>
                <c:ptCount val="12"/>
                <c:pt idx="0">
                  <c:v>4.1970021413276228</c:v>
                </c:pt>
                <c:pt idx="1">
                  <c:v>4.6249999999999991</c:v>
                </c:pt>
                <c:pt idx="2">
                  <c:v>13.33333333333333</c:v>
                </c:pt>
                <c:pt idx="3">
                  <c:v>6.3636363636363624</c:v>
                </c:pt>
                <c:pt idx="4">
                  <c:v>45</c:v>
                </c:pt>
                <c:pt idx="5">
                  <c:v>18.918918918918919</c:v>
                </c:pt>
                <c:pt idx="6">
                  <c:v>8.3333333333333321</c:v>
                </c:pt>
                <c:pt idx="7">
                  <c:v>6.6</c:v>
                </c:pt>
                <c:pt idx="8">
                  <c:v>5.333333333333333</c:v>
                </c:pt>
                <c:pt idx="9">
                  <c:v>13</c:v>
                </c:pt>
                <c:pt idx="10">
                  <c:v>10.71428571428571</c:v>
                </c:pt>
                <c:pt idx="11">
                  <c:v>6.2264150943396217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580928"/>
        <c:axId val="35582720"/>
      </c:barChart>
      <c:catAx>
        <c:axId val="35580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5582720"/>
        <c:crosses val="autoZero"/>
        <c:auto val="1"/>
        <c:lblAlgn val="ctr"/>
        <c:lblOffset val="100"/>
        <c:noMultiLvlLbl val="0"/>
      </c:catAx>
      <c:valAx>
        <c:axId val="3558272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55809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A396-0D27-4048-8796-3135DDC23F11}" type="datetimeFigureOut">
              <a:rPr lang="de-DE" smtClean="0"/>
              <a:t>30.10.2015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93B0-4404-4797-9AC3-97CACD09F1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10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A396-0D27-4048-8796-3135DDC23F11}" type="datetimeFigureOut">
              <a:rPr lang="de-DE" smtClean="0"/>
              <a:t>30.10.2015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93B0-4404-4797-9AC3-97CACD09F1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9793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A396-0D27-4048-8796-3135DDC23F11}" type="datetimeFigureOut">
              <a:rPr lang="de-DE" smtClean="0"/>
              <a:t>30.10.2015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93B0-4404-4797-9AC3-97CACD09F1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574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A396-0D27-4048-8796-3135DDC23F11}" type="datetimeFigureOut">
              <a:rPr lang="de-DE" smtClean="0"/>
              <a:t>30.10.2015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93B0-4404-4797-9AC3-97CACD09F1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067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A396-0D27-4048-8796-3135DDC23F11}" type="datetimeFigureOut">
              <a:rPr lang="de-DE" smtClean="0"/>
              <a:t>30.10.2015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93B0-4404-4797-9AC3-97CACD09F1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839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A396-0D27-4048-8796-3135DDC23F11}" type="datetimeFigureOut">
              <a:rPr lang="de-DE" smtClean="0"/>
              <a:t>30.10.2015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93B0-4404-4797-9AC3-97CACD09F1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6964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A396-0D27-4048-8796-3135DDC23F11}" type="datetimeFigureOut">
              <a:rPr lang="de-DE" smtClean="0"/>
              <a:t>30.10.2015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93B0-4404-4797-9AC3-97CACD09F1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8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A396-0D27-4048-8796-3135DDC23F11}" type="datetimeFigureOut">
              <a:rPr lang="de-DE" smtClean="0"/>
              <a:t>30.10.2015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93B0-4404-4797-9AC3-97CACD09F1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61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A396-0D27-4048-8796-3135DDC23F11}" type="datetimeFigureOut">
              <a:rPr lang="de-DE" smtClean="0"/>
              <a:t>30.10.2015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93B0-4404-4797-9AC3-97CACD09F1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2155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A396-0D27-4048-8796-3135DDC23F11}" type="datetimeFigureOut">
              <a:rPr lang="de-DE" smtClean="0"/>
              <a:t>30.10.2015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93B0-4404-4797-9AC3-97CACD09F1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079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A396-0D27-4048-8796-3135DDC23F11}" type="datetimeFigureOut">
              <a:rPr lang="de-DE" smtClean="0"/>
              <a:t>30.10.2015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93B0-4404-4797-9AC3-97CACD09F1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183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BA396-0D27-4048-8796-3135DDC23F11}" type="datetimeFigureOut">
              <a:rPr lang="de-DE" smtClean="0"/>
              <a:t>30.10.2015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C93B0-4404-4797-9AC3-97CACD09F1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386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://www.psi.ch/energieleitbild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463031"/>
            <a:ext cx="8280920" cy="1470025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Report </a:t>
            </a:r>
            <a:r>
              <a:rPr lang="de-DE" b="1" dirty="0" err="1" smtClean="0"/>
              <a:t>from</a:t>
            </a:r>
            <a:r>
              <a:rPr lang="de-DE" b="1" dirty="0" smtClean="0"/>
              <a:t> Parallel Session </a:t>
            </a:r>
            <a:r>
              <a:rPr lang="de-DE" b="1" dirty="0" err="1" smtClean="0"/>
              <a:t>IIb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err="1" smtClean="0"/>
              <a:t>Energy</a:t>
            </a:r>
            <a:r>
              <a:rPr lang="de-DE" b="1" dirty="0" smtClean="0"/>
              <a:t> Management &amp; </a:t>
            </a:r>
            <a:r>
              <a:rPr lang="de-DE" b="1" dirty="0" err="1" smtClean="0"/>
              <a:t>Procurement</a:t>
            </a:r>
            <a:r>
              <a:rPr lang="de-DE" b="1" dirty="0" smtClean="0"/>
              <a:t> at RIs </a:t>
            </a:r>
            <a:br>
              <a:rPr lang="de-DE" b="1" dirty="0" smtClean="0"/>
            </a:br>
            <a:r>
              <a:rPr lang="de-DE" sz="2800" b="1" dirty="0" smtClean="0"/>
              <a:t>Frank Lehner, DESY</a:t>
            </a:r>
            <a:endParaRPr lang="de-DE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123670" cy="97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983" y="5949280"/>
            <a:ext cx="43434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15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229600" cy="4525963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1800" dirty="0"/>
              <a:t>Organisational Implementation of Swiss Energy Strategy </a:t>
            </a:r>
            <a:r>
              <a:rPr lang="en-GB" sz="1800" dirty="0" smtClean="0"/>
              <a:t>2050 at PSI:</a:t>
            </a:r>
            <a:endParaRPr lang="en-GB" sz="18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1800" dirty="0" smtClean="0">
              <a:latin typeface="+mn-lt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</a:rPr>
              <a:t>Energy </a:t>
            </a:r>
            <a:r>
              <a:rPr lang="en-GB" sz="1800" dirty="0" smtClean="0">
                <a:latin typeface="+mn-lt"/>
              </a:rPr>
              <a:t>Mission </a:t>
            </a:r>
            <a:r>
              <a:rPr lang="en-GB" sz="1800" dirty="0" smtClean="0">
                <a:latin typeface="+mn-lt"/>
              </a:rPr>
              <a:t>Statement at PSI </a:t>
            </a:r>
            <a:r>
              <a:rPr lang="en-GB" sz="1800" dirty="0" smtClean="0">
                <a:latin typeface="+mn-lt"/>
              </a:rPr>
              <a:t>(</a:t>
            </a:r>
            <a:r>
              <a:rPr lang="en-GB" sz="1800" dirty="0" smtClean="0">
                <a:latin typeface="+mn-lt"/>
                <a:hlinkClick r:id="rId2"/>
              </a:rPr>
              <a:t>http://www.psi.ch/energieleitbild</a:t>
            </a:r>
            <a:r>
              <a:rPr lang="en-GB" sz="1800" dirty="0" smtClean="0">
                <a:latin typeface="+mn-lt"/>
              </a:rPr>
              <a:t>)</a:t>
            </a:r>
            <a:endParaRPr lang="en-GB" sz="18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Steering committee energy and environment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Two </a:t>
            </a:r>
            <a:r>
              <a:rPr lang="en-GB" sz="1800" dirty="0" smtClean="0"/>
              <a:t>working groups: </a:t>
            </a:r>
          </a:p>
          <a:p>
            <a:pPr marL="742950" lvl="2" indent="-342900"/>
            <a:r>
              <a:rPr lang="en-GB" sz="1400" dirty="0" smtClean="0"/>
              <a:t>WG1 Office &amp; Laboratory</a:t>
            </a:r>
          </a:p>
          <a:p>
            <a:pPr marL="742950" lvl="2" indent="-342900"/>
            <a:r>
              <a:rPr lang="en-GB" sz="1400" dirty="0" smtClean="0"/>
              <a:t>WG2 Large-Scale RIs</a:t>
            </a:r>
          </a:p>
          <a:p>
            <a:pPr marL="342900" lvl="1" indent="-342900"/>
            <a:r>
              <a:rPr lang="en-GB" sz="1800" dirty="0" smtClean="0"/>
              <a:t>Approx. </a:t>
            </a:r>
            <a:r>
              <a:rPr lang="en-GB" sz="1800" dirty="0" smtClean="0"/>
              <a:t>70 </a:t>
            </a:r>
            <a:r>
              <a:rPr lang="en-GB" sz="1800" dirty="0" smtClean="0"/>
              <a:t>technical </a:t>
            </a:r>
            <a:r>
              <a:rPr lang="en-GB" sz="1800" dirty="0" smtClean="0"/>
              <a:t>measures </a:t>
            </a:r>
            <a:r>
              <a:rPr lang="en-GB" sz="1800" dirty="0" err="1" smtClean="0"/>
              <a:t>analyzed</a:t>
            </a:r>
            <a:r>
              <a:rPr lang="en-GB" sz="1800" dirty="0" smtClean="0"/>
              <a:t>, 50 identified as being economic</a:t>
            </a:r>
            <a:endParaRPr lang="en-GB" sz="1800" dirty="0" smtClean="0"/>
          </a:p>
          <a:p>
            <a:pPr marL="742950" lvl="2" indent="-342900"/>
            <a:r>
              <a:rPr lang="en-GB" sz="1400" dirty="0" smtClean="0"/>
              <a:t>9 MCHF invest, payback time 10 years</a:t>
            </a:r>
          </a:p>
          <a:p>
            <a:pPr marL="742950" lvl="2" indent="-342900"/>
            <a:r>
              <a:rPr lang="en-GB" sz="1400" dirty="0" smtClean="0"/>
              <a:t>Mostly building </a:t>
            </a:r>
            <a:r>
              <a:rPr lang="en-GB" sz="1400" dirty="0" smtClean="0"/>
              <a:t>infrastructure, a few from large </a:t>
            </a:r>
            <a:r>
              <a:rPr lang="en-GB" sz="1400" dirty="0" err="1" smtClean="0"/>
              <a:t>sclale</a:t>
            </a:r>
            <a:r>
              <a:rPr lang="en-GB" sz="1400" dirty="0" smtClean="0"/>
              <a:t> infrastructures/accelerators</a:t>
            </a:r>
            <a:endParaRPr lang="en-GB" sz="14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1800" dirty="0" smtClean="0">
              <a:latin typeface="+mn-lt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9552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David Reinhard: PSI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643" y="4503342"/>
            <a:ext cx="6517357" cy="2354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4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7632848" cy="2880320"/>
          </a:xfrm>
        </p:spPr>
        <p:txBody>
          <a:bodyPr>
            <a:normAutofit fontScale="62500" lnSpcReduction="20000"/>
          </a:bodyPr>
          <a:lstStyle/>
          <a:p>
            <a:r>
              <a:rPr lang="de-DE" dirty="0" err="1" smtClean="0"/>
              <a:t>Examples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shown</a:t>
            </a:r>
            <a:r>
              <a:rPr lang="de-DE" dirty="0" smtClean="0"/>
              <a:t> on</a:t>
            </a:r>
          </a:p>
          <a:p>
            <a:pPr lvl="1"/>
            <a:r>
              <a:rPr lang="de-DE" dirty="0" err="1" smtClean="0"/>
              <a:t>Accelerators</a:t>
            </a:r>
            <a:endParaRPr lang="de-DE" dirty="0" smtClean="0"/>
          </a:p>
          <a:p>
            <a:pPr lvl="2"/>
            <a:r>
              <a:rPr lang="de-DE" dirty="0" err="1" smtClean="0"/>
              <a:t>Shutdown</a:t>
            </a:r>
            <a:r>
              <a:rPr lang="de-DE" dirty="0" smtClean="0"/>
              <a:t> </a:t>
            </a:r>
            <a:r>
              <a:rPr lang="de-DE" dirty="0" err="1" smtClean="0"/>
              <a:t>subsystems</a:t>
            </a:r>
            <a:r>
              <a:rPr lang="de-DE" dirty="0" smtClean="0"/>
              <a:t> </a:t>
            </a:r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 err="1" smtClean="0"/>
              <a:t>failures</a:t>
            </a:r>
            <a:endParaRPr lang="de-DE" dirty="0" smtClean="0"/>
          </a:p>
          <a:p>
            <a:pPr lvl="2"/>
            <a:r>
              <a:rPr lang="de-DE" dirty="0" smtClean="0"/>
              <a:t>Hard </a:t>
            </a:r>
            <a:r>
              <a:rPr lang="de-DE" dirty="0" err="1" smtClean="0"/>
              <a:t>to</a:t>
            </a:r>
            <a:r>
              <a:rPr lang="de-DE" dirty="0" smtClean="0"/>
              <a:t> find </a:t>
            </a:r>
            <a:r>
              <a:rPr lang="de-DE" dirty="0" err="1" smtClean="0"/>
              <a:t>short</a:t>
            </a:r>
            <a:r>
              <a:rPr lang="de-DE" dirty="0" smtClean="0"/>
              <a:t>-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mid</a:t>
            </a:r>
            <a:r>
              <a:rPr lang="de-DE" dirty="0" smtClean="0"/>
              <a:t>-term </a:t>
            </a:r>
            <a:r>
              <a:rPr lang="de-DE" dirty="0" err="1" smtClean="0"/>
              <a:t>optimiztion</a:t>
            </a:r>
            <a:r>
              <a:rPr lang="de-DE" dirty="0" smtClean="0"/>
              <a:t> </a:t>
            </a:r>
            <a:r>
              <a:rPr lang="de-DE" dirty="0" err="1" smtClean="0"/>
              <a:t>measures</a:t>
            </a:r>
            <a:r>
              <a:rPr lang="de-DE" dirty="0" smtClean="0"/>
              <a:t> on </a:t>
            </a:r>
            <a:r>
              <a:rPr lang="de-DE" dirty="0" err="1" smtClean="0"/>
              <a:t>existing</a:t>
            </a:r>
            <a:r>
              <a:rPr lang="de-DE" dirty="0" smtClean="0"/>
              <a:t> </a:t>
            </a:r>
            <a:r>
              <a:rPr lang="de-DE" dirty="0" err="1" smtClean="0"/>
              <a:t>accelerators</a:t>
            </a:r>
            <a:endParaRPr lang="de-DE" dirty="0" smtClean="0"/>
          </a:p>
          <a:p>
            <a:pPr lvl="1"/>
            <a:r>
              <a:rPr lang="de-DE" dirty="0" smtClean="0"/>
              <a:t>IT </a:t>
            </a:r>
            <a:r>
              <a:rPr lang="de-DE" dirty="0" err="1" smtClean="0"/>
              <a:t>infrastructures</a:t>
            </a:r>
            <a:endParaRPr lang="de-DE" dirty="0" smtClean="0"/>
          </a:p>
          <a:p>
            <a:pPr lvl="1"/>
            <a:r>
              <a:rPr lang="de-DE" dirty="0" smtClean="0"/>
              <a:t>HVAC in </a:t>
            </a:r>
            <a:r>
              <a:rPr lang="de-DE" dirty="0" err="1" smtClean="0"/>
              <a:t>nuclear</a:t>
            </a:r>
            <a:r>
              <a:rPr lang="de-DE" dirty="0" smtClean="0"/>
              <a:t> </a:t>
            </a:r>
            <a:r>
              <a:rPr lang="de-DE" dirty="0" err="1" smtClean="0"/>
              <a:t>waste</a:t>
            </a:r>
            <a:r>
              <a:rPr lang="de-DE" dirty="0" smtClean="0"/>
              <a:t> </a:t>
            </a:r>
            <a:r>
              <a:rPr lang="de-DE" dirty="0" err="1" smtClean="0"/>
              <a:t>storage</a:t>
            </a:r>
            <a:endParaRPr lang="de-DE" dirty="0" smtClean="0"/>
          </a:p>
          <a:p>
            <a:pPr lvl="1"/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Recovery</a:t>
            </a:r>
            <a:endParaRPr lang="de-DE" dirty="0" smtClean="0"/>
          </a:p>
          <a:p>
            <a:pPr lvl="2"/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existing</a:t>
            </a:r>
            <a:r>
              <a:rPr lang="de-DE" dirty="0" smtClean="0"/>
              <a:t> high T </a:t>
            </a:r>
            <a:r>
              <a:rPr lang="de-DE" dirty="0" err="1" smtClean="0"/>
              <a:t>cooling</a:t>
            </a:r>
            <a:r>
              <a:rPr lang="de-DE" dirty="0" smtClean="0"/>
              <a:t> </a:t>
            </a:r>
            <a:r>
              <a:rPr lang="de-DE" dirty="0" err="1" smtClean="0"/>
              <a:t>loops</a:t>
            </a:r>
            <a:endParaRPr lang="de-DE" dirty="0" smtClean="0"/>
          </a:p>
          <a:p>
            <a:pPr lvl="2"/>
            <a:r>
              <a:rPr lang="de-DE" dirty="0" smtClean="0"/>
              <a:t>4MCHF </a:t>
            </a:r>
            <a:r>
              <a:rPr lang="de-DE" dirty="0" err="1" smtClean="0"/>
              <a:t>investment</a:t>
            </a:r>
            <a:r>
              <a:rPr lang="de-DE" dirty="0" smtClean="0"/>
              <a:t> </a:t>
            </a:r>
          </a:p>
          <a:p>
            <a:pPr lvl="2"/>
            <a:r>
              <a:rPr lang="de-DE" dirty="0" err="1"/>
              <a:t>c</a:t>
            </a:r>
            <a:r>
              <a:rPr lang="de-DE" dirty="0" err="1" smtClean="0"/>
              <a:t>overs</a:t>
            </a:r>
            <a:r>
              <a:rPr lang="de-DE" dirty="0" smtClean="0"/>
              <a:t> 75% </a:t>
            </a:r>
            <a:r>
              <a:rPr lang="de-DE" dirty="0" err="1" smtClean="0"/>
              <a:t>of</a:t>
            </a:r>
            <a:r>
              <a:rPr lang="de-DE" dirty="0" smtClean="0"/>
              <a:t> total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consumption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campus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Maximizing</a:t>
            </a:r>
            <a:r>
              <a:rPr lang="de-DE" dirty="0" smtClean="0"/>
              <a:t> </a:t>
            </a:r>
            <a:r>
              <a:rPr lang="de-DE" dirty="0" err="1" smtClean="0"/>
              <a:t>utilisation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machines</a:t>
            </a:r>
            <a:endParaRPr lang="de-D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9552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David Reinhard: PSI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541" y="4149080"/>
            <a:ext cx="5182459" cy="257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56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Eva Leister: DESY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1495325"/>
            <a:ext cx="5616624" cy="4525963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Annual </a:t>
            </a:r>
            <a:r>
              <a:rPr lang="de-DE" dirty="0" err="1"/>
              <a:t>e</a:t>
            </a:r>
            <a:r>
              <a:rPr lang="de-DE" dirty="0" err="1" smtClean="0"/>
              <a:t>nergy</a:t>
            </a:r>
            <a:r>
              <a:rPr lang="de-DE" dirty="0" smtClean="0"/>
              <a:t> </a:t>
            </a:r>
            <a:r>
              <a:rPr lang="de-DE" dirty="0" err="1" smtClean="0"/>
              <a:t>consumption</a:t>
            </a:r>
            <a:endParaRPr lang="de-DE" dirty="0" smtClean="0"/>
          </a:p>
          <a:p>
            <a:pPr lvl="1"/>
            <a:r>
              <a:rPr lang="de-DE" dirty="0" smtClean="0"/>
              <a:t>109 </a:t>
            </a:r>
            <a:r>
              <a:rPr lang="de-DE" dirty="0" err="1" smtClean="0"/>
              <a:t>GWh</a:t>
            </a:r>
            <a:r>
              <a:rPr lang="de-DE" dirty="0" smtClean="0"/>
              <a:t> </a:t>
            </a:r>
            <a:r>
              <a:rPr lang="de-DE" dirty="0" err="1" smtClean="0"/>
              <a:t>el</a:t>
            </a:r>
            <a:r>
              <a:rPr lang="de-DE" dirty="0" smtClean="0"/>
              <a:t>. </a:t>
            </a:r>
            <a:r>
              <a:rPr lang="de-DE" dirty="0" err="1" smtClean="0"/>
              <a:t>Energy</a:t>
            </a:r>
            <a:r>
              <a:rPr lang="de-DE" dirty="0" smtClean="0"/>
              <a:t> (in 2014, PETRA III not operational) </a:t>
            </a:r>
          </a:p>
          <a:p>
            <a:pPr lvl="1"/>
            <a:r>
              <a:rPr lang="de-DE" dirty="0" err="1" smtClean="0"/>
              <a:t>expect</a:t>
            </a:r>
            <a:r>
              <a:rPr lang="de-DE" dirty="0" smtClean="0"/>
              <a:t> </a:t>
            </a:r>
            <a:r>
              <a:rPr lang="de-DE" dirty="0" smtClean="0"/>
              <a:t>250 </a:t>
            </a:r>
            <a:r>
              <a:rPr lang="de-DE" dirty="0" err="1" smtClean="0"/>
              <a:t>GWh</a:t>
            </a:r>
            <a:r>
              <a:rPr lang="de-DE" dirty="0" smtClean="0"/>
              <a:t> </a:t>
            </a:r>
            <a:r>
              <a:rPr lang="de-DE" dirty="0" err="1" smtClean="0"/>
              <a:t>el</a:t>
            </a:r>
            <a:r>
              <a:rPr lang="de-DE" dirty="0" smtClean="0"/>
              <a:t>.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smtClean="0"/>
              <a:t>(</a:t>
            </a:r>
            <a:r>
              <a:rPr lang="de-DE" dirty="0" smtClean="0"/>
              <a:t>w/ XFEL</a:t>
            </a:r>
            <a:r>
              <a:rPr lang="de-DE" dirty="0" smtClean="0"/>
              <a:t>)</a:t>
            </a:r>
            <a:endParaRPr lang="de-DE" dirty="0" smtClean="0"/>
          </a:p>
          <a:p>
            <a:pPr lvl="1"/>
            <a:r>
              <a:rPr lang="de-DE" dirty="0" smtClean="0"/>
              <a:t>~21 </a:t>
            </a:r>
            <a:r>
              <a:rPr lang="de-DE" dirty="0" err="1" smtClean="0"/>
              <a:t>GWh</a:t>
            </a:r>
            <a:r>
              <a:rPr lang="de-DE" dirty="0" smtClean="0"/>
              <a:t> </a:t>
            </a:r>
            <a:r>
              <a:rPr lang="de-DE" dirty="0" err="1" smtClean="0"/>
              <a:t>heat</a:t>
            </a:r>
            <a:endParaRPr lang="de-DE" dirty="0" smtClean="0"/>
          </a:p>
          <a:p>
            <a:r>
              <a:rPr lang="de-DE" dirty="0" smtClean="0"/>
              <a:t>Talk </a:t>
            </a:r>
            <a:r>
              <a:rPr lang="de-DE" dirty="0" err="1" smtClean="0"/>
              <a:t>covered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/>
              <a:t>n</a:t>
            </a:r>
            <a:r>
              <a:rPr lang="de-DE" dirty="0" err="1" smtClean="0"/>
              <a:t>ew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aquisition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/ </a:t>
            </a:r>
            <a:r>
              <a:rPr lang="de-DE" dirty="0" err="1" smtClean="0"/>
              <a:t>monitoring</a:t>
            </a:r>
            <a:r>
              <a:rPr lang="de-DE" dirty="0" smtClean="0"/>
              <a:t> /</a:t>
            </a:r>
            <a:r>
              <a:rPr lang="de-DE" dirty="0" err="1" smtClean="0"/>
              <a:t>metering</a:t>
            </a:r>
            <a:endParaRPr lang="de-DE" dirty="0" smtClean="0"/>
          </a:p>
          <a:p>
            <a:pPr lvl="1"/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efficiency</a:t>
            </a:r>
            <a:r>
              <a:rPr lang="de-DE" dirty="0" smtClean="0"/>
              <a:t> </a:t>
            </a:r>
            <a:r>
              <a:rPr lang="de-DE" dirty="0" err="1" smtClean="0"/>
              <a:t>projects</a:t>
            </a:r>
            <a:endParaRPr lang="de-DE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302" y="1499989"/>
            <a:ext cx="3685202" cy="279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88224" y="4725144"/>
            <a:ext cx="2123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Electricity</a:t>
            </a:r>
            <a:r>
              <a:rPr lang="de-DE" dirty="0" smtClean="0"/>
              <a:t> Flow 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836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Eva Leister: DESY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3"/>
            <a:ext cx="5616624" cy="4536505"/>
          </a:xfrm>
        </p:spPr>
        <p:txBody>
          <a:bodyPr>
            <a:normAutofit fontScale="62500" lnSpcReduction="20000"/>
          </a:bodyPr>
          <a:lstStyle/>
          <a:p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Metering</a:t>
            </a:r>
            <a:r>
              <a:rPr lang="de-DE" dirty="0" smtClean="0"/>
              <a:t>/Monitoring</a:t>
            </a:r>
          </a:p>
          <a:p>
            <a:pPr lvl="1"/>
            <a:r>
              <a:rPr lang="de-DE" dirty="0" err="1"/>
              <a:t>h</a:t>
            </a:r>
            <a:r>
              <a:rPr lang="de-DE" dirty="0" err="1" smtClean="0"/>
              <a:t>ave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know</a:t>
            </a:r>
            <a:r>
              <a:rPr lang="de-DE" dirty="0" smtClean="0"/>
              <a:t> </a:t>
            </a:r>
            <a:r>
              <a:rPr lang="de-DE" dirty="0" smtClean="0"/>
              <a:t>sub-</a:t>
            </a:r>
            <a:r>
              <a:rPr lang="de-DE" dirty="0" err="1" smtClean="0"/>
              <a:t>consumptions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identify</a:t>
            </a:r>
            <a:r>
              <a:rPr lang="de-DE" dirty="0" smtClean="0"/>
              <a:t> </a:t>
            </a:r>
            <a:r>
              <a:rPr lang="de-DE" dirty="0" err="1" smtClean="0"/>
              <a:t>saving</a:t>
            </a:r>
            <a:r>
              <a:rPr lang="de-DE" dirty="0" smtClean="0"/>
              <a:t> potential</a:t>
            </a:r>
          </a:p>
          <a:p>
            <a:pPr lvl="1"/>
            <a:r>
              <a:rPr lang="de-DE" dirty="0" err="1" smtClean="0"/>
              <a:t>have</a:t>
            </a:r>
            <a:r>
              <a:rPr lang="de-DE" dirty="0" smtClean="0"/>
              <a:t> ~10%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consumption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not </a:t>
            </a:r>
            <a:r>
              <a:rPr lang="de-DE" dirty="0" err="1" smtClean="0"/>
              <a:t>asssigned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consumers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r>
              <a:rPr lang="en-US" dirty="0" smtClean="0"/>
              <a:t>Improve existing old metering system, detailed </a:t>
            </a:r>
            <a:r>
              <a:rPr lang="en-US" dirty="0"/>
              <a:t>metering of </a:t>
            </a:r>
            <a:r>
              <a:rPr lang="en-US" dirty="0" smtClean="0"/>
              <a:t>buildings </a:t>
            </a:r>
            <a:r>
              <a:rPr lang="en-US" dirty="0"/>
              <a:t>and large </a:t>
            </a:r>
            <a:r>
              <a:rPr lang="en-US" dirty="0" smtClean="0"/>
              <a:t>facilities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ow 200 in place and plan for ~200 </a:t>
            </a:r>
            <a:r>
              <a:rPr lang="en-US" dirty="0" smtClean="0"/>
              <a:t>more</a:t>
            </a:r>
          </a:p>
          <a:p>
            <a:pPr lvl="1"/>
            <a:r>
              <a:rPr lang="en-US" dirty="0" smtClean="0"/>
              <a:t>install a “smart” metering system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New (ORACLE) database to centrally store data plus GUI </a:t>
            </a:r>
            <a:r>
              <a:rPr lang="en-US" dirty="0" smtClean="0"/>
              <a:t>tools, better data handling</a:t>
            </a:r>
          </a:p>
          <a:p>
            <a:r>
              <a:rPr lang="en-US" dirty="0" smtClean="0"/>
              <a:t>Energy reporting tools</a:t>
            </a:r>
            <a:endParaRPr lang="en-US" dirty="0" smtClean="0"/>
          </a:p>
          <a:p>
            <a:r>
              <a:rPr lang="en-US" dirty="0" smtClean="0"/>
              <a:t>Plan for automated </a:t>
            </a:r>
            <a:r>
              <a:rPr lang="en-US" dirty="0" smtClean="0"/>
              <a:t>data acquisition </a:t>
            </a:r>
            <a:endParaRPr lang="en-US" dirty="0"/>
          </a:p>
          <a:p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3" y="1124744"/>
            <a:ext cx="957659" cy="126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3" y="2636912"/>
            <a:ext cx="957659" cy="127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298" y="4221088"/>
            <a:ext cx="2911227" cy="219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36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5832648" cy="4115721"/>
          </a:xfrm>
        </p:spPr>
        <p:txBody>
          <a:bodyPr>
            <a:normAutofit fontScale="62500" lnSpcReduction="20000"/>
          </a:bodyPr>
          <a:lstStyle/>
          <a:p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recovery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cryogenic</a:t>
            </a:r>
            <a:r>
              <a:rPr lang="de-DE" dirty="0" smtClean="0"/>
              <a:t> plant</a:t>
            </a:r>
          </a:p>
          <a:p>
            <a:pPr lvl="1"/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oil</a:t>
            </a:r>
            <a:r>
              <a:rPr lang="de-DE" dirty="0" smtClean="0"/>
              <a:t> </a:t>
            </a:r>
            <a:r>
              <a:rPr lang="de-DE" dirty="0" err="1" smtClean="0"/>
              <a:t>loop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high </a:t>
            </a:r>
            <a:r>
              <a:rPr lang="de-DE" dirty="0" err="1" smtClean="0"/>
              <a:t>pressure</a:t>
            </a:r>
            <a:r>
              <a:rPr lang="de-DE" dirty="0" smtClean="0"/>
              <a:t> </a:t>
            </a:r>
            <a:r>
              <a:rPr lang="de-DE" dirty="0" err="1" smtClean="0"/>
              <a:t>compressors</a:t>
            </a:r>
            <a:r>
              <a:rPr lang="de-DE" dirty="0" smtClean="0"/>
              <a:t> </a:t>
            </a:r>
            <a:r>
              <a:rPr lang="de-DE" dirty="0" smtClean="0"/>
              <a:t>- in </a:t>
            </a:r>
            <a:r>
              <a:rPr lang="de-DE" dirty="0" err="1" smtClean="0"/>
              <a:t>operation</a:t>
            </a:r>
            <a:r>
              <a:rPr lang="de-DE" dirty="0" smtClean="0"/>
              <a:t> </a:t>
            </a:r>
            <a:r>
              <a:rPr lang="de-DE" dirty="0" err="1" smtClean="0"/>
              <a:t>early</a:t>
            </a:r>
            <a:r>
              <a:rPr lang="de-DE" dirty="0" smtClean="0"/>
              <a:t> </a:t>
            </a:r>
            <a:r>
              <a:rPr lang="de-DE" dirty="0" smtClean="0"/>
              <a:t>2016</a:t>
            </a:r>
            <a:endParaRPr lang="de-DE" dirty="0" smtClean="0"/>
          </a:p>
          <a:p>
            <a:pPr lvl="1"/>
            <a:r>
              <a:rPr lang="en-US" dirty="0" smtClean="0"/>
              <a:t>Expected </a:t>
            </a:r>
            <a:r>
              <a:rPr lang="en-US" dirty="0" smtClean="0"/>
              <a:t>heat recovery: ~ </a:t>
            </a:r>
            <a:r>
              <a:rPr lang="en-US" dirty="0"/>
              <a:t>6800 MWh/a (1/3 of DESY heat consumption)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DESY </a:t>
            </a:r>
            <a:r>
              <a:rPr lang="en-US" dirty="0" smtClean="0"/>
              <a:t>will</a:t>
            </a:r>
            <a:r>
              <a:rPr lang="en-US" dirty="0" smtClean="0"/>
              <a:t> finish </a:t>
            </a:r>
            <a:r>
              <a:rPr lang="en-US" dirty="0" smtClean="0"/>
              <a:t>district cooling ring </a:t>
            </a:r>
            <a:r>
              <a:rPr lang="en-US" dirty="0" smtClean="0"/>
              <a:t>his year</a:t>
            </a:r>
          </a:p>
          <a:p>
            <a:pPr lvl="1"/>
            <a:r>
              <a:rPr lang="en-US" dirty="0" smtClean="0"/>
              <a:t>Four cooling plants feeding at T=8C</a:t>
            </a:r>
            <a:endParaRPr lang="en-US" dirty="0"/>
          </a:p>
          <a:p>
            <a:pPr lvl="1"/>
            <a:r>
              <a:rPr lang="en-US" dirty="0" smtClean="0"/>
              <a:t>providing </a:t>
            </a:r>
            <a:r>
              <a:rPr lang="en-US" dirty="0" smtClean="0"/>
              <a:t>more flexibility &amp; redundancy and supply security </a:t>
            </a:r>
            <a:r>
              <a:rPr lang="en-US" dirty="0" smtClean="0"/>
              <a:t> at higher efficiency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Other measures/efficiency improvements:</a:t>
            </a:r>
          </a:p>
          <a:p>
            <a:pPr lvl="1"/>
            <a:r>
              <a:rPr lang="en-US" dirty="0" smtClean="0"/>
              <a:t>Direct rack cooling in computing center </a:t>
            </a:r>
          </a:p>
          <a:p>
            <a:pPr lvl="1"/>
            <a:r>
              <a:rPr lang="en-US" dirty="0" smtClean="0"/>
              <a:t>Further improvement in cooling systems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de-D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Eva Leister: DESY</a:t>
            </a:r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75" y="2348880"/>
            <a:ext cx="332422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6124654"/>
            <a:ext cx="4658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Work on </a:t>
            </a:r>
            <a:r>
              <a:rPr lang="de-DE" dirty="0" err="1" smtClean="0"/>
              <a:t>long</a:t>
            </a:r>
            <a:r>
              <a:rPr lang="de-DE" dirty="0" smtClean="0"/>
              <a:t>-term </a:t>
            </a:r>
            <a:r>
              <a:rPr lang="de-DE" dirty="0" err="1" smtClean="0"/>
              <a:t>sustainable</a:t>
            </a:r>
            <a:r>
              <a:rPr lang="de-DE" dirty="0" smtClean="0"/>
              <a:t> </a:t>
            </a:r>
            <a:r>
              <a:rPr lang="de-DE" dirty="0" err="1" smtClean="0"/>
              <a:t>campus</a:t>
            </a:r>
            <a:r>
              <a:rPr lang="de-DE" dirty="0" smtClean="0"/>
              <a:t> </a:t>
            </a:r>
            <a:r>
              <a:rPr lang="de-DE" dirty="0" err="1" smtClean="0"/>
              <a:t>concept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481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 err="1" smtClean="0"/>
              <a:t>Razvan</a:t>
            </a:r>
            <a:r>
              <a:rPr lang="de-DE" sz="3600" dirty="0" smtClean="0"/>
              <a:t> </a:t>
            </a:r>
            <a:r>
              <a:rPr lang="de-DE" sz="3600" dirty="0" err="1" smtClean="0"/>
              <a:t>Bataiosu</a:t>
            </a:r>
            <a:r>
              <a:rPr lang="de-DE" sz="3600" dirty="0" smtClean="0"/>
              <a:t>: geothermal </a:t>
            </a:r>
            <a:r>
              <a:rPr lang="de-DE" sz="3600" dirty="0" err="1" smtClean="0"/>
              <a:t>use</a:t>
            </a:r>
            <a:r>
              <a:rPr lang="de-DE" sz="3600" dirty="0" smtClean="0"/>
              <a:t> at ELI-NP</a:t>
            </a:r>
            <a:endParaRPr lang="de-DE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7160" y="1412776"/>
            <a:ext cx="4402832" cy="4525963"/>
          </a:xfrm>
        </p:spPr>
        <p:txBody>
          <a:bodyPr>
            <a:normAutofit fontScale="70000" lnSpcReduction="20000"/>
          </a:bodyPr>
          <a:lstStyle/>
          <a:p>
            <a:r>
              <a:rPr lang="de-DE" dirty="0" smtClean="0"/>
              <a:t>ELI-NP –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three</a:t>
            </a:r>
            <a:r>
              <a:rPr lang="de-DE" dirty="0" smtClean="0"/>
              <a:t> </a:t>
            </a:r>
            <a:r>
              <a:rPr lang="de-DE" dirty="0" err="1" smtClean="0"/>
              <a:t>pillars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Extreme Light </a:t>
            </a:r>
            <a:r>
              <a:rPr lang="de-DE" dirty="0" smtClean="0"/>
              <a:t>Infrastructure</a:t>
            </a:r>
            <a:endParaRPr lang="de-DE" dirty="0" smtClean="0"/>
          </a:p>
          <a:p>
            <a:pPr lvl="1"/>
            <a:r>
              <a:rPr lang="de-DE" dirty="0" smtClean="0"/>
              <a:t>Wide </a:t>
            </a:r>
            <a:r>
              <a:rPr lang="de-DE" dirty="0" err="1" smtClean="0"/>
              <a:t>range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science</a:t>
            </a:r>
            <a:r>
              <a:rPr lang="de-DE" dirty="0" smtClean="0"/>
              <a:t> </a:t>
            </a:r>
            <a:r>
              <a:rPr lang="de-DE" dirty="0" err="1" smtClean="0"/>
              <a:t>applications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high power </a:t>
            </a:r>
            <a:r>
              <a:rPr lang="de-DE" dirty="0" err="1" smtClean="0"/>
              <a:t>lasers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brilliant</a:t>
            </a:r>
            <a:r>
              <a:rPr lang="de-DE" dirty="0" smtClean="0"/>
              <a:t> gamma-</a:t>
            </a:r>
            <a:r>
              <a:rPr lang="de-DE" dirty="0" err="1" smtClean="0"/>
              <a:t>rays</a:t>
            </a:r>
            <a:endParaRPr lang="de-DE" dirty="0" smtClean="0"/>
          </a:p>
          <a:p>
            <a:pPr lvl="1"/>
            <a:r>
              <a:rPr lang="de-DE" dirty="0" smtClean="0"/>
              <a:t>i</a:t>
            </a:r>
            <a:r>
              <a:rPr lang="de-DE" dirty="0" smtClean="0"/>
              <a:t>n </a:t>
            </a:r>
            <a:r>
              <a:rPr lang="de-DE" dirty="0" err="1" smtClean="0"/>
              <a:t>Bucharest</a:t>
            </a:r>
            <a:r>
              <a:rPr lang="de-DE" dirty="0" smtClean="0"/>
              <a:t>- </a:t>
            </a:r>
            <a:r>
              <a:rPr lang="de-DE" dirty="0" err="1" smtClean="0"/>
              <a:t>Magurele</a:t>
            </a:r>
            <a:endParaRPr lang="de-DE" dirty="0" smtClean="0"/>
          </a:p>
          <a:p>
            <a:pPr lvl="1"/>
            <a:r>
              <a:rPr lang="de-DE" dirty="0" smtClean="0"/>
              <a:t>Co-</a:t>
            </a:r>
            <a:r>
              <a:rPr lang="de-DE" dirty="0" err="1" smtClean="0"/>
              <a:t>financed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EU </a:t>
            </a:r>
            <a:r>
              <a:rPr lang="de-DE" dirty="0" err="1" smtClean="0"/>
              <a:t>structural</a:t>
            </a:r>
            <a:r>
              <a:rPr lang="de-DE" dirty="0" smtClean="0"/>
              <a:t> </a:t>
            </a:r>
            <a:r>
              <a:rPr lang="de-DE" dirty="0" err="1" smtClean="0"/>
              <a:t>funds</a:t>
            </a:r>
            <a:endParaRPr lang="de-DE" dirty="0" smtClean="0"/>
          </a:p>
          <a:p>
            <a:r>
              <a:rPr lang="de-DE" dirty="0" err="1" smtClean="0"/>
              <a:t>Demands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Heating</a:t>
            </a:r>
            <a:r>
              <a:rPr lang="de-DE" dirty="0" smtClean="0"/>
              <a:t> power: </a:t>
            </a:r>
            <a:r>
              <a:rPr lang="de-DE" dirty="0" err="1" smtClean="0"/>
              <a:t>over</a:t>
            </a:r>
            <a:r>
              <a:rPr lang="de-DE" dirty="0" smtClean="0"/>
              <a:t> 3,2 MW HVAC</a:t>
            </a:r>
          </a:p>
          <a:p>
            <a:pPr lvl="1"/>
            <a:r>
              <a:rPr lang="de-DE" dirty="0" err="1" smtClean="0"/>
              <a:t>Cooling</a:t>
            </a:r>
            <a:r>
              <a:rPr lang="de-DE" dirty="0" smtClean="0"/>
              <a:t>: 6 </a:t>
            </a:r>
            <a:r>
              <a:rPr lang="de-DE" dirty="0" smtClean="0"/>
              <a:t>MW</a:t>
            </a:r>
          </a:p>
          <a:p>
            <a:pPr lvl="1"/>
            <a:r>
              <a:rPr lang="de-DE" dirty="0" err="1" smtClean="0"/>
              <a:t>Electrical</a:t>
            </a:r>
            <a:r>
              <a:rPr lang="de-DE" dirty="0" smtClean="0"/>
              <a:t>: ~10 MW 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4248106" cy="318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66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1423317"/>
            <a:ext cx="4824536" cy="5041430"/>
          </a:xfrm>
        </p:spPr>
        <p:txBody>
          <a:bodyPr>
            <a:normAutofit fontScale="85000" lnSpcReduction="20000"/>
          </a:bodyPr>
          <a:lstStyle/>
          <a:p>
            <a:r>
              <a:rPr lang="de-DE" dirty="0" err="1"/>
              <a:t>u</a:t>
            </a:r>
            <a:r>
              <a:rPr lang="de-DE" dirty="0" err="1" smtClean="0"/>
              <a:t>se</a:t>
            </a:r>
            <a:r>
              <a:rPr lang="de-DE" dirty="0" smtClean="0"/>
              <a:t> so-</a:t>
            </a:r>
            <a:r>
              <a:rPr lang="de-DE" dirty="0" err="1" smtClean="0"/>
              <a:t>called</a:t>
            </a:r>
            <a:r>
              <a:rPr lang="de-DE" dirty="0" smtClean="0"/>
              <a:t> </a:t>
            </a:r>
            <a:r>
              <a:rPr lang="de-DE" dirty="0" err="1" smtClean="0"/>
              <a:t>shallow</a:t>
            </a:r>
            <a:r>
              <a:rPr lang="de-DE" dirty="0" smtClean="0"/>
              <a:t> geothermal </a:t>
            </a:r>
            <a:r>
              <a:rPr lang="de-DE" dirty="0" err="1" smtClean="0"/>
              <a:t>heat</a:t>
            </a:r>
            <a:r>
              <a:rPr lang="de-DE" dirty="0" smtClean="0"/>
              <a:t>/</a:t>
            </a:r>
            <a:r>
              <a:rPr lang="de-DE" dirty="0" err="1" smtClean="0"/>
              <a:t>ground-coupled</a:t>
            </a:r>
            <a:r>
              <a:rPr lang="de-DE" dirty="0" smtClean="0"/>
              <a:t>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exchange</a:t>
            </a:r>
            <a:endParaRPr lang="de-DE" dirty="0" smtClean="0"/>
          </a:p>
          <a:p>
            <a:r>
              <a:rPr lang="en-US" dirty="0"/>
              <a:t>earth as a heat source (in the winter) or a </a:t>
            </a:r>
            <a:r>
              <a:rPr lang="en-US" sz="3100" dirty="0"/>
              <a:t>heat sink </a:t>
            </a:r>
            <a:r>
              <a:rPr lang="en-US" dirty="0"/>
              <a:t>(in the summer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ro-RO" dirty="0" smtClean="0"/>
              <a:t>T</a:t>
            </a:r>
            <a:r>
              <a:rPr lang="en-GB" dirty="0" err="1"/>
              <a:t>emperature</a:t>
            </a:r>
            <a:r>
              <a:rPr lang="en-GB" dirty="0"/>
              <a:t> </a:t>
            </a:r>
            <a:r>
              <a:rPr lang="ro-RO" dirty="0"/>
              <a:t> </a:t>
            </a:r>
            <a:r>
              <a:rPr lang="en-GB" dirty="0"/>
              <a:t>variations at certain depths depending on the season. At a depth of 10 m</a:t>
            </a:r>
            <a:r>
              <a:rPr lang="ro-RO" dirty="0"/>
              <a:t>,</a:t>
            </a:r>
            <a:r>
              <a:rPr lang="en-GB" dirty="0"/>
              <a:t> undisturbed soil temperature is relatively constant at a value of 12.5º</a:t>
            </a:r>
            <a:r>
              <a:rPr lang="ro-RO" dirty="0"/>
              <a:t> C</a:t>
            </a:r>
            <a:r>
              <a:rPr lang="en-GB" dirty="0"/>
              <a:t>, increasing by about 1º</a:t>
            </a:r>
            <a:r>
              <a:rPr lang="ro-RO" dirty="0"/>
              <a:t> C </a:t>
            </a:r>
            <a:r>
              <a:rPr lang="en-GB" dirty="0"/>
              <a:t> every 10 m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1176" y="188640"/>
            <a:ext cx="85072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 err="1" smtClean="0"/>
              <a:t>Razvan</a:t>
            </a:r>
            <a:r>
              <a:rPr lang="de-DE" sz="3600" dirty="0" smtClean="0"/>
              <a:t> </a:t>
            </a:r>
            <a:r>
              <a:rPr lang="de-DE" sz="3600" dirty="0" err="1" smtClean="0"/>
              <a:t>Bataiosu</a:t>
            </a:r>
            <a:r>
              <a:rPr lang="de-DE" sz="3600" dirty="0" smtClean="0"/>
              <a:t>: geothermal </a:t>
            </a:r>
            <a:r>
              <a:rPr lang="de-DE" sz="3600" dirty="0" err="1" smtClean="0"/>
              <a:t>use</a:t>
            </a:r>
            <a:r>
              <a:rPr lang="de-DE" sz="3600" dirty="0" smtClean="0"/>
              <a:t> at ELI-NP</a:t>
            </a:r>
            <a:endParaRPr lang="de-DE" sz="3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909" y="1125860"/>
            <a:ext cx="299085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201" y="3717032"/>
            <a:ext cx="3735065" cy="2747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82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1267768"/>
            <a:ext cx="33782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07293"/>
            <a:ext cx="4104456" cy="4808108"/>
          </a:xfrm>
        </p:spPr>
        <p:txBody>
          <a:bodyPr>
            <a:normAutofit fontScale="70000" lnSpcReduction="20000"/>
          </a:bodyPr>
          <a:lstStyle/>
          <a:p>
            <a:endParaRPr lang="de-DE" dirty="0" smtClean="0"/>
          </a:p>
          <a:p>
            <a:r>
              <a:rPr lang="de-DE" dirty="0" err="1"/>
              <a:t>Vertical</a:t>
            </a:r>
            <a:r>
              <a:rPr lang="de-DE" dirty="0"/>
              <a:t> </a:t>
            </a:r>
            <a:r>
              <a:rPr lang="de-DE" dirty="0" err="1"/>
              <a:t>ground</a:t>
            </a:r>
            <a:r>
              <a:rPr lang="de-DE" dirty="0"/>
              <a:t> </a:t>
            </a:r>
            <a:r>
              <a:rPr lang="de-DE" dirty="0" err="1"/>
              <a:t>heat</a:t>
            </a:r>
            <a:r>
              <a:rPr lang="de-DE" dirty="0"/>
              <a:t> </a:t>
            </a:r>
            <a:r>
              <a:rPr lang="de-DE" dirty="0" err="1"/>
              <a:t>exchanger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closed</a:t>
            </a:r>
            <a:r>
              <a:rPr lang="de-DE" dirty="0"/>
              <a:t> </a:t>
            </a:r>
            <a:r>
              <a:rPr lang="de-DE" dirty="0" err="1"/>
              <a:t>geo</a:t>
            </a:r>
            <a:r>
              <a:rPr lang="de-DE" dirty="0"/>
              <a:t> </a:t>
            </a:r>
            <a:r>
              <a:rPr lang="de-DE" dirty="0" err="1"/>
              <a:t>exchange</a:t>
            </a:r>
            <a:r>
              <a:rPr lang="de-DE" dirty="0"/>
              <a:t> </a:t>
            </a:r>
            <a:r>
              <a:rPr lang="de-DE" dirty="0" err="1"/>
              <a:t>circuit</a:t>
            </a:r>
            <a:r>
              <a:rPr lang="de-DE" dirty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en-US" dirty="0" smtClean="0"/>
              <a:t>capture </a:t>
            </a:r>
            <a:r>
              <a:rPr lang="en-US" dirty="0"/>
              <a:t>heat from and/or dissipate heat to the ground</a:t>
            </a:r>
          </a:p>
          <a:p>
            <a:pPr marL="0" indent="0">
              <a:buNone/>
            </a:pPr>
            <a:endParaRPr lang="de-DE" dirty="0" smtClean="0"/>
          </a:p>
          <a:p>
            <a:pPr lvl="1"/>
            <a:r>
              <a:rPr lang="de-DE" dirty="0" smtClean="0"/>
              <a:t>1080 </a:t>
            </a:r>
            <a:r>
              <a:rPr lang="de-DE" dirty="0" smtClean="0"/>
              <a:t>geothermal </a:t>
            </a:r>
            <a:r>
              <a:rPr lang="de-DE" dirty="0" err="1" smtClean="0"/>
              <a:t>drillings</a:t>
            </a:r>
            <a:r>
              <a:rPr lang="de-DE" dirty="0" smtClean="0"/>
              <a:t> at 125m </a:t>
            </a:r>
            <a:r>
              <a:rPr lang="de-DE" dirty="0" err="1" smtClean="0"/>
              <a:t>depth</a:t>
            </a:r>
            <a:endParaRPr lang="de-DE" dirty="0" smtClean="0"/>
          </a:p>
          <a:p>
            <a:pPr lvl="1"/>
            <a:r>
              <a:rPr lang="de-DE" dirty="0" err="1" smtClean="0"/>
              <a:t>Ground</a:t>
            </a:r>
            <a:r>
              <a:rPr lang="de-DE" dirty="0" smtClean="0"/>
              <a:t>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exchanger</a:t>
            </a:r>
            <a:r>
              <a:rPr lang="de-DE" dirty="0" smtClean="0"/>
              <a:t> </a:t>
            </a:r>
            <a:r>
              <a:rPr lang="de-DE" dirty="0" err="1" smtClean="0"/>
              <a:t>length</a:t>
            </a:r>
            <a:r>
              <a:rPr lang="de-DE" dirty="0" smtClean="0"/>
              <a:t>: 135 km</a:t>
            </a:r>
          </a:p>
          <a:p>
            <a:pPr lvl="1"/>
            <a:r>
              <a:rPr lang="de-DE" dirty="0" smtClean="0"/>
              <a:t>166 geothermal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pumps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err="1" smtClean="0"/>
              <a:t>Largest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its</a:t>
            </a:r>
            <a:r>
              <a:rPr lang="de-DE" dirty="0" smtClean="0"/>
              <a:t> </a:t>
            </a:r>
            <a:r>
              <a:rPr lang="de-DE" dirty="0" err="1" smtClean="0"/>
              <a:t>kind</a:t>
            </a:r>
            <a:r>
              <a:rPr lang="de-DE" dirty="0" smtClean="0"/>
              <a:t> in Europe  </a:t>
            </a:r>
            <a:endParaRPr lang="de-D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1176" y="116632"/>
            <a:ext cx="85072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 err="1" smtClean="0"/>
              <a:t>Razvan</a:t>
            </a:r>
            <a:r>
              <a:rPr lang="de-DE" sz="3600" dirty="0" smtClean="0"/>
              <a:t> </a:t>
            </a:r>
            <a:r>
              <a:rPr lang="de-DE" sz="3600" dirty="0" err="1" smtClean="0"/>
              <a:t>Bataiosu</a:t>
            </a:r>
            <a:r>
              <a:rPr lang="de-DE" sz="3600" dirty="0" smtClean="0"/>
              <a:t>: geothermal </a:t>
            </a:r>
            <a:r>
              <a:rPr lang="de-DE" sz="3600" dirty="0" err="1" smtClean="0"/>
              <a:t>use</a:t>
            </a:r>
            <a:r>
              <a:rPr lang="de-DE" sz="3600" dirty="0" smtClean="0"/>
              <a:t> at ELI-NP</a:t>
            </a:r>
            <a:endParaRPr lang="de-DE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616" y="2708920"/>
            <a:ext cx="3466167" cy="259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616" y="5302829"/>
            <a:ext cx="4548622" cy="14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36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88840"/>
            <a:ext cx="5472608" cy="40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41176" y="116632"/>
            <a:ext cx="85072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 err="1" smtClean="0"/>
              <a:t>Razvan</a:t>
            </a:r>
            <a:r>
              <a:rPr lang="de-DE" sz="3600" dirty="0" smtClean="0"/>
              <a:t> </a:t>
            </a:r>
            <a:r>
              <a:rPr lang="de-DE" sz="3600" dirty="0" err="1" smtClean="0"/>
              <a:t>Bataiosu</a:t>
            </a:r>
            <a:r>
              <a:rPr lang="de-DE" sz="3600" dirty="0" smtClean="0"/>
              <a:t>: geothermal </a:t>
            </a:r>
            <a:r>
              <a:rPr lang="de-DE" sz="3600" dirty="0" err="1" smtClean="0"/>
              <a:t>use</a:t>
            </a:r>
            <a:r>
              <a:rPr lang="de-DE" sz="3600" dirty="0" smtClean="0"/>
              <a:t> at ELI-NP</a:t>
            </a:r>
            <a:endParaRPr lang="de-DE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1340768"/>
            <a:ext cx="1802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Iife</a:t>
            </a:r>
            <a:r>
              <a:rPr lang="de-DE" dirty="0" smtClean="0"/>
              <a:t> Cycle </a:t>
            </a:r>
            <a:r>
              <a:rPr lang="de-DE" dirty="0" err="1" smtClean="0"/>
              <a:t>analysis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852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0" y="1093872"/>
          <a:ext cx="441960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" y="239822"/>
            <a:ext cx="8001000" cy="46166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FF"/>
                </a:solidFill>
                <a:ea typeface="ＭＳ Ｐゴシック" pitchFamily="-112" charset="-128"/>
              </a:rPr>
              <a:t>Laboratory </a:t>
            </a:r>
            <a:r>
              <a:rPr lang="en-US" sz="2400" dirty="0">
                <a:solidFill>
                  <a:srgbClr val="FFFFFF"/>
                </a:solidFill>
                <a:ea typeface="ＭＳ Ｐゴシック" pitchFamily="-112" charset="-128"/>
              </a:rPr>
              <a:t>Survey: Energy Consumption</a:t>
            </a:r>
            <a:endParaRPr lang="en-GB" sz="2400" dirty="0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65088" y="245408"/>
            <a:ext cx="2478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FF"/>
                </a:solidFill>
                <a:ea typeface="ＭＳ Ｐゴシック" pitchFamily="-112" charset="-128"/>
              </a:rPr>
              <a:t>and Energy </a:t>
            </a:r>
            <a:r>
              <a:rPr lang="en-US" sz="2400" dirty="0">
                <a:solidFill>
                  <a:srgbClr val="FFFFFF"/>
                </a:solidFill>
                <a:ea typeface="ＭＳ Ｐゴシック" pitchFamily="-112" charset="-128"/>
              </a:rPr>
              <a:t>Cost</a:t>
            </a:r>
            <a:endParaRPr lang="en-GB" sz="2400" dirty="0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4364226" y="3689216"/>
          <a:ext cx="4537968" cy="2467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4393054" y="855752"/>
          <a:ext cx="4480312" cy="2649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2" descr="\\cern.ch\dfs\Users\a\ASZEBERE\Documents\DG-EU\EuCARD2\EuCARD2-logo-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90" y="5232038"/>
            <a:ext cx="1308882" cy="92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6381328"/>
            <a:ext cx="359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From</a:t>
            </a:r>
            <a:r>
              <a:rPr lang="de-DE" dirty="0" smtClean="0"/>
              <a:t> F. Bordry, </a:t>
            </a:r>
            <a:r>
              <a:rPr lang="de-DE" dirty="0" err="1" smtClean="0"/>
              <a:t>Introduction</a:t>
            </a:r>
            <a:r>
              <a:rPr lang="de-DE" dirty="0" smtClean="0"/>
              <a:t> &amp; Goals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7594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10" grpId="0">
        <p:bldAsOne/>
      </p:bldGraphic>
      <p:bldGraphic spid="1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2880" y="274638"/>
            <a:ext cx="8229600" cy="1143000"/>
          </a:xfrm>
        </p:spPr>
        <p:txBody>
          <a:bodyPr/>
          <a:lstStyle/>
          <a:p>
            <a:r>
              <a:rPr lang="de-DE" dirty="0" err="1" smtClean="0"/>
              <a:t>Overview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Talks</a:t>
            </a:r>
            <a:endParaRPr lang="de-D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123670" cy="97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949280"/>
            <a:ext cx="43434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9707"/>
            <a:ext cx="3877554" cy="440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19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Serge Claudet: CERN </a:t>
            </a:r>
            <a:r>
              <a:rPr lang="de-DE" sz="3600" dirty="0" err="1" smtClean="0"/>
              <a:t>procurement</a:t>
            </a:r>
            <a:r>
              <a:rPr lang="de-DE" sz="3600" dirty="0" smtClean="0"/>
              <a:t> </a:t>
            </a:r>
            <a:r>
              <a:rPr lang="de-DE" sz="3600" dirty="0" err="1" smtClean="0"/>
              <a:t>strategy</a:t>
            </a:r>
            <a:endParaRPr lang="de-D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5256584" cy="4032448"/>
          </a:xfrm>
        </p:spPr>
        <p:txBody>
          <a:bodyPr>
            <a:normAutofit fontScale="92500" lnSpcReduction="20000"/>
          </a:bodyPr>
          <a:lstStyle/>
          <a:p>
            <a:r>
              <a:rPr lang="de-DE" sz="2800" dirty="0" smtClean="0"/>
              <a:t>CERN </a:t>
            </a:r>
            <a:r>
              <a:rPr lang="de-DE" sz="2800" dirty="0" err="1" smtClean="0"/>
              <a:t>energy</a:t>
            </a:r>
            <a:r>
              <a:rPr lang="de-DE" sz="2800" dirty="0" smtClean="0"/>
              <a:t> </a:t>
            </a:r>
            <a:r>
              <a:rPr lang="de-DE" sz="2800" dirty="0" err="1" smtClean="0"/>
              <a:t>consumption</a:t>
            </a:r>
            <a:r>
              <a:rPr lang="de-DE" sz="2800" dirty="0" smtClean="0"/>
              <a:t>: 1,3 </a:t>
            </a:r>
            <a:r>
              <a:rPr lang="de-DE" sz="2800" dirty="0" err="1" smtClean="0"/>
              <a:t>TWh</a:t>
            </a:r>
            <a:r>
              <a:rPr lang="de-DE" sz="2800" dirty="0" smtClean="0"/>
              <a:t>/a (LHC </a:t>
            </a:r>
            <a:r>
              <a:rPr lang="de-DE" sz="2800" dirty="0" err="1" smtClean="0"/>
              <a:t>phase</a:t>
            </a:r>
            <a:r>
              <a:rPr lang="de-DE" sz="2800" dirty="0" smtClean="0"/>
              <a:t>)</a:t>
            </a:r>
          </a:p>
          <a:p>
            <a:pPr lvl="1"/>
            <a:r>
              <a:rPr lang="de-DE" sz="2400" dirty="0" smtClean="0"/>
              <a:t>50% for LHC</a:t>
            </a:r>
            <a:endParaRPr lang="de-DE" sz="2400" dirty="0" smtClean="0"/>
          </a:p>
          <a:p>
            <a:r>
              <a:rPr lang="de-DE" sz="2800" dirty="0" smtClean="0"/>
              <a:t>Move </a:t>
            </a:r>
            <a:r>
              <a:rPr lang="de-DE" sz="2800" dirty="0" err="1" smtClean="0"/>
              <a:t>now</a:t>
            </a:r>
            <a:r>
              <a:rPr lang="de-DE" sz="2800" dirty="0" smtClean="0"/>
              <a:t> </a:t>
            </a:r>
            <a:r>
              <a:rPr lang="de-DE" sz="2800" dirty="0" err="1" smtClean="0"/>
              <a:t>from</a:t>
            </a:r>
            <a:r>
              <a:rPr lang="de-DE" sz="2800" dirty="0" smtClean="0"/>
              <a:t> </a:t>
            </a:r>
            <a:r>
              <a:rPr lang="de-DE" sz="2800" dirty="0" err="1" smtClean="0"/>
              <a:t>regulated</a:t>
            </a:r>
            <a:r>
              <a:rPr lang="de-DE" sz="2800" dirty="0" smtClean="0"/>
              <a:t> </a:t>
            </a:r>
            <a:r>
              <a:rPr lang="de-DE" sz="2800" dirty="0" err="1" smtClean="0"/>
              <a:t>tariff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market</a:t>
            </a:r>
            <a:endParaRPr lang="de-DE" sz="2800" dirty="0" smtClean="0"/>
          </a:p>
          <a:p>
            <a:endParaRPr lang="de-DE" sz="2800" dirty="0" smtClean="0"/>
          </a:p>
          <a:p>
            <a:r>
              <a:rPr lang="de-DE" sz="2800" dirty="0" smtClean="0"/>
              <a:t>Main </a:t>
            </a:r>
            <a:r>
              <a:rPr lang="de-DE" sz="2800" dirty="0" err="1"/>
              <a:t>supply</a:t>
            </a:r>
            <a:r>
              <a:rPr lang="de-DE" sz="2800" dirty="0"/>
              <a:t> </a:t>
            </a:r>
            <a:r>
              <a:rPr lang="de-DE" sz="2800" dirty="0" err="1"/>
              <a:t>from</a:t>
            </a:r>
            <a:r>
              <a:rPr lang="de-DE" sz="2800" dirty="0"/>
              <a:t> French </a:t>
            </a:r>
            <a:r>
              <a:rPr lang="de-DE" sz="2800" dirty="0" err="1"/>
              <a:t>Grid</a:t>
            </a:r>
            <a:r>
              <a:rPr lang="de-DE" sz="2800" dirty="0"/>
              <a:t> =&gt; French </a:t>
            </a:r>
            <a:r>
              <a:rPr lang="de-DE" sz="2800" dirty="0" err="1"/>
              <a:t>market</a:t>
            </a:r>
            <a:r>
              <a:rPr lang="de-DE" sz="2800" dirty="0"/>
              <a:t> </a:t>
            </a:r>
            <a:r>
              <a:rPr lang="de-DE" sz="2800" dirty="0" err="1"/>
              <a:t>based</a:t>
            </a:r>
            <a:r>
              <a:rPr lang="de-DE" sz="2800" dirty="0"/>
              <a:t> </a:t>
            </a:r>
            <a:r>
              <a:rPr lang="de-DE" sz="2800" dirty="0" err="1" smtClean="0"/>
              <a:t>offers</a:t>
            </a:r>
            <a:endParaRPr lang="de-DE" sz="2800" dirty="0" smtClean="0"/>
          </a:p>
          <a:p>
            <a:r>
              <a:rPr lang="de-DE" sz="2800" dirty="0" err="1" smtClean="0"/>
              <a:t>Aim</a:t>
            </a:r>
            <a:r>
              <a:rPr lang="de-DE" sz="2800" dirty="0" smtClean="0"/>
              <a:t> </a:t>
            </a:r>
            <a:r>
              <a:rPr lang="de-DE" sz="2800" dirty="0"/>
              <a:t>for </a:t>
            </a:r>
            <a:r>
              <a:rPr lang="de-DE" sz="2800" dirty="0" err="1"/>
              <a:t>procurement</a:t>
            </a:r>
            <a:r>
              <a:rPr lang="de-DE" sz="2800" dirty="0"/>
              <a:t> </a:t>
            </a:r>
            <a:r>
              <a:rPr lang="de-DE" sz="2800" dirty="0" err="1"/>
              <a:t>contract</a:t>
            </a:r>
            <a:r>
              <a:rPr lang="de-DE" sz="2800" dirty="0"/>
              <a:t> 3+2 </a:t>
            </a:r>
            <a:r>
              <a:rPr lang="de-DE" sz="2800" dirty="0" err="1" smtClean="0"/>
              <a:t>years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secure</a:t>
            </a:r>
            <a:r>
              <a:rPr lang="de-DE" sz="2800" dirty="0" smtClean="0"/>
              <a:t> </a:t>
            </a:r>
            <a:r>
              <a:rPr lang="de-DE" sz="2800" dirty="0" err="1" smtClean="0"/>
              <a:t>next</a:t>
            </a:r>
            <a:r>
              <a:rPr lang="de-DE" sz="2800" dirty="0" smtClean="0"/>
              <a:t> </a:t>
            </a:r>
            <a:r>
              <a:rPr lang="de-DE" sz="2800" dirty="0" err="1" smtClean="0"/>
              <a:t>running</a:t>
            </a:r>
            <a:r>
              <a:rPr lang="de-DE" sz="2800" dirty="0" smtClean="0"/>
              <a:t> </a:t>
            </a:r>
            <a:r>
              <a:rPr lang="de-DE" sz="2800" dirty="0" err="1" smtClean="0"/>
              <a:t>phase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LHC</a:t>
            </a:r>
            <a:endParaRPr lang="de-DE" sz="2800" dirty="0"/>
          </a:p>
          <a:p>
            <a:endParaRPr lang="de-DE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93" y="1340768"/>
            <a:ext cx="375040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77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5874631" cy="4925144"/>
          </a:xfrm>
        </p:spPr>
        <p:txBody>
          <a:bodyPr>
            <a:normAutofit fontScale="55000" lnSpcReduction="20000"/>
          </a:bodyPr>
          <a:lstStyle/>
          <a:p>
            <a:r>
              <a:rPr lang="de-DE" dirty="0" err="1" smtClean="0"/>
              <a:t>Strategy</a:t>
            </a:r>
            <a:r>
              <a:rPr lang="de-DE" dirty="0" smtClean="0"/>
              <a:t>: find optimal </a:t>
            </a:r>
            <a:r>
              <a:rPr lang="de-DE" dirty="0" err="1" smtClean="0"/>
              <a:t>balance</a:t>
            </a:r>
            <a:r>
              <a:rPr lang="de-DE" dirty="0" smtClean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 versus </a:t>
            </a:r>
            <a:r>
              <a:rPr lang="de-DE" dirty="0" err="1" smtClean="0"/>
              <a:t>cost</a:t>
            </a:r>
            <a:endParaRPr lang="de-DE" dirty="0" smtClean="0"/>
          </a:p>
          <a:p>
            <a:r>
              <a:rPr lang="de-DE" dirty="0" err="1" smtClean="0"/>
              <a:t>carefuls</a:t>
            </a:r>
            <a:r>
              <a:rPr lang="de-DE" dirty="0" smtClean="0"/>
              <a:t> </a:t>
            </a:r>
            <a:r>
              <a:rPr lang="de-DE" dirty="0" err="1" smtClean="0"/>
              <a:t>preparation</a:t>
            </a:r>
            <a:r>
              <a:rPr lang="de-DE" dirty="0" smtClean="0"/>
              <a:t>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approach</a:t>
            </a:r>
            <a:r>
              <a:rPr lang="de-DE" dirty="0" smtClean="0"/>
              <a:t> </a:t>
            </a:r>
            <a:r>
              <a:rPr lang="de-DE" dirty="0" err="1" smtClean="0"/>
              <a:t>market</a:t>
            </a:r>
            <a:r>
              <a:rPr lang="de-DE" dirty="0" smtClean="0"/>
              <a:t> (incl. Best </a:t>
            </a:r>
            <a:r>
              <a:rPr lang="de-DE" dirty="0" err="1" smtClean="0"/>
              <a:t>practice</a:t>
            </a:r>
            <a:r>
              <a:rPr lang="de-DE" dirty="0" smtClean="0"/>
              <a:t> &amp; </a:t>
            </a:r>
            <a:r>
              <a:rPr lang="de-DE" dirty="0" err="1" smtClean="0"/>
              <a:t>consulting</a:t>
            </a:r>
            <a:r>
              <a:rPr lang="de-DE" dirty="0" smtClean="0"/>
              <a:t>)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err="1" smtClean="0"/>
              <a:t>Developped</a:t>
            </a:r>
            <a:r>
              <a:rPr lang="de-DE" dirty="0" smtClean="0"/>
              <a:t> </a:t>
            </a:r>
            <a:r>
              <a:rPr lang="de-DE" dirty="0" err="1"/>
              <a:t>indexed</a:t>
            </a:r>
            <a:r>
              <a:rPr lang="de-DE" dirty="0"/>
              <a:t> </a:t>
            </a:r>
            <a:r>
              <a:rPr lang="de-DE" dirty="0" err="1"/>
              <a:t>formula</a:t>
            </a:r>
            <a:r>
              <a:rPr lang="de-DE" dirty="0"/>
              <a:t> for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 smtClean="0"/>
              <a:t>price</a:t>
            </a:r>
            <a:endParaRPr lang="de-DE" dirty="0" smtClean="0"/>
          </a:p>
          <a:p>
            <a:pPr lvl="1"/>
            <a:r>
              <a:rPr lang="de-DE" dirty="0" err="1" smtClean="0"/>
              <a:t>Includes</a:t>
            </a:r>
            <a:r>
              <a:rPr lang="de-DE" dirty="0" smtClean="0"/>
              <a:t> </a:t>
            </a:r>
            <a:r>
              <a:rPr lang="de-DE" dirty="0" err="1" smtClean="0"/>
              <a:t>peakload</a:t>
            </a:r>
            <a:r>
              <a:rPr lang="de-DE" dirty="0" smtClean="0"/>
              <a:t>/</a:t>
            </a:r>
            <a:r>
              <a:rPr lang="de-DE" dirty="0" err="1" smtClean="0"/>
              <a:t>baseload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summer</a:t>
            </a:r>
            <a:r>
              <a:rPr lang="de-DE" dirty="0" smtClean="0"/>
              <a:t>/</a:t>
            </a:r>
            <a:r>
              <a:rPr lang="de-DE" dirty="0" err="1" smtClean="0"/>
              <a:t>winter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Provide</a:t>
            </a:r>
            <a:r>
              <a:rPr lang="de-DE" dirty="0" smtClean="0"/>
              <a:t> </a:t>
            </a:r>
            <a:r>
              <a:rPr lang="de-DE" dirty="0" err="1" smtClean="0"/>
              <a:t>consumption</a:t>
            </a:r>
            <a:r>
              <a:rPr lang="de-DE" dirty="0" smtClean="0"/>
              <a:t> </a:t>
            </a:r>
            <a:r>
              <a:rPr lang="de-DE" dirty="0" err="1" smtClean="0"/>
              <a:t>profile</a:t>
            </a:r>
            <a:r>
              <a:rPr lang="de-DE" dirty="0" smtClean="0"/>
              <a:t>  plus </a:t>
            </a:r>
            <a:r>
              <a:rPr lang="de-DE" dirty="0" err="1" smtClean="0"/>
              <a:t>information</a:t>
            </a:r>
            <a:r>
              <a:rPr lang="de-DE" dirty="0" smtClean="0"/>
              <a:t> on potential </a:t>
            </a:r>
            <a:r>
              <a:rPr lang="de-DE" dirty="0" err="1" smtClean="0"/>
              <a:t>incidents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Provide</a:t>
            </a:r>
            <a:r>
              <a:rPr lang="de-DE" dirty="0" smtClean="0"/>
              <a:t> </a:t>
            </a:r>
            <a:r>
              <a:rPr lang="de-DE" dirty="0" err="1" smtClean="0"/>
              <a:t>forecast</a:t>
            </a:r>
            <a:r>
              <a:rPr lang="de-DE" dirty="0" smtClean="0"/>
              <a:t> 2016-2020</a:t>
            </a:r>
            <a:endParaRPr lang="de-DE" dirty="0"/>
          </a:p>
          <a:p>
            <a:r>
              <a:rPr lang="de-DE" dirty="0" err="1" smtClean="0"/>
              <a:t>Tendering</a:t>
            </a:r>
            <a:endParaRPr lang="de-DE" dirty="0" smtClean="0"/>
          </a:p>
          <a:p>
            <a:pPr lvl="1"/>
            <a:r>
              <a:rPr lang="de-DE" dirty="0" err="1" smtClean="0"/>
              <a:t>Preparation</a:t>
            </a:r>
            <a:r>
              <a:rPr lang="de-DE" dirty="0" smtClean="0"/>
              <a:t>, </a:t>
            </a:r>
            <a:r>
              <a:rPr lang="de-DE" dirty="0" err="1" smtClean="0"/>
              <a:t>qualification</a:t>
            </a:r>
            <a:r>
              <a:rPr lang="de-DE" dirty="0" smtClean="0"/>
              <a:t>, </a:t>
            </a:r>
            <a:r>
              <a:rPr lang="de-DE" dirty="0" err="1" smtClean="0"/>
              <a:t>pre</a:t>
            </a:r>
            <a:r>
              <a:rPr lang="de-DE" dirty="0" smtClean="0"/>
              <a:t>-tender, </a:t>
            </a:r>
            <a:r>
              <a:rPr lang="de-DE" dirty="0" err="1" smtClean="0"/>
              <a:t>tendering</a:t>
            </a:r>
            <a:r>
              <a:rPr lang="de-DE" dirty="0" smtClean="0"/>
              <a:t>:</a:t>
            </a:r>
            <a:endParaRPr lang="de-DE" dirty="0"/>
          </a:p>
          <a:p>
            <a:pPr lvl="1"/>
            <a:r>
              <a:rPr lang="de-DE" dirty="0" err="1" smtClean="0"/>
              <a:t>Conditions</a:t>
            </a:r>
            <a:r>
              <a:rPr lang="de-DE" dirty="0" smtClean="0"/>
              <a:t> – „</a:t>
            </a:r>
            <a:r>
              <a:rPr lang="de-DE" dirty="0" err="1" smtClean="0"/>
              <a:t>best</a:t>
            </a:r>
            <a:r>
              <a:rPr lang="de-DE" dirty="0" smtClean="0"/>
              <a:t> </a:t>
            </a:r>
            <a:r>
              <a:rPr lang="de-DE" dirty="0" err="1" smtClean="0"/>
              <a:t>value</a:t>
            </a:r>
            <a:r>
              <a:rPr lang="de-DE" dirty="0" smtClean="0"/>
              <a:t> for </a:t>
            </a:r>
            <a:r>
              <a:rPr lang="de-DE" dirty="0" err="1" smtClean="0"/>
              <a:t>money</a:t>
            </a:r>
            <a:r>
              <a:rPr lang="de-DE" dirty="0" smtClean="0"/>
              <a:t>“: </a:t>
            </a:r>
          </a:p>
          <a:p>
            <a:pPr lvl="2"/>
            <a:r>
              <a:rPr lang="de-DE" dirty="0" smtClean="0"/>
              <a:t>85</a:t>
            </a:r>
            <a:r>
              <a:rPr lang="de-DE" dirty="0"/>
              <a:t>% </a:t>
            </a:r>
            <a:r>
              <a:rPr lang="de-DE" dirty="0" err="1" smtClean="0"/>
              <a:t>price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endParaRPr lang="de-DE" dirty="0"/>
          </a:p>
          <a:p>
            <a:pPr lvl="2"/>
            <a:r>
              <a:rPr lang="de-DE" dirty="0"/>
              <a:t>15% </a:t>
            </a:r>
            <a:r>
              <a:rPr lang="de-DE" dirty="0" err="1"/>
              <a:t>flexibility</a:t>
            </a:r>
            <a:r>
              <a:rPr lang="de-DE" dirty="0"/>
              <a:t>/</a:t>
            </a:r>
            <a:r>
              <a:rPr lang="de-DE" dirty="0" err="1"/>
              <a:t>quality</a:t>
            </a:r>
            <a:r>
              <a:rPr lang="de-DE" dirty="0"/>
              <a:t> </a:t>
            </a:r>
            <a:r>
              <a:rPr lang="de-DE" dirty="0" err="1"/>
              <a:t>criteria</a:t>
            </a:r>
            <a:endParaRPr lang="de-DE" dirty="0"/>
          </a:p>
          <a:p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successful</a:t>
            </a:r>
            <a:r>
              <a:rPr lang="de-DE" dirty="0" smtClean="0"/>
              <a:t> </a:t>
            </a:r>
            <a:r>
              <a:rPr lang="de-DE" dirty="0" err="1" smtClean="0"/>
              <a:t>tendering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endParaRPr lang="de-DE" dirty="0" smtClean="0"/>
          </a:p>
          <a:p>
            <a:r>
              <a:rPr lang="de-DE" dirty="0" err="1"/>
              <a:t>s</a:t>
            </a:r>
            <a:r>
              <a:rPr lang="de-DE" dirty="0" err="1" smtClean="0"/>
              <a:t>igned</a:t>
            </a:r>
            <a:r>
              <a:rPr lang="de-DE" dirty="0" smtClean="0"/>
              <a:t> </a:t>
            </a:r>
            <a:r>
              <a:rPr lang="de-DE" dirty="0" err="1"/>
              <a:t>contract</a:t>
            </a:r>
            <a:r>
              <a:rPr lang="de-DE" dirty="0"/>
              <a:t> just </a:t>
            </a:r>
            <a:r>
              <a:rPr lang="de-DE" dirty="0" err="1"/>
              <a:t>recently</a:t>
            </a:r>
            <a:r>
              <a:rPr lang="de-DE" dirty="0"/>
              <a:t>, </a:t>
            </a:r>
            <a:r>
              <a:rPr lang="de-DE" dirty="0" err="1"/>
              <a:t>secured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supply</a:t>
            </a:r>
            <a:r>
              <a:rPr lang="de-DE" dirty="0"/>
              <a:t> for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years</a:t>
            </a:r>
            <a:endParaRPr lang="de-DE" dirty="0"/>
          </a:p>
          <a:p>
            <a:r>
              <a:rPr lang="de-DE" dirty="0"/>
              <a:t>Average </a:t>
            </a:r>
            <a:r>
              <a:rPr lang="de-DE" dirty="0" err="1"/>
              <a:t>price</a:t>
            </a:r>
            <a:r>
              <a:rPr lang="de-DE" dirty="0"/>
              <a:t> 37,5 </a:t>
            </a:r>
            <a:r>
              <a:rPr lang="de-DE" dirty="0" smtClean="0"/>
              <a:t>€</a:t>
            </a:r>
            <a:r>
              <a:rPr lang="de-DE" dirty="0"/>
              <a:t>/MWh w/o </a:t>
            </a:r>
            <a:r>
              <a:rPr lang="de-DE" dirty="0" err="1"/>
              <a:t>transportation</a:t>
            </a:r>
            <a:r>
              <a:rPr lang="de-DE" dirty="0"/>
              <a:t>/</a:t>
            </a:r>
            <a:r>
              <a:rPr lang="de-DE" dirty="0" err="1"/>
              <a:t>tax</a:t>
            </a:r>
            <a:r>
              <a:rPr lang="de-DE" dirty="0"/>
              <a:t> </a:t>
            </a:r>
            <a:endParaRPr lang="de-DE" dirty="0" smtClean="0"/>
          </a:p>
          <a:p>
            <a:r>
              <a:rPr lang="de-DE" dirty="0" smtClean="0"/>
              <a:t>total </a:t>
            </a:r>
            <a:r>
              <a:rPr lang="de-DE" dirty="0" err="1" smtClean="0"/>
              <a:t>volume</a:t>
            </a:r>
            <a:r>
              <a:rPr lang="de-DE" dirty="0" smtClean="0"/>
              <a:t> ~140 M€ for </a:t>
            </a:r>
            <a:r>
              <a:rPr lang="de-DE" dirty="0" err="1" smtClean="0"/>
              <a:t>three</a:t>
            </a:r>
            <a:r>
              <a:rPr lang="de-DE" dirty="0" smtClean="0"/>
              <a:t> </a:t>
            </a:r>
            <a:r>
              <a:rPr lang="de-DE" dirty="0" err="1" smtClean="0"/>
              <a:t>years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smtClean="0"/>
              <a:t>Serge Claudet: CERN procurement strategy</a:t>
            </a:r>
            <a:endParaRPr lang="de-DE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143" y="1594048"/>
            <a:ext cx="2778285" cy="2085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413" y="4149080"/>
            <a:ext cx="2663783" cy="199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3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39341"/>
            <a:ext cx="7200800" cy="445395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Re-established CERN </a:t>
            </a:r>
            <a:r>
              <a:rPr lang="en-US" dirty="0"/>
              <a:t>Energy Management </a:t>
            </a:r>
            <a:r>
              <a:rPr lang="en-US" dirty="0" smtClean="0"/>
              <a:t>Panel (2</a:t>
            </a:r>
            <a:r>
              <a:rPr lang="en-US" baseline="30000" dirty="0" smtClean="0"/>
              <a:t>nd</a:t>
            </a:r>
            <a:r>
              <a:rPr lang="en-US" dirty="0" smtClean="0"/>
              <a:t> generation) </a:t>
            </a:r>
            <a:endParaRPr lang="en-US" dirty="0" smtClean="0"/>
          </a:p>
          <a:p>
            <a:pPr lvl="1"/>
            <a:r>
              <a:rPr lang="en-US" dirty="0" smtClean="0"/>
              <a:t>brings together all </a:t>
            </a:r>
            <a:r>
              <a:rPr lang="en-US" dirty="0"/>
              <a:t>main energy consumers and stakeholders at CERN </a:t>
            </a:r>
            <a:r>
              <a:rPr lang="en-US" dirty="0" smtClean="0"/>
              <a:t>together</a:t>
            </a:r>
          </a:p>
          <a:p>
            <a:pPr lvl="1"/>
            <a:r>
              <a:rPr lang="en-US" dirty="0" smtClean="0"/>
              <a:t>Raise awareness of new energy supply contracts and regulations </a:t>
            </a:r>
            <a:endParaRPr lang="de-DE" dirty="0"/>
          </a:p>
          <a:p>
            <a:pPr lvl="1"/>
            <a:r>
              <a:rPr lang="en-US" dirty="0"/>
              <a:t>Compile estimates of CERN’s projected power and energy consumption </a:t>
            </a:r>
            <a:endParaRPr lang="de-DE" dirty="0"/>
          </a:p>
          <a:p>
            <a:pPr lvl="1"/>
            <a:r>
              <a:rPr lang="en-US" dirty="0"/>
              <a:t>Manage </a:t>
            </a:r>
            <a:r>
              <a:rPr lang="en-US" dirty="0" smtClean="0"/>
              <a:t>energy </a:t>
            </a:r>
            <a:r>
              <a:rPr lang="en-US" dirty="0"/>
              <a:t>consumption, with regular checks against planned </a:t>
            </a:r>
            <a:r>
              <a:rPr lang="en-US" dirty="0" smtClean="0"/>
              <a:t>consumption</a:t>
            </a:r>
          </a:p>
          <a:p>
            <a:pPr lvl="1"/>
            <a:r>
              <a:rPr lang="en-US" dirty="0" smtClean="0"/>
              <a:t>Make recommendations to reduce energy bill with minimal impact to operation</a:t>
            </a:r>
          </a:p>
          <a:p>
            <a:pPr lvl="1"/>
            <a:r>
              <a:rPr lang="en-US" dirty="0" smtClean="0"/>
              <a:t>… 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de-D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886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 smtClean="0"/>
              <a:t>Serge Claudet: CERN </a:t>
            </a:r>
            <a:r>
              <a:rPr lang="de-DE" sz="3600" dirty="0" err="1" smtClean="0"/>
              <a:t>procurement</a:t>
            </a:r>
            <a:r>
              <a:rPr lang="de-DE" sz="3600" dirty="0" smtClean="0"/>
              <a:t> </a:t>
            </a:r>
            <a:r>
              <a:rPr lang="de-DE" sz="3600" dirty="0" err="1" smtClean="0"/>
              <a:t>strategy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65800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Serge Claudet: CERN </a:t>
            </a:r>
            <a:r>
              <a:rPr lang="de-DE" sz="3600" dirty="0" err="1" smtClean="0"/>
              <a:t>procurement</a:t>
            </a:r>
            <a:r>
              <a:rPr lang="de-DE" sz="3600" dirty="0" smtClean="0"/>
              <a:t> </a:t>
            </a:r>
            <a:r>
              <a:rPr lang="de-DE" sz="3600" dirty="0" err="1" smtClean="0"/>
              <a:t>strategy</a:t>
            </a:r>
            <a:endParaRPr lang="de-D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Conclusions</a:t>
            </a:r>
          </a:p>
          <a:p>
            <a:endParaRPr lang="en-US" dirty="0"/>
          </a:p>
          <a:p>
            <a:pPr lvl="1"/>
            <a:r>
              <a:rPr lang="en-US" dirty="0" smtClean="0"/>
              <a:t>Placing </a:t>
            </a:r>
            <a:r>
              <a:rPr lang="en-US" dirty="0" smtClean="0"/>
              <a:t>of new </a:t>
            </a:r>
            <a:r>
              <a:rPr lang="en-US" dirty="0"/>
              <a:t>contract </a:t>
            </a:r>
            <a:r>
              <a:rPr lang="en-US" dirty="0" smtClean="0"/>
              <a:t>allows the securing of energy supply to complete LHC Run2</a:t>
            </a:r>
          </a:p>
          <a:p>
            <a:pPr lvl="1"/>
            <a:r>
              <a:rPr lang="en-US" dirty="0" smtClean="0"/>
              <a:t>followed after one </a:t>
            </a:r>
            <a:r>
              <a:rPr lang="en-US" dirty="0"/>
              <a:t>year effort learning-preparation-</a:t>
            </a:r>
            <a:r>
              <a:rPr lang="en-US" dirty="0" err="1"/>
              <a:t>implemention</a:t>
            </a:r>
            <a:r>
              <a:rPr lang="en-US" dirty="0"/>
              <a:t> to go from regulated “tariffs” to “market” </a:t>
            </a:r>
            <a:endParaRPr lang="en-US" dirty="0" smtClean="0"/>
          </a:p>
          <a:p>
            <a:pPr marL="400050" lvl="1" indent="0">
              <a:buNone/>
            </a:pPr>
            <a:endParaRPr lang="de-DE" dirty="0"/>
          </a:p>
          <a:p>
            <a:pPr lvl="1"/>
            <a:r>
              <a:rPr lang="en-US" dirty="0"/>
              <a:t>a comprehensive energy management is now being prepared via a </a:t>
            </a:r>
            <a:r>
              <a:rPr lang="en-US" dirty="0" smtClean="0"/>
              <a:t>“</a:t>
            </a:r>
            <a:r>
              <a:rPr lang="en-US" dirty="0" err="1" smtClean="0"/>
              <a:t>modernised</a:t>
            </a:r>
            <a:r>
              <a:rPr lang="en-US" dirty="0" smtClean="0"/>
              <a:t> </a:t>
            </a:r>
            <a:r>
              <a:rPr lang="en-US" dirty="0"/>
              <a:t>“CERN Energy Management </a:t>
            </a:r>
            <a:r>
              <a:rPr lang="en-US" dirty="0" smtClean="0"/>
              <a:t>Panel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4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David Reinhard: PSI</a:t>
            </a:r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90" y="1229206"/>
            <a:ext cx="7288014" cy="544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2710661"/>
            <a:ext cx="1923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Proton </a:t>
            </a:r>
            <a:r>
              <a:rPr lang="de-DE" dirty="0" err="1" smtClean="0"/>
              <a:t>accelerator</a:t>
            </a:r>
            <a:endParaRPr lang="de-DE" dirty="0" smtClean="0"/>
          </a:p>
          <a:p>
            <a:r>
              <a:rPr lang="de-DE" dirty="0" smtClean="0"/>
              <a:t>~50%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731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556792"/>
            <a:ext cx="6552728" cy="4237931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>
                <a:latin typeface="+mn-lt"/>
              </a:rPr>
              <a:t>Energy Strategy 2050 of Swiss </a:t>
            </a:r>
            <a:r>
              <a:rPr lang="en-GB" dirty="0" smtClean="0">
                <a:latin typeface="+mn-lt"/>
              </a:rPr>
              <a:t>Government (in 2007)</a:t>
            </a:r>
            <a:endParaRPr lang="en-GB" dirty="0" smtClean="0">
              <a:latin typeface="+mn-lt"/>
            </a:endParaRPr>
          </a:p>
          <a:p>
            <a:pPr lvl="1"/>
            <a:r>
              <a:rPr lang="en-GB" dirty="0" smtClean="0"/>
              <a:t>Energy efficiency</a:t>
            </a:r>
          </a:p>
          <a:p>
            <a:pPr lvl="1"/>
            <a:r>
              <a:rPr lang="en-GB" dirty="0" smtClean="0"/>
              <a:t>Renewables (25% goal)</a:t>
            </a:r>
          </a:p>
          <a:p>
            <a:pPr lvl="1"/>
            <a:r>
              <a:rPr lang="en-GB" dirty="0" smtClean="0"/>
              <a:t>Replacement of large power plants</a:t>
            </a:r>
          </a:p>
          <a:p>
            <a:pPr lvl="1"/>
            <a:r>
              <a:rPr lang="en-GB" dirty="0" smtClean="0"/>
              <a:t>Foreign energy policy</a:t>
            </a:r>
            <a:endParaRPr lang="en-GB" dirty="0"/>
          </a:p>
          <a:p>
            <a:pPr lvl="1"/>
            <a:r>
              <a:rPr lang="en-GB" dirty="0" smtClean="0"/>
              <a:t>+ phase out nuclear (added in 2011)</a:t>
            </a:r>
          </a:p>
          <a:p>
            <a:pPr lvl="0"/>
            <a:r>
              <a:rPr lang="en-GB" dirty="0" smtClean="0"/>
              <a:t>Impact </a:t>
            </a:r>
            <a:r>
              <a:rPr lang="en-GB" dirty="0" smtClean="0"/>
              <a:t>to PSI:</a:t>
            </a:r>
          </a:p>
          <a:p>
            <a:pPr lvl="1"/>
            <a:r>
              <a:rPr lang="en-GB" dirty="0" smtClean="0"/>
              <a:t>Realisation </a:t>
            </a:r>
            <a:r>
              <a:rPr lang="en-GB" dirty="0"/>
              <a:t>of existing energy efficiency potential</a:t>
            </a:r>
          </a:p>
          <a:p>
            <a:pPr lvl="1"/>
            <a:r>
              <a:rPr lang="en-GB" dirty="0"/>
              <a:t>intensify research for energy </a:t>
            </a:r>
          </a:p>
          <a:p>
            <a:pPr lvl="1"/>
            <a:r>
              <a:rPr lang="en-GB" dirty="0"/>
              <a:t>Role model function of federal </a:t>
            </a:r>
            <a:r>
              <a:rPr lang="en-GB" dirty="0" smtClean="0"/>
              <a:t>government</a:t>
            </a:r>
          </a:p>
          <a:p>
            <a:pPr lvl="2"/>
            <a:r>
              <a:rPr lang="en-GB" sz="1800" dirty="0" smtClean="0">
                <a:latin typeface="+mn-lt"/>
              </a:rPr>
              <a:t>Quantitative target </a:t>
            </a:r>
            <a:r>
              <a:rPr lang="en-GB" sz="1800" b="1" dirty="0" smtClean="0">
                <a:latin typeface="+mn-lt"/>
              </a:rPr>
              <a:t>+20% from 2006-2020</a:t>
            </a:r>
          </a:p>
          <a:p>
            <a:pPr lvl="2"/>
            <a:r>
              <a:rPr lang="en-GB" sz="1800" dirty="0" smtClean="0">
                <a:latin typeface="+mn-lt"/>
              </a:rPr>
              <a:t>Best praxis (buildings &amp; renewables, mobility, green IT)</a:t>
            </a:r>
          </a:p>
          <a:p>
            <a:pPr lvl="2"/>
            <a:r>
              <a:rPr lang="en-GB" sz="1800" dirty="0" smtClean="0">
                <a:latin typeface="+mn-lt"/>
              </a:rPr>
              <a:t>Yearly Reporting</a:t>
            </a:r>
          </a:p>
          <a:p>
            <a:pPr marL="457200" lvl="1" indent="0">
              <a:buNone/>
            </a:pPr>
            <a:endParaRPr lang="en-GB" dirty="0"/>
          </a:p>
          <a:p>
            <a:endParaRPr lang="de-D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David Reinhard: PSI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268" y="1988840"/>
            <a:ext cx="310064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36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947</Words>
  <Application>Microsoft Office PowerPoint</Application>
  <PresentationFormat>On-screen Show (4:3)</PresentationFormat>
  <Paragraphs>150</Paragraphs>
  <Slides>18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Report from Parallel Session IIb Energy Management &amp; Procurement at RIs  Frank Lehner, DESY</vt:lpstr>
      <vt:lpstr>PowerPoint Presentation</vt:lpstr>
      <vt:lpstr>Overview of Talks</vt:lpstr>
      <vt:lpstr>Serge Claudet: CERN procurement strategy</vt:lpstr>
      <vt:lpstr>PowerPoint Presentation</vt:lpstr>
      <vt:lpstr>PowerPoint Presentation</vt:lpstr>
      <vt:lpstr>Serge Claudet: CERN procurement strategy</vt:lpstr>
      <vt:lpstr>David Reinhard: PSI</vt:lpstr>
      <vt:lpstr>PowerPoint Presentation</vt:lpstr>
      <vt:lpstr>PowerPoint Presentation</vt:lpstr>
      <vt:lpstr>PowerPoint Presentation</vt:lpstr>
      <vt:lpstr>Eva Leister: DESY</vt:lpstr>
      <vt:lpstr>Eva Leister: DESY</vt:lpstr>
      <vt:lpstr>PowerPoint Presentation</vt:lpstr>
      <vt:lpstr>Razvan Bataiosu: geothermal use at ELI-NP</vt:lpstr>
      <vt:lpstr>PowerPoint Presentation</vt:lpstr>
      <vt:lpstr>PowerPoint Presentation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from Parallel Session IIb Energy Management &amp; Procurement at RIs  Frank Lehner, DESY</dc:title>
  <dc:creator>Lehner, Frank</dc:creator>
  <cp:lastModifiedBy>Lehner, Frank</cp:lastModifiedBy>
  <cp:revision>154</cp:revision>
  <dcterms:created xsi:type="dcterms:W3CDTF">2015-10-29T14:09:13Z</dcterms:created>
  <dcterms:modified xsi:type="dcterms:W3CDTF">2015-10-30T11:08:47Z</dcterms:modified>
</cp:coreProperties>
</file>