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8" r:id="rId3"/>
    <p:sldId id="259" r:id="rId4"/>
    <p:sldId id="260" r:id="rId5"/>
    <p:sldId id="261" r:id="rId6"/>
    <p:sldId id="266" r:id="rId7"/>
    <p:sldId id="262" r:id="rId8"/>
    <p:sldId id="268" r:id="rId9"/>
    <p:sldId id="272" r:id="rId10"/>
    <p:sldId id="264" r:id="rId11"/>
    <p:sldId id="265" r:id="rId12"/>
    <p:sldId id="269" r:id="rId13"/>
    <p:sldId id="267" r:id="rId14"/>
    <p:sldId id="270" r:id="rId15"/>
    <p:sldId id="277" r:id="rId16"/>
    <p:sldId id="271" r:id="rId17"/>
    <p:sldId id="275" r:id="rId18"/>
    <p:sldId id="274" r:id="rId19"/>
    <p:sldId id="276" r:id="rId20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0" d="100"/>
          <a:sy n="70" d="100"/>
        </p:scale>
        <p:origin x="-740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2B7BCB-CF02-1D47-B1D7-88FD3497C83A}" type="datetimeFigureOut">
              <a:rPr lang="de-DE" smtClean="0"/>
              <a:t>30.10.2015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1A3C01-6995-5048-9049-70DA3D970BF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515147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21A57B-C536-154C-AE68-1A8AE23ABE24}" type="datetimeFigureOut">
              <a:rPr lang="de-DE" smtClean="0"/>
              <a:t>30.10.2015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5F8179-0406-A94A-A77F-8C78F9FE535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887662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Click to edit Master title style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Click to edit Master subtitle style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FB73-4D5D-A84B-AA29-96038C9C3A80}" type="datetime1">
              <a:rPr lang="de-DE" smtClean="0"/>
              <a:t>30.10.2015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 smtClean="0"/>
              <a:t>1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47085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182FE-D572-7548-8D60-78FB42B9E565}" type="datetime1">
              <a:rPr lang="de-DE" smtClean="0"/>
              <a:t>30.10.2015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72CB9-6909-884D-AB27-FDCE6F75D78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2892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Click to edit Master title style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AF8AA-AE81-3E44-AE2E-DE978E44974B}" type="datetime1">
              <a:rPr lang="de-DE" smtClean="0"/>
              <a:t>30.10.2015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72CB9-6909-884D-AB27-FDCE6F75D78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0174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3F8D4-23EE-2A4B-8D90-4910B3D226E5}" type="datetime1">
              <a:rPr lang="de-DE" smtClean="0"/>
              <a:t>30.10.2015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72CB9-6909-884D-AB27-FDCE6F75D78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0533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Click to edit Master title style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4DEA6-DF2D-B642-920F-7B4A9DEF660A}" type="datetime1">
              <a:rPr lang="de-DE" smtClean="0"/>
              <a:t>30.10.2015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72CB9-6909-884D-AB27-FDCE6F75D78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8689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6B076-0C75-EA4C-BC8E-755159FAE9DB}" type="datetime1">
              <a:rPr lang="de-DE" smtClean="0"/>
              <a:t>30.10.2015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72CB9-6909-884D-AB27-FDCE6F75D78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1520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Click to edit Master title style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69D19-E064-9E48-A8C2-57871F519AB2}" type="datetime1">
              <a:rPr lang="de-DE" smtClean="0"/>
              <a:t>30.10.2015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72CB9-6909-884D-AB27-FDCE6F75D78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6018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43010-D099-7A4A-B050-27AD4D70D2E4}" type="datetime1">
              <a:rPr lang="de-DE" smtClean="0"/>
              <a:t>30.10.2015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72CB9-6909-884D-AB27-FDCE6F75D78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3439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BCFB1-5BB7-124A-A06A-E79102B09A07}" type="datetime1">
              <a:rPr lang="de-DE" smtClean="0"/>
              <a:t>30.10.2015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72CB9-6909-884D-AB27-FDCE6F75D78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8729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6CEAA-894D-6E49-A10E-04B034865059}" type="datetime1">
              <a:rPr lang="de-DE" smtClean="0"/>
              <a:t>30.10.2015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72CB9-6909-884D-AB27-FDCE6F75D78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0699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Click to edit Master title style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Drag picture to placeholder or click icon to add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398C8-FF3E-FB4F-BF55-BA5C3323393A}" type="datetime1">
              <a:rPr lang="de-DE" smtClean="0"/>
              <a:t>30.10.2015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72CB9-6909-884D-AB27-FDCE6F75D78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2716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B1C4B-AA51-CE41-A536-81576F5C56CF}" type="datetime1">
              <a:rPr lang="de-DE" smtClean="0"/>
              <a:t>30.10.2015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272CB9-6909-884D-AB27-FDCE6F75D78E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88707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-11858" r="24847"/>
          <a:stretch/>
        </p:blipFill>
        <p:spPr>
          <a:xfrm>
            <a:off x="0" y="639850"/>
            <a:ext cx="9103416" cy="20088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30665" y="3039780"/>
            <a:ext cx="213792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376092"/>
                </a:solidFill>
              </a:rPr>
              <a:t>Closing talk</a:t>
            </a:r>
            <a:endParaRPr lang="en-US" sz="3200" b="1" dirty="0">
              <a:solidFill>
                <a:srgbClr val="37609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5025" y="3824892"/>
            <a:ext cx="843741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ClrTx/>
              <a:buFontTx/>
              <a:buNone/>
              <a:defRPr/>
            </a:pPr>
            <a:r>
              <a:rPr lang="en-GB" sz="2000" dirty="0">
                <a:solidFill>
                  <a:srgbClr val="376092"/>
                </a:solidFill>
                <a:latin typeface="Verdana" charset="0"/>
              </a:rPr>
              <a:t>Wolfgang Sandner</a:t>
            </a:r>
          </a:p>
          <a:p>
            <a:pPr lvl="1">
              <a:defRPr/>
            </a:pPr>
            <a:r>
              <a:rPr lang="en-GB" sz="2000" dirty="0">
                <a:solidFill>
                  <a:srgbClr val="376092"/>
                </a:solidFill>
                <a:latin typeface="Verdana" charset="0"/>
              </a:rPr>
              <a:t>Director General </a:t>
            </a:r>
          </a:p>
          <a:p>
            <a:pPr lvl="1">
              <a:defRPr/>
            </a:pPr>
            <a:r>
              <a:rPr lang="en-GB" sz="2000" dirty="0">
                <a:solidFill>
                  <a:srgbClr val="376092"/>
                </a:solidFill>
                <a:latin typeface="Verdana" charset="0"/>
              </a:rPr>
              <a:t>ELI Delivery Consortium International Association (AISBL</a:t>
            </a:r>
            <a:r>
              <a:rPr lang="en-GB" sz="2000" dirty="0" smtClean="0">
                <a:solidFill>
                  <a:srgbClr val="376092"/>
                </a:solidFill>
                <a:latin typeface="Verdana" charset="0"/>
              </a:rPr>
              <a:t>)</a:t>
            </a:r>
          </a:p>
          <a:p>
            <a:pPr lvl="1">
              <a:defRPr/>
            </a:pPr>
            <a:endParaRPr lang="en-GB" sz="2000" dirty="0">
              <a:solidFill>
                <a:srgbClr val="376092"/>
              </a:solidFill>
              <a:latin typeface="Verdana" charset="0"/>
            </a:endParaRPr>
          </a:p>
          <a:p>
            <a:pPr lvl="1">
              <a:defRPr/>
            </a:pPr>
            <a:r>
              <a:rPr lang="en-GB" sz="2000" dirty="0" smtClean="0">
                <a:solidFill>
                  <a:srgbClr val="376092"/>
                </a:solidFill>
                <a:latin typeface="Verdana" charset="0"/>
              </a:rPr>
              <a:t>&amp;</a:t>
            </a:r>
          </a:p>
          <a:p>
            <a:pPr lvl="1">
              <a:defRPr/>
            </a:pPr>
            <a:endParaRPr lang="en-GB" sz="2000" dirty="0" smtClean="0">
              <a:solidFill>
                <a:srgbClr val="376092"/>
              </a:solidFill>
              <a:latin typeface="Verdana" charset="0"/>
            </a:endParaRPr>
          </a:p>
          <a:p>
            <a:pPr lvl="1">
              <a:defRPr/>
            </a:pPr>
            <a:r>
              <a:rPr lang="en-GB" sz="2000" dirty="0" smtClean="0">
                <a:solidFill>
                  <a:srgbClr val="376092"/>
                </a:solidFill>
                <a:latin typeface="Verdana" charset="0"/>
              </a:rPr>
              <a:t>ERF Chair</a:t>
            </a:r>
            <a:endParaRPr lang="en-GB" sz="2000" dirty="0">
              <a:solidFill>
                <a:srgbClr val="376092"/>
              </a:solidFill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6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-11858" r="24847"/>
          <a:stretch/>
        </p:blipFill>
        <p:spPr>
          <a:xfrm>
            <a:off x="-1" y="4840910"/>
            <a:ext cx="9144001" cy="2017805"/>
          </a:xfrm>
          <a:prstGeom prst="rect">
            <a:avLst/>
          </a:prstGeom>
        </p:spPr>
      </p:pic>
      <p:pic>
        <p:nvPicPr>
          <p:cNvPr id="3" name="Picture 2" descr="1st_energy_workshop_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49" y="1112956"/>
            <a:ext cx="2875505" cy="1128449"/>
          </a:xfrm>
          <a:prstGeom prst="rect">
            <a:avLst/>
          </a:prstGeom>
        </p:spPr>
      </p:pic>
      <p:pic>
        <p:nvPicPr>
          <p:cNvPr id="5" name="Picture 4" descr="2nd_energy-workshop-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03" y="2818382"/>
            <a:ext cx="2634343" cy="12242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03263" y="94939"/>
            <a:ext cx="5140737" cy="6001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 =&gt; A series of CERN/ERF/ESS workshops:</a:t>
            </a:r>
          </a:p>
          <a:p>
            <a:endParaRPr lang="en-US" sz="32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Lund 2011</a:t>
            </a:r>
          </a:p>
          <a:p>
            <a:endParaRPr lang="en-US" sz="32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32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CERN 2013</a:t>
            </a:r>
          </a:p>
          <a:p>
            <a:endParaRPr lang="en-US" sz="32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32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DESY 2015</a:t>
            </a:r>
          </a:p>
          <a:p>
            <a:endParaRPr lang="en-US" sz="32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996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-11858" r="24847"/>
          <a:stretch/>
        </p:blipFill>
        <p:spPr>
          <a:xfrm>
            <a:off x="201344" y="392010"/>
            <a:ext cx="5994034" cy="132270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5030" y="1874439"/>
            <a:ext cx="8322824" cy="5016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376092"/>
                </a:solidFill>
              </a:rPr>
              <a:t>We have collected best-practice examples on</a:t>
            </a:r>
          </a:p>
          <a:p>
            <a:endParaRPr lang="en-US" sz="3200" b="1" dirty="0" smtClean="0">
              <a:solidFill>
                <a:srgbClr val="376092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US" sz="3200" b="1" dirty="0" smtClean="0">
                <a:solidFill>
                  <a:srgbClr val="376092"/>
                </a:solidFill>
              </a:rPr>
              <a:t>Energy management</a:t>
            </a:r>
          </a:p>
          <a:p>
            <a:pPr marL="457200" indent="-457200">
              <a:buFont typeface="Arial"/>
              <a:buChar char="•"/>
            </a:pPr>
            <a:r>
              <a:rPr lang="en-US" sz="3200" b="1" dirty="0" smtClean="0">
                <a:solidFill>
                  <a:srgbClr val="376092"/>
                </a:solidFill>
              </a:rPr>
              <a:t>Energy efficiency, recovery, quality</a:t>
            </a:r>
          </a:p>
          <a:p>
            <a:pPr marL="457200" indent="-457200">
              <a:buFont typeface="Arial"/>
              <a:buChar char="•"/>
            </a:pPr>
            <a:r>
              <a:rPr lang="en-US" sz="3200" b="1" dirty="0" smtClean="0">
                <a:solidFill>
                  <a:srgbClr val="376092"/>
                </a:solidFill>
              </a:rPr>
              <a:t>Green technology development at RIs and “Dreams coming true”</a:t>
            </a:r>
          </a:p>
          <a:p>
            <a:endParaRPr lang="en-US" sz="3200" b="1" dirty="0" smtClean="0">
              <a:solidFill>
                <a:srgbClr val="376092"/>
              </a:solidFill>
            </a:endParaRPr>
          </a:p>
          <a:p>
            <a:r>
              <a:rPr lang="en-US" sz="3200" b="1" dirty="0" smtClean="0">
                <a:solidFill>
                  <a:srgbClr val="376092"/>
                </a:solidFill>
              </a:rPr>
              <a:t>A total of 32 (2011), 44 (2013) and 37 (2015) presentations and talks from international RIs, </a:t>
            </a:r>
            <a:r>
              <a:rPr lang="en-US" sz="3200" b="1" dirty="0" err="1" smtClean="0">
                <a:solidFill>
                  <a:srgbClr val="376092"/>
                </a:solidFill>
              </a:rPr>
              <a:t>organisations</a:t>
            </a:r>
            <a:r>
              <a:rPr lang="en-US" sz="3200" b="1" dirty="0" smtClean="0">
                <a:solidFill>
                  <a:srgbClr val="376092"/>
                </a:solidFill>
              </a:rPr>
              <a:t> and politics </a:t>
            </a:r>
          </a:p>
        </p:txBody>
      </p:sp>
    </p:spTree>
    <p:extLst>
      <p:ext uri="{BB962C8B-B14F-4D97-AF65-F5344CB8AC3E}">
        <p14:creationId xmlns:p14="http://schemas.microsoft.com/office/powerpoint/2010/main" val="134566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-11858" r="24847"/>
          <a:stretch/>
        </p:blipFill>
        <p:spPr>
          <a:xfrm>
            <a:off x="201344" y="392010"/>
            <a:ext cx="5994034" cy="132270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5030" y="1714712"/>
            <a:ext cx="8322824" cy="4924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376092"/>
                </a:solidFill>
              </a:rPr>
              <a:t>We have also identified a number of problems, including non-scientific/sociological ones</a:t>
            </a:r>
          </a:p>
          <a:p>
            <a:endParaRPr lang="en-US" sz="1600" b="1" dirty="0" smtClean="0">
              <a:solidFill>
                <a:srgbClr val="376092"/>
              </a:solidFill>
            </a:endParaRPr>
          </a:p>
          <a:p>
            <a:pPr marL="457200" indent="-457200">
              <a:spcAft>
                <a:spcPts val="1200"/>
              </a:spcAft>
              <a:buFont typeface="Arial"/>
              <a:buChar char="•"/>
            </a:pPr>
            <a:r>
              <a:rPr lang="en-US" sz="3200" b="1" dirty="0" smtClean="0">
                <a:solidFill>
                  <a:srgbClr val="376092"/>
                </a:solidFill>
              </a:rPr>
              <a:t>Reluctance to add costs, complexity and risks to RI construction and management by introducing novel energy concepts</a:t>
            </a:r>
          </a:p>
          <a:p>
            <a:pPr marL="457200" indent="-457200">
              <a:buFont typeface="Arial"/>
              <a:buChar char="•"/>
            </a:pPr>
            <a:r>
              <a:rPr lang="en-US" sz="3200" b="1" dirty="0" smtClean="0">
                <a:solidFill>
                  <a:srgbClr val="376092"/>
                </a:solidFill>
              </a:rPr>
              <a:t>Reluctance of research ministries (Commissions) to address problems of another ministry (Commission)</a:t>
            </a:r>
          </a:p>
          <a:p>
            <a:endParaRPr lang="en-US" sz="3200" b="1" dirty="0" smtClean="0">
              <a:solidFill>
                <a:srgbClr val="3760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161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-11858" r="24847"/>
          <a:stretch/>
        </p:blipFill>
        <p:spPr>
          <a:xfrm>
            <a:off x="201344" y="392010"/>
            <a:ext cx="5994034" cy="132270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5030" y="2420989"/>
            <a:ext cx="83228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b="1" dirty="0">
              <a:solidFill>
                <a:srgbClr val="376092"/>
              </a:solidFill>
            </a:endParaRPr>
          </a:p>
          <a:p>
            <a:r>
              <a:rPr lang="en-US" sz="3200" b="1" dirty="0" smtClean="0">
                <a:solidFill>
                  <a:srgbClr val="376092"/>
                </a:solidFill>
              </a:rPr>
              <a:t>Now it is time for conclusions and politic</a:t>
            </a:r>
            <a:r>
              <a:rPr lang="en-US" sz="3200" b="1" dirty="0">
                <a:solidFill>
                  <a:srgbClr val="376092"/>
                </a:solidFill>
              </a:rPr>
              <a:t>al </a:t>
            </a:r>
            <a:r>
              <a:rPr lang="en-US" sz="3200" b="1" dirty="0" smtClean="0">
                <a:solidFill>
                  <a:srgbClr val="376092"/>
                </a:solidFill>
              </a:rPr>
              <a:t>actions</a:t>
            </a:r>
            <a:endParaRPr lang="en-US" sz="3200" b="1" dirty="0">
              <a:solidFill>
                <a:srgbClr val="3760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39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-11858" r="24847"/>
          <a:stretch/>
        </p:blipFill>
        <p:spPr>
          <a:xfrm>
            <a:off x="137036" y="70510"/>
            <a:ext cx="5994034" cy="132270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5030" y="1563700"/>
            <a:ext cx="876897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200" b="1" dirty="0" smtClean="0">
                <a:solidFill>
                  <a:srgbClr val="376092"/>
                </a:solidFill>
              </a:rPr>
              <a:t>The </a:t>
            </a:r>
            <a:r>
              <a:rPr lang="en-US" sz="3200" b="1" dirty="0" err="1" smtClean="0">
                <a:solidFill>
                  <a:srgbClr val="376092"/>
                </a:solidFill>
              </a:rPr>
              <a:t>organisers’</a:t>
            </a:r>
            <a:r>
              <a:rPr lang="en-US" sz="3200" b="1" dirty="0" smtClean="0">
                <a:solidFill>
                  <a:srgbClr val="376092"/>
                </a:solidFill>
              </a:rPr>
              <a:t> goals:</a:t>
            </a:r>
          </a:p>
          <a:p>
            <a:pPr marL="457200" indent="-457200">
              <a:spcAft>
                <a:spcPts val="600"/>
              </a:spcAft>
              <a:buFont typeface="Arial"/>
              <a:buChar char="•"/>
            </a:pPr>
            <a:r>
              <a:rPr lang="en-US" sz="3200" b="1" dirty="0" smtClean="0">
                <a:solidFill>
                  <a:srgbClr val="376092"/>
                </a:solidFill>
              </a:rPr>
              <a:t>Create a forum for information exchange    </a:t>
            </a:r>
          </a:p>
          <a:p>
            <a:pPr marL="457200" indent="-457200">
              <a:spcAft>
                <a:spcPts val="600"/>
              </a:spcAft>
              <a:buFont typeface="Arial"/>
              <a:buChar char="•"/>
            </a:pPr>
            <a:r>
              <a:rPr lang="en-US" sz="3200" b="1" dirty="0" smtClean="0">
                <a:solidFill>
                  <a:srgbClr val="376092"/>
                </a:solidFill>
              </a:rPr>
              <a:t>Define strategies, policies, management practices </a:t>
            </a:r>
            <a:r>
              <a:rPr lang="en-US" sz="3200" b="1" dirty="0" smtClean="0">
                <a:solidFill>
                  <a:srgbClr val="376092"/>
                </a:solidFill>
                <a:latin typeface="Symbol" charset="2"/>
                <a:cs typeface="Symbol" charset="2"/>
              </a:rPr>
              <a:t>				   </a:t>
            </a:r>
            <a:endParaRPr lang="en-US" sz="3200" b="1" dirty="0" smtClean="0">
              <a:solidFill>
                <a:srgbClr val="376092"/>
              </a:solidFill>
            </a:endParaRPr>
          </a:p>
          <a:p>
            <a:pPr marL="457200" indent="-457200">
              <a:spcAft>
                <a:spcPts val="600"/>
              </a:spcAft>
              <a:buFont typeface="Arial"/>
              <a:buChar char="•"/>
            </a:pPr>
            <a:r>
              <a:rPr lang="en-US" sz="3200" b="1" dirty="0" smtClean="0">
                <a:solidFill>
                  <a:srgbClr val="376092"/>
                </a:solidFill>
              </a:rPr>
              <a:t>Share experience: energy procurement, innovative financing, government legislation</a:t>
            </a:r>
          </a:p>
          <a:p>
            <a:pPr marL="457200" indent="-457200">
              <a:spcAft>
                <a:spcPts val="600"/>
              </a:spcAft>
              <a:buFont typeface="Arial"/>
              <a:buChar char="•"/>
            </a:pPr>
            <a:r>
              <a:rPr lang="en-US" sz="3200" b="1" dirty="0" smtClean="0">
                <a:solidFill>
                  <a:srgbClr val="376092"/>
                </a:solidFill>
              </a:rPr>
              <a:t>Encourage cooperation 							   </a:t>
            </a:r>
            <a:endParaRPr lang="en-US" sz="3200" dirty="0" smtClean="0">
              <a:solidFill>
                <a:srgbClr val="376092"/>
              </a:solidFill>
            </a:endParaRPr>
          </a:p>
          <a:p>
            <a:pPr marL="457200" indent="-457200">
              <a:spcAft>
                <a:spcPts val="600"/>
              </a:spcAft>
              <a:buFont typeface="Arial"/>
              <a:buChar char="•"/>
            </a:pPr>
            <a:r>
              <a:rPr lang="en-US" sz="3200" b="1" dirty="0" smtClean="0">
                <a:solidFill>
                  <a:srgbClr val="376092"/>
                </a:solidFill>
              </a:rPr>
              <a:t>Offer opportunities for </a:t>
            </a:r>
            <a:r>
              <a:rPr lang="en-US" sz="3200" b="1" dirty="0" err="1" smtClean="0">
                <a:solidFill>
                  <a:srgbClr val="376092"/>
                </a:solidFill>
              </a:rPr>
              <a:t>gov.</a:t>
            </a:r>
            <a:r>
              <a:rPr lang="en-US" sz="3200" b="1" dirty="0" smtClean="0">
                <a:solidFill>
                  <a:srgbClr val="376092"/>
                </a:solidFill>
              </a:rPr>
              <a:t>/EU actions        </a:t>
            </a:r>
          </a:p>
        </p:txBody>
      </p:sp>
    </p:spTree>
    <p:extLst>
      <p:ext uri="{BB962C8B-B14F-4D97-AF65-F5344CB8AC3E}">
        <p14:creationId xmlns:p14="http://schemas.microsoft.com/office/powerpoint/2010/main" val="2285421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-11858" r="24847"/>
          <a:stretch/>
        </p:blipFill>
        <p:spPr>
          <a:xfrm>
            <a:off x="137036" y="70510"/>
            <a:ext cx="5994034" cy="132270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5030" y="1563700"/>
            <a:ext cx="876897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200" b="1" dirty="0" smtClean="0">
                <a:solidFill>
                  <a:srgbClr val="376092"/>
                </a:solidFill>
              </a:rPr>
              <a:t>The </a:t>
            </a:r>
            <a:r>
              <a:rPr lang="en-US" sz="3200" b="1" dirty="0" err="1" smtClean="0">
                <a:solidFill>
                  <a:srgbClr val="376092"/>
                </a:solidFill>
              </a:rPr>
              <a:t>organisers’</a:t>
            </a:r>
            <a:r>
              <a:rPr lang="en-US" sz="3200" b="1" dirty="0" smtClean="0">
                <a:solidFill>
                  <a:srgbClr val="376092"/>
                </a:solidFill>
              </a:rPr>
              <a:t> goals:</a:t>
            </a:r>
          </a:p>
          <a:p>
            <a:pPr marL="457200" indent="-457200">
              <a:spcAft>
                <a:spcPts val="600"/>
              </a:spcAft>
              <a:buFont typeface="Arial"/>
              <a:buChar char="•"/>
            </a:pPr>
            <a:r>
              <a:rPr lang="en-US" sz="3200" b="1" dirty="0" smtClean="0">
                <a:solidFill>
                  <a:srgbClr val="376092"/>
                </a:solidFill>
              </a:rPr>
              <a:t>Create a forum for information exchange    </a:t>
            </a:r>
            <a:r>
              <a:rPr lang="en-US" sz="3200" b="1" dirty="0" smtClean="0">
                <a:solidFill>
                  <a:srgbClr val="FF6600"/>
                </a:solidFill>
                <a:latin typeface="Symbol" charset="2"/>
                <a:cs typeface="Symbol" charset="2"/>
              </a:rPr>
              <a:t>✔️</a:t>
            </a:r>
            <a:endParaRPr lang="en-US" sz="3200" b="1" dirty="0" smtClean="0">
              <a:solidFill>
                <a:srgbClr val="FF6600"/>
              </a:solidFill>
            </a:endParaRPr>
          </a:p>
          <a:p>
            <a:pPr marL="457200" indent="-457200">
              <a:spcAft>
                <a:spcPts val="600"/>
              </a:spcAft>
              <a:buFont typeface="Arial"/>
              <a:buChar char="•"/>
            </a:pPr>
            <a:r>
              <a:rPr lang="en-US" sz="3200" b="1" dirty="0" smtClean="0">
                <a:solidFill>
                  <a:srgbClr val="376092"/>
                </a:solidFill>
              </a:rPr>
              <a:t>Define strategies, policies, management practices (&gt;100 presentations 2011-2015) </a:t>
            </a:r>
            <a:r>
              <a:rPr lang="en-US" sz="3200" b="1" dirty="0" smtClean="0">
                <a:solidFill>
                  <a:srgbClr val="376092"/>
                </a:solidFill>
                <a:latin typeface="Symbol" charset="2"/>
                <a:cs typeface="Symbol" charset="2"/>
              </a:rPr>
              <a:t>️️</a:t>
            </a:r>
            <a:r>
              <a:rPr lang="en-US" sz="3200" b="1" dirty="0">
                <a:solidFill>
                  <a:srgbClr val="376092"/>
                </a:solidFill>
                <a:latin typeface="Symbol" charset="2"/>
                <a:cs typeface="Symbol" charset="2"/>
              </a:rPr>
              <a:t> </a:t>
            </a:r>
            <a:r>
              <a:rPr lang="en-US" sz="3200" b="1" dirty="0" smtClean="0">
                <a:solidFill>
                  <a:srgbClr val="376092"/>
                </a:solidFill>
                <a:latin typeface="Symbol" charset="2"/>
                <a:cs typeface="Symbol" charset="2"/>
              </a:rPr>
              <a:t> </a:t>
            </a:r>
            <a:r>
              <a:rPr lang="en-US" sz="3200" b="1" dirty="0" smtClean="0">
                <a:solidFill>
                  <a:srgbClr val="FF6600"/>
                </a:solidFill>
                <a:latin typeface="Symbol" charset="2"/>
                <a:cs typeface="Symbol" charset="2"/>
              </a:rPr>
              <a:t>(✔️)</a:t>
            </a:r>
            <a:endParaRPr lang="en-US" sz="3200" b="1" dirty="0" smtClean="0">
              <a:solidFill>
                <a:srgbClr val="FF6600"/>
              </a:solidFill>
            </a:endParaRPr>
          </a:p>
          <a:p>
            <a:pPr marL="457200" indent="-457200">
              <a:spcAft>
                <a:spcPts val="600"/>
              </a:spcAft>
              <a:buFont typeface="Arial"/>
              <a:buChar char="•"/>
            </a:pPr>
            <a:r>
              <a:rPr lang="en-US" sz="3200" b="1" dirty="0" smtClean="0">
                <a:solidFill>
                  <a:srgbClr val="376092"/>
                </a:solidFill>
              </a:rPr>
              <a:t>Share experience: energy procurement, innovative financing, government legislation (c.f. CERN/BTO/IASS/others examples)       </a:t>
            </a:r>
            <a:r>
              <a:rPr lang="en-US" sz="3200" b="1" dirty="0" smtClean="0">
                <a:solidFill>
                  <a:srgbClr val="FF6600"/>
                </a:solidFill>
                <a:latin typeface="Symbol" charset="2"/>
                <a:cs typeface="Symbol" charset="2"/>
              </a:rPr>
              <a:t>(</a:t>
            </a:r>
            <a:r>
              <a:rPr lang="en-US" sz="3200" b="1" dirty="0">
                <a:solidFill>
                  <a:srgbClr val="FF6600"/>
                </a:solidFill>
                <a:latin typeface="Symbol" charset="2"/>
                <a:cs typeface="Symbol" charset="2"/>
              </a:rPr>
              <a:t>✔️</a:t>
            </a:r>
            <a:r>
              <a:rPr lang="en-US" sz="3200" b="1" dirty="0" smtClean="0">
                <a:solidFill>
                  <a:srgbClr val="FF6600"/>
                </a:solidFill>
                <a:latin typeface="Symbol" charset="2"/>
                <a:cs typeface="Symbol" charset="2"/>
              </a:rPr>
              <a:t>)</a:t>
            </a:r>
            <a:endParaRPr lang="en-US" sz="3200" b="1" dirty="0" smtClean="0">
              <a:solidFill>
                <a:srgbClr val="FF6600"/>
              </a:solidFill>
            </a:endParaRPr>
          </a:p>
          <a:p>
            <a:pPr marL="457200" indent="-457200">
              <a:spcAft>
                <a:spcPts val="600"/>
              </a:spcAft>
              <a:buFont typeface="Arial"/>
              <a:buChar char="•"/>
            </a:pPr>
            <a:r>
              <a:rPr lang="en-US" sz="3200" b="1" dirty="0" smtClean="0">
                <a:solidFill>
                  <a:srgbClr val="376092"/>
                </a:solidFill>
              </a:rPr>
              <a:t>Encourage cooperation 							  </a:t>
            </a:r>
            <a:r>
              <a:rPr lang="en-US" sz="3200" b="1" dirty="0" smtClean="0">
                <a:solidFill>
                  <a:srgbClr val="FF6600"/>
                </a:solidFill>
              </a:rPr>
              <a:t> </a:t>
            </a:r>
            <a:r>
              <a:rPr lang="en-US" sz="3200" dirty="0" smtClean="0">
                <a:solidFill>
                  <a:srgbClr val="FF6600"/>
                </a:solidFill>
              </a:rPr>
              <a:t>(</a:t>
            </a:r>
            <a:r>
              <a:rPr lang="en-US" sz="3200" dirty="0" err="1" smtClean="0">
                <a:solidFill>
                  <a:srgbClr val="FF6600"/>
                </a:solidFill>
              </a:rPr>
              <a:t>tbd</a:t>
            </a:r>
            <a:r>
              <a:rPr lang="en-US" sz="3200" dirty="0" smtClean="0">
                <a:solidFill>
                  <a:srgbClr val="FF6600"/>
                </a:solidFill>
              </a:rPr>
              <a:t>)</a:t>
            </a:r>
          </a:p>
          <a:p>
            <a:pPr marL="457200" indent="-457200">
              <a:spcAft>
                <a:spcPts val="600"/>
              </a:spcAft>
              <a:buFont typeface="Arial"/>
              <a:buChar char="•"/>
            </a:pPr>
            <a:r>
              <a:rPr lang="en-US" sz="3200" b="1" dirty="0" smtClean="0">
                <a:solidFill>
                  <a:srgbClr val="376092"/>
                </a:solidFill>
              </a:rPr>
              <a:t>Offer opportunities for </a:t>
            </a:r>
            <a:r>
              <a:rPr lang="en-US" sz="3200" b="1" dirty="0" err="1" smtClean="0">
                <a:solidFill>
                  <a:srgbClr val="376092"/>
                </a:solidFill>
              </a:rPr>
              <a:t>gov.</a:t>
            </a:r>
            <a:r>
              <a:rPr lang="en-US" sz="3200" b="1" dirty="0" smtClean="0">
                <a:solidFill>
                  <a:srgbClr val="376092"/>
                </a:solidFill>
              </a:rPr>
              <a:t>/EU actions        </a:t>
            </a:r>
            <a:r>
              <a:rPr lang="en-US" sz="3200" b="1" dirty="0" smtClean="0">
                <a:solidFill>
                  <a:srgbClr val="FF6600"/>
                </a:solidFill>
              </a:rPr>
              <a:t>(!)</a:t>
            </a:r>
          </a:p>
        </p:txBody>
      </p:sp>
    </p:spTree>
    <p:extLst>
      <p:ext uri="{BB962C8B-B14F-4D97-AF65-F5344CB8AC3E}">
        <p14:creationId xmlns:p14="http://schemas.microsoft.com/office/powerpoint/2010/main" val="40741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-11858" r="24847"/>
          <a:stretch/>
        </p:blipFill>
        <p:spPr>
          <a:xfrm>
            <a:off x="201344" y="150885"/>
            <a:ext cx="5994034" cy="132270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5030" y="1386875"/>
            <a:ext cx="832282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200" b="1" dirty="0" smtClean="0">
                <a:solidFill>
                  <a:srgbClr val="376092"/>
                </a:solidFill>
              </a:rPr>
              <a:t>Thereby</a:t>
            </a:r>
            <a:endParaRPr lang="en-US" sz="3200" b="1" dirty="0">
              <a:solidFill>
                <a:srgbClr val="376092"/>
              </a:solidFill>
            </a:endParaRPr>
          </a:p>
          <a:p>
            <a:pPr marL="457200" indent="-457200">
              <a:spcAft>
                <a:spcPts val="1200"/>
              </a:spcAft>
              <a:buFont typeface="Arial"/>
              <a:buChar char="•"/>
            </a:pPr>
            <a:r>
              <a:rPr lang="en-US" sz="3200" b="1" dirty="0" smtClean="0">
                <a:solidFill>
                  <a:srgbClr val="376092"/>
                </a:solidFill>
              </a:rPr>
              <a:t>Don’t forget to facilitate RI partnerships at the global (not only EU) level</a:t>
            </a:r>
          </a:p>
          <a:p>
            <a:pPr marL="457200" indent="-457200">
              <a:spcAft>
                <a:spcPts val="1200"/>
              </a:spcAft>
              <a:buFont typeface="Arial"/>
              <a:buChar char="•"/>
            </a:pPr>
            <a:r>
              <a:rPr lang="en-US" sz="3200" b="1" dirty="0" smtClean="0">
                <a:solidFill>
                  <a:srgbClr val="376092"/>
                </a:solidFill>
              </a:rPr>
              <a:t>Involve those who are in charge of regulations, e.g. EU Commission dealing with energy, “Energy Union”, etc.</a:t>
            </a:r>
          </a:p>
          <a:p>
            <a:pPr marL="457200" indent="-457200">
              <a:spcAft>
                <a:spcPts val="1200"/>
              </a:spcAft>
              <a:buFont typeface="Arial"/>
              <a:buChar char="•"/>
            </a:pPr>
            <a:r>
              <a:rPr lang="en-US" sz="3200" b="1" dirty="0" smtClean="0">
                <a:solidFill>
                  <a:srgbClr val="376092"/>
                </a:solidFill>
              </a:rPr>
              <a:t>Combine energy efficiency goals with the overall EU objectives for RIs (scientific excellence, innovation, access …)</a:t>
            </a:r>
          </a:p>
          <a:p>
            <a:pPr algn="r"/>
            <a:r>
              <a:rPr lang="en-US" sz="3200" dirty="0" smtClean="0">
                <a:solidFill>
                  <a:srgbClr val="376092"/>
                </a:solidFill>
              </a:rPr>
              <a:t>A. di </a:t>
            </a:r>
            <a:r>
              <a:rPr lang="en-US" sz="3200" dirty="0" err="1" smtClean="0">
                <a:solidFill>
                  <a:srgbClr val="376092"/>
                </a:solidFill>
              </a:rPr>
              <a:t>Giulio</a:t>
            </a:r>
            <a:endParaRPr lang="en-US" sz="3200" dirty="0" smtClean="0">
              <a:solidFill>
                <a:srgbClr val="3760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272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-11858" r="24847"/>
          <a:stretch/>
        </p:blipFill>
        <p:spPr>
          <a:xfrm>
            <a:off x="201344" y="392010"/>
            <a:ext cx="5994034" cy="132270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5029" y="1724450"/>
            <a:ext cx="846751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376092"/>
                </a:solidFill>
              </a:rPr>
              <a:t>The longer-term goal:</a:t>
            </a:r>
          </a:p>
          <a:p>
            <a:endParaRPr lang="en-US" sz="3200" b="1" dirty="0">
              <a:solidFill>
                <a:srgbClr val="376092"/>
              </a:solidFill>
            </a:endParaRPr>
          </a:p>
          <a:p>
            <a:r>
              <a:rPr lang="en-US" sz="3200" b="1" dirty="0" smtClean="0">
                <a:solidFill>
                  <a:srgbClr val="376092"/>
                </a:solidFill>
              </a:rPr>
              <a:t>Develop, together with relevant stakeholders, an </a:t>
            </a:r>
            <a:r>
              <a:rPr lang="en-US" sz="3200" b="1" i="1" dirty="0" smtClean="0">
                <a:solidFill>
                  <a:srgbClr val="FF6600"/>
                </a:solidFill>
              </a:rPr>
              <a:t>EU Charter for Energy </a:t>
            </a:r>
            <a:r>
              <a:rPr lang="en-US" sz="3200" b="1" i="1" dirty="0">
                <a:solidFill>
                  <a:srgbClr val="FF6600"/>
                </a:solidFill>
              </a:rPr>
              <a:t>E</a:t>
            </a:r>
            <a:r>
              <a:rPr lang="en-US" sz="3200" b="1" i="1" dirty="0" smtClean="0">
                <a:solidFill>
                  <a:srgbClr val="FF6600"/>
                </a:solidFill>
              </a:rPr>
              <a:t>fficiency of </a:t>
            </a:r>
            <a:r>
              <a:rPr lang="en-US" sz="3200" b="1" i="1" dirty="0">
                <a:solidFill>
                  <a:srgbClr val="FF6600"/>
                </a:solidFill>
              </a:rPr>
              <a:t>R</a:t>
            </a:r>
            <a:r>
              <a:rPr lang="en-US" sz="3200" b="1" i="1" dirty="0" smtClean="0">
                <a:solidFill>
                  <a:srgbClr val="FF6600"/>
                </a:solidFill>
              </a:rPr>
              <a:t>esearch Infrastructures:</a:t>
            </a:r>
          </a:p>
          <a:p>
            <a:endParaRPr lang="en-US" sz="3200" b="1" i="1" dirty="0">
              <a:solidFill>
                <a:srgbClr val="376092"/>
              </a:solidFill>
            </a:endParaRPr>
          </a:p>
          <a:p>
            <a:r>
              <a:rPr lang="en-US" sz="3200" b="1" dirty="0" smtClean="0">
                <a:solidFill>
                  <a:srgbClr val="376092"/>
                </a:solidFill>
              </a:rPr>
              <a:t>“There shall be no future research infrastructure without energy management and efficiency as part of the objectives”</a:t>
            </a:r>
          </a:p>
        </p:txBody>
      </p:sp>
    </p:spTree>
    <p:extLst>
      <p:ext uri="{BB962C8B-B14F-4D97-AF65-F5344CB8AC3E}">
        <p14:creationId xmlns:p14="http://schemas.microsoft.com/office/powerpoint/2010/main" val="385468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-11858" r="24847"/>
          <a:stretch/>
        </p:blipFill>
        <p:spPr>
          <a:xfrm>
            <a:off x="201344" y="118735"/>
            <a:ext cx="5994034" cy="132270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5030" y="1467250"/>
            <a:ext cx="8547906" cy="5016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376092"/>
                </a:solidFill>
              </a:rPr>
              <a:t>The </a:t>
            </a:r>
            <a:r>
              <a:rPr lang="en-US" sz="3200" b="1" dirty="0" err="1" smtClean="0">
                <a:solidFill>
                  <a:srgbClr val="376092"/>
                </a:solidFill>
              </a:rPr>
              <a:t>organisers</a:t>
            </a:r>
            <a:r>
              <a:rPr lang="en-US" sz="3200" b="1" dirty="0" smtClean="0">
                <a:solidFill>
                  <a:srgbClr val="376092"/>
                </a:solidFill>
              </a:rPr>
              <a:t> are committed to these goals and will be happy to report on progress at the </a:t>
            </a:r>
          </a:p>
          <a:p>
            <a:pPr lvl="1"/>
            <a:r>
              <a:rPr lang="en-US" sz="3200" b="1" dirty="0" smtClean="0">
                <a:solidFill>
                  <a:srgbClr val="FF6600"/>
                </a:solidFill>
              </a:rPr>
              <a:t>4</a:t>
            </a:r>
            <a:r>
              <a:rPr lang="en-US" sz="3200" b="1" baseline="30000" dirty="0" smtClean="0">
                <a:solidFill>
                  <a:srgbClr val="FF6600"/>
                </a:solidFill>
              </a:rPr>
              <a:t>th</a:t>
            </a:r>
            <a:r>
              <a:rPr lang="en-US" sz="3200" b="1" dirty="0" smtClean="0">
                <a:solidFill>
                  <a:srgbClr val="FF6600"/>
                </a:solidFill>
              </a:rPr>
              <a:t> Workshop on Energy for sustainable science in Trieste, Italy, in 2017</a:t>
            </a:r>
          </a:p>
          <a:p>
            <a:endParaRPr lang="en-US" sz="3200" b="1" dirty="0">
              <a:solidFill>
                <a:srgbClr val="FF6600"/>
              </a:solidFill>
            </a:endParaRPr>
          </a:p>
          <a:p>
            <a:r>
              <a:rPr lang="en-US" sz="3200" b="1" dirty="0" smtClean="0">
                <a:solidFill>
                  <a:srgbClr val="376092"/>
                </a:solidFill>
              </a:rPr>
              <a:t>Today, we thank – on behalf of CERN, ERF, ESS and </a:t>
            </a:r>
            <a:r>
              <a:rPr lang="en-US" sz="3200" b="1" dirty="0" err="1" smtClean="0">
                <a:solidFill>
                  <a:srgbClr val="376092"/>
                </a:solidFill>
              </a:rPr>
              <a:t>EuCARD</a:t>
            </a:r>
            <a:r>
              <a:rPr lang="en-US" sz="3200" b="1" dirty="0" smtClean="0">
                <a:solidFill>
                  <a:srgbClr val="376092"/>
                </a:solidFill>
              </a:rPr>
              <a:t> - all speakers for their contributions and, in particular, our wonderful hosts at DESY</a:t>
            </a:r>
          </a:p>
          <a:p>
            <a:endParaRPr lang="en-US" sz="3200" b="1" dirty="0">
              <a:solidFill>
                <a:srgbClr val="376092"/>
              </a:solidFill>
            </a:endParaRPr>
          </a:p>
          <a:p>
            <a:r>
              <a:rPr lang="en-US" sz="3200" b="1" dirty="0" smtClean="0">
                <a:solidFill>
                  <a:srgbClr val="376092"/>
                </a:solidFill>
              </a:rPr>
              <a:t>Have a safe trip home and see you all in Trieste </a:t>
            </a:r>
            <a:endParaRPr lang="en-US" sz="3200" b="1" dirty="0">
              <a:solidFill>
                <a:srgbClr val="3760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78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384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301"/>
            <a:ext cx="9144000" cy="952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52031"/>
            <a:ext cx="9017000" cy="5257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74732" y="132906"/>
            <a:ext cx="47155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376092"/>
                </a:solidFill>
              </a:rPr>
              <a:t>The institutions behind ERF, co-</a:t>
            </a:r>
            <a:r>
              <a:rPr lang="en-US" sz="2800" b="1" dirty="0" err="1" smtClean="0">
                <a:solidFill>
                  <a:srgbClr val="376092"/>
                </a:solidFill>
              </a:rPr>
              <a:t>organisers</a:t>
            </a:r>
            <a:r>
              <a:rPr lang="en-US" sz="2800" b="1" dirty="0" smtClean="0">
                <a:solidFill>
                  <a:srgbClr val="376092"/>
                </a:solidFill>
              </a:rPr>
              <a:t> together with CERN, ESS and </a:t>
            </a:r>
            <a:r>
              <a:rPr lang="en-US" sz="2800" b="1" dirty="0" err="1" smtClean="0">
                <a:solidFill>
                  <a:srgbClr val="376092"/>
                </a:solidFill>
              </a:rPr>
              <a:t>EuCARD</a:t>
            </a:r>
            <a:endParaRPr lang="en-US" sz="2800" b="1" dirty="0">
              <a:solidFill>
                <a:srgbClr val="3760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76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1764124"/>
            <a:ext cx="7086600" cy="44323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7301"/>
            <a:ext cx="9144000" cy="952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35154" y="343180"/>
            <a:ext cx="33712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376092"/>
                </a:solidFill>
              </a:rPr>
              <a:t>…  and their activities</a:t>
            </a:r>
            <a:endParaRPr lang="en-US" sz="2800" b="1" dirty="0">
              <a:solidFill>
                <a:srgbClr val="3760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754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1764124"/>
            <a:ext cx="7086600" cy="44323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7301"/>
            <a:ext cx="9144000" cy="952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35154" y="343180"/>
            <a:ext cx="33712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376092"/>
                </a:solidFill>
              </a:rPr>
              <a:t>…  and their activities</a:t>
            </a:r>
            <a:endParaRPr lang="en-US" sz="2800" b="1" dirty="0">
              <a:solidFill>
                <a:srgbClr val="376092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 rot="1143040">
            <a:off x="4201066" y="1091337"/>
            <a:ext cx="4366060" cy="5441301"/>
          </a:xfrm>
          <a:prstGeom prst="ellipse">
            <a:avLst/>
          </a:prstGeom>
          <a:noFill/>
          <a:ln w="762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 rot="21266619">
            <a:off x="298141" y="1288169"/>
            <a:ext cx="4332397" cy="584776"/>
          </a:xfrm>
          <a:prstGeom prst="rect">
            <a:avLst/>
          </a:prstGeom>
          <a:solidFill>
            <a:schemeClr val="bg1"/>
          </a:solidFill>
          <a:ln w="7620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It’s about sustainability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80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-11858" r="24847"/>
          <a:stretch/>
        </p:blipFill>
        <p:spPr>
          <a:xfrm>
            <a:off x="201344" y="392010"/>
            <a:ext cx="5994034" cy="132270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1344" y="2228089"/>
            <a:ext cx="8322824" cy="2923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376092"/>
                </a:solidFill>
              </a:rPr>
              <a:t>“Long-term sustainability is one of the key questions for research infrastructures; NOW is the time to take the next steps towards long-term visions” </a:t>
            </a:r>
          </a:p>
          <a:p>
            <a:pPr algn="r"/>
            <a:r>
              <a:rPr lang="en-US" sz="2800" dirty="0" smtClean="0">
                <a:solidFill>
                  <a:srgbClr val="376092"/>
                </a:solidFill>
              </a:rPr>
              <a:t>Antonio di </a:t>
            </a:r>
            <a:r>
              <a:rPr lang="en-US" sz="2800" dirty="0" err="1" smtClean="0">
                <a:solidFill>
                  <a:srgbClr val="376092"/>
                </a:solidFill>
              </a:rPr>
              <a:t>Giulio</a:t>
            </a:r>
            <a:r>
              <a:rPr lang="en-US" sz="2800" dirty="0" smtClean="0">
                <a:solidFill>
                  <a:srgbClr val="376092"/>
                </a:solidFill>
              </a:rPr>
              <a:t>,</a:t>
            </a:r>
          </a:p>
          <a:p>
            <a:pPr algn="r"/>
            <a:r>
              <a:rPr lang="en-US" sz="2800" dirty="0" smtClean="0">
                <a:solidFill>
                  <a:srgbClr val="376092"/>
                </a:solidFill>
              </a:rPr>
              <a:t>European Commission</a:t>
            </a:r>
          </a:p>
        </p:txBody>
      </p:sp>
    </p:spTree>
    <p:extLst>
      <p:ext uri="{BB962C8B-B14F-4D97-AF65-F5344CB8AC3E}">
        <p14:creationId xmlns:p14="http://schemas.microsoft.com/office/powerpoint/2010/main" val="649696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-11858" r="24847"/>
          <a:stretch/>
        </p:blipFill>
        <p:spPr>
          <a:xfrm>
            <a:off x="201344" y="392010"/>
            <a:ext cx="5994034" cy="132270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6426" y="2372764"/>
            <a:ext cx="854474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n-US" sz="3200" b="1" dirty="0" smtClean="0">
                <a:solidFill>
                  <a:srgbClr val="376092"/>
                </a:solidFill>
              </a:rPr>
              <a:t>However:</a:t>
            </a:r>
          </a:p>
          <a:p>
            <a:r>
              <a:rPr lang="en-US" sz="3200" b="1" dirty="0" smtClean="0">
                <a:solidFill>
                  <a:srgbClr val="376092"/>
                </a:solidFill>
              </a:rPr>
              <a:t>Sustainability of research infrastructures will not be achieved without contribution towards solution of today’s “Grand Societal Challenges” </a:t>
            </a:r>
          </a:p>
          <a:p>
            <a:pPr algn="r"/>
            <a:r>
              <a:rPr lang="en-US" sz="3200" dirty="0" smtClean="0">
                <a:solidFill>
                  <a:srgbClr val="376092"/>
                </a:solidFill>
              </a:rPr>
              <a:t>(c.f. objectives in Horizon 2020, ERDF) </a:t>
            </a:r>
            <a:endParaRPr lang="en-US" sz="3200" dirty="0">
              <a:solidFill>
                <a:srgbClr val="3760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47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-11858" r="24847"/>
          <a:stretch/>
        </p:blipFill>
        <p:spPr>
          <a:xfrm>
            <a:off x="201344" y="392010"/>
            <a:ext cx="5994034" cy="132270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5030" y="2726414"/>
            <a:ext cx="8322824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376092"/>
                </a:solidFill>
              </a:rPr>
              <a:t>Energy is one of the biggest issue for society. </a:t>
            </a:r>
          </a:p>
          <a:p>
            <a:r>
              <a:rPr lang="en-US" sz="3200" b="1" dirty="0" smtClean="0">
                <a:solidFill>
                  <a:srgbClr val="376092"/>
                </a:solidFill>
              </a:rPr>
              <a:t>As scientists, we want to be part of the solution, not the problem</a:t>
            </a:r>
          </a:p>
          <a:p>
            <a:pPr algn="r"/>
            <a:r>
              <a:rPr lang="en-US" sz="2800" dirty="0" smtClean="0">
                <a:solidFill>
                  <a:srgbClr val="376092"/>
                </a:solidFill>
              </a:rPr>
              <a:t>John </a:t>
            </a:r>
            <a:r>
              <a:rPr lang="en-US" sz="2800" dirty="0" err="1" smtClean="0">
                <a:solidFill>
                  <a:srgbClr val="376092"/>
                </a:solidFill>
              </a:rPr>
              <a:t>Womersley</a:t>
            </a:r>
            <a:r>
              <a:rPr lang="en-US" sz="2800" dirty="0" smtClean="0">
                <a:solidFill>
                  <a:srgbClr val="376092"/>
                </a:solidFill>
              </a:rPr>
              <a:t>,</a:t>
            </a:r>
          </a:p>
          <a:p>
            <a:pPr algn="r"/>
            <a:r>
              <a:rPr lang="en-US" sz="2800" dirty="0" smtClean="0">
                <a:solidFill>
                  <a:srgbClr val="376092"/>
                </a:solidFill>
              </a:rPr>
              <a:t>ESFRI</a:t>
            </a:r>
            <a:endParaRPr lang="en-US" sz="2800" dirty="0">
              <a:solidFill>
                <a:srgbClr val="3760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27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-11858" r="24847"/>
          <a:stretch/>
        </p:blipFill>
        <p:spPr>
          <a:xfrm>
            <a:off x="201344" y="392010"/>
            <a:ext cx="5994034" cy="132270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1344" y="1724450"/>
            <a:ext cx="8717573" cy="4739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n-US" sz="2800" b="1" dirty="0" smtClean="0">
                <a:solidFill>
                  <a:srgbClr val="376092"/>
                </a:solidFill>
              </a:rPr>
              <a:t>Dimension of the problem</a:t>
            </a:r>
            <a:endParaRPr lang="en-US" sz="2800" b="1" dirty="0">
              <a:solidFill>
                <a:srgbClr val="376092"/>
              </a:solidFill>
            </a:endParaRPr>
          </a:p>
          <a:p>
            <a:pPr marL="457200" indent="-457200">
              <a:spcAft>
                <a:spcPts val="1800"/>
              </a:spcAft>
              <a:buFont typeface="Arial"/>
              <a:buChar char="•"/>
            </a:pPr>
            <a:r>
              <a:rPr lang="en-US" sz="2800" b="1" dirty="0" smtClean="0">
                <a:solidFill>
                  <a:srgbClr val="376092"/>
                </a:solidFill>
              </a:rPr>
              <a:t>A typical accelerator RI can consume the equivalent energy of a city with ~50 000 inhabitants (DESY, 130GWh/a) or considerably more (CERN, 1.3TWh/a)</a:t>
            </a:r>
          </a:p>
          <a:p>
            <a:pPr marL="457200" indent="-457200">
              <a:spcAft>
                <a:spcPts val="1800"/>
              </a:spcAft>
              <a:buFont typeface="Arial"/>
              <a:buChar char="•"/>
            </a:pPr>
            <a:r>
              <a:rPr lang="en-US" sz="2800" b="1" dirty="0" smtClean="0">
                <a:solidFill>
                  <a:srgbClr val="376092"/>
                </a:solidFill>
              </a:rPr>
              <a:t>Both the demand of RIs </a:t>
            </a:r>
            <a:r>
              <a:rPr lang="en-US" sz="2800" b="1" i="1" dirty="0" smtClean="0">
                <a:solidFill>
                  <a:srgbClr val="376092"/>
                </a:solidFill>
              </a:rPr>
              <a:t>AND</a:t>
            </a:r>
            <a:r>
              <a:rPr lang="en-US" sz="2800" b="1" dirty="0" smtClean="0">
                <a:solidFill>
                  <a:srgbClr val="376092"/>
                </a:solidFill>
              </a:rPr>
              <a:t> the cost of energy (tens of €/</a:t>
            </a:r>
            <a:r>
              <a:rPr lang="en-US" sz="2800" b="1" dirty="0" err="1" smtClean="0">
                <a:solidFill>
                  <a:srgbClr val="376092"/>
                </a:solidFill>
              </a:rPr>
              <a:t>MWh</a:t>
            </a:r>
            <a:r>
              <a:rPr lang="en-US" sz="2800" b="1" dirty="0" smtClean="0">
                <a:solidFill>
                  <a:srgbClr val="376092"/>
                </a:solidFill>
              </a:rPr>
              <a:t>) are increasing non-linearly with time </a:t>
            </a:r>
          </a:p>
          <a:p>
            <a:pPr marL="457200" indent="-457200">
              <a:spcAft>
                <a:spcPts val="1800"/>
              </a:spcAft>
              <a:buFont typeface="Arial"/>
              <a:buChar char="•"/>
            </a:pPr>
            <a:r>
              <a:rPr lang="en-US" sz="2800" b="1" dirty="0" smtClean="0">
                <a:solidFill>
                  <a:srgbClr val="376092"/>
                </a:solidFill>
              </a:rPr>
              <a:t>Even energy-efficient RIs can cause secondary effects, being drivers for data handling demands at HPC facilities with large energy consumption  </a:t>
            </a:r>
            <a:endParaRPr lang="en-US" sz="2800" b="1" dirty="0">
              <a:solidFill>
                <a:srgbClr val="3760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0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-11858" r="24847"/>
          <a:stretch/>
        </p:blipFill>
        <p:spPr>
          <a:xfrm>
            <a:off x="201344" y="392010"/>
            <a:ext cx="5994034" cy="132270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1344" y="2045950"/>
            <a:ext cx="8717573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376092"/>
                </a:solidFill>
              </a:rPr>
              <a:t>Luckily, solutions offer synergies </a:t>
            </a:r>
          </a:p>
          <a:p>
            <a:endParaRPr lang="en-US" sz="3200" b="1" dirty="0" smtClean="0">
              <a:solidFill>
                <a:srgbClr val="376092"/>
              </a:solidFill>
            </a:endParaRPr>
          </a:p>
          <a:p>
            <a:endParaRPr lang="en-US" sz="3200" b="1" dirty="0">
              <a:solidFill>
                <a:srgbClr val="376092"/>
              </a:solidFill>
            </a:endParaRPr>
          </a:p>
          <a:p>
            <a:pPr lvl="1"/>
            <a:r>
              <a:rPr lang="en-US" sz="3200" b="1" dirty="0" smtClean="0">
                <a:solidFill>
                  <a:srgbClr val="376092"/>
                </a:solidFill>
              </a:rPr>
              <a:t>“Energy efficiency is a source of energy”  </a:t>
            </a:r>
          </a:p>
          <a:p>
            <a:pPr algn="r">
              <a:spcAft>
                <a:spcPts val="1200"/>
              </a:spcAft>
            </a:pPr>
            <a:r>
              <a:rPr lang="en-US" sz="3200" dirty="0" smtClean="0">
                <a:solidFill>
                  <a:srgbClr val="376092"/>
                </a:solidFill>
              </a:rPr>
              <a:t>(the societal view, A. di </a:t>
            </a:r>
            <a:r>
              <a:rPr lang="en-US" sz="3200" dirty="0" err="1" smtClean="0">
                <a:solidFill>
                  <a:srgbClr val="376092"/>
                </a:solidFill>
              </a:rPr>
              <a:t>Giulio</a:t>
            </a:r>
            <a:r>
              <a:rPr lang="en-US" sz="3200" dirty="0" smtClean="0">
                <a:solidFill>
                  <a:srgbClr val="376092"/>
                </a:solidFill>
              </a:rPr>
              <a:t>)</a:t>
            </a:r>
            <a:endParaRPr lang="en-US" sz="3200" dirty="0">
              <a:solidFill>
                <a:srgbClr val="376092"/>
              </a:solidFill>
            </a:endParaRPr>
          </a:p>
          <a:p>
            <a:pPr lvl="1"/>
            <a:r>
              <a:rPr lang="en-US" sz="3200" b="1" dirty="0" smtClean="0">
                <a:solidFill>
                  <a:srgbClr val="376092"/>
                </a:solidFill>
              </a:rPr>
              <a:t>… and budget savings 			    	</a:t>
            </a:r>
            <a:r>
              <a:rPr lang="en-US" sz="3200" dirty="0" smtClean="0">
                <a:solidFill>
                  <a:srgbClr val="376092"/>
                </a:solidFill>
              </a:rPr>
              <a:t>	</a:t>
            </a:r>
          </a:p>
          <a:p>
            <a:pPr algn="r"/>
            <a:r>
              <a:rPr lang="en-US" sz="3200" dirty="0" smtClean="0">
                <a:solidFill>
                  <a:srgbClr val="376092"/>
                </a:solidFill>
              </a:rPr>
              <a:t>(</a:t>
            </a:r>
            <a:r>
              <a:rPr lang="en-US" sz="3200" dirty="0" err="1" smtClean="0">
                <a:solidFill>
                  <a:srgbClr val="376092"/>
                </a:solidFill>
              </a:rPr>
              <a:t>Dosch</a:t>
            </a:r>
            <a:r>
              <a:rPr lang="en-US" sz="3200" dirty="0" smtClean="0">
                <a:solidFill>
                  <a:srgbClr val="376092"/>
                </a:solidFill>
              </a:rPr>
              <a:t> view)</a:t>
            </a:r>
          </a:p>
          <a:p>
            <a:endParaRPr lang="en-US" sz="3200" b="1" dirty="0">
              <a:solidFill>
                <a:srgbClr val="3760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93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LI_presentation_W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ELI_presentation_WS.potx</Template>
  <TotalTime>0</TotalTime>
  <Words>601</Words>
  <Application>Microsoft Office PowerPoint</Application>
  <PresentationFormat>On-screen Show (4:3)</PresentationFormat>
  <Paragraphs>83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ELI_presentation_WS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B2TM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Assembly  January 8, 2014 Brussels</dc:title>
  <dc:creator>AL</dc:creator>
  <cp:lastModifiedBy>Lehner, Frank</cp:lastModifiedBy>
  <cp:revision>167</cp:revision>
  <dcterms:created xsi:type="dcterms:W3CDTF">2014-12-29T15:27:52Z</dcterms:created>
  <dcterms:modified xsi:type="dcterms:W3CDTF">2015-10-30T16:37:17Z</dcterms:modified>
</cp:coreProperties>
</file>