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</p:sldMasterIdLst>
  <p:notesMasterIdLst>
    <p:notesMasterId r:id="rId12"/>
  </p:notesMasterIdLst>
  <p:sldIdLst>
    <p:sldId id="319" r:id="rId3"/>
    <p:sldId id="333" r:id="rId4"/>
    <p:sldId id="307" r:id="rId5"/>
    <p:sldId id="295" r:id="rId6"/>
    <p:sldId id="324" r:id="rId7"/>
    <p:sldId id="317" r:id="rId8"/>
    <p:sldId id="330" r:id="rId9"/>
    <p:sldId id="326" r:id="rId10"/>
    <p:sldId id="331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666"/>
    <a:srgbClr val="E35527"/>
    <a:srgbClr val="3F5465"/>
    <a:srgbClr val="0D8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39" autoAdjust="0"/>
  </p:normalViewPr>
  <p:slideViewPr>
    <p:cSldViewPr showGuide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1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ticic\Documents\ravnatelj\financije\Podatci%20i%20iznos%20IRB_2015%20-%20Cop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ticic\Documents\ravnatelj\h2020_croatia_6_17_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val>
            <c:numRef>
              <c:f>Sheet3!$B$1:$G$1</c:f>
              <c:numCache>
                <c:formatCode>General</c:formatCode>
                <c:ptCount val="6"/>
                <c:pt idx="0">
                  <c:v>0.06</c:v>
                </c:pt>
                <c:pt idx="1">
                  <c:v>0.05</c:v>
                </c:pt>
                <c:pt idx="2">
                  <c:v>0.03</c:v>
                </c:pt>
                <c:pt idx="3">
                  <c:v>0.26618999999999998</c:v>
                </c:pt>
                <c:pt idx="4">
                  <c:v>0.03</c:v>
                </c:pt>
                <c:pt idx="5">
                  <c:v>0.27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</c:spPr>
          <c:invertIfNegative val="0"/>
          <c:val>
            <c:numRef>
              <c:f>Sheet3!$B$2:$G$2</c:f>
              <c:numCache>
                <c:formatCode>General</c:formatCode>
                <c:ptCount val="6"/>
                <c:pt idx="0">
                  <c:v>2.6000000000000002E-2</c:v>
                </c:pt>
                <c:pt idx="1">
                  <c:v>5.0000000000000001E-3</c:v>
                </c:pt>
                <c:pt idx="2">
                  <c:v>4.4999999999999998E-2</c:v>
                </c:pt>
                <c:pt idx="3">
                  <c:v>3.0839999999999999E-2</c:v>
                </c:pt>
                <c:pt idx="4">
                  <c:v>0.19</c:v>
                </c:pt>
                <c:pt idx="5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017160"/>
        <c:axId val="268010496"/>
        <c:axId val="0"/>
      </c:bar3DChart>
      <c:catAx>
        <c:axId val="268017160"/>
        <c:scaling>
          <c:orientation val="minMax"/>
        </c:scaling>
        <c:delete val="1"/>
        <c:axPos val="b"/>
        <c:numFmt formatCode="#,##0" sourceLinked="0"/>
        <c:majorTickMark val="out"/>
        <c:minorTickMark val="none"/>
        <c:tickLblPos val="nextTo"/>
        <c:crossAx val="268010496"/>
        <c:crosses val="autoZero"/>
        <c:auto val="1"/>
        <c:lblAlgn val="ctr"/>
        <c:lblOffset val="100"/>
        <c:noMultiLvlLbl val="0"/>
      </c:catAx>
      <c:valAx>
        <c:axId val="268010496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268017160"/>
        <c:crosses val="autoZero"/>
        <c:crossBetween val="between"/>
      </c:valAx>
    </c:plotArea>
    <c:plotVisOnly val="1"/>
    <c:dispBlanksAs val="gap"/>
    <c:showDLblsOverMax val="0"/>
  </c:chart>
  <c:spPr>
    <a:solidFill>
      <a:srgbClr val="1F497D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cat>
            <c:strRef>
              <c:f>Horizon2020!$A$3:$A$20</c:f>
              <c:strCache>
                <c:ptCount val="18"/>
                <c:pt idx="0">
                  <c:v>RBI</c:v>
                </c:pt>
                <c:pt idx="1">
                  <c:v>FER, Sveučilište u Zagrebu</c:v>
                </c:pt>
                <c:pt idx="2">
                  <c:v>Institut Hrvoje Pozar</c:v>
                </c:pt>
                <c:pt idx="3">
                  <c:v>KIT, Sveučilište u Zagrebu </c:v>
                </c:pt>
                <c:pt idx="4">
                  <c:v>Građevinski faks, Sveučilište u Zagrebu</c:v>
                </c:pt>
                <c:pt idx="5">
                  <c:v>Fran Mihaljević klinika</c:v>
                </c:pt>
                <c:pt idx="6">
                  <c:v>IOR- Split </c:v>
                </c:pt>
                <c:pt idx="7">
                  <c:v>FSB, Sveučilište u Zagrebu </c:v>
                </c:pt>
                <c:pt idx="8">
                  <c:v>SRCE </c:v>
                </c:pt>
                <c:pt idx="9">
                  <c:v>DHMZ</c:v>
                </c:pt>
                <c:pt idx="10">
                  <c:v>Sveučilište u Splitu</c:v>
                </c:pt>
                <c:pt idx="11">
                  <c:v>Ekonomski institut Zagreb</c:v>
                </c:pt>
                <c:pt idx="12">
                  <c:v>Medicinski faks, Sveučilište u Zagrebu</c:v>
                </c:pt>
                <c:pt idx="13">
                  <c:v>Institut za poljoprivredu i turizam </c:v>
                </c:pt>
                <c:pt idx="14">
                  <c:v>Agronomski faks, Sveučilište u Zagrebu</c:v>
                </c:pt>
                <c:pt idx="15">
                  <c:v>HAZU</c:v>
                </c:pt>
                <c:pt idx="16">
                  <c:v>Poljoprivredni faks, Sveučilište u Osijeku</c:v>
                </c:pt>
                <c:pt idx="17">
                  <c:v>Klinički bolnički centar Sestre milosrdnice</c:v>
                </c:pt>
              </c:strCache>
            </c:strRef>
          </c:cat>
          <c:val>
            <c:numRef>
              <c:f>Horizon2020!$B$3:$B$20</c:f>
              <c:numCache>
                <c:formatCode>General</c:formatCode>
                <c:ptCount val="18"/>
                <c:pt idx="0">
                  <c:v>5720000</c:v>
                </c:pt>
                <c:pt idx="1">
                  <c:v>700500</c:v>
                </c:pt>
                <c:pt idx="2">
                  <c:v>555000</c:v>
                </c:pt>
                <c:pt idx="3">
                  <c:v>544000</c:v>
                </c:pt>
                <c:pt idx="4">
                  <c:v>464000</c:v>
                </c:pt>
                <c:pt idx="5">
                  <c:v>355000</c:v>
                </c:pt>
                <c:pt idx="6">
                  <c:v>315000</c:v>
                </c:pt>
                <c:pt idx="7">
                  <c:v>237000</c:v>
                </c:pt>
                <c:pt idx="8">
                  <c:v>169000</c:v>
                </c:pt>
                <c:pt idx="9">
                  <c:v>166000</c:v>
                </c:pt>
                <c:pt idx="10">
                  <c:v>117000</c:v>
                </c:pt>
                <c:pt idx="11">
                  <c:v>99000</c:v>
                </c:pt>
                <c:pt idx="12">
                  <c:v>91000</c:v>
                </c:pt>
                <c:pt idx="13">
                  <c:v>91000</c:v>
                </c:pt>
                <c:pt idx="14">
                  <c:v>84000</c:v>
                </c:pt>
                <c:pt idx="15">
                  <c:v>67000</c:v>
                </c:pt>
                <c:pt idx="16">
                  <c:v>56000</c:v>
                </c:pt>
                <c:pt idx="17">
                  <c:v>11000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CB38-E793-4C9E-A889-5B1E9E09AEA7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8671B-E13D-4863-B56F-A3E14930AC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7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13E192F-7A82-4E0B-AB88-4850919E21B6}" type="slidenum">
              <a:rPr lang="hr-H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5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Ima ideje kako dramatično podići komeptitvnost u znanosti, sa istim ulaganjem, ali to nije tema danas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671B-E13D-4863-B56F-A3E14930AC7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53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671B-E13D-4863-B56F-A3E14930AC7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00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3"/>
            <a:ext cx="8229600" cy="72971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178"/>
            <a:ext cx="8229600" cy="4525963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" pitchFamily="2" charset="2"/>
              <a:buChar char="§"/>
              <a:def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68000"/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F811-A59D-43DF-92F1-104A01CF23AE}" type="datetime1">
              <a:rPr lang="hr-HR"/>
              <a:pPr>
                <a:defRPr/>
              </a:pPr>
              <a:t>29.9.2015.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933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319E-F424-4914-B474-C1FD35D3F6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69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079F-6DDC-4175-AA9D-5EAE0BB223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59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C43C-4006-4A75-8918-DDC0F441B1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28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14364-B5C6-4ED2-868D-5666EAEFE4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40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30C7-6C48-EB49-A54B-2953A781E1DE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243BF4-7324-46DC-A898-6EC2EF82AAF7}" type="slidenum">
              <a:rPr 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5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B2AC-0073-4B24-9EC4-45152D22AFE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051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0BD7-05B0-40EF-9C4C-1C6DDA5319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848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2DF-7592-4CC8-82DC-460FACF0AB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454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FCF9-E834-453E-B206-0B8CB51ACCD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98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283C-5760-45B1-9B44-88159D48AD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5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5B33-A034-4B34-AEF9-1466067F9F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40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912C-F03D-46EE-869D-98FACA316F81}" type="datetimeFigureOut">
              <a:rPr lang="hr-HR"/>
              <a:pPr>
                <a:defRPr/>
              </a:pPr>
              <a:t>29.9.2015.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7398-5991-48BB-AC17-B103BBF7E9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88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413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hr-HR" altLang="en-US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hr-HR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175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B89221-6537-4C23-923C-FE83667056DF}" type="datetime1">
              <a:rPr lang="hr-HR"/>
              <a:pPr>
                <a:defRPr/>
              </a:pPr>
              <a:t>29.9.2015.</a:t>
            </a:fld>
            <a:r>
              <a:rPr lang="en-US" dirty="0"/>
              <a:t> XXX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540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2F2F2"/>
          </a:solidFill>
          <a:latin typeface="+mn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2F2F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§"/>
        <a:defRPr sz="24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000"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SzPct val="75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8000"/>
        <a:buFont typeface="Wingdings" pitchFamily="2" charset="2"/>
        <a:buChar char="§"/>
        <a:defRPr kern="12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E912C-F03D-46EE-869D-98FACA316F81}" type="datetimeFigureOut">
              <a:rPr lang="hr-HR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29.9.2015.</a:t>
            </a:fld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DF9DF-AFF0-4ACD-B8C0-6F0946207EB1}" type="slidenum">
              <a:rPr lang="hr-HR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8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s://blog.intercom.io/wp-content/uploads/2012/04/Start-ups-Vision-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3" y="4743450"/>
            <a:ext cx="7772400" cy="17970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sz="4800" b="1" i="1" dirty="0" smtClean="0">
                <a:solidFill>
                  <a:schemeClr val="bg1"/>
                </a:solidFill>
              </a:rPr>
              <a:t>RBI:</a:t>
            </a:r>
            <a:br>
              <a:rPr lang="hr-HR" sz="4800" b="1" i="1" dirty="0" smtClean="0">
                <a:solidFill>
                  <a:schemeClr val="bg1"/>
                </a:solidFill>
              </a:rPr>
            </a:br>
            <a:r>
              <a:rPr lang="hr-HR" sz="4800" b="1" i="1" dirty="0" smtClean="0">
                <a:solidFill>
                  <a:schemeClr val="bg1"/>
                </a:solidFill>
              </a:rPr>
              <a:t>Present,</a:t>
            </a:r>
            <a:br>
              <a:rPr lang="hr-HR" sz="4800" b="1" i="1" dirty="0" smtClean="0">
                <a:solidFill>
                  <a:schemeClr val="bg1"/>
                </a:solidFill>
              </a:rPr>
            </a:br>
            <a:r>
              <a:rPr lang="hr-HR" sz="4800" b="1" i="1" dirty="0" smtClean="0">
                <a:solidFill>
                  <a:schemeClr val="bg1"/>
                </a:solidFill>
              </a:rPr>
              <a:t>Short term future,</a:t>
            </a:r>
            <a:br>
              <a:rPr lang="hr-HR" sz="4800" b="1" i="1" dirty="0" smtClean="0">
                <a:solidFill>
                  <a:schemeClr val="bg1"/>
                </a:solidFill>
              </a:rPr>
            </a:br>
            <a:r>
              <a:rPr lang="hr-HR" sz="4800" b="1" i="1" dirty="0" smtClean="0">
                <a:solidFill>
                  <a:schemeClr val="bg1"/>
                </a:solidFill>
              </a:rPr>
              <a:t>Long term future</a:t>
            </a:r>
            <a:r>
              <a:rPr lang="hr-H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4800" b="1" i="1" dirty="0">
                <a:solidFill>
                  <a:schemeClr val="bg1"/>
                </a:solidFill>
              </a:rPr>
              <a:t/>
            </a:r>
            <a:br>
              <a:rPr lang="pl-PL" sz="4800" b="1" i="1" dirty="0">
                <a:solidFill>
                  <a:schemeClr val="bg1"/>
                </a:solidFill>
              </a:rPr>
            </a:br>
            <a:r>
              <a:rPr lang="pl-PL" sz="1800" b="1" i="1" dirty="0" smtClean="0">
                <a:solidFill>
                  <a:schemeClr val="bg1"/>
                </a:solidFill>
              </a:rPr>
              <a:t>T. Anticic</a:t>
            </a:r>
            <a:br>
              <a:rPr lang="pl-PL" sz="1800" b="1" i="1" dirty="0" smtClean="0">
                <a:solidFill>
                  <a:schemeClr val="bg1"/>
                </a:solidFill>
              </a:rPr>
            </a:br>
            <a:r>
              <a:rPr lang="pl-PL" sz="1800" b="1" i="1" dirty="0" smtClean="0">
                <a:solidFill>
                  <a:schemeClr val="bg1"/>
                </a:solidFill>
              </a:rPr>
              <a:t>director</a:t>
            </a:r>
            <a:br>
              <a:rPr lang="pl-PL" sz="1800" b="1" i="1" dirty="0" smtClean="0">
                <a:solidFill>
                  <a:schemeClr val="bg1"/>
                </a:solidFill>
              </a:rPr>
            </a:br>
            <a:r>
              <a:rPr lang="pl-PL" sz="1800" b="1" i="1" dirty="0" smtClean="0">
                <a:solidFill>
                  <a:schemeClr val="bg1"/>
                </a:solidFill>
              </a:rPr>
              <a:t>Sep 2015 </a:t>
            </a:r>
            <a:r>
              <a:rPr lang="en-US" sz="4800" b="1" i="1" dirty="0" smtClean="0">
                <a:solidFill>
                  <a:schemeClr val="bg1"/>
                </a:solidFill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chemeClr val="bg1"/>
                </a:solidFill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t-B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r-H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4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09600" y="6415201"/>
            <a:ext cx="1158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  <a:latin typeface="Trebuchet MS"/>
                <a:cs typeface="Trebuchet MS"/>
              </a:rPr>
              <a:t>SESSION 7</a:t>
            </a:r>
            <a:endParaRPr lang="fr-FR" sz="10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28560" y="6415201"/>
            <a:ext cx="1158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 smtClean="0">
                <a:solidFill>
                  <a:schemeClr val="bg1"/>
                </a:solidFill>
                <a:latin typeface="Trebuchet MS"/>
                <a:cs typeface="Trebuchet MS"/>
              </a:rPr>
              <a:t>09.22.2015</a:t>
            </a:r>
            <a:endParaRPr lang="fr-FR" sz="105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ZoneTexte 8"/>
          <p:cNvSpPr txBox="1"/>
          <p:nvPr/>
        </p:nvSpPr>
        <p:spPr>
          <a:xfrm>
            <a:off x="2032000" y="6415206"/>
            <a:ext cx="51593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FFFFFF"/>
                </a:solidFill>
                <a:latin typeface="Trebuchet MS"/>
                <a:cs typeface="Trebuchet MS"/>
              </a:rPr>
              <a:t>Financing challenges, possibilities and synergies between financing instruments</a:t>
            </a:r>
          </a:p>
          <a:p>
            <a:pPr lvl="0"/>
            <a:endParaRPr lang="en-GB" sz="9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20292" cy="49397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4651345"/>
            <a:ext cx="9144000" cy="2234039"/>
          </a:xfrm>
          <a:prstGeom prst="rect">
            <a:avLst/>
          </a:prstGeom>
          <a:solidFill>
            <a:srgbClr val="3F5465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2"/>
          <p:cNvSpPr txBox="1">
            <a:spLocks/>
          </p:cNvSpPr>
          <p:nvPr/>
        </p:nvSpPr>
        <p:spPr>
          <a:xfrm>
            <a:off x="-4736" y="4725144"/>
            <a:ext cx="8836615" cy="14984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Rudjer Boskovic Institute (RBI) – largest Croatian institute</a:t>
            </a:r>
            <a:br>
              <a:rPr lang="hr-HR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hr-HR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MULTIDISCIPLINARY science institute</a:t>
            </a:r>
            <a:endParaRPr lang="hr-HR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5457998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130,000 m² </a:t>
            </a:r>
            <a:r>
              <a:rPr lang="hr-HR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area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82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research  laboratories</a:t>
            </a:r>
            <a:b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hr-HR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research </a:t>
            </a:r>
            <a:r>
              <a:rPr lang="hr-HR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divisions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4414" y="5589240"/>
            <a:ext cx="5555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85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EMPLOYEES</a:t>
            </a:r>
          </a:p>
          <a:p>
            <a:pPr algn="r"/>
            <a:r>
              <a:rPr lang="hr-HR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hr-HR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 </a:t>
            </a:r>
            <a:r>
              <a:rPr lang="hr-HR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RESEARCHERS AND SCIENTISTS</a:t>
            </a:r>
          </a:p>
          <a:p>
            <a:pPr algn="r"/>
            <a:r>
              <a:rPr lang="hr-HR" sz="1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(6% of Croatian scientists) </a:t>
            </a:r>
          </a:p>
        </p:txBody>
      </p:sp>
      <p:pic>
        <p:nvPicPr>
          <p:cNvPr id="19" name="Picture 26" descr="https://encrypted-tbn3.gstatic.com/images?q=tbn:ANd9GcQ4Y4tHi-7s_PouXUXu7t_6FrZniAOeXAb2GtLUgXOw9yASkFf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958608"/>
            <a:ext cx="1544193" cy="109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143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0" descr="http://t1.gstatic.com/images?q=tbn:ANd9GcTH_yX2aw7_5hQ5CSxiwhEbV9I04yRT1r_CZzROAbM_Qcw4VKo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49" y="2958608"/>
            <a:ext cx="1538200" cy="109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143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2" descr="http://cyberbrethren.com/wp-content/uploads/2011/02/d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22400" r="6474" b="6110"/>
          <a:stretch>
            <a:fillRect/>
          </a:stretch>
        </p:blipFill>
        <p:spPr bwMode="auto">
          <a:xfrm>
            <a:off x="3830066" y="2958608"/>
            <a:ext cx="1534204" cy="109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143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4" descr="http://wilson.house.gov/images/user_images/Environme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60" y="2958608"/>
            <a:ext cx="1574158" cy="109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6" descr="https://encrypted-tbn3.gstatic.com/images?q=tbn:ANd9GcRD4odY1CSthFnTz7do3O0GGosbVNCx3E-JAqLrvNeDACvfXa9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72" y="2958608"/>
            <a:ext cx="1600128" cy="109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aobljeni pravokutnik 51"/>
          <p:cNvSpPr/>
          <p:nvPr/>
        </p:nvSpPr>
        <p:spPr bwMode="auto">
          <a:xfrm>
            <a:off x="276225" y="2613025"/>
            <a:ext cx="1544638" cy="309563"/>
          </a:xfrm>
          <a:prstGeom prst="roundRect">
            <a:avLst/>
          </a:prstGeom>
          <a:solidFill>
            <a:srgbClr val="542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PHYSICS</a:t>
            </a:r>
            <a:endParaRPr lang="hr-HR" b="1" dirty="0">
              <a:solidFill>
                <a:prstClr val="white"/>
              </a:solidFill>
            </a:endParaRPr>
          </a:p>
        </p:txBody>
      </p:sp>
      <p:sp>
        <p:nvSpPr>
          <p:cNvPr id="25" name="Zaobljeni pravokutnik 51"/>
          <p:cNvSpPr/>
          <p:nvPr/>
        </p:nvSpPr>
        <p:spPr bwMode="auto">
          <a:xfrm>
            <a:off x="2001838" y="2606675"/>
            <a:ext cx="1544638" cy="307975"/>
          </a:xfrm>
          <a:prstGeom prst="roundRect">
            <a:avLst/>
          </a:prstGeom>
          <a:solidFill>
            <a:srgbClr val="C029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CHEMISTRY</a:t>
            </a:r>
            <a:endParaRPr lang="hr-HR" b="1" dirty="0">
              <a:solidFill>
                <a:prstClr val="white"/>
              </a:solidFill>
            </a:endParaRPr>
          </a:p>
        </p:txBody>
      </p:sp>
      <p:sp>
        <p:nvSpPr>
          <p:cNvPr id="26" name="Zaobljeni pravokutnik 51"/>
          <p:cNvSpPr/>
          <p:nvPr/>
        </p:nvSpPr>
        <p:spPr bwMode="auto">
          <a:xfrm>
            <a:off x="3833813" y="2598738"/>
            <a:ext cx="1543050" cy="309562"/>
          </a:xfrm>
          <a:prstGeom prst="roundRect">
            <a:avLst/>
          </a:prstGeom>
          <a:solidFill>
            <a:srgbClr val="578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LIFE SCIENCES</a:t>
            </a:r>
            <a:endParaRPr lang="hr-HR" sz="1400" b="1" dirty="0">
              <a:solidFill>
                <a:prstClr val="white"/>
              </a:solidFill>
            </a:endParaRPr>
          </a:p>
        </p:txBody>
      </p:sp>
      <p:sp>
        <p:nvSpPr>
          <p:cNvPr id="27" name="Zaobljeni pravokutnik 51"/>
          <p:cNvSpPr/>
          <p:nvPr/>
        </p:nvSpPr>
        <p:spPr bwMode="auto">
          <a:xfrm>
            <a:off x="5534025" y="2613025"/>
            <a:ext cx="1541463" cy="309563"/>
          </a:xfrm>
          <a:prstGeom prst="roundRect">
            <a:avLst/>
          </a:prstGeom>
          <a:solidFill>
            <a:srgbClr val="ECD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ENVIRONMENT</a:t>
            </a:r>
            <a:endParaRPr lang="hr-HR" sz="1400" b="1" dirty="0">
              <a:solidFill>
                <a:prstClr val="white"/>
              </a:solidFill>
            </a:endParaRPr>
          </a:p>
        </p:txBody>
      </p:sp>
      <p:sp>
        <p:nvSpPr>
          <p:cNvPr id="28" name="Zaobljeni pravokutnik 51"/>
          <p:cNvSpPr/>
          <p:nvPr/>
        </p:nvSpPr>
        <p:spPr bwMode="auto">
          <a:xfrm>
            <a:off x="7351712" y="2589213"/>
            <a:ext cx="1543050" cy="309562"/>
          </a:xfrm>
          <a:prstGeom prst="roundRect">
            <a:avLst/>
          </a:prstGeom>
          <a:solidFill>
            <a:srgbClr val="D9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ICT</a:t>
            </a:r>
            <a:endParaRPr lang="hr-HR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666472" cy="56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6372" y="980728"/>
            <a:ext cx="565667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Global Competitiveness Index </a:t>
            </a:r>
            <a:r>
              <a:rPr lang="hr-H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2014-2015 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Rankin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gs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2" y="1509112"/>
            <a:ext cx="3931124" cy="45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a 9"/>
          <p:cNvSpPr/>
          <p:nvPr/>
        </p:nvSpPr>
        <p:spPr>
          <a:xfrm>
            <a:off x="8301037" y="3257004"/>
            <a:ext cx="842963" cy="671513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Right Arrow 4"/>
          <p:cNvSpPr/>
          <p:nvPr/>
        </p:nvSpPr>
        <p:spPr>
          <a:xfrm>
            <a:off x="4355976" y="3356992"/>
            <a:ext cx="864096" cy="7723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ounded Rectangle 12"/>
          <p:cNvSpPr/>
          <p:nvPr/>
        </p:nvSpPr>
        <p:spPr>
          <a:xfrm>
            <a:off x="-1" y="6040659"/>
            <a:ext cx="9036497" cy="69380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Urgent and radical measures needed if one wants to avoid irrelevance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Title 8"/>
          <p:cNvSpPr txBox="1">
            <a:spLocks/>
          </p:cNvSpPr>
          <p:nvPr/>
        </p:nvSpPr>
        <p:spPr>
          <a:xfrm>
            <a:off x="0" y="-27384"/>
            <a:ext cx="925252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world will likely change more in the next few decades than it has in the past several hundred years</a:t>
            </a:r>
            <a:endParaRPr lang="hr-HR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36296" y="6104329"/>
            <a:ext cx="1664308" cy="566462"/>
            <a:chOff x="179512" y="6093296"/>
            <a:chExt cx="1664308" cy="5664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093296"/>
              <a:ext cx="855698" cy="5664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568" y="6093296"/>
              <a:ext cx="751252" cy="523344"/>
            </a:xfrm>
            <a:prstGeom prst="rect">
              <a:avLst/>
            </a:prstGeom>
          </p:spPr>
        </p:pic>
      </p:grpSp>
      <p:pic>
        <p:nvPicPr>
          <p:cNvPr id="23" name="Picture 4" descr="http://www.toxiclab.org/img/200512225_gea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99" y="2107837"/>
            <a:ext cx="3787914" cy="357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 bwMode="auto">
          <a:xfrm>
            <a:off x="2579049" y="764704"/>
            <a:ext cx="1739132" cy="1652664"/>
          </a:xfrm>
          <a:prstGeom prst="ellipse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Stru</a:t>
            </a:r>
            <a:r>
              <a:rPr lang="hr-H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tur</a:t>
            </a:r>
            <a:r>
              <a:rPr lang="hr-H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f</a:t>
            </a:r>
            <a:r>
              <a:rPr lang="hr-H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unds</a:t>
            </a:r>
            <a:endParaRPr lang="en-U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67544" y="3162113"/>
            <a:ext cx="1550854" cy="1475543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Encourage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cooperation with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industry: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patents,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leadership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positions</a:t>
            </a:r>
            <a:endParaRPr lang="en-US" sz="14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50509" y="4739466"/>
            <a:ext cx="1553644" cy="1475543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Informatisation,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Simplification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administrative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procedures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2717119" y="5350324"/>
            <a:ext cx="1552249" cy="1478332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Open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Infrastructure,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Flexibility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space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structure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1077007" y="1616838"/>
            <a:ext cx="1550854" cy="1476937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Encouraged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applications 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Horizon 2020</a:t>
            </a: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other external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projects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4304234" y="4725519"/>
            <a:ext cx="1552249" cy="1476938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mobility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new staff/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Brain gain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focus</a:t>
            </a:r>
            <a:endParaRPr lang="en-US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284709" y="1646125"/>
            <a:ext cx="1550854" cy="1476938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International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projects</a:t>
            </a:r>
            <a:r>
              <a:rPr lang="en-US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criteria</a:t>
            </a:r>
            <a:r>
              <a:rPr lang="hr-HR" sz="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 getting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leadership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positions</a:t>
            </a:r>
            <a:endParaRPr lang="en-US" sz="12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52135" y="2934784"/>
            <a:ext cx="2044561" cy="2045957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531631" y="3017069"/>
            <a:ext cx="1881387" cy="1881387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b="1" dirty="0">
                <a:solidFill>
                  <a:prstClr val="black"/>
                </a:solidFill>
                <a:latin typeface="Arial Black" panose="020B0A04020102020204" pitchFamily="34" charset="0"/>
              </a:rPr>
              <a:t>Sadašnjost i budućnost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b="1" dirty="0">
                <a:solidFill>
                  <a:prstClr val="black"/>
                </a:solidFill>
                <a:latin typeface="Arial Black" panose="020B0A04020102020204" pitchFamily="34" charset="0"/>
              </a:rPr>
              <a:t>IRB-a</a:t>
            </a:r>
          </a:p>
        </p:txBody>
      </p:sp>
      <p:pic>
        <p:nvPicPr>
          <p:cNvPr id="33" name="Picture 32" descr="http://inspirationblogdotorg.files.wordpress.com/2012/05/key-to-unlock-the-mind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10349" r="12531" b="12163"/>
          <a:stretch/>
        </p:blipFill>
        <p:spPr bwMode="auto">
          <a:xfrm>
            <a:off x="2579258" y="3037462"/>
            <a:ext cx="1739450" cy="172989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2445162" y="2909681"/>
            <a:ext cx="1992959" cy="1990171"/>
          </a:xfrm>
          <a:prstGeom prst="ellipse">
            <a:avLst/>
          </a:prstGeom>
          <a:noFill/>
          <a:ln w="425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15092" y="3149561"/>
            <a:ext cx="1553644" cy="1474149"/>
          </a:xfrm>
          <a:prstGeom prst="ellipse">
            <a:avLst/>
          </a:prstGeom>
          <a:solidFill>
            <a:srgbClr val="FFC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International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excellence</a:t>
            </a:r>
            <a:r>
              <a:rPr lang="en-US" altLang="sr-Latn-RS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criteria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Arial Black" panose="020B0A04020102020204" pitchFamily="34" charset="0"/>
              </a:rPr>
              <a:t> for hiring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promotion</a:t>
            </a:r>
            <a:endParaRPr lang="en-US" sz="1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04640" y="1012810"/>
            <a:ext cx="1728192" cy="4320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Statut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40152" y="1340768"/>
            <a:ext cx="1728192" cy="4320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Ustroj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56176" y="1700808"/>
            <a:ext cx="1728192" cy="4320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Prostor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444208" y="2060848"/>
            <a:ext cx="1728192" cy="4320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Oprema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660232" y="3429000"/>
            <a:ext cx="1728192" cy="4320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Napredovanje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732240" y="2420888"/>
            <a:ext cx="1728192" cy="4320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Laboratoriji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029582" y="3808814"/>
            <a:ext cx="1728192" cy="4320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Intelektualno vl.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091994" y="1444858"/>
            <a:ext cx="944502" cy="4719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3E4666"/>
                </a:solidFill>
              </a:rPr>
              <a:t>2015</a:t>
            </a:r>
            <a:endParaRPr lang="hr-HR" dirty="0">
              <a:solidFill>
                <a:srgbClr val="3E4666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578914" y="4509120"/>
            <a:ext cx="2313566" cy="16561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Evaluacija/</a:t>
            </a:r>
          </a:p>
          <a:p>
            <a:pPr algn="ctr"/>
            <a:r>
              <a:rPr lang="hr-HR" dirty="0" smtClean="0">
                <a:solidFill>
                  <a:srgbClr val="00B050"/>
                </a:solidFill>
              </a:rPr>
              <a:t>restrukturiranje</a:t>
            </a:r>
          </a:p>
          <a:p>
            <a:pPr algn="ctr"/>
            <a:r>
              <a:rPr lang="hr-HR" dirty="0">
                <a:solidFill>
                  <a:srgbClr val="00B050"/>
                </a:solidFill>
              </a:rPr>
              <a:t>l</a:t>
            </a:r>
            <a:r>
              <a:rPr lang="hr-HR" dirty="0" smtClean="0">
                <a:solidFill>
                  <a:srgbClr val="00B050"/>
                </a:solidFill>
              </a:rPr>
              <a:t>aboratorija i zavoda</a:t>
            </a:r>
          </a:p>
          <a:p>
            <a:pPr algn="ctr"/>
            <a:endParaRPr lang="hr-HR" dirty="0" smtClean="0">
              <a:solidFill>
                <a:srgbClr val="00B05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956376" y="2996952"/>
            <a:ext cx="119866" cy="14504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Oval 49"/>
          <p:cNvSpPr/>
          <p:nvPr/>
        </p:nvSpPr>
        <p:spPr>
          <a:xfrm>
            <a:off x="7764502" y="2995924"/>
            <a:ext cx="119866" cy="14504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Oval 50"/>
          <p:cNvSpPr/>
          <p:nvPr/>
        </p:nvSpPr>
        <p:spPr>
          <a:xfrm>
            <a:off x="7596336" y="2996952"/>
            <a:ext cx="119866" cy="14504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Rounded Rectangle 43"/>
          <p:cNvSpPr/>
          <p:nvPr/>
        </p:nvSpPr>
        <p:spPr>
          <a:xfrm>
            <a:off x="7308304" y="4149081"/>
            <a:ext cx="1728192" cy="4320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Ustroj radnih mj.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>
            <a:off x="0" y="-63939"/>
            <a:ext cx="9108504" cy="4686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RBI  </a:t>
            </a:r>
            <a:r>
              <a:rPr lang="hr-HR" sz="2800" b="1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has</a:t>
            </a:r>
            <a:r>
              <a:rPr lang="hr-HR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long-term strategy, and is </a:t>
            </a:r>
            <a:r>
              <a:rPr lang="hr-HR" sz="2800" b="1" dirty="0" smtClean="0">
                <a:solidFill>
                  <a:srgbClr val="FFC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implementing</a:t>
            </a:r>
            <a:r>
              <a:rPr lang="hr-HR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it  - culmination of the process right now</a:t>
            </a:r>
            <a:endParaRPr lang="hr-HR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120196"/>
              </p:ext>
            </p:extLst>
          </p:nvPr>
        </p:nvGraphicFramePr>
        <p:xfrm>
          <a:off x="44164" y="2521041"/>
          <a:ext cx="5471358" cy="385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685227" y="6108998"/>
            <a:ext cx="1049337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white"/>
                </a:solidFill>
              </a:rPr>
              <a:t>2010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2248" y="6108998"/>
            <a:ext cx="1047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white"/>
                </a:solidFill>
              </a:rPr>
              <a:t>2011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1090" y="6108998"/>
            <a:ext cx="1049338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white"/>
                </a:solidFill>
              </a:rPr>
              <a:t>2012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38051" y="6108998"/>
            <a:ext cx="1049338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white"/>
                </a:solidFill>
              </a:rPr>
              <a:t>2013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16833" y="6108998"/>
            <a:ext cx="104775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white"/>
                </a:solidFill>
              </a:rPr>
              <a:t>2014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81395" y="6108998"/>
            <a:ext cx="1049337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dirty="0">
                <a:solidFill>
                  <a:prstClr val="white"/>
                </a:solidFill>
              </a:rPr>
              <a:t>2015 </a:t>
            </a:r>
          </a:p>
        </p:txBody>
      </p:sp>
      <p:sp>
        <p:nvSpPr>
          <p:cNvPr id="17" name="Oval 16"/>
          <p:cNvSpPr/>
          <p:nvPr/>
        </p:nvSpPr>
        <p:spPr>
          <a:xfrm>
            <a:off x="4369500" y="5982792"/>
            <a:ext cx="873125" cy="48101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200">
              <a:solidFill>
                <a:prstClr val="white"/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46652"/>
              </p:ext>
            </p:extLst>
          </p:nvPr>
        </p:nvGraphicFramePr>
        <p:xfrm>
          <a:off x="4943707" y="2852416"/>
          <a:ext cx="4750109" cy="335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1883572" y="2824099"/>
            <a:ext cx="296863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1934" y="2672664"/>
            <a:ext cx="2043112" cy="478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 smtClean="0">
                <a:solidFill>
                  <a:prstClr val="white"/>
                </a:solidFill>
              </a:rPr>
              <a:t>Croatian projects</a:t>
            </a:r>
            <a:endParaRPr lang="hr-HR" sz="1400" b="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79336" y="3435054"/>
            <a:ext cx="295275" cy="1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r-HR" sz="14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85998" y="3283752"/>
            <a:ext cx="2044700" cy="478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srgbClr val="FFC000"/>
                </a:solidFill>
              </a:rPr>
              <a:t>FP7/Horizon 2020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08577" y="6007133"/>
            <a:ext cx="3132132" cy="1166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New projects, millions of Euros</a:t>
            </a:r>
            <a:endParaRPr lang="hr-HR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16" y="3080357"/>
            <a:ext cx="419366" cy="32974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</a:rPr>
              <a:t>10</a:t>
            </a:r>
          </a:p>
          <a:p>
            <a:pPr algn="ctr"/>
            <a:endParaRPr lang="hr-HR" sz="1600" b="1" dirty="0">
              <a:solidFill>
                <a:schemeClr val="bg1"/>
              </a:solidFill>
            </a:endParaRPr>
          </a:p>
          <a:p>
            <a:pPr algn="ctr"/>
            <a:endParaRPr lang="hr-HR" sz="1600" b="1" dirty="0" smtClean="0">
              <a:solidFill>
                <a:schemeClr val="bg1"/>
              </a:solidFill>
            </a:endParaRPr>
          </a:p>
          <a:p>
            <a:pPr algn="ctr"/>
            <a:endParaRPr lang="hr-HR" sz="1600" b="1" dirty="0" smtClean="0">
              <a:solidFill>
                <a:schemeClr val="bg1"/>
              </a:solidFill>
            </a:endParaRPr>
          </a:p>
          <a:p>
            <a:pPr algn="ctr"/>
            <a:endParaRPr lang="hr-HR" sz="1600" b="1" dirty="0" smtClean="0">
              <a:solidFill>
                <a:schemeClr val="bg1"/>
              </a:solidFill>
            </a:endParaRPr>
          </a:p>
          <a:p>
            <a:pPr algn="ctr"/>
            <a:r>
              <a:rPr lang="hr-HR" sz="1600" b="1" dirty="0">
                <a:solidFill>
                  <a:schemeClr val="bg1"/>
                </a:solidFill>
              </a:rPr>
              <a:t>5</a:t>
            </a:r>
          </a:p>
          <a:p>
            <a:pPr algn="ctr"/>
            <a:endParaRPr lang="hr-HR" sz="1600" b="1" dirty="0" smtClean="0">
              <a:solidFill>
                <a:schemeClr val="bg1"/>
              </a:solidFill>
            </a:endParaRPr>
          </a:p>
          <a:p>
            <a:pPr algn="ctr"/>
            <a:endParaRPr lang="hr-HR" sz="1600" b="1" dirty="0" smtClean="0">
              <a:solidFill>
                <a:schemeClr val="bg1"/>
              </a:solidFill>
            </a:endParaRPr>
          </a:p>
          <a:p>
            <a:pPr algn="ctr"/>
            <a:endParaRPr lang="hr-HR" sz="1600" b="1" dirty="0" smtClean="0">
              <a:solidFill>
                <a:schemeClr val="bg1"/>
              </a:solidFill>
            </a:endParaRPr>
          </a:p>
          <a:p>
            <a:pPr algn="ctr"/>
            <a:endParaRPr lang="hr-HR" sz="1600" b="1" dirty="0">
              <a:solidFill>
                <a:schemeClr val="bg1"/>
              </a:solidFill>
            </a:endParaRPr>
          </a:p>
          <a:p>
            <a:pPr algn="ctr"/>
            <a:r>
              <a:rPr lang="hr-HR" sz="1600" b="1" dirty="0" smtClean="0">
                <a:solidFill>
                  <a:schemeClr val="bg1"/>
                </a:solidFill>
              </a:rPr>
              <a:t>0</a:t>
            </a:r>
            <a:endParaRPr lang="hr-HR" sz="16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66628" y="6123583"/>
            <a:ext cx="3946275" cy="69380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r-HR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Percentage of Horizon2020 funding for all Croatian scientific institutions</a:t>
            </a:r>
            <a:endParaRPr lang="hr-HR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91375" y="4631207"/>
            <a:ext cx="2043112" cy="478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RBI</a:t>
            </a:r>
            <a:endParaRPr lang="hr-HR" sz="1400" b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1682" y="4222468"/>
            <a:ext cx="2043112" cy="478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Other Croatian scientific institutions</a:t>
            </a:r>
            <a:endParaRPr lang="hr-HR" sz="1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Striped Right Arrow 28"/>
          <p:cNvSpPr/>
          <p:nvPr/>
        </p:nvSpPr>
        <p:spPr>
          <a:xfrm rot="16200000">
            <a:off x="4524278" y="1956747"/>
            <a:ext cx="447676" cy="511863"/>
          </a:xfrm>
          <a:prstGeom prst="stripedRightArrow">
            <a:avLst>
              <a:gd name="adj1" fmla="val 50000"/>
              <a:gd name="adj2" fmla="val 68000"/>
            </a:avLst>
          </a:prstGeom>
          <a:pattFill prst="dkVert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89527" y="1894730"/>
            <a:ext cx="3590408" cy="693803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r-HR" sz="1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Within past year two new ERC-s (Croatia has a total of 4), both expats</a:t>
            </a:r>
            <a:endParaRPr lang="hr-HR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itle 8"/>
          <p:cNvSpPr txBox="1">
            <a:spLocks/>
          </p:cNvSpPr>
          <p:nvPr/>
        </p:nvSpPr>
        <p:spPr>
          <a:xfrm>
            <a:off x="0" y="-63939"/>
            <a:ext cx="9108504" cy="4686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policy already producing results</a:t>
            </a:r>
            <a:endParaRPr lang="hr-HR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24126" y="548680"/>
            <a:ext cx="2239962" cy="2089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 smtClean="0">
                <a:solidFill>
                  <a:schemeClr val="tx1"/>
                </a:solidFill>
              </a:rPr>
              <a:t>Possibly a significant increase </a:t>
            </a:r>
            <a:r>
              <a:rPr lang="hr-HR" sz="1400" b="1" dirty="0">
                <a:solidFill>
                  <a:schemeClr val="tx1"/>
                </a:solidFill>
              </a:rPr>
              <a:t>by the end of 2015</a:t>
            </a:r>
            <a:r>
              <a:rPr lang="hr-HR" sz="14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r-HR" sz="1400" b="1" dirty="0" smtClean="0">
                <a:solidFill>
                  <a:schemeClr val="tx1"/>
                </a:solidFill>
              </a:rPr>
              <a:t>Centres of excellence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r-HR" sz="1400" b="1" dirty="0" smtClean="0">
                <a:solidFill>
                  <a:schemeClr val="tx1"/>
                </a:solidFill>
              </a:rPr>
              <a:t>Contres of competence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r-HR" sz="1400" b="1" dirty="0" smtClean="0">
                <a:solidFill>
                  <a:schemeClr val="tx1"/>
                </a:solidFill>
              </a:rPr>
              <a:t>Horizon 2020</a:t>
            </a:r>
            <a:endParaRPr lang="hr-H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5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3500" y="4740275"/>
            <a:ext cx="2203450" cy="5413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600" b="1" dirty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 AND SEA</a:t>
            </a:r>
            <a:endParaRPr lang="en-US" sz="1600" b="1" dirty="0">
              <a:solidFill>
                <a:prstClr val="black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19663" y="4740275"/>
            <a:ext cx="2287587" cy="5413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500" y="3419475"/>
            <a:ext cx="2166938" cy="6254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</a:t>
            </a:r>
            <a:r>
              <a:rPr lang="hr-HR" sz="1600" b="1" dirty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</a:t>
            </a:r>
            <a:endParaRPr lang="en-US" sz="1600" b="1" dirty="0">
              <a:solidFill>
                <a:prstClr val="black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6963" y="3376613"/>
            <a:ext cx="2298700" cy="6254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400" b="1" dirty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ADVANCED </a:t>
            </a:r>
            <a:r>
              <a:rPr lang="hr-HR" sz="1400" b="1" dirty="0" smtClean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 </a:t>
            </a:r>
            <a:endParaRPr lang="en-US" sz="1400" b="1" dirty="0">
              <a:solidFill>
                <a:prstClr val="black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654" name="Picture 22" descr="http://www.liv.ac.uk/pharmacogenetics/dna_and_p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133725"/>
            <a:ext cx="152558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7983" r="4590" b="8945"/>
          <a:stretch>
            <a:fillRect/>
          </a:stretch>
        </p:blipFill>
        <p:spPr bwMode="auto">
          <a:xfrm>
            <a:off x="2382838" y="4503738"/>
            <a:ext cx="15255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7" descr="Graphene Transistor of the Fu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3057525"/>
            <a:ext cx="1503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" descr="https://encrypted-tbn1.gstatic.com/images?q=tbn:ANd9GcQWdfUBkvaxw_GBRyoWgL2xMLK3ktyrwjGUxlJA1H2Rtb0WCE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4484688"/>
            <a:ext cx="14763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6154738" y="1238250"/>
            <a:ext cx="2857500" cy="11572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of the Operational programme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prstClr val="black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2014 - 2020</a:t>
            </a:r>
            <a:endParaRPr lang="en-US" sz="2000" b="1" dirty="0">
              <a:solidFill>
                <a:prstClr val="black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213" y="1252538"/>
            <a:ext cx="5799137" cy="1133475"/>
          </a:xfrm>
          <a:prstGeom prst="roundRect">
            <a:avLst/>
          </a:prstGeom>
          <a:solidFill>
            <a:srgbClr val="1F5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000" b="1" dirty="0" smtClean="0">
                <a:solidFill>
                  <a:prstClr val="white"/>
                </a:solidFill>
                <a:latin typeface="Arial Black" pitchFamily="34" charset="0"/>
                <a:cs typeface="Tahoma" pitchFamily="34" charset="0"/>
              </a:rPr>
              <a:t>60 million Euro project that will enable the Croatian industry to be based on science and innovation </a:t>
            </a:r>
            <a:endParaRPr lang="en-US" altLang="sr-Latn-RS" sz="2000" b="1" dirty="0" smtClean="0">
              <a:solidFill>
                <a:prstClr val="white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-971600" y="6165304"/>
            <a:ext cx="9144000" cy="4746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r-HR" altLang="sr-Latn-RS" sz="2000" b="1" dirty="0" smtClean="0">
                <a:solidFill>
                  <a:srgbClr val="FFFF00"/>
                </a:solidFill>
                <a:latin typeface="Arial Black" pitchFamily="34" charset="0"/>
                <a:cs typeface="Tahoma" pitchFamily="34" charset="0"/>
              </a:rPr>
              <a:t>Basis for a huge brain gain to RBI and all of Croatia </a:t>
            </a:r>
            <a:endParaRPr lang="en-US" altLang="sr-Latn-RS" sz="2000" b="1" dirty="0" smtClean="0">
              <a:solidFill>
                <a:srgbClr val="FFFF00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27384"/>
            <a:ext cx="9153525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ounded Rectangle 18"/>
          <p:cNvSpPr/>
          <p:nvPr/>
        </p:nvSpPr>
        <p:spPr>
          <a:xfrm>
            <a:off x="-55656" y="52125"/>
            <a:ext cx="9199656" cy="8538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 Scientific Infrastructural Platform For Innovative</a:t>
            </a: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Applications </a:t>
            </a: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Economy And</a:t>
            </a: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Society</a:t>
            </a: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O-ZIP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236296" y="6104329"/>
            <a:ext cx="1664308" cy="566462"/>
            <a:chOff x="179512" y="6093296"/>
            <a:chExt cx="1664308" cy="56646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093296"/>
              <a:ext cx="855698" cy="56646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568" y="6093296"/>
              <a:ext cx="751252" cy="523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4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138" y="1340768"/>
            <a:ext cx="8000261" cy="112423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hr-HR" sz="1500" dirty="0" smtClean="0">
                <a:latin typeface="Trebuchet MS"/>
                <a:cs typeface="Trebuchet MS"/>
              </a:rPr>
              <a:t>one of them is lead by RBI (jointly with Institute for Physics): </a:t>
            </a:r>
            <a:r>
              <a:rPr lang="hr-HR" sz="1600" b="1" dirty="0">
                <a:solidFill>
                  <a:srgbClr val="FF00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 of excellence for advanced materials and </a:t>
            </a:r>
            <a:r>
              <a:rPr lang="hr-HR" sz="16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sensors</a:t>
            </a:r>
          </a:p>
          <a:p>
            <a:pPr>
              <a:buFontTx/>
              <a:buChar char="-"/>
            </a:pPr>
            <a:endParaRPr lang="hr-HR" sz="1600" b="1" dirty="0" smtClean="0">
              <a:solidFill>
                <a:schemeClr val="tx1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hr-HR" sz="1500" dirty="0" smtClean="0">
                <a:latin typeface="Trebuchet MS"/>
                <a:cs typeface="Trebuchet MS"/>
              </a:rPr>
              <a:t>RBI  part of two more, and negotiations are underway for RBI become part of the fourth Centre of Excellence in Croatia.</a:t>
            </a:r>
            <a:endParaRPr lang="fr-F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9600" y="6415201"/>
            <a:ext cx="1158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  <a:latin typeface="Trebuchet MS"/>
                <a:cs typeface="Trebuchet MS"/>
              </a:rPr>
              <a:t>SESSION 7</a:t>
            </a:r>
            <a:endParaRPr lang="fr-FR" sz="10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28560" y="6415201"/>
            <a:ext cx="1158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 smtClean="0">
                <a:solidFill>
                  <a:schemeClr val="bg1"/>
                </a:solidFill>
                <a:latin typeface="Trebuchet MS"/>
                <a:cs typeface="Trebuchet MS"/>
              </a:rPr>
              <a:t>09.22.2015</a:t>
            </a:r>
            <a:endParaRPr lang="fr-FR" sz="105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ZoneTexte 8"/>
          <p:cNvSpPr txBox="1"/>
          <p:nvPr/>
        </p:nvSpPr>
        <p:spPr>
          <a:xfrm>
            <a:off x="2032000" y="6415206"/>
            <a:ext cx="51593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FFFFFF"/>
                </a:solidFill>
                <a:latin typeface="Trebuchet MS"/>
                <a:cs typeface="Trebuchet MS"/>
              </a:rPr>
              <a:t>Financing challenges, possibilities and synergies between financing instruments</a:t>
            </a:r>
          </a:p>
          <a:p>
            <a:pPr lvl="0"/>
            <a:endParaRPr lang="en-GB" sz="9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9" name="Picture 2" descr="http://images.gizmag.com/hero/graphene-substit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6" y="2708919"/>
            <a:ext cx="5676648" cy="390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607750" y="3554059"/>
            <a:ext cx="2472186" cy="8731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>
                <a:solidFill>
                  <a:schemeClr val="tx1"/>
                </a:solidFill>
                <a:latin typeface="Trebuchet MS" panose="020B0603020202020204" pitchFamily="34" charset="0"/>
              </a:rPr>
              <a:t>Only center of excellence in Croatia in fundamental sciences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5341830"/>
            <a:ext cx="457200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sr-Latn-RS" b="1" dirty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a) photonics and quantum optics,</a:t>
            </a:r>
            <a:endParaRPr lang="hr-HR" altLang="sr-Latn-RS" b="1" dirty="0">
              <a:solidFill>
                <a:schemeClr val="bg1"/>
              </a:solidFill>
              <a:latin typeface="Trebuchet MS" panose="020B0603020202020204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sr-Latn-RS" b="1" dirty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b) graphene and related 2D structures</a:t>
            </a:r>
            <a:endParaRPr lang="hr-HR" altLang="sr-Latn-RS" b="1" dirty="0">
              <a:solidFill>
                <a:schemeClr val="bg1"/>
              </a:solidFill>
              <a:latin typeface="Trebuchet MS" panose="020B0603020202020204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sr-Latn-RS" b="1" dirty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c) new functional materials</a:t>
            </a:r>
            <a:endParaRPr lang="hr-HR" altLang="sr-Latn-RS" b="1" dirty="0">
              <a:solidFill>
                <a:schemeClr val="bg1"/>
              </a:solidFill>
              <a:latin typeface="Trebuchet MS" panose="020B0603020202020204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sr-Latn-RS" b="1" dirty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d) ion beam physics </a:t>
            </a:r>
            <a:endParaRPr lang="hr-HR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07750" y="4630384"/>
            <a:ext cx="2472186" cy="87312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Expect about 5 million Euros</a:t>
            </a:r>
            <a:endParaRPr lang="hr-HR" sz="14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>
            <a:off x="10618" y="170362"/>
            <a:ext cx="9108504" cy="4686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>
                <a:solidFill>
                  <a:schemeClr val="bg1"/>
                </a:solidFill>
                <a:latin typeface="Trebuchet MS"/>
                <a:cs typeface="Trebuchet MS"/>
              </a:rPr>
              <a:t>Centres of </a:t>
            </a:r>
            <a:r>
              <a:rPr lang="hr-H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Excellence - </a:t>
            </a:r>
            <a:r>
              <a:rPr lang="hr-HR" sz="2800" dirty="0">
                <a:solidFill>
                  <a:schemeClr val="bg1"/>
                </a:solidFill>
                <a:latin typeface="Trebuchet MS"/>
                <a:cs typeface="Trebuchet MS"/>
              </a:rPr>
              <a:t>Croatia has 4 such Centres</a:t>
            </a:r>
          </a:p>
          <a:p>
            <a:pPr algn="l"/>
            <a:endParaRPr lang="hr-HR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09600" y="6415201"/>
            <a:ext cx="1158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/>
                </a:solidFill>
                <a:latin typeface="Trebuchet MS"/>
                <a:cs typeface="Trebuchet MS"/>
              </a:rPr>
              <a:t>SESSION 7</a:t>
            </a:r>
            <a:endParaRPr lang="fr-FR" sz="10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28560" y="6415201"/>
            <a:ext cx="1158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 smtClean="0">
                <a:solidFill>
                  <a:schemeClr val="bg1"/>
                </a:solidFill>
                <a:latin typeface="Trebuchet MS"/>
                <a:cs typeface="Trebuchet MS"/>
              </a:rPr>
              <a:t>09.22.2015</a:t>
            </a:r>
            <a:endParaRPr lang="fr-FR" sz="105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ZoneTexte 8"/>
          <p:cNvSpPr txBox="1"/>
          <p:nvPr/>
        </p:nvSpPr>
        <p:spPr>
          <a:xfrm>
            <a:off x="2032000" y="6415206"/>
            <a:ext cx="51593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FFFFFF"/>
                </a:solidFill>
                <a:latin typeface="Trebuchet MS"/>
                <a:cs typeface="Trebuchet MS"/>
              </a:rPr>
              <a:t>Financing challenges, possibilities and synergies between financing instruments</a:t>
            </a:r>
          </a:p>
          <a:p>
            <a:pPr lvl="0"/>
            <a:endParaRPr lang="en-GB" sz="900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74" y="1060421"/>
            <a:ext cx="1569137" cy="187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8530" y="1099107"/>
            <a:ext cx="1766888" cy="179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196" y="1412776"/>
            <a:ext cx="1550917" cy="58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 descr="Image result for cern"/>
          <p:cNvSpPr>
            <a:spLocks noChangeAspect="1" noChangeArrowheads="1"/>
          </p:cNvSpPr>
          <p:nvPr/>
        </p:nvSpPr>
        <p:spPr bwMode="auto">
          <a:xfrm>
            <a:off x="155575" y="-182033"/>
            <a:ext cx="298450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4" descr="Image result for cern"/>
          <p:cNvSpPr>
            <a:spLocks noChangeAspect="1" noChangeArrowheads="1"/>
          </p:cNvSpPr>
          <p:nvPr/>
        </p:nvSpPr>
        <p:spPr bwMode="auto">
          <a:xfrm>
            <a:off x="307975" y="21167"/>
            <a:ext cx="298450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6066" y="1412776"/>
            <a:ext cx="54836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6066" y="2780928"/>
            <a:ext cx="5448803" cy="130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itle 8"/>
          <p:cNvSpPr txBox="1">
            <a:spLocks/>
          </p:cNvSpPr>
          <p:nvPr/>
        </p:nvSpPr>
        <p:spPr>
          <a:xfrm>
            <a:off x="10618" y="170362"/>
            <a:ext cx="9108504" cy="4686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hr-HR" sz="2800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in physics related large collaborations 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hr-HR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ER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5" y="3212976"/>
            <a:ext cx="2802557" cy="28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Image result for cms cer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https://cmsinfo.web.cern.ch/cmsinfo/Resources/Website/Media/Images/Detector/DetectorDrawings/CMSn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6" y="5336297"/>
            <a:ext cx="2337174" cy="15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ab.cat/Imatge/1018/515/magicweb,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89" y="4557438"/>
            <a:ext cx="3528392" cy="19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tradeandexportme.com/wp-content/uploads/2013/07/tech-s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3"/>
            <a:ext cx="9237663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77788"/>
            <a:ext cx="8943975" cy="7286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2400" dirty="0" smtClean="0">
                <a:latin typeface="Arial Black" panose="020B0A04020102020204" pitchFamily="34" charset="0"/>
              </a:rPr>
              <a:t> </a:t>
            </a:r>
            <a:endParaRPr lang="hr-HR" sz="24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3" y="300038"/>
            <a:ext cx="8847137" cy="742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RBI well on its way to </a:t>
            </a:r>
            <a:r>
              <a:rPr lang="hr-HR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significantly </a:t>
            </a:r>
            <a:r>
              <a:rPr lang="hr-HR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increase its world-wide research impact </a:t>
            </a:r>
          </a:p>
          <a:p>
            <a:pPr algn="ctr">
              <a:defRPr/>
            </a:pPr>
            <a:endParaRPr lang="hr-HR" sz="2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3813" y="5876925"/>
            <a:ext cx="9237663" cy="836613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In 10- 20 years: on a competitive footing with top 50 world science institutions, with a significant amount of funding from industry</a:t>
            </a:r>
          </a:p>
        </p:txBody>
      </p:sp>
      <p:sp>
        <p:nvSpPr>
          <p:cNvPr id="7" name="Title 1"/>
          <p:cNvSpPr>
            <a:spLocks/>
          </p:cNvSpPr>
          <p:nvPr/>
        </p:nvSpPr>
        <p:spPr bwMode="auto">
          <a:xfrm>
            <a:off x="106363" y="1662113"/>
            <a:ext cx="74818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36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Strategic partnerships outside Croatia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674688" y="3417888"/>
            <a:ext cx="74818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36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Brain gain from Croatian expatriates</a:t>
            </a: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1325563" y="4995863"/>
            <a:ext cx="7481887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SzPct val="95000"/>
              <a:buFont typeface="Wingdings" pitchFamily="2" charset="2"/>
              <a:buChar char="§"/>
              <a:defRPr sz="24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04040"/>
              </a:buClr>
              <a:buSzPct val="75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8000"/>
              <a:buFont typeface="Wingdings" pitchFamily="2" charset="2"/>
              <a:buChar char="§"/>
              <a:defRPr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36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Influx of top scientists from region</a:t>
            </a:r>
          </a:p>
        </p:txBody>
      </p:sp>
    </p:spTree>
    <p:extLst>
      <p:ext uri="{BB962C8B-B14F-4D97-AF65-F5344CB8AC3E}">
        <p14:creationId xmlns:p14="http://schemas.microsoft.com/office/powerpoint/2010/main" val="11366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518</Words>
  <Application>Microsoft Office PowerPoint</Application>
  <PresentationFormat>On-screen Show (4:3)</PresentationFormat>
  <Paragraphs>137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Corbel</vt:lpstr>
      <vt:lpstr>Segoe UI</vt:lpstr>
      <vt:lpstr>Tahoma</vt:lpstr>
      <vt:lpstr>Trebuchet MS</vt:lpstr>
      <vt:lpstr>Wingdings</vt:lpstr>
      <vt:lpstr>3_Office Theme</vt:lpstr>
      <vt:lpstr>4_Office Theme</vt:lpstr>
      <vt:lpstr> RBI: Present, Short term future, Long term future  T. Anticic director Sep 2015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Buljevic Z</dc:creator>
  <cp:lastModifiedBy>Prezentacija2</cp:lastModifiedBy>
  <cp:revision>76</cp:revision>
  <dcterms:created xsi:type="dcterms:W3CDTF">2015-08-27T15:05:10Z</dcterms:created>
  <dcterms:modified xsi:type="dcterms:W3CDTF">2015-09-29T11:29:34Z</dcterms:modified>
</cp:coreProperties>
</file>