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65" r:id="rId2"/>
    <p:sldId id="366" r:id="rId3"/>
    <p:sldId id="367" r:id="rId4"/>
    <p:sldId id="329" r:id="rId5"/>
    <p:sldId id="340" r:id="rId6"/>
    <p:sldId id="339" r:id="rId7"/>
    <p:sldId id="330" r:id="rId8"/>
    <p:sldId id="341" r:id="rId9"/>
    <p:sldId id="342" r:id="rId10"/>
    <p:sldId id="331" r:id="rId11"/>
    <p:sldId id="351" r:id="rId12"/>
    <p:sldId id="368" r:id="rId13"/>
    <p:sldId id="370" r:id="rId14"/>
    <p:sldId id="372" r:id="rId15"/>
    <p:sldId id="371" r:id="rId16"/>
    <p:sldId id="369" r:id="rId17"/>
  </p:sldIdLst>
  <p:sldSz cx="9144000" cy="6858000" type="screen4x3"/>
  <p:notesSz cx="7023100" cy="9309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00"/>
    <a:srgbClr val="00FFCC"/>
    <a:srgbClr val="FF0000"/>
    <a:srgbClr val="0033CC"/>
    <a:srgbClr val="00FF00"/>
    <a:srgbClr val="0000FF"/>
    <a:srgbClr val="FFFF00"/>
    <a:srgbClr val="FF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965" autoAdjust="0"/>
    <p:restoredTop sz="94660"/>
  </p:normalViewPr>
  <p:slideViewPr>
    <p:cSldViewPr>
      <p:cViewPr varScale="1">
        <p:scale>
          <a:sx n="74" d="100"/>
          <a:sy n="74" d="100"/>
        </p:scale>
        <p:origin x="-12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94" y="-108"/>
      </p:cViewPr>
      <p:guideLst>
        <p:guide orient="horz" pos="2932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7925C-A48A-436C-943E-E8898720F0D7}" type="datetimeFigureOut">
              <a:rPr lang="nl-NL" smtClean="0"/>
              <a:t>27-9-2015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53E8D-5752-4BC5-93C2-8AAC5CE620D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68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539AC-996D-4CBA-AABD-300D558392C2}" type="datetimeFigureOut">
              <a:rPr lang="nl-NL" smtClean="0"/>
              <a:t>27-9-2015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61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3"/>
            <a:ext cx="5618480" cy="418909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F6BDC-B75E-4449-8775-E43FD07EEF3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87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32A0-4852-43D8-BC1D-D3F9A7243B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07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32A0-4852-43D8-BC1D-D3F9A7243B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6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32A0-4852-43D8-BC1D-D3F9A7243B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999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638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6704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32A0-4852-43D8-BC1D-D3F9A7243B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3929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32A0-4852-43D8-BC1D-D3F9A7243B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655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32A0-4852-43D8-BC1D-D3F9A7243B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9424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32A0-4852-43D8-BC1D-D3F9A7243B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925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32A0-4852-43D8-BC1D-D3F9A7243B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350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32A0-4852-43D8-BC1D-D3F9A7243B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3619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32A0-4852-43D8-BC1D-D3F9A7243B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86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832A0-4852-43D8-BC1D-D3F9A7243B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93343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c.europa.eu/programmes/horizon2020/sites/horizon2020/files/styles/flexslider_full/public/Horizon%202020%20-%20General%20overview%20-%20Full%20HD%20Picture_0.jpg?itok=OTjpOHf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r="11055"/>
          <a:stretch/>
        </p:blipFill>
        <p:spPr bwMode="auto">
          <a:xfrm>
            <a:off x="0" y="4292"/>
            <a:ext cx="9143999" cy="685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9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-1" y="3184300"/>
            <a:ext cx="3131457" cy="3673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5400" dirty="0" smtClean="0"/>
              <a:t>APPEC </a:t>
            </a:r>
            <a:r>
              <a:rPr lang="nl-NL" sz="5400" i="1" dirty="0" smtClean="0"/>
              <a:t>research </a:t>
            </a:r>
            <a:r>
              <a:rPr lang="nl-NL" sz="5400" i="1" dirty="0" err="1" smtClean="0"/>
              <a:t>themes</a:t>
            </a:r>
            <a:endParaRPr lang="en-GB" sz="5400" i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57" y="2976414"/>
            <a:ext cx="6019800" cy="403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1151692"/>
            <a:ext cx="9134339" cy="2048708"/>
            <a:chOff x="0" y="654785"/>
            <a:chExt cx="9134339" cy="2048708"/>
          </a:xfrm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8" r="15296"/>
            <a:stretch/>
          </p:blipFill>
          <p:spPr bwMode="auto">
            <a:xfrm>
              <a:off x="0" y="1295400"/>
              <a:ext cx="2352538" cy="140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" r="16417"/>
            <a:stretch/>
          </p:blipFill>
          <p:spPr bwMode="auto">
            <a:xfrm>
              <a:off x="4505462" y="1295400"/>
              <a:ext cx="2352538" cy="140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8" b="3612"/>
            <a:stretch/>
          </p:blipFill>
          <p:spPr bwMode="auto">
            <a:xfrm>
              <a:off x="2286000" y="1295400"/>
              <a:ext cx="2352538" cy="140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295400"/>
              <a:ext cx="2352538" cy="140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" y="654785"/>
              <a:ext cx="9134338" cy="677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i="1" dirty="0" smtClean="0">
                  <a:solidFill>
                    <a:srgbClr val="FFFF00"/>
                  </a:solidFill>
                </a:rPr>
                <a:t>1.</a:t>
              </a:r>
              <a:r>
                <a:rPr lang="en-US" sz="3800" b="1" i="1" dirty="0" smtClean="0"/>
                <a:t> High-energy Universe:</a:t>
              </a:r>
              <a:r>
                <a:rPr lang="en-US" sz="3800" b="1" i="1" dirty="0"/>
                <a:t> </a:t>
              </a:r>
              <a:r>
                <a:rPr lang="en-US" sz="3800" b="1" i="1" dirty="0" smtClean="0"/>
                <a:t>multi-messengers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0" y="1463933"/>
              <a:ext cx="633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dirty="0" smtClean="0"/>
                <a:t>CR</a:t>
              </a:r>
              <a:endParaRPr lang="nl-NL" sz="3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6938" y="1371600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400" b="1" dirty="0" smtClean="0">
                  <a:sym typeface="Symbol"/>
                </a:rPr>
                <a:t></a:t>
              </a:r>
              <a:endParaRPr lang="nl-NL" sz="4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06782" y="1371600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400" b="1" dirty="0" smtClean="0">
                  <a:sym typeface="Symbol"/>
                </a:rPr>
                <a:t></a:t>
              </a:r>
              <a:endParaRPr lang="nl-NL" sz="4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43800" y="1463933"/>
              <a:ext cx="816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dirty="0" smtClean="0">
                  <a:sym typeface="Symbol"/>
                </a:rPr>
                <a:t>GW</a:t>
              </a:r>
              <a:endParaRPr lang="nl-NL" sz="32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784" y="3505200"/>
            <a:ext cx="2895216" cy="3276600"/>
            <a:chOff x="152784" y="3505200"/>
            <a:chExt cx="2895216" cy="32766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42" y="4136886"/>
              <a:ext cx="2678500" cy="264491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52784" y="3505200"/>
              <a:ext cx="28952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b="1" i="1" dirty="0" smtClean="0">
                  <a:solidFill>
                    <a:srgbClr val="FFFF00"/>
                  </a:solidFill>
                </a:rPr>
                <a:t>2.</a:t>
              </a:r>
              <a:r>
                <a:rPr lang="en-US" sz="4000" b="1" i="1" dirty="0" smtClean="0"/>
                <a:t> Neutrino’s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72000" y="2976414"/>
            <a:ext cx="5555343" cy="4110186"/>
            <a:chOff x="4503057" y="3048001"/>
            <a:chExt cx="5555343" cy="4110186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8" t="31746" r="20016" b="19048"/>
            <a:stretch/>
          </p:blipFill>
          <p:spPr bwMode="auto">
            <a:xfrm>
              <a:off x="4503057" y="3048001"/>
              <a:ext cx="5555343" cy="4110186"/>
            </a:xfrm>
            <a:prstGeom prst="rect">
              <a:avLst/>
            </a:prstGeom>
            <a:noFill/>
            <a:ln>
              <a:noFill/>
            </a:ln>
            <a:effectLst>
              <a:softEdge rad="444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C:\Users\z66\AppData\Local\Microsoft\Windows\Temporary Internet Files\Content.IE5\09W1Y2KY\dm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581400"/>
              <a:ext cx="3789341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3581400" y="6150114"/>
            <a:ext cx="3026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i="1" dirty="0" smtClean="0">
                <a:solidFill>
                  <a:srgbClr val="FFFF00"/>
                </a:solidFill>
              </a:rPr>
              <a:t>3.</a:t>
            </a:r>
            <a:r>
              <a:rPr lang="en-US" sz="4000" b="1" i="1" dirty="0" smtClean="0"/>
              <a:t> Cosmology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3719385" y="449764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CMB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371600"/>
            <a:ext cx="8991600" cy="5638800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Executive summary</a:t>
            </a:r>
          </a:p>
          <a:p>
            <a:r>
              <a:rPr lang="en-US" i="1" dirty="0" smtClean="0"/>
              <a:t>Introduction</a:t>
            </a:r>
          </a:p>
          <a:p>
            <a:r>
              <a:rPr lang="en-US" i="1" dirty="0" smtClean="0"/>
              <a:t>Research themes (3)</a:t>
            </a:r>
          </a:p>
          <a:p>
            <a:r>
              <a:rPr lang="en-US" i="1" dirty="0" smtClean="0"/>
              <a:t>Theory, R&amp;D, Computing</a:t>
            </a:r>
          </a:p>
          <a:p>
            <a:r>
              <a:rPr lang="en-US" i="1" dirty="0" smtClean="0"/>
              <a:t>EU APP community</a:t>
            </a:r>
          </a:p>
          <a:p>
            <a:r>
              <a:rPr lang="en-US" i="1" dirty="0" smtClean="0"/>
              <a:t>Global aspects</a:t>
            </a:r>
          </a:p>
          <a:p>
            <a:r>
              <a:rPr lang="en-US" i="1" dirty="0" smtClean="0"/>
              <a:t>Societal relevance</a:t>
            </a:r>
          </a:p>
          <a:p>
            <a:r>
              <a:rPr lang="en-US" i="1" dirty="0" smtClean="0"/>
              <a:t>Inter-disciplinary aspects</a:t>
            </a:r>
          </a:p>
          <a:p>
            <a:r>
              <a:rPr lang="en-US" i="1" dirty="0" smtClean="0"/>
              <a:t>Organizational aspects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Recommendations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5400" dirty="0" smtClean="0"/>
              <a:t>APPEC roadmap: </a:t>
            </a:r>
            <a:r>
              <a:rPr lang="en-US" sz="5400" i="1" dirty="0" smtClean="0"/>
              <a:t>contents/timeline</a:t>
            </a:r>
            <a:endParaRPr lang="en-US" sz="5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025512" y="2133600"/>
            <a:ext cx="3055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Symbol"/>
              <a:buChar char="®"/>
            </a:pPr>
            <a:r>
              <a:rPr lang="nl-NL" sz="3200" dirty="0"/>
              <a:t>d</a:t>
            </a:r>
            <a:r>
              <a:rPr lang="nl-NL" sz="3200" dirty="0" smtClean="0"/>
              <a:t>raft </a:t>
            </a:r>
            <a:r>
              <a:rPr lang="nl-NL" sz="3200" dirty="0" err="1" smtClean="0"/>
              <a:t>roadmap</a:t>
            </a:r>
            <a:endParaRPr lang="nl-NL" sz="3200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6032870" y="3733800"/>
            <a:ext cx="2974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Symbol"/>
              <a:buChar char="®"/>
            </a:pPr>
            <a:r>
              <a:rPr lang="nl-NL" sz="3200" dirty="0" err="1" smtClean="0">
                <a:solidFill>
                  <a:srgbClr val="FFFF00"/>
                </a:solidFill>
                <a:sym typeface="Symbol"/>
              </a:rPr>
              <a:t>town</a:t>
            </a:r>
            <a:r>
              <a:rPr lang="nl-NL" sz="3200" dirty="0" smtClean="0">
                <a:solidFill>
                  <a:srgbClr val="FFFF00"/>
                </a:solidFill>
                <a:sym typeface="Symbol"/>
              </a:rPr>
              <a:t> meeting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943599" y="4768334"/>
            <a:ext cx="3001493" cy="1141884"/>
            <a:chOff x="6089904" y="5149334"/>
            <a:chExt cx="3001493" cy="1141884"/>
          </a:xfrm>
        </p:grpSpPr>
        <p:sp>
          <p:nvSpPr>
            <p:cNvPr id="34" name="TextBox 33"/>
            <p:cNvSpPr txBox="1"/>
            <p:nvPr/>
          </p:nvSpPr>
          <p:spPr>
            <a:xfrm>
              <a:off x="6172200" y="5410200"/>
              <a:ext cx="29191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dirty="0" smtClean="0">
                  <a:sym typeface="Symbol"/>
                </a:rPr>
                <a:t></a:t>
              </a:r>
              <a:r>
                <a:rPr lang="nl-NL" sz="3200" dirty="0" err="1">
                  <a:sym typeface="Symbol"/>
                </a:rPr>
                <a:t>f</a:t>
              </a:r>
              <a:r>
                <a:rPr lang="nl-NL" sz="3200" dirty="0" err="1" smtClean="0"/>
                <a:t>inal</a:t>
              </a:r>
              <a:r>
                <a:rPr lang="nl-NL" sz="3200" dirty="0" smtClean="0"/>
                <a:t> </a:t>
              </a:r>
              <a:r>
                <a:rPr lang="nl-NL" sz="3200" dirty="0" err="1" smtClean="0"/>
                <a:t>roadmap</a:t>
              </a:r>
              <a:endParaRPr lang="nl-NL" sz="3200" dirty="0" smtClean="0"/>
            </a:p>
          </p:txBody>
        </p:sp>
        <p:sp>
          <p:nvSpPr>
            <p:cNvPr id="36" name="Right Brace 35"/>
            <p:cNvSpPr/>
            <p:nvPr/>
          </p:nvSpPr>
          <p:spPr>
            <a:xfrm>
              <a:off x="6089904" y="5149334"/>
              <a:ext cx="155448" cy="1141884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72000" y="1143000"/>
            <a:ext cx="1317536" cy="5181600"/>
            <a:chOff x="4632846" y="1524000"/>
            <a:chExt cx="1317536" cy="5181600"/>
          </a:xfrm>
        </p:grpSpPr>
        <p:grpSp>
          <p:nvGrpSpPr>
            <p:cNvPr id="19" name="Group 18"/>
            <p:cNvGrpSpPr/>
            <p:nvPr/>
          </p:nvGrpSpPr>
          <p:grpSpPr>
            <a:xfrm>
              <a:off x="5188382" y="1524000"/>
              <a:ext cx="762000" cy="4953000"/>
              <a:chOff x="5562600" y="1524000"/>
              <a:chExt cx="371564" cy="4953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562600" y="1524000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562600" y="1914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562600" y="2295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562600" y="2676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562600" y="3057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562600" y="3438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562600" y="3819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562600" y="4200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562600" y="4581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562600" y="4962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562600" y="5343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562600" y="5724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562600" y="6105436"/>
                <a:ext cx="371564" cy="371564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5241408" y="1550504"/>
              <a:ext cx="655949" cy="4926496"/>
              <a:chOff x="5698976" y="1550504"/>
              <a:chExt cx="655949" cy="4926496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5762294" y="1550504"/>
                <a:ext cx="5293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SEP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738474" y="1916668"/>
                <a:ext cx="576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OCT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714589" y="2297668"/>
                <a:ext cx="6247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NOV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6361" y="2678668"/>
                <a:ext cx="561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DEC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752804" y="3059668"/>
                <a:ext cx="548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JAN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760691" y="3440668"/>
                <a:ext cx="532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FEB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698976" y="3821668"/>
                <a:ext cx="6559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MAR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738249" y="4202668"/>
                <a:ext cx="577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APR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713211" y="4583668"/>
                <a:ext cx="6274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MAY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744661" y="4964668"/>
                <a:ext cx="564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JUN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771912" y="5345668"/>
                <a:ext cx="5100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JUL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17795" y="5726668"/>
                <a:ext cx="6183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AUG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762294" y="6107668"/>
                <a:ext cx="5293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b="1" dirty="0" smtClean="0">
                    <a:solidFill>
                      <a:schemeClr val="bg1"/>
                    </a:solidFill>
                  </a:rPr>
                  <a:t>SEP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>
            <a:xfrm>
              <a:off x="5013845" y="1524000"/>
              <a:ext cx="0" cy="15091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013845" y="3139036"/>
              <a:ext cx="0" cy="35665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6200000">
              <a:off x="4480881" y="2031317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dirty="0" smtClean="0"/>
                <a:t>2015</a:t>
              </a:r>
              <a:endParaRPr lang="en-GB" sz="20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4480881" y="4190565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dirty="0" smtClean="0"/>
                <a:t>2016</a:t>
              </a:r>
              <a:endParaRPr lang="en-GB" sz="2000" b="1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032870" y="5943600"/>
            <a:ext cx="3140030" cy="965775"/>
            <a:chOff x="6093716" y="5943600"/>
            <a:chExt cx="3140030" cy="965775"/>
          </a:xfrm>
        </p:grpSpPr>
        <p:sp>
          <p:nvSpPr>
            <p:cNvPr id="47" name="TextBox 46"/>
            <p:cNvSpPr txBox="1"/>
            <p:nvPr/>
          </p:nvSpPr>
          <p:spPr>
            <a:xfrm>
              <a:off x="6093716" y="5943600"/>
              <a:ext cx="21545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Symbol"/>
                <a:buChar char="®"/>
              </a:pPr>
              <a:r>
                <a:rPr lang="nl-NL" sz="3200" i="1" dirty="0" err="1" smtClean="0">
                  <a:solidFill>
                    <a:srgbClr val="00FFCC"/>
                  </a:solidFill>
                  <a:sym typeface="Symbol"/>
                </a:rPr>
                <a:t>roadmap</a:t>
              </a:r>
              <a:endParaRPr lang="en-GB" sz="2400" i="1" dirty="0">
                <a:solidFill>
                  <a:srgbClr val="00FFCC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41965" y="6324600"/>
              <a:ext cx="29917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i="1" dirty="0" err="1" smtClean="0">
                  <a:solidFill>
                    <a:srgbClr val="00FFCC"/>
                  </a:solidFill>
                  <a:sym typeface="Symbol"/>
                </a:rPr>
                <a:t>implementation</a:t>
              </a:r>
              <a:r>
                <a:rPr lang="nl-NL" sz="3200" i="1" dirty="0" smtClean="0">
                  <a:solidFill>
                    <a:srgbClr val="00FFCC"/>
                  </a:solidFill>
                  <a:sym typeface="Symbol"/>
                </a:rPr>
                <a:t>!</a:t>
              </a:r>
              <a:endParaRPr lang="en-GB" sz="2400" i="1" dirty="0">
                <a:solidFill>
                  <a:srgbClr val="00FFCC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120754" y="6096000"/>
            <a:ext cx="762000" cy="685800"/>
            <a:chOff x="5181600" y="6096000"/>
            <a:chExt cx="762000" cy="685800"/>
          </a:xfrm>
        </p:grpSpPr>
        <p:sp>
          <p:nvSpPr>
            <p:cNvPr id="46" name="Rectangle 45"/>
            <p:cNvSpPr/>
            <p:nvPr/>
          </p:nvSpPr>
          <p:spPr>
            <a:xfrm>
              <a:off x="5181600" y="6096000"/>
              <a:ext cx="762000" cy="68580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214657" y="6096000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……</a:t>
              </a:r>
            </a:p>
            <a:p>
              <a:pPr algn="ctr"/>
              <a:r>
                <a:rPr lang="nl-NL" b="1" dirty="0" smtClean="0">
                  <a:solidFill>
                    <a:schemeClr val="bg1"/>
                  </a:solidFill>
                </a:rPr>
                <a:t>2017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477000" y="2514600"/>
            <a:ext cx="2269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 smtClean="0"/>
              <a:t>SAC &amp; APPEC-GA</a:t>
            </a:r>
            <a:endParaRPr lang="en-GB" sz="3200" i="1" dirty="0"/>
          </a:p>
        </p:txBody>
      </p:sp>
      <p:sp>
        <p:nvSpPr>
          <p:cNvPr id="55" name="TextBox 54"/>
          <p:cNvSpPr txBox="1"/>
          <p:nvPr/>
        </p:nvSpPr>
        <p:spPr>
          <a:xfrm>
            <a:off x="6477000" y="4114800"/>
            <a:ext cx="24165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dirty="0" err="1" smtClean="0">
                <a:solidFill>
                  <a:srgbClr val="FFFF00"/>
                </a:solidFill>
                <a:sym typeface="Symbol"/>
              </a:rPr>
              <a:t>anyone</a:t>
            </a:r>
            <a:r>
              <a:rPr lang="nl-NL" sz="2400" i="1" dirty="0" smtClean="0">
                <a:solidFill>
                  <a:srgbClr val="FFFF00"/>
                </a:solidFill>
                <a:sym typeface="Symbol"/>
              </a:rPr>
              <a:t> </a:t>
            </a:r>
            <a:r>
              <a:rPr lang="nl-NL" sz="2400" i="1" dirty="0" err="1" smtClean="0">
                <a:solidFill>
                  <a:srgbClr val="FFFF00"/>
                </a:solidFill>
                <a:sym typeface="Symbol"/>
              </a:rPr>
              <a:t>interested</a:t>
            </a:r>
            <a:endParaRPr lang="nl-NL" sz="2400" i="1" dirty="0" smtClean="0">
              <a:solidFill>
                <a:srgbClr val="FFFF00"/>
              </a:solidFill>
              <a:sym typeface="Symbol"/>
            </a:endParaRPr>
          </a:p>
          <a:p>
            <a:r>
              <a:rPr lang="nl-NL" sz="2400" i="1" dirty="0" smtClean="0">
                <a:solidFill>
                  <a:srgbClr val="FFFF00"/>
                </a:solidFill>
                <a:sym typeface="Symbol"/>
              </a:rPr>
              <a:t>=</a:t>
            </a:r>
            <a:r>
              <a:rPr lang="nl-NL" sz="2400" i="1" dirty="0" err="1" smtClean="0">
                <a:solidFill>
                  <a:srgbClr val="FFFF00"/>
                </a:solidFill>
                <a:sym typeface="Symbol"/>
              </a:rPr>
              <a:t>you</a:t>
            </a:r>
            <a:r>
              <a:rPr lang="nl-NL" sz="2400" i="1" dirty="0" smtClean="0">
                <a:solidFill>
                  <a:srgbClr val="FFFF00"/>
                </a:solidFill>
                <a:sym typeface="Symbol"/>
              </a:rPr>
              <a:t>!</a:t>
            </a:r>
            <a:endParaRPr lang="en-GB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600" dirty="0" err="1" smtClean="0">
                <a:solidFill>
                  <a:srgbClr val="00FFFF"/>
                </a:solidFill>
              </a:rPr>
              <a:t>Theory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i="1" dirty="0" smtClean="0"/>
              <a:t>EUTHECA </a:t>
            </a:r>
            <a:r>
              <a:rPr lang="nl-NL" sz="2800" i="1" dirty="0" err="1" smtClean="0"/>
              <a:t>theory</a:t>
            </a:r>
            <a:r>
              <a:rPr lang="nl-NL" sz="2800" i="1" dirty="0" smtClean="0"/>
              <a:t> postdoc </a:t>
            </a:r>
            <a:r>
              <a:rPr lang="nl-NL" sz="2800" i="1" dirty="0" err="1" smtClean="0"/>
              <a:t>network</a:t>
            </a:r>
            <a:r>
              <a:rPr lang="nl-NL" sz="2800" i="1" dirty="0" smtClean="0"/>
              <a:t>, …</a:t>
            </a:r>
          </a:p>
          <a:p>
            <a:r>
              <a:rPr lang="nl-NL" sz="3600" dirty="0">
                <a:solidFill>
                  <a:srgbClr val="00FFFF"/>
                </a:solidFill>
              </a:rPr>
              <a:t>Computing</a:t>
            </a:r>
            <a:r>
              <a:rPr lang="nl-NL" sz="3600" dirty="0"/>
              <a:t/>
            </a:r>
            <a:br>
              <a:rPr lang="nl-NL" sz="3600" dirty="0"/>
            </a:br>
            <a:r>
              <a:rPr lang="nl-NL" sz="2800" i="1" dirty="0" err="1"/>
              <a:t>white</a:t>
            </a:r>
            <a:r>
              <a:rPr lang="nl-NL" sz="2800" i="1" dirty="0"/>
              <a:t> paper, EU-T0/APPEC workshop </a:t>
            </a:r>
            <a:r>
              <a:rPr lang="nl-NL" sz="2800" i="1" dirty="0" err="1"/>
              <a:t>early</a:t>
            </a:r>
            <a:r>
              <a:rPr lang="nl-NL" sz="2800" i="1" dirty="0"/>
              <a:t> </a:t>
            </a:r>
            <a:r>
              <a:rPr lang="nl-NL" sz="2800" i="1" dirty="0" smtClean="0"/>
              <a:t>2016?, </a:t>
            </a:r>
            <a:r>
              <a:rPr lang="nl-NL" sz="2800" i="1" dirty="0"/>
              <a:t>…</a:t>
            </a:r>
          </a:p>
          <a:p>
            <a:r>
              <a:rPr lang="nl-NL" sz="3600" dirty="0" smtClean="0">
                <a:solidFill>
                  <a:srgbClr val="00FFFF"/>
                </a:solidFill>
              </a:rPr>
              <a:t>Detector R&amp;D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i="1" dirty="0" smtClean="0"/>
              <a:t>FET-OPEN </a:t>
            </a:r>
            <a:r>
              <a:rPr lang="nl-NL" sz="2800" i="1" dirty="0" err="1" smtClean="0"/>
              <a:t>proposal</a:t>
            </a:r>
            <a:r>
              <a:rPr lang="nl-NL" sz="2800" i="1" dirty="0" smtClean="0"/>
              <a:t>(s), …</a:t>
            </a:r>
          </a:p>
          <a:p>
            <a:r>
              <a:rPr lang="nl-NL" sz="3600" dirty="0" err="1" smtClean="0">
                <a:solidFill>
                  <a:srgbClr val="00FFFF"/>
                </a:solidFill>
              </a:rPr>
              <a:t>Industry</a:t>
            </a:r>
            <a:r>
              <a:rPr lang="nl-NL" sz="3600" dirty="0" smtClean="0">
                <a:solidFill>
                  <a:srgbClr val="00FFFF"/>
                </a:solidFill>
              </a:rPr>
              <a:t>/</a:t>
            </a:r>
            <a:r>
              <a:rPr lang="nl-NL" sz="3600" dirty="0" err="1" smtClean="0">
                <a:solidFill>
                  <a:srgbClr val="00FFFF"/>
                </a:solidFill>
              </a:rPr>
              <a:t>Societal</a:t>
            </a:r>
            <a:r>
              <a:rPr lang="nl-NL" sz="3600" dirty="0" smtClean="0">
                <a:solidFill>
                  <a:srgbClr val="00FFFF"/>
                </a:solidFill>
              </a:rPr>
              <a:t> </a:t>
            </a:r>
            <a:r>
              <a:rPr lang="nl-NL" sz="3600" dirty="0" err="1" smtClean="0">
                <a:solidFill>
                  <a:srgbClr val="00FFFF"/>
                </a:solidFill>
              </a:rPr>
              <a:t>relevance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i="1" dirty="0" smtClean="0"/>
              <a:t>muon </a:t>
            </a:r>
            <a:r>
              <a:rPr lang="nl-NL" sz="2800" i="1" dirty="0" err="1" smtClean="0"/>
              <a:t>tomography</a:t>
            </a:r>
            <a:r>
              <a:rPr lang="nl-NL" sz="2800" i="1" dirty="0" smtClean="0"/>
              <a:t>? </a:t>
            </a:r>
            <a:r>
              <a:rPr lang="nl-NL" sz="2800" i="1" dirty="0" err="1" smtClean="0"/>
              <a:t>multi</a:t>
            </a:r>
            <a:r>
              <a:rPr lang="nl-NL" sz="2800" i="1" dirty="0" smtClean="0"/>
              <a:t>-sensor </a:t>
            </a:r>
            <a:r>
              <a:rPr lang="nl-NL" sz="2800" i="1" dirty="0" err="1" smtClean="0"/>
              <a:t>networks</a:t>
            </a:r>
            <a:r>
              <a:rPr lang="nl-NL" sz="2800" i="1" dirty="0" smtClean="0"/>
              <a:t>, …</a:t>
            </a:r>
          </a:p>
          <a:p>
            <a:r>
              <a:rPr lang="nl-NL" sz="3600" dirty="0" err="1" smtClean="0">
                <a:solidFill>
                  <a:srgbClr val="00FFFF"/>
                </a:solidFill>
              </a:rPr>
              <a:t>Outreach</a:t>
            </a:r>
            <a:r>
              <a:rPr lang="nl-NL" sz="3600" dirty="0" smtClean="0">
                <a:solidFill>
                  <a:srgbClr val="00FFFF"/>
                </a:solidFill>
              </a:rPr>
              <a:t>: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i="1" dirty="0" err="1" smtClean="0"/>
              <a:t>cosmic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rays</a:t>
            </a:r>
            <a:r>
              <a:rPr lang="nl-NL" sz="2800" i="1" dirty="0" smtClean="0"/>
              <a:t> @ (high) schools (EUROCOSMICS), …</a:t>
            </a:r>
          </a:p>
          <a:p>
            <a:endParaRPr lang="nl-NL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As important as </a:t>
            </a:r>
            <a:r>
              <a:rPr lang="nl-NL" dirty="0" err="1" smtClean="0"/>
              <a:t>the</a:t>
            </a:r>
            <a:r>
              <a:rPr lang="nl-NL" dirty="0" smtClean="0"/>
              <a:t> research </a:t>
            </a:r>
            <a:r>
              <a:rPr lang="nl-NL" dirty="0" err="1" smtClean="0"/>
              <a:t>themes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5417712"/>
            <a:ext cx="9144000" cy="144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71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99176" y="338175"/>
            <a:ext cx="7968414" cy="2862225"/>
            <a:chOff x="799176" y="1176375"/>
            <a:chExt cx="7968414" cy="2862225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848" y="1176375"/>
              <a:ext cx="3813742" cy="286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99176" y="1176375"/>
              <a:ext cx="3813736" cy="2369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600" dirty="0" smtClean="0">
                  <a:solidFill>
                    <a:srgbClr val="00FFFF"/>
                  </a:solidFill>
                </a:rPr>
                <a:t>Muon </a:t>
              </a:r>
              <a:r>
                <a:rPr lang="nl-NL" sz="3600" dirty="0" err="1" smtClean="0">
                  <a:solidFill>
                    <a:srgbClr val="00FFFF"/>
                  </a:solidFill>
                </a:rPr>
                <a:t>tomography</a:t>
              </a:r>
              <a:r>
                <a:rPr lang="nl-NL" sz="3600" dirty="0" smtClean="0">
                  <a:solidFill>
                    <a:srgbClr val="00FFFF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800" i="1" dirty="0" err="1" smtClean="0"/>
                <a:t>Homeland</a:t>
              </a:r>
              <a:r>
                <a:rPr lang="nl-NL" sz="2800" i="1" dirty="0" smtClean="0"/>
                <a:t> security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800" i="1" dirty="0" err="1"/>
                <a:t>V</a:t>
              </a:r>
              <a:r>
                <a:rPr lang="nl-NL" sz="2800" i="1" dirty="0" err="1" smtClean="0"/>
                <a:t>olcanic</a:t>
              </a:r>
              <a:r>
                <a:rPr lang="nl-NL" sz="2800" i="1" dirty="0" smtClean="0"/>
                <a:t> </a:t>
              </a:r>
              <a:r>
                <a:rPr lang="nl-NL" sz="2800" i="1" dirty="0" err="1" smtClean="0"/>
                <a:t>plumes</a:t>
              </a:r>
              <a:endParaRPr lang="nl-NL" sz="2800" i="1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800" i="1" dirty="0" smtClean="0"/>
                <a:t>Steel </a:t>
              </a:r>
              <a:r>
                <a:rPr lang="nl-NL" sz="2800" i="1" dirty="0" err="1" smtClean="0"/>
                <a:t>burning</a:t>
              </a:r>
              <a:r>
                <a:rPr lang="nl-NL" sz="2800" i="1" dirty="0" smtClean="0"/>
                <a:t> </a:t>
              </a:r>
              <a:r>
                <a:rPr lang="nl-NL" sz="2800" i="1" dirty="0" err="1" smtClean="0"/>
                <a:t>furnaces</a:t>
              </a:r>
              <a:endParaRPr lang="nl-NL" sz="2800" i="1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800" i="1" dirty="0" smtClean="0"/>
                <a:t>…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9176" y="4335720"/>
            <a:ext cx="7968414" cy="2369880"/>
            <a:chOff x="799176" y="4267200"/>
            <a:chExt cx="7968414" cy="236988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847"/>
            <a:stretch/>
          </p:blipFill>
          <p:spPr bwMode="auto">
            <a:xfrm>
              <a:off x="4953000" y="4267200"/>
              <a:ext cx="3814590" cy="2362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99176" y="4267200"/>
              <a:ext cx="3901709" cy="2369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600" dirty="0" smtClean="0">
                  <a:solidFill>
                    <a:srgbClr val="00FFFF"/>
                  </a:solidFill>
                </a:rPr>
                <a:t>Sensor </a:t>
              </a:r>
              <a:r>
                <a:rPr lang="nl-NL" sz="3600" dirty="0" err="1" smtClean="0">
                  <a:solidFill>
                    <a:srgbClr val="00FFFF"/>
                  </a:solidFill>
                </a:rPr>
                <a:t>networks</a:t>
              </a:r>
              <a:r>
                <a:rPr lang="nl-NL" sz="3600" dirty="0" smtClean="0">
                  <a:solidFill>
                    <a:srgbClr val="00FFFF"/>
                  </a:solidFill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800" i="1" dirty="0" smtClean="0"/>
                <a:t>Oil </a:t>
              </a:r>
              <a:r>
                <a:rPr lang="nl-NL" sz="2800" i="1" dirty="0" err="1" smtClean="0"/>
                <a:t>exploration</a:t>
              </a:r>
              <a:endParaRPr lang="nl-NL" sz="2800" i="1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800" i="1" dirty="0" smtClean="0"/>
                <a:t>Perimeter security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800" i="1" dirty="0" smtClean="0"/>
                <a:t>Earth </a:t>
              </a:r>
              <a:r>
                <a:rPr lang="nl-NL" sz="2800" i="1" dirty="0" err="1" smtClean="0"/>
                <a:t>quake</a:t>
              </a:r>
              <a:r>
                <a:rPr lang="nl-NL" sz="2800" i="1" dirty="0" smtClean="0"/>
                <a:t> monitoring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800" i="1" dirty="0" smtClean="0"/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39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600" dirty="0" err="1" smtClean="0">
                <a:solidFill>
                  <a:srgbClr val="00FFFF"/>
                </a:solidFill>
              </a:rPr>
              <a:t>Theory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i="1" dirty="0" smtClean="0"/>
              <a:t>EUTHECA </a:t>
            </a:r>
            <a:r>
              <a:rPr lang="nl-NL" sz="2800" i="1" dirty="0" err="1" smtClean="0"/>
              <a:t>theory</a:t>
            </a:r>
            <a:r>
              <a:rPr lang="nl-NL" sz="2800" i="1" dirty="0" smtClean="0"/>
              <a:t> postdoc </a:t>
            </a:r>
            <a:r>
              <a:rPr lang="nl-NL" sz="2800" i="1" dirty="0" err="1" smtClean="0"/>
              <a:t>network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aplpication</a:t>
            </a:r>
            <a:r>
              <a:rPr lang="nl-NL" sz="2800" i="1" dirty="0" smtClean="0"/>
              <a:t>, …</a:t>
            </a:r>
          </a:p>
          <a:p>
            <a:r>
              <a:rPr lang="nl-NL" sz="3600" dirty="0" smtClean="0">
                <a:solidFill>
                  <a:srgbClr val="00FFFF"/>
                </a:solidFill>
              </a:rPr>
              <a:t>Detector R&amp;D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i="1" dirty="0" smtClean="0"/>
              <a:t>FET-OPEN </a:t>
            </a:r>
            <a:r>
              <a:rPr lang="nl-NL" sz="2800" i="1" dirty="0" err="1" smtClean="0"/>
              <a:t>proposal</a:t>
            </a:r>
            <a:r>
              <a:rPr lang="nl-NL" sz="2800" i="1" dirty="0" smtClean="0"/>
              <a:t>(s), ATTRACT, …</a:t>
            </a:r>
          </a:p>
          <a:p>
            <a:r>
              <a:rPr lang="nl-NL" sz="3600" dirty="0" smtClean="0">
                <a:solidFill>
                  <a:srgbClr val="00FFFF"/>
                </a:solidFill>
              </a:rPr>
              <a:t>Computing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i="1" dirty="0" err="1" smtClean="0"/>
              <a:t>white</a:t>
            </a:r>
            <a:r>
              <a:rPr lang="nl-NL" sz="2800" i="1" dirty="0" smtClean="0"/>
              <a:t> paper, EU-T0/APPEC workshop </a:t>
            </a:r>
            <a:r>
              <a:rPr lang="nl-NL" sz="2800" i="1" dirty="0" err="1" smtClean="0"/>
              <a:t>early</a:t>
            </a:r>
            <a:r>
              <a:rPr lang="nl-NL" sz="2800" i="1" dirty="0" smtClean="0"/>
              <a:t> 2016, …</a:t>
            </a:r>
            <a:endParaRPr lang="nl-NL" i="1" dirty="0" smtClean="0"/>
          </a:p>
          <a:p>
            <a:r>
              <a:rPr lang="nl-NL" sz="3600" dirty="0" err="1" smtClean="0">
                <a:solidFill>
                  <a:srgbClr val="00FFFF"/>
                </a:solidFill>
              </a:rPr>
              <a:t>Industry</a:t>
            </a:r>
            <a:r>
              <a:rPr lang="nl-NL" sz="3600" dirty="0" smtClean="0">
                <a:solidFill>
                  <a:srgbClr val="00FFFF"/>
                </a:solidFill>
              </a:rPr>
              <a:t>/</a:t>
            </a:r>
            <a:r>
              <a:rPr lang="nl-NL" sz="3600" dirty="0" err="1" smtClean="0">
                <a:solidFill>
                  <a:srgbClr val="00FFFF"/>
                </a:solidFill>
              </a:rPr>
              <a:t>Societal</a:t>
            </a:r>
            <a:r>
              <a:rPr lang="nl-NL" sz="3600" dirty="0" smtClean="0">
                <a:solidFill>
                  <a:srgbClr val="00FFFF"/>
                </a:solidFill>
              </a:rPr>
              <a:t> </a:t>
            </a:r>
            <a:r>
              <a:rPr lang="nl-NL" sz="3600" dirty="0" err="1" smtClean="0">
                <a:solidFill>
                  <a:srgbClr val="00FFFF"/>
                </a:solidFill>
              </a:rPr>
              <a:t>relevance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i="1" dirty="0" smtClean="0"/>
              <a:t>muon </a:t>
            </a:r>
            <a:r>
              <a:rPr lang="nl-NL" sz="2800" i="1" dirty="0" err="1" smtClean="0"/>
              <a:t>tomography</a:t>
            </a:r>
            <a:r>
              <a:rPr lang="nl-NL" sz="2800" i="1" dirty="0" smtClean="0"/>
              <a:t>? </a:t>
            </a:r>
            <a:r>
              <a:rPr lang="nl-NL" sz="2800" i="1" dirty="0" err="1" smtClean="0"/>
              <a:t>multi</a:t>
            </a:r>
            <a:r>
              <a:rPr lang="nl-NL" sz="2800" i="1" dirty="0" smtClean="0"/>
              <a:t>-sensor </a:t>
            </a:r>
            <a:r>
              <a:rPr lang="nl-NL" sz="2800" i="1" dirty="0" err="1" smtClean="0"/>
              <a:t>networks</a:t>
            </a:r>
            <a:r>
              <a:rPr lang="nl-NL" sz="2800" i="1" dirty="0" smtClean="0"/>
              <a:t>, …</a:t>
            </a:r>
          </a:p>
          <a:p>
            <a:r>
              <a:rPr lang="nl-NL" sz="3600" dirty="0" err="1" smtClean="0">
                <a:solidFill>
                  <a:srgbClr val="00FFFF"/>
                </a:solidFill>
              </a:rPr>
              <a:t>Outreach</a:t>
            </a:r>
            <a:r>
              <a:rPr lang="nl-NL" sz="3600" dirty="0" smtClean="0">
                <a:solidFill>
                  <a:srgbClr val="00FFFF"/>
                </a:solidFill>
              </a:rPr>
              <a:t>: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i="1" dirty="0" err="1" smtClean="0"/>
              <a:t>cosmic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rays</a:t>
            </a:r>
            <a:r>
              <a:rPr lang="nl-NL" sz="2800" i="1" dirty="0" smtClean="0"/>
              <a:t> @ (high) schools (EUROCOSMICS), …</a:t>
            </a:r>
          </a:p>
          <a:p>
            <a:endParaRPr lang="nl-NL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Equally</a:t>
            </a:r>
            <a:r>
              <a:rPr lang="nl-NL" dirty="0" smtClean="0"/>
              <a:t> important as research </a:t>
            </a:r>
            <a:r>
              <a:rPr lang="nl-NL" dirty="0" err="1" smtClean="0"/>
              <a:t>themes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06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4712" y="228600"/>
            <a:ext cx="8903088" cy="2291549"/>
            <a:chOff x="76200" y="990600"/>
            <a:chExt cx="8903088" cy="2291549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990600"/>
              <a:ext cx="4483488" cy="2291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200" y="990600"/>
              <a:ext cx="3915367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dirty="0" smtClean="0">
                  <a:solidFill>
                    <a:srgbClr val="00FFFF"/>
                  </a:solidFill>
                </a:rPr>
                <a:t>“</a:t>
              </a:r>
              <a:r>
                <a:rPr lang="nl-NL" sz="3600" dirty="0" smtClean="0">
                  <a:solidFill>
                    <a:srgbClr val="00FFFF"/>
                  </a:solidFill>
                </a:rPr>
                <a:t>Cosmic </a:t>
              </a:r>
              <a:r>
                <a:rPr lang="nl-NL" sz="3600" dirty="0" err="1" smtClean="0">
                  <a:solidFill>
                    <a:srgbClr val="00FFFF"/>
                  </a:solidFill>
                </a:rPr>
                <a:t>sensation</a:t>
              </a:r>
              <a:r>
                <a:rPr lang="nl-NL" sz="3600" dirty="0" smtClean="0">
                  <a:solidFill>
                    <a:srgbClr val="00FFFF"/>
                  </a:solidFill>
                </a:rPr>
                <a:t>”:</a:t>
              </a:r>
              <a:endParaRPr lang="nl-NL" sz="32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NL" sz="2800" i="1" dirty="0" err="1" smtClean="0"/>
                <a:t>cosmic-ray</a:t>
              </a:r>
              <a:r>
                <a:rPr lang="nl-NL" sz="2800" i="1" dirty="0" smtClean="0"/>
                <a:t> </a:t>
              </a:r>
              <a:r>
                <a:rPr lang="nl-NL" sz="2800" i="1" dirty="0" err="1" smtClean="0"/>
                <a:t>driven</a:t>
              </a:r>
              <a:r>
                <a:rPr lang="nl-NL" sz="2800" i="1" dirty="0" smtClean="0"/>
                <a:t> </a:t>
              </a:r>
              <a:br>
                <a:rPr lang="nl-NL" sz="2800" i="1" dirty="0" smtClean="0"/>
              </a:br>
              <a:r>
                <a:rPr lang="nl-NL" sz="2800" i="1" dirty="0" err="1" smtClean="0"/>
                <a:t>dance</a:t>
              </a:r>
              <a:r>
                <a:rPr lang="nl-NL" sz="2800" i="1" dirty="0" smtClean="0"/>
                <a:t> event </a:t>
              </a:r>
              <a:endParaRPr lang="nl-NL" sz="2800" i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4712" y="3362999"/>
            <a:ext cx="8903088" cy="3342601"/>
            <a:chOff x="76200" y="3439199"/>
            <a:chExt cx="8903088" cy="3342601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439199"/>
              <a:ext cx="4483488" cy="3342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6200" y="3521095"/>
              <a:ext cx="4445128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dirty="0" smtClean="0">
                  <a:solidFill>
                    <a:srgbClr val="00FFFF"/>
                  </a:solidFill>
                </a:rPr>
                <a:t>High-school curriculum:</a:t>
              </a:r>
              <a:endParaRPr lang="nl-NL" sz="3200" dirty="0" smtClean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NL" sz="2800" i="1" dirty="0" err="1" smtClean="0"/>
                <a:t>cosmic-ray</a:t>
              </a:r>
              <a:r>
                <a:rPr lang="nl-NL" sz="2800" i="1" dirty="0" smtClean="0"/>
                <a:t> </a:t>
              </a:r>
              <a:r>
                <a:rPr lang="nl-NL" sz="2800" i="1" dirty="0" err="1" smtClean="0"/>
                <a:t>showers</a:t>
              </a:r>
              <a:endParaRPr lang="nl-NL" sz="2800" i="1" dirty="0" smtClean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NL" sz="2800" i="1" dirty="0" smtClean="0"/>
                <a:t>(muon) </a:t>
              </a:r>
              <a:r>
                <a:rPr lang="nl-NL" sz="2800" i="1" dirty="0" err="1" smtClean="0"/>
                <a:t>lifetime</a:t>
              </a:r>
              <a:endParaRPr lang="nl-NL" sz="2800" i="1" dirty="0" smtClean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NL" sz="2800" i="1" dirty="0" smtClean="0"/>
                <a:t>speed of </a:t>
              </a:r>
              <a:r>
                <a:rPr lang="nl-NL" sz="2800" i="1" dirty="0" smtClean="0"/>
                <a:t>light &amp; of </a:t>
              </a:r>
              <a:r>
                <a:rPr lang="nl-NL" sz="2800" i="1" dirty="0" err="1" smtClean="0"/>
                <a:t>muons</a:t>
              </a:r>
              <a:r>
                <a:rPr lang="nl-NL" sz="2800" i="1" dirty="0" smtClean="0"/>
                <a:t> </a:t>
              </a:r>
              <a:endParaRPr lang="nl-NL" sz="2800" i="1" dirty="0" smtClean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NL" sz="2800" i="1" dirty="0" smtClean="0"/>
                <a:t>…</a:t>
              </a:r>
              <a:endParaRPr lang="nl-NL" sz="2800" i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3865" y="6019800"/>
            <a:ext cx="382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EUROCOSMICS (IPPOG?)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2185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9169" r="3716" b="27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914400" y="833085"/>
            <a:ext cx="7079488" cy="5339115"/>
            <a:chOff x="914400" y="833085"/>
            <a:chExt cx="7079488" cy="533911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06" t="41600" r="30828" b="28476"/>
            <a:stretch/>
          </p:blipFill>
          <p:spPr bwMode="auto">
            <a:xfrm>
              <a:off x="914400" y="833085"/>
              <a:ext cx="7079488" cy="5339115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752600" y="2233462"/>
              <a:ext cx="5192313" cy="3505200"/>
            </a:xfrm>
            <a:prstGeom prst="rect">
              <a:avLst/>
            </a:prstGeom>
            <a:solidFill>
              <a:srgbClr val="0000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76400" y="1302040"/>
              <a:ext cx="5334000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6000" b="1" dirty="0" smtClean="0"/>
                <a:t>My goals: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nl-NL" sz="4400" b="1" i="1" dirty="0" smtClean="0">
                  <a:solidFill>
                    <a:srgbClr val="00FFFF"/>
                  </a:solidFill>
                </a:rPr>
                <a:t> </a:t>
              </a:r>
              <a:r>
                <a:rPr lang="nl-NL" sz="4400" b="1" i="1" dirty="0" err="1" smtClean="0">
                  <a:solidFill>
                    <a:srgbClr val="00FFFF"/>
                  </a:solidFill>
                </a:rPr>
                <a:t>Find</a:t>
              </a:r>
              <a:r>
                <a:rPr lang="nl-NL" sz="4400" b="1" i="1" dirty="0" smtClean="0">
                  <a:solidFill>
                    <a:srgbClr val="00FFFF"/>
                  </a:solidFill>
                </a:rPr>
                <a:t> matches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nl-NL" sz="4400" b="1" i="1" dirty="0" smtClean="0">
                  <a:solidFill>
                    <a:srgbClr val="00FFFF"/>
                  </a:solidFill>
                </a:rPr>
                <a:t> </a:t>
              </a:r>
              <a:r>
                <a:rPr lang="nl-NL" sz="4400" b="1" i="1" dirty="0" err="1" smtClean="0">
                  <a:solidFill>
                    <a:srgbClr val="00FFFF"/>
                  </a:solidFill>
                </a:rPr>
                <a:t>Forge</a:t>
              </a:r>
              <a:r>
                <a:rPr lang="nl-NL" sz="4400" b="1" i="1" dirty="0" smtClean="0">
                  <a:solidFill>
                    <a:srgbClr val="00FFFF"/>
                  </a:solidFill>
                </a:rPr>
                <a:t> consortia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nl-NL" sz="4400" b="1" i="1" dirty="0" smtClean="0">
                  <a:solidFill>
                    <a:srgbClr val="00FFFF"/>
                  </a:solidFill>
                </a:rPr>
                <a:t> </a:t>
              </a:r>
              <a:r>
                <a:rPr lang="nl-NL" sz="4400" b="1" i="1" dirty="0" err="1" smtClean="0">
                  <a:solidFill>
                    <a:srgbClr val="00FFFF"/>
                  </a:solidFill>
                </a:rPr>
                <a:t>Attract</a:t>
              </a:r>
              <a:r>
                <a:rPr lang="nl-NL" sz="4400" b="1" i="1" dirty="0" smtClean="0">
                  <a:solidFill>
                    <a:srgbClr val="00FFFF"/>
                  </a:solidFill>
                </a:rPr>
                <a:t> EU €’s!</a:t>
              </a:r>
            </a:p>
            <a:p>
              <a:r>
                <a:rPr lang="nl-NL" sz="4400" b="1" dirty="0" smtClean="0">
                  <a:sym typeface="Symbol"/>
                </a:rPr>
                <a:t> </a:t>
              </a:r>
              <a:r>
                <a:rPr lang="nl-NL" sz="4400" b="1" dirty="0" smtClean="0"/>
                <a:t>Boost </a:t>
              </a:r>
              <a:r>
                <a:rPr lang="nl-NL" sz="4400" b="1" dirty="0" err="1" smtClean="0"/>
                <a:t>astroparticle</a:t>
              </a:r>
              <a:r>
                <a:rPr lang="nl-NL" sz="4400" b="1" dirty="0" smtClean="0"/>
                <a:t> </a:t>
              </a:r>
              <a:br>
                <a:rPr lang="nl-NL" sz="4400" b="1" dirty="0" smtClean="0"/>
              </a:br>
              <a:r>
                <a:rPr lang="nl-NL" sz="4400" b="1" dirty="0" smtClean="0"/>
                <a:t>                     </a:t>
              </a:r>
              <a:r>
                <a:rPr lang="nl-NL" sz="4400" b="1" dirty="0" err="1" smtClean="0"/>
                <a:t>physics</a:t>
              </a:r>
              <a:endParaRPr lang="nl-NL" sz="4400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50039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ayoverguide.com/wp-content/uploads/2010/01/Panorama-Brandenburg-Gate-in-Berlin-German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67" b="15838"/>
          <a:stretch/>
        </p:blipFill>
        <p:spPr bwMode="auto">
          <a:xfrm>
            <a:off x="0" y="-304800"/>
            <a:ext cx="914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reamatico.com/data_images/paris/paris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818246"/>
            <a:ext cx="9124950" cy="40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63688" y="-4465"/>
            <a:ext cx="4180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b="1" dirty="0" smtClean="0"/>
              <a:t>November 2013, DESY/</a:t>
            </a:r>
            <a:r>
              <a:rPr lang="en-GB" sz="2400" b="1" dirty="0" err="1" smtClean="0"/>
              <a:t>Zeuthen</a:t>
            </a:r>
            <a:endParaRPr lang="en-GB" sz="2400" b="1" dirty="0" smtClean="0"/>
          </a:p>
          <a:p>
            <a:pPr algn="r"/>
            <a:r>
              <a:rPr lang="nl-NL" sz="2400" b="1" dirty="0" smtClean="0"/>
              <a:t>APPEC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62021" y="2819400"/>
            <a:ext cx="2781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b="1" dirty="0" smtClean="0"/>
              <a:t>February 2014, Paris</a:t>
            </a:r>
          </a:p>
          <a:p>
            <a:pPr algn="r"/>
            <a:r>
              <a:rPr lang="nl-NL" sz="2400" b="1" dirty="0" smtClean="0"/>
              <a:t>APPEC</a:t>
            </a:r>
            <a:endParaRPr lang="en-GB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62000"/>
            <a:ext cx="2429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Einstein </a:t>
            </a:r>
            <a:r>
              <a:rPr lang="nl-NL" sz="2000" b="1" dirty="0" err="1" smtClean="0"/>
              <a:t>Telescope</a:t>
            </a:r>
            <a:r>
              <a:rPr lang="nl-NL" sz="2000" b="1" dirty="0" smtClean="0"/>
              <a:t>, …</a:t>
            </a:r>
            <a:endParaRPr lang="en-GB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364468"/>
            <a:ext cx="2398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Underground labs, …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612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" b="1847"/>
          <a:stretch/>
        </p:blipFill>
        <p:spPr bwMode="auto">
          <a:xfrm>
            <a:off x="-76200" y="1"/>
            <a:ext cx="9296400" cy="449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88834" y="4191000"/>
            <a:ext cx="50551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rgbClr val="00FFFF"/>
                </a:solidFill>
              </a:rPr>
              <a:t>APPEC, 29-30 September 2015, Zagreb</a:t>
            </a:r>
            <a:endParaRPr lang="en-GB" sz="2400" b="1" dirty="0">
              <a:solidFill>
                <a:srgbClr val="00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826675"/>
            <a:ext cx="91440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 smtClean="0"/>
              <a:t>Analyse </a:t>
            </a:r>
            <a:r>
              <a:rPr lang="en-GB" dirty="0"/>
              <a:t>and discuss the experience of the first two years of Horizon 2020 and give advice on how to prepare successful proposals in future calls</a:t>
            </a:r>
            <a:r>
              <a:rPr lang="en-GB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Inform </a:t>
            </a:r>
            <a:r>
              <a:rPr lang="en-GB" dirty="0"/>
              <a:t>about the upcoming funding opportunities and support the community in preparing their proposals for the calls</a:t>
            </a:r>
            <a:r>
              <a:rPr lang="en-GB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Prepare </a:t>
            </a:r>
            <a:r>
              <a:rPr lang="en-GB" dirty="0"/>
              <a:t>with the community </a:t>
            </a:r>
            <a:r>
              <a:rPr lang="en-GB" dirty="0" err="1"/>
              <a:t>astroparticle</a:t>
            </a:r>
            <a:r>
              <a:rPr lang="en-GB" dirty="0"/>
              <a:t> infrastructure related activities and collaborative actions to be discussed with the European Commission as topics of future work programs (2019 and beyond).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472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0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5400" dirty="0" smtClean="0"/>
              <a:t>APPEC </a:t>
            </a:r>
            <a:r>
              <a:rPr lang="nl-NL" sz="5400" i="1" dirty="0" err="1" smtClean="0"/>
              <a:t>organisation</a:t>
            </a:r>
            <a:endParaRPr lang="en-GB" sz="54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305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34230" y="1371600"/>
            <a:ext cx="3609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</a:rPr>
              <a:t>APPEC</a:t>
            </a:r>
          </a:p>
          <a:p>
            <a:pPr algn="r"/>
            <a:r>
              <a:rPr lang="en-US" sz="3600" b="1" i="1" dirty="0" smtClean="0">
                <a:solidFill>
                  <a:schemeClr val="bg1"/>
                </a:solidFill>
              </a:rPr>
              <a:t>functional centers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524532" y="3429000"/>
            <a:ext cx="6076668" cy="837002"/>
            <a:chOff x="3372132" y="3429000"/>
            <a:chExt cx="6076668" cy="8370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132" y="3429000"/>
              <a:ext cx="865668" cy="837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204462" y="3429000"/>
              <a:ext cx="5244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 smtClean="0">
                  <a:solidFill>
                    <a:srgbClr val="0000FF"/>
                  </a:solidFill>
                </a:rPr>
                <a:t>DESY </a:t>
              </a:r>
              <a:r>
                <a:rPr lang="nl-NL" sz="2800" b="1" dirty="0">
                  <a:solidFill>
                    <a:srgbClr val="0000FF"/>
                  </a:solidFill>
                </a:rPr>
                <a:t>- </a:t>
              </a:r>
              <a:r>
                <a:rPr lang="nl-NL" sz="2800" b="1" dirty="0" smtClean="0">
                  <a:solidFill>
                    <a:srgbClr val="0000FF"/>
                  </a:solidFill>
                </a:rPr>
                <a:t>Hamburg/D</a:t>
              </a:r>
              <a:endParaRPr lang="nl-NL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04462" y="3741003"/>
              <a:ext cx="5244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u="sng" dirty="0" smtClean="0">
                  <a:solidFill>
                    <a:srgbClr val="FF0000"/>
                  </a:solidFill>
                </a:rPr>
                <a:t>Management</a:t>
              </a:r>
              <a:r>
                <a:rPr lang="nl-NL" sz="2400" b="1" dirty="0">
                  <a:solidFill>
                    <a:srgbClr val="FF0000"/>
                  </a:solidFill>
                </a:rPr>
                <a:t>,</a:t>
              </a:r>
              <a:r>
                <a:rPr lang="nl-NL" sz="1600" b="1" dirty="0">
                  <a:solidFill>
                    <a:srgbClr val="FF0000"/>
                  </a:solidFill>
                </a:rPr>
                <a:t> </a:t>
              </a:r>
              <a:r>
                <a:rPr lang="nl-NL" sz="2400" b="1" dirty="0" smtClean="0">
                  <a:solidFill>
                    <a:srgbClr val="FF0000"/>
                  </a:solidFill>
                </a:rPr>
                <a:t>Computing</a:t>
              </a:r>
              <a:r>
                <a:rPr lang="nl-NL" sz="1400" b="1" dirty="0">
                  <a:solidFill>
                    <a:srgbClr val="FF0000"/>
                  </a:solidFill>
                </a:rPr>
                <a:t> </a:t>
              </a:r>
              <a:r>
                <a:rPr lang="nl-NL" sz="2400" b="1" dirty="0" smtClean="0">
                  <a:solidFill>
                    <a:srgbClr val="FF0000"/>
                  </a:solidFill>
                </a:rPr>
                <a:t>&amp; </a:t>
              </a:r>
              <a:r>
                <a:rPr lang="nl-NL" sz="2400" b="1" dirty="0" err="1" smtClean="0">
                  <a:solidFill>
                    <a:srgbClr val="FF0000"/>
                  </a:solidFill>
                </a:rPr>
                <a:t>Industry</a:t>
              </a:r>
              <a:endParaRPr lang="nl-NL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09800" y="4306669"/>
            <a:ext cx="6985390" cy="874931"/>
            <a:chOff x="2278248" y="4306669"/>
            <a:chExt cx="6985390" cy="87493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8248" y="4338415"/>
              <a:ext cx="865670" cy="843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124200" y="4306669"/>
              <a:ext cx="217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 smtClean="0">
                  <a:solidFill>
                    <a:srgbClr val="0000FF"/>
                  </a:solidFill>
                </a:rPr>
                <a:t>APC </a:t>
              </a:r>
              <a:r>
                <a:rPr lang="nl-NL" sz="2800" b="1" dirty="0">
                  <a:solidFill>
                    <a:srgbClr val="0000FF"/>
                  </a:solidFill>
                </a:rPr>
                <a:t>- </a:t>
              </a:r>
              <a:r>
                <a:rPr lang="nl-NL" sz="2800" b="1" dirty="0" smtClean="0">
                  <a:solidFill>
                    <a:srgbClr val="0000FF"/>
                  </a:solidFill>
                </a:rPr>
                <a:t>Paris/F</a:t>
              </a:r>
              <a:endParaRPr lang="nl-NL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24200" y="4643735"/>
              <a:ext cx="6139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dirty="0" err="1" smtClean="0">
                  <a:solidFill>
                    <a:srgbClr val="FF0000"/>
                  </a:solidFill>
                </a:rPr>
                <a:t>Roadmapping</a:t>
              </a:r>
              <a:r>
                <a:rPr lang="nl-NL" sz="2400" b="1" dirty="0">
                  <a:solidFill>
                    <a:srgbClr val="FF0000"/>
                  </a:solidFill>
                </a:rPr>
                <a:t>, Common </a:t>
              </a:r>
              <a:r>
                <a:rPr lang="nl-NL" sz="2400" b="1" dirty="0" smtClean="0">
                  <a:solidFill>
                    <a:srgbClr val="FF0000"/>
                  </a:solidFill>
                </a:rPr>
                <a:t>Calls, </a:t>
              </a:r>
              <a:r>
                <a:rPr lang="nl-NL" sz="2400" b="1" dirty="0" err="1" smtClean="0">
                  <a:solidFill>
                    <a:srgbClr val="FF0000"/>
                  </a:solidFill>
                </a:rPr>
                <a:t>Interdisciplinary</a:t>
              </a:r>
              <a:endParaRPr lang="nl-NL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4400" y="5181600"/>
            <a:ext cx="3442148" cy="894286"/>
            <a:chOff x="914400" y="5181600"/>
            <a:chExt cx="3442148" cy="894286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181600"/>
              <a:ext cx="865669" cy="894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746731" y="5185276"/>
              <a:ext cx="26098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 smtClean="0">
                  <a:solidFill>
                    <a:srgbClr val="0000FF"/>
                  </a:solidFill>
                </a:rPr>
                <a:t>LSC </a:t>
              </a:r>
              <a:r>
                <a:rPr lang="nl-NL" sz="2800" b="1" dirty="0">
                  <a:solidFill>
                    <a:srgbClr val="0000FF"/>
                  </a:solidFill>
                </a:rPr>
                <a:t>- </a:t>
              </a:r>
              <a:r>
                <a:rPr lang="nl-NL" sz="2800" b="1" dirty="0" err="1" smtClean="0">
                  <a:solidFill>
                    <a:srgbClr val="0000FF"/>
                  </a:solidFill>
                </a:rPr>
                <a:t>Canfranc</a:t>
              </a:r>
              <a:r>
                <a:rPr lang="nl-NL" sz="2800" b="1" dirty="0" smtClean="0">
                  <a:solidFill>
                    <a:srgbClr val="0000FF"/>
                  </a:solidFill>
                </a:rPr>
                <a:t>/S</a:t>
              </a:r>
              <a:endParaRPr lang="nl-NL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46731" y="5486400"/>
              <a:ext cx="1581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dirty="0" smtClean="0">
                  <a:solidFill>
                    <a:srgbClr val="FF0000"/>
                  </a:solidFill>
                </a:rPr>
                <a:t>Web pages</a:t>
              </a:r>
              <a:endParaRPr lang="nl-NL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88256" y="5676974"/>
            <a:ext cx="5931944" cy="876226"/>
            <a:chOff x="3288256" y="5676974"/>
            <a:chExt cx="5931944" cy="876226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256" y="5676974"/>
              <a:ext cx="865669" cy="876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133999" y="5754469"/>
              <a:ext cx="26901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 smtClean="0">
                  <a:solidFill>
                    <a:srgbClr val="0000FF"/>
                  </a:solidFill>
                </a:rPr>
                <a:t>LNGS </a:t>
              </a:r>
              <a:r>
                <a:rPr lang="nl-NL" sz="2800" b="1" dirty="0">
                  <a:solidFill>
                    <a:srgbClr val="0000FF"/>
                  </a:solidFill>
                </a:rPr>
                <a:t>- </a:t>
              </a:r>
              <a:r>
                <a:rPr lang="nl-NL" sz="2800" b="1" dirty="0" smtClean="0">
                  <a:solidFill>
                    <a:srgbClr val="0000FF"/>
                  </a:solidFill>
                </a:rPr>
                <a:t>L'Aquila/I</a:t>
              </a:r>
              <a:endParaRPr lang="nl-NL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33999" y="6091535"/>
              <a:ext cx="50862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dirty="0" smtClean="0">
                  <a:solidFill>
                    <a:srgbClr val="FF0000"/>
                  </a:solidFill>
                </a:rPr>
                <a:t>Networking, </a:t>
              </a:r>
              <a:r>
                <a:rPr lang="nl-NL" sz="2400" b="1" dirty="0" err="1">
                  <a:solidFill>
                    <a:srgbClr val="FF0000"/>
                  </a:solidFill>
                </a:rPr>
                <a:t>Theory</a:t>
              </a:r>
              <a:r>
                <a:rPr lang="nl-NL" sz="2400" b="1" dirty="0">
                  <a:solidFill>
                    <a:srgbClr val="FF0000"/>
                  </a:solidFill>
                </a:rPr>
                <a:t>, </a:t>
              </a:r>
              <a:r>
                <a:rPr lang="nl-NL" sz="2400" b="1" dirty="0" err="1">
                  <a:solidFill>
                    <a:srgbClr val="FF0000"/>
                  </a:solidFill>
                </a:rPr>
                <a:t>Graduate</a:t>
              </a:r>
              <a:r>
                <a:rPr lang="nl-NL" sz="2400" b="1" dirty="0">
                  <a:solidFill>
                    <a:srgbClr val="FF0000"/>
                  </a:solidFill>
                </a:rPr>
                <a:t> </a:t>
              </a:r>
              <a:r>
                <a:rPr lang="nl-NL" sz="2400" b="1" dirty="0" smtClean="0">
                  <a:solidFill>
                    <a:srgbClr val="FF0000"/>
                  </a:solidFill>
                </a:rPr>
                <a:t>Schools</a:t>
              </a:r>
              <a:endParaRPr lang="nl-NL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4400" y="3468469"/>
            <a:ext cx="2362200" cy="798731"/>
            <a:chOff x="914400" y="3468469"/>
            <a:chExt cx="2362200" cy="798731"/>
          </a:xfrm>
        </p:grpSpPr>
        <p:sp>
          <p:nvSpPr>
            <p:cNvPr id="19" name="TextBox 18"/>
            <p:cNvSpPr txBox="1"/>
            <p:nvPr/>
          </p:nvSpPr>
          <p:spPr>
            <a:xfrm>
              <a:off x="1689050" y="3468469"/>
              <a:ext cx="15875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 smtClean="0">
                  <a:solidFill>
                    <a:srgbClr val="0000FF"/>
                  </a:solidFill>
                </a:rPr>
                <a:t>STFC </a:t>
              </a:r>
              <a:r>
                <a:rPr lang="nl-NL" sz="2800" b="1" dirty="0">
                  <a:solidFill>
                    <a:srgbClr val="0000FF"/>
                  </a:solidFill>
                </a:rPr>
                <a:t>- </a:t>
              </a:r>
              <a:r>
                <a:rPr lang="nl-NL" sz="2800" b="1" dirty="0" smtClean="0">
                  <a:solidFill>
                    <a:srgbClr val="0000FF"/>
                  </a:solidFill>
                </a:rPr>
                <a:t>UK</a:t>
              </a:r>
              <a:endParaRPr lang="nl-NL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89050" y="3805535"/>
              <a:ext cx="1372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dirty="0" err="1" smtClean="0">
                  <a:solidFill>
                    <a:srgbClr val="FF0000"/>
                  </a:solidFill>
                </a:rPr>
                <a:t>Outreach</a:t>
              </a:r>
              <a:endParaRPr lang="nl-NL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6" r="13746"/>
            <a:stretch/>
          </p:blipFill>
          <p:spPr bwMode="auto">
            <a:xfrm>
              <a:off x="914400" y="3504558"/>
              <a:ext cx="801125" cy="76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1676400"/>
            <a:ext cx="428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i="1" dirty="0" err="1" smtClean="0">
                <a:solidFill>
                  <a:srgbClr val="FF0000"/>
                </a:solidFill>
              </a:rPr>
              <a:t>A</a:t>
            </a:r>
            <a:r>
              <a:rPr lang="nl-NL" b="1" i="1" dirty="0" err="1" smtClean="0">
                <a:solidFill>
                  <a:schemeClr val="bg1"/>
                </a:solidFill>
              </a:rPr>
              <a:t>stro</a:t>
            </a:r>
            <a:r>
              <a:rPr lang="nl-NL" b="1" i="1" dirty="0" err="1" smtClean="0">
                <a:solidFill>
                  <a:srgbClr val="FF0000"/>
                </a:solidFill>
              </a:rPr>
              <a:t>P</a:t>
            </a:r>
            <a:r>
              <a:rPr lang="nl-NL" b="1" i="1" dirty="0" err="1" smtClean="0">
                <a:solidFill>
                  <a:schemeClr val="bg1"/>
                </a:solidFill>
              </a:rPr>
              <a:t>article</a:t>
            </a:r>
            <a:r>
              <a:rPr lang="nl-NL" b="1" i="1" dirty="0" smtClean="0">
                <a:solidFill>
                  <a:schemeClr val="bg1"/>
                </a:solidFill>
              </a:rPr>
              <a:t> </a:t>
            </a:r>
            <a:r>
              <a:rPr lang="nl-NL" b="1" i="1" dirty="0" err="1" smtClean="0">
                <a:solidFill>
                  <a:srgbClr val="FF0000"/>
                </a:solidFill>
              </a:rPr>
              <a:t>P</a:t>
            </a:r>
            <a:r>
              <a:rPr lang="nl-NL" b="1" i="1" dirty="0" err="1" smtClean="0">
                <a:solidFill>
                  <a:schemeClr val="bg1"/>
                </a:solidFill>
              </a:rPr>
              <a:t>hysics</a:t>
            </a:r>
            <a:r>
              <a:rPr lang="nl-NL" b="1" i="1" dirty="0" smtClean="0">
                <a:solidFill>
                  <a:schemeClr val="bg1"/>
                </a:solidFill>
              </a:rPr>
              <a:t> </a:t>
            </a:r>
            <a:r>
              <a:rPr lang="nl-NL" b="1" i="1" dirty="0" smtClean="0">
                <a:solidFill>
                  <a:srgbClr val="FF0000"/>
                </a:solidFill>
              </a:rPr>
              <a:t>E</a:t>
            </a:r>
            <a:r>
              <a:rPr lang="nl-NL" b="1" i="1" dirty="0" smtClean="0">
                <a:solidFill>
                  <a:schemeClr val="bg1"/>
                </a:solidFill>
              </a:rPr>
              <a:t>uropean </a:t>
            </a:r>
            <a:r>
              <a:rPr lang="nl-NL" b="1" i="1" dirty="0" smtClean="0">
                <a:solidFill>
                  <a:srgbClr val="FF0000"/>
                </a:solidFill>
              </a:rPr>
              <a:t>C</a:t>
            </a:r>
            <a:r>
              <a:rPr lang="nl-NL" b="1" i="1" dirty="0" smtClean="0">
                <a:solidFill>
                  <a:schemeClr val="bg1"/>
                </a:solidFill>
              </a:rPr>
              <a:t>onsortium</a:t>
            </a:r>
            <a:endParaRPr lang="en-GB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5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79" y="990602"/>
            <a:ext cx="9142322" cy="5867398"/>
            <a:chOff x="1679" y="990600"/>
            <a:chExt cx="9142322" cy="617219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639141" y="-646861"/>
              <a:ext cx="5867400" cy="9142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458"/>
            <a:stretch/>
          </p:blipFill>
          <p:spPr bwMode="auto">
            <a:xfrm rot="5400000" flipV="1">
              <a:off x="4410242" y="2429041"/>
              <a:ext cx="325195" cy="9142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5400" dirty="0" smtClean="0"/>
              <a:t>APPEC </a:t>
            </a:r>
            <a:r>
              <a:rPr lang="nl-NL" sz="5400" i="1" dirty="0" err="1" smtClean="0"/>
              <a:t>finances</a:t>
            </a:r>
            <a:endParaRPr lang="en-GB" sz="5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736721" y="990600"/>
            <a:ext cx="5382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3600" b="1" dirty="0" smtClean="0">
                <a:solidFill>
                  <a:srgbClr val="00FFCC"/>
                </a:solidFill>
              </a:rPr>
              <a:t>The </a:t>
            </a:r>
            <a:r>
              <a:rPr lang="nl-NL" sz="3600" b="1" dirty="0" err="1" smtClean="0">
                <a:solidFill>
                  <a:srgbClr val="00FFCC"/>
                </a:solidFill>
              </a:rPr>
              <a:t>good</a:t>
            </a:r>
            <a:r>
              <a:rPr lang="nl-NL" sz="3600" b="1" dirty="0" smtClean="0">
                <a:solidFill>
                  <a:srgbClr val="00FFCC"/>
                </a:solidFill>
              </a:rPr>
              <a:t> news:</a:t>
            </a:r>
          </a:p>
          <a:p>
            <a:pPr algn="r"/>
            <a:r>
              <a:rPr lang="nl-NL" sz="3600" i="1" dirty="0" smtClean="0">
                <a:solidFill>
                  <a:srgbClr val="00FFCC"/>
                </a:solidFill>
              </a:rPr>
              <a:t>EU-</a:t>
            </a:r>
            <a:r>
              <a:rPr lang="nl-NL" sz="3600" i="1" dirty="0" err="1" smtClean="0">
                <a:solidFill>
                  <a:srgbClr val="00FFCC"/>
                </a:solidFill>
              </a:rPr>
              <a:t>FAs</a:t>
            </a:r>
            <a:r>
              <a:rPr lang="nl-NL" sz="3600" i="1" dirty="0" smtClean="0">
                <a:solidFill>
                  <a:srgbClr val="00FFCC"/>
                </a:solidFill>
              </a:rPr>
              <a:t> </a:t>
            </a:r>
            <a:r>
              <a:rPr lang="nl-NL" sz="3600" i="1" dirty="0" err="1" smtClean="0">
                <a:solidFill>
                  <a:srgbClr val="00FFCC"/>
                </a:solidFill>
              </a:rPr>
              <a:t>spending</a:t>
            </a:r>
            <a:r>
              <a:rPr lang="nl-NL" sz="3600" i="1" dirty="0" smtClean="0">
                <a:solidFill>
                  <a:srgbClr val="00FFCC"/>
                </a:solidFill>
              </a:rPr>
              <a:t> </a:t>
            </a:r>
            <a:r>
              <a:rPr lang="nl-NL" sz="3600" i="1" dirty="0" smtClean="0">
                <a:solidFill>
                  <a:srgbClr val="00FFCC"/>
                </a:solidFill>
                <a:sym typeface="Symbol"/>
              </a:rPr>
              <a:t></a:t>
            </a:r>
            <a:r>
              <a:rPr lang="nl-NL" sz="3600" i="1" dirty="0" smtClean="0">
                <a:solidFill>
                  <a:srgbClr val="00FFCC"/>
                </a:solidFill>
              </a:rPr>
              <a:t>70 M€/</a:t>
            </a:r>
            <a:r>
              <a:rPr lang="nl-NL" sz="3600" i="1" dirty="0" err="1" smtClean="0">
                <a:solidFill>
                  <a:srgbClr val="00FFCC"/>
                </a:solidFill>
              </a:rPr>
              <a:t>yr</a:t>
            </a:r>
            <a:endParaRPr lang="nl-NL" sz="3600" i="1" dirty="0">
              <a:solidFill>
                <a:srgbClr val="00FF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2304" y="685800"/>
            <a:ext cx="2869696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1300" b="1" dirty="0" smtClean="0">
                <a:solidFill>
                  <a:srgbClr val="0000FF"/>
                </a:solidFill>
              </a:rPr>
              <a:t>€</a:t>
            </a:r>
            <a:endParaRPr lang="nl-NL" sz="413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3061" y="5733871"/>
            <a:ext cx="4236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3600" b="1" dirty="0" smtClean="0">
                <a:solidFill>
                  <a:srgbClr val="00FFFF"/>
                </a:solidFill>
              </a:rPr>
              <a:t>The “bad” news:</a:t>
            </a:r>
          </a:p>
          <a:p>
            <a:pPr algn="r"/>
            <a:r>
              <a:rPr lang="nl-NL" sz="3600" i="1" dirty="0" smtClean="0">
                <a:solidFill>
                  <a:srgbClr val="00FFFF"/>
                </a:solidFill>
              </a:rPr>
              <a:t>We (=</a:t>
            </a:r>
            <a:r>
              <a:rPr lang="nl-NL" sz="3600" i="1" dirty="0" err="1" smtClean="0">
                <a:solidFill>
                  <a:srgbClr val="00FFFF"/>
                </a:solidFill>
              </a:rPr>
              <a:t>you</a:t>
            </a:r>
            <a:r>
              <a:rPr lang="nl-NL" sz="3600" i="1" dirty="0" smtClean="0">
                <a:solidFill>
                  <a:srgbClr val="00FFFF"/>
                </a:solidFill>
              </a:rPr>
              <a:t>) want more</a:t>
            </a:r>
            <a:endParaRPr lang="nl-NL" sz="3600" i="1" dirty="0">
              <a:solidFill>
                <a:srgbClr val="00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5075" y="36493"/>
            <a:ext cx="332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 dirty="0" smtClean="0"/>
              <a:t>70-80 k€/</a:t>
            </a:r>
            <a:r>
              <a:rPr lang="nl-NL" sz="2800" dirty="0" err="1" smtClean="0"/>
              <a:t>year</a:t>
            </a:r>
            <a:r>
              <a:rPr lang="nl-NL" sz="2800" dirty="0" smtClean="0"/>
              <a:t> …</a:t>
            </a:r>
          </a:p>
          <a:p>
            <a:pPr algn="r"/>
            <a:r>
              <a:rPr lang="nl-NL" sz="2800" dirty="0" smtClean="0"/>
              <a:t>+ manpower </a:t>
            </a:r>
            <a:endParaRPr lang="en-GB" sz="2800" dirty="0"/>
          </a:p>
        </p:txBody>
      </p:sp>
      <p:sp>
        <p:nvSpPr>
          <p:cNvPr id="2" name="Rectangle 1"/>
          <p:cNvSpPr/>
          <p:nvPr/>
        </p:nvSpPr>
        <p:spPr>
          <a:xfrm>
            <a:off x="1981200" y="112693"/>
            <a:ext cx="2438400" cy="801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4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43000"/>
            <a:ext cx="9296400" cy="6172200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Direct investment subsidies: </a:t>
            </a:r>
            <a:r>
              <a:rPr lang="nl-NL" dirty="0" smtClean="0">
                <a:solidFill>
                  <a:srgbClr val="FFFF00"/>
                </a:solidFill>
              </a:rPr>
              <a:t>none, </a:t>
            </a:r>
            <a:r>
              <a:rPr lang="nl-NL" dirty="0" smtClean="0">
                <a:solidFill>
                  <a:srgbClr val="FFFF00"/>
                </a:solidFill>
              </a:rPr>
              <a:t>sorry</a:t>
            </a:r>
          </a:p>
          <a:p>
            <a:r>
              <a:rPr lang="nl-NL" dirty="0" err="1" smtClean="0"/>
              <a:t>Nevertheless</a:t>
            </a:r>
            <a:r>
              <a:rPr lang="nl-NL" dirty="0" smtClean="0"/>
              <a:t>: APPEC members </a:t>
            </a:r>
            <a:r>
              <a:rPr lang="nl-NL" dirty="0" err="1" smtClean="0"/>
              <a:t>represent</a:t>
            </a:r>
            <a:r>
              <a:rPr lang="nl-NL" dirty="0" smtClean="0"/>
              <a:t> or </a:t>
            </a:r>
            <a:br>
              <a:rPr lang="nl-NL" dirty="0" smtClean="0"/>
            </a:br>
            <a:r>
              <a:rPr lang="nl-NL" dirty="0" smtClean="0"/>
              <a:t>have access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national</a:t>
            </a:r>
            <a:r>
              <a:rPr lang="nl-NL" dirty="0" smtClean="0"/>
              <a:t> </a:t>
            </a:r>
            <a:r>
              <a:rPr lang="nl-NL" dirty="0" err="1" smtClean="0"/>
              <a:t>funding</a:t>
            </a:r>
            <a:r>
              <a:rPr lang="nl-NL" dirty="0" smtClean="0"/>
              <a:t> </a:t>
            </a:r>
            <a:r>
              <a:rPr lang="nl-NL" dirty="0" err="1" smtClean="0"/>
              <a:t>agencies</a:t>
            </a:r>
            <a:r>
              <a:rPr lang="nl-NL" dirty="0" smtClean="0"/>
              <a:t> </a:t>
            </a:r>
          </a:p>
          <a:p>
            <a:r>
              <a:rPr lang="nl-NL" dirty="0" smtClean="0"/>
              <a:t>Indirect support: </a:t>
            </a:r>
          </a:p>
          <a:p>
            <a:pPr lvl="1"/>
            <a:r>
              <a:rPr lang="nl-NL" i="1" dirty="0" err="1" smtClean="0">
                <a:solidFill>
                  <a:srgbClr val="FFFF00"/>
                </a:solidFill>
              </a:rPr>
              <a:t>Roadmapping</a:t>
            </a:r>
            <a:r>
              <a:rPr lang="nl-NL" i="1" dirty="0" smtClean="0">
                <a:solidFill>
                  <a:srgbClr val="FFFF00"/>
                </a:solidFill>
              </a:rPr>
              <a:t> (in </a:t>
            </a:r>
            <a:r>
              <a:rPr lang="nl-NL" i="1" dirty="0" err="1" smtClean="0">
                <a:solidFill>
                  <a:srgbClr val="FFFF00"/>
                </a:solidFill>
              </a:rPr>
              <a:t>my</a:t>
            </a:r>
            <a:r>
              <a:rPr lang="nl-NL" i="1" dirty="0" smtClean="0">
                <a:solidFill>
                  <a:srgbClr val="FFFF00"/>
                </a:solidFill>
              </a:rPr>
              <a:t> opinion: </a:t>
            </a:r>
            <a:r>
              <a:rPr lang="nl-NL" i="1" dirty="0" err="1" smtClean="0">
                <a:solidFill>
                  <a:srgbClr val="FFFF00"/>
                </a:solidFill>
              </a:rPr>
              <a:t>very</a:t>
            </a:r>
            <a:r>
              <a:rPr lang="nl-NL" i="1" dirty="0" smtClean="0">
                <a:solidFill>
                  <a:srgbClr val="FFFF00"/>
                </a:solidFill>
              </a:rPr>
              <a:t> important … </a:t>
            </a:r>
            <a:r>
              <a:rPr lang="nl-NL" i="1" dirty="0" err="1" smtClean="0">
                <a:solidFill>
                  <a:srgbClr val="FFFF00"/>
                </a:solidFill>
              </a:rPr>
              <a:t>if</a:t>
            </a:r>
            <a:r>
              <a:rPr lang="nl-NL" i="1" dirty="0" smtClean="0">
                <a:solidFill>
                  <a:srgbClr val="FFFF00"/>
                </a:solidFill>
              </a:rPr>
              <a:t> </a:t>
            </a:r>
            <a:r>
              <a:rPr lang="nl-NL" i="1" dirty="0" err="1" smtClean="0">
                <a:solidFill>
                  <a:srgbClr val="FFFF00"/>
                </a:solidFill>
              </a:rPr>
              <a:t>done</a:t>
            </a:r>
            <a:r>
              <a:rPr lang="nl-NL" i="1" dirty="0" smtClean="0">
                <a:solidFill>
                  <a:srgbClr val="FFFF00"/>
                </a:solidFill>
              </a:rPr>
              <a:t> right)</a:t>
            </a:r>
            <a:endParaRPr lang="nl-NL" i="1" dirty="0">
              <a:solidFill>
                <a:srgbClr val="FFFF00"/>
              </a:solidFill>
            </a:endParaRPr>
          </a:p>
          <a:p>
            <a:pPr lvl="1"/>
            <a:r>
              <a:rPr lang="nl-NL" dirty="0" err="1" smtClean="0"/>
              <a:t>Inter</a:t>
            </a:r>
            <a:r>
              <a:rPr lang="nl-NL" dirty="0"/>
              <a:t>-</a:t>
            </a:r>
            <a:r>
              <a:rPr lang="nl-NL" dirty="0" smtClean="0"/>
              <a:t>agency </a:t>
            </a:r>
            <a:r>
              <a:rPr lang="nl-NL" dirty="0" err="1" smtClean="0"/>
              <a:t>discussions</a:t>
            </a:r>
            <a:r>
              <a:rPr lang="nl-NL" dirty="0" smtClean="0"/>
              <a:t> on investment </a:t>
            </a:r>
            <a:r>
              <a:rPr lang="nl-NL" dirty="0" err="1" smtClean="0"/>
              <a:t>funding</a:t>
            </a:r>
            <a:r>
              <a:rPr lang="nl-NL" dirty="0" smtClean="0"/>
              <a:t> (</a:t>
            </a:r>
            <a:r>
              <a:rPr lang="nl-NL" dirty="0" err="1" smtClean="0"/>
              <a:t>roadmap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APPEC c</a:t>
            </a:r>
            <a:r>
              <a:rPr lang="nl-NL" dirty="0" smtClean="0"/>
              <a:t>ommon </a:t>
            </a:r>
            <a:r>
              <a:rPr lang="nl-NL" dirty="0" smtClean="0"/>
              <a:t>calls i.e. </a:t>
            </a:r>
            <a:r>
              <a:rPr lang="nl-NL" dirty="0" err="1" smtClean="0"/>
              <a:t>people</a:t>
            </a:r>
            <a:endParaRPr lang="nl-NL" dirty="0" smtClean="0"/>
          </a:p>
          <a:p>
            <a:pPr lvl="1"/>
            <a:r>
              <a:rPr lang="nl-NL" b="1" dirty="0" smtClean="0">
                <a:solidFill>
                  <a:srgbClr val="00FFFF"/>
                </a:solidFill>
              </a:rPr>
              <a:t>Workshops </a:t>
            </a:r>
            <a:r>
              <a:rPr lang="nl-NL" b="1" dirty="0" err="1" smtClean="0">
                <a:solidFill>
                  <a:srgbClr val="00FFFF"/>
                </a:solidFill>
              </a:rPr>
              <a:t>aimed</a:t>
            </a:r>
            <a:r>
              <a:rPr lang="nl-NL" b="1" dirty="0" smtClean="0">
                <a:solidFill>
                  <a:srgbClr val="00FFFF"/>
                </a:solidFill>
              </a:rPr>
              <a:t> at </a:t>
            </a:r>
            <a:r>
              <a:rPr lang="nl-NL" b="1" dirty="0" err="1" smtClean="0">
                <a:solidFill>
                  <a:srgbClr val="00FFFF"/>
                </a:solidFill>
              </a:rPr>
              <a:t>funding</a:t>
            </a:r>
            <a:r>
              <a:rPr lang="nl-NL" b="1" dirty="0" smtClean="0">
                <a:solidFill>
                  <a:srgbClr val="00FFFF"/>
                </a:solidFill>
              </a:rPr>
              <a:t> </a:t>
            </a:r>
            <a:r>
              <a:rPr lang="nl-NL" b="1" dirty="0" err="1" smtClean="0">
                <a:solidFill>
                  <a:srgbClr val="00FFFF"/>
                </a:solidFill>
              </a:rPr>
              <a:t>opportunities</a:t>
            </a:r>
            <a:r>
              <a:rPr lang="nl-NL" b="1" dirty="0" smtClean="0">
                <a:solidFill>
                  <a:srgbClr val="00FFFF"/>
                </a:solidFill>
              </a:rPr>
              <a:t> (e.g. H2020)</a:t>
            </a:r>
            <a:r>
              <a:rPr lang="nl-NL" dirty="0" smtClean="0"/>
              <a:t> </a:t>
            </a:r>
          </a:p>
          <a:p>
            <a:pPr lvl="1"/>
            <a:r>
              <a:rPr lang="nl-NL" dirty="0" smtClean="0"/>
              <a:t>Support </a:t>
            </a:r>
            <a:r>
              <a:rPr lang="nl-NL" dirty="0" smtClean="0"/>
              <a:t>letters</a:t>
            </a:r>
            <a:endParaRPr lang="nl-NL" dirty="0" smtClean="0"/>
          </a:p>
          <a:p>
            <a:pPr marL="0" indent="0">
              <a:buNone/>
            </a:pPr>
            <a:r>
              <a:rPr lang="nl-NL" sz="1900" dirty="0" smtClean="0"/>
              <a:t>  </a:t>
            </a:r>
          </a:p>
          <a:p>
            <a:r>
              <a:rPr lang="nl-NL" dirty="0" err="1">
                <a:solidFill>
                  <a:srgbClr val="00FFCC"/>
                </a:solidFill>
              </a:rPr>
              <a:t>C</a:t>
            </a:r>
            <a:r>
              <a:rPr lang="nl-NL" dirty="0" err="1" smtClean="0">
                <a:solidFill>
                  <a:srgbClr val="00FFCC"/>
                </a:solidFill>
              </a:rPr>
              <a:t>ollaboration</a:t>
            </a:r>
            <a:r>
              <a:rPr lang="nl-NL" dirty="0" smtClean="0">
                <a:solidFill>
                  <a:srgbClr val="00FFCC"/>
                </a:solidFill>
              </a:rPr>
              <a:t> &amp; </a:t>
            </a:r>
            <a:r>
              <a:rPr lang="nl-NL" dirty="0" err="1" smtClean="0">
                <a:solidFill>
                  <a:srgbClr val="00FFCC"/>
                </a:solidFill>
              </a:rPr>
              <a:t>inter</a:t>
            </a:r>
            <a:r>
              <a:rPr lang="nl-NL" dirty="0" smtClean="0">
                <a:solidFill>
                  <a:srgbClr val="00FFCC"/>
                </a:solidFill>
              </a:rPr>
              <a:t>-agency </a:t>
            </a:r>
            <a:r>
              <a:rPr lang="nl-NL" dirty="0" err="1" smtClean="0">
                <a:solidFill>
                  <a:srgbClr val="00FFCC"/>
                </a:solidFill>
              </a:rPr>
              <a:t>discussions</a:t>
            </a:r>
            <a:r>
              <a:rPr lang="nl-NL" dirty="0" smtClean="0">
                <a:solidFill>
                  <a:srgbClr val="00FFCC"/>
                </a:solidFill>
              </a:rPr>
              <a:t> </a:t>
            </a:r>
            <a:r>
              <a:rPr lang="nl-NL" dirty="0" err="1" smtClean="0">
                <a:solidFill>
                  <a:srgbClr val="00FFCC"/>
                </a:solidFill>
              </a:rPr>
              <a:t>become</a:t>
            </a:r>
            <a:r>
              <a:rPr lang="nl-NL" dirty="0" smtClean="0">
                <a:solidFill>
                  <a:srgbClr val="00FFCC"/>
                </a:solidFill>
              </a:rPr>
              <a:t>  </a:t>
            </a:r>
            <a:r>
              <a:rPr lang="nl-NL" dirty="0" err="1" smtClean="0">
                <a:solidFill>
                  <a:srgbClr val="00FFCC"/>
                </a:solidFill>
              </a:rPr>
              <a:t>essential</a:t>
            </a:r>
            <a:r>
              <a:rPr lang="nl-NL" dirty="0" smtClean="0">
                <a:solidFill>
                  <a:srgbClr val="00FFCC"/>
                </a:solidFill>
              </a:rPr>
              <a:t> </a:t>
            </a:r>
            <a:r>
              <a:rPr lang="nl-NL" dirty="0" err="1" smtClean="0">
                <a:solidFill>
                  <a:srgbClr val="00FFCC"/>
                </a:solidFill>
              </a:rPr>
              <a:t>once</a:t>
            </a:r>
            <a:r>
              <a:rPr lang="nl-NL" dirty="0" smtClean="0">
                <a:solidFill>
                  <a:srgbClr val="00FFCC"/>
                </a:solidFill>
              </a:rPr>
              <a:t> </a:t>
            </a:r>
            <a:r>
              <a:rPr lang="nl-NL" dirty="0" err="1" smtClean="0">
                <a:solidFill>
                  <a:srgbClr val="00FFCC"/>
                </a:solidFill>
              </a:rPr>
              <a:t>investments</a:t>
            </a:r>
            <a:r>
              <a:rPr lang="nl-NL" dirty="0" smtClean="0">
                <a:solidFill>
                  <a:srgbClr val="00FFCC"/>
                </a:solidFill>
              </a:rPr>
              <a:t> </a:t>
            </a:r>
            <a:r>
              <a:rPr lang="nl-NL" dirty="0" err="1" smtClean="0">
                <a:solidFill>
                  <a:srgbClr val="00FFCC"/>
                </a:solidFill>
              </a:rPr>
              <a:t>needs</a:t>
            </a:r>
            <a:r>
              <a:rPr lang="nl-NL" dirty="0" smtClean="0">
                <a:solidFill>
                  <a:srgbClr val="00FFCC"/>
                </a:solidFill>
              </a:rPr>
              <a:t> </a:t>
            </a:r>
            <a:r>
              <a:rPr lang="nl-NL" dirty="0" err="1" smtClean="0">
                <a:solidFill>
                  <a:srgbClr val="00FFCC"/>
                </a:solidFill>
              </a:rPr>
              <a:t>exceed</a:t>
            </a:r>
            <a:r>
              <a:rPr lang="nl-NL" dirty="0" smtClean="0">
                <a:solidFill>
                  <a:srgbClr val="00FFCC"/>
                </a:solidFill>
              </a:rPr>
              <a:t> 10-20 M€ </a:t>
            </a:r>
          </a:p>
          <a:p>
            <a:pPr lvl="1"/>
            <a:r>
              <a:rPr lang="nl-NL" dirty="0" err="1" smtClean="0">
                <a:solidFill>
                  <a:srgbClr val="00FFCC"/>
                </a:solidFill>
              </a:rPr>
              <a:t>Collaboration</a:t>
            </a:r>
            <a:r>
              <a:rPr lang="nl-NL" dirty="0" smtClean="0">
                <a:solidFill>
                  <a:srgbClr val="00FFCC"/>
                </a:solidFill>
              </a:rPr>
              <a:t> </a:t>
            </a:r>
            <a:r>
              <a:rPr lang="nl-NL" dirty="0" err="1" smtClean="0">
                <a:solidFill>
                  <a:srgbClr val="00FFCC"/>
                </a:solidFill>
              </a:rPr>
              <a:t>size</a:t>
            </a:r>
            <a:r>
              <a:rPr lang="nl-NL" dirty="0" smtClean="0">
                <a:solidFill>
                  <a:srgbClr val="00FFCC"/>
                </a:solidFill>
              </a:rPr>
              <a:t>: sets </a:t>
            </a:r>
            <a:r>
              <a:rPr lang="nl-NL" dirty="0" err="1" smtClean="0">
                <a:solidFill>
                  <a:srgbClr val="00FFCC"/>
                </a:solidFill>
              </a:rPr>
              <a:t>scale</a:t>
            </a:r>
            <a:r>
              <a:rPr lang="nl-NL" dirty="0" smtClean="0">
                <a:solidFill>
                  <a:srgbClr val="00FFCC"/>
                </a:solidFill>
              </a:rPr>
              <a:t> of overall </a:t>
            </a:r>
            <a:r>
              <a:rPr lang="nl-NL" dirty="0" err="1" smtClean="0">
                <a:solidFill>
                  <a:srgbClr val="00FFCC"/>
                </a:solidFill>
              </a:rPr>
              <a:t>annual</a:t>
            </a:r>
            <a:r>
              <a:rPr lang="nl-NL" dirty="0" smtClean="0">
                <a:solidFill>
                  <a:srgbClr val="00FFCC"/>
                </a:solidFill>
              </a:rPr>
              <a:t> investment</a:t>
            </a:r>
          </a:p>
          <a:p>
            <a:r>
              <a:rPr lang="nl-NL" i="1" dirty="0" err="1">
                <a:solidFill>
                  <a:srgbClr val="00FFCC"/>
                </a:solidFill>
              </a:rPr>
              <a:t>S</a:t>
            </a:r>
            <a:r>
              <a:rPr lang="nl-NL" i="1" dirty="0" err="1" smtClean="0">
                <a:solidFill>
                  <a:srgbClr val="00FFCC"/>
                </a:solidFill>
              </a:rPr>
              <a:t>uggestions</a:t>
            </a:r>
            <a:r>
              <a:rPr lang="nl-NL" i="1" dirty="0" smtClean="0">
                <a:solidFill>
                  <a:srgbClr val="00FFCC"/>
                </a:solidFill>
              </a:rPr>
              <a:t> </a:t>
            </a:r>
            <a:r>
              <a:rPr lang="nl-NL" i="1" dirty="0" err="1" smtClean="0">
                <a:solidFill>
                  <a:srgbClr val="00FFCC"/>
                </a:solidFill>
              </a:rPr>
              <a:t>to</a:t>
            </a:r>
            <a:r>
              <a:rPr lang="nl-NL" i="1" dirty="0" smtClean="0">
                <a:solidFill>
                  <a:srgbClr val="00FFCC"/>
                </a:solidFill>
              </a:rPr>
              <a:t> </a:t>
            </a:r>
            <a:r>
              <a:rPr lang="nl-NL" i="1" dirty="0" err="1" smtClean="0">
                <a:solidFill>
                  <a:srgbClr val="00FFCC"/>
                </a:solidFill>
              </a:rPr>
              <a:t>improve</a:t>
            </a:r>
            <a:r>
              <a:rPr lang="nl-NL" i="1" dirty="0" smtClean="0">
                <a:solidFill>
                  <a:srgbClr val="00FFCC"/>
                </a:solidFill>
              </a:rPr>
              <a:t> APPEC operations are </a:t>
            </a:r>
            <a:r>
              <a:rPr lang="nl-NL" i="1" dirty="0" err="1" smtClean="0">
                <a:solidFill>
                  <a:srgbClr val="00FFCC"/>
                </a:solidFill>
              </a:rPr>
              <a:t>welcome</a:t>
            </a:r>
            <a:endParaRPr lang="en-GB" i="1" dirty="0">
              <a:solidFill>
                <a:srgbClr val="00FFCC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5400" dirty="0" smtClean="0"/>
              <a:t>APPEC </a:t>
            </a:r>
            <a:r>
              <a:rPr lang="nl-NL" sz="5400" i="1" dirty="0" smtClean="0"/>
              <a:t>impact …</a:t>
            </a:r>
            <a:endParaRPr lang="en-GB" sz="5400" i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00200" y="4953000"/>
            <a:ext cx="563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8600" y="4267200"/>
            <a:ext cx="533400" cy="0"/>
          </a:xfrm>
          <a:prstGeom prst="straightConnector1">
            <a:avLst/>
          </a:prstGeom>
          <a:ln w="5715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534400" y="4267200"/>
            <a:ext cx="533400" cy="0"/>
          </a:xfrm>
          <a:prstGeom prst="straightConnector1">
            <a:avLst/>
          </a:prstGeom>
          <a:ln w="5715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09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5400" dirty="0" smtClean="0"/>
              <a:t>APPEC </a:t>
            </a:r>
            <a:r>
              <a:rPr lang="nl-NL" sz="5400" i="1" dirty="0" err="1" smtClean="0"/>
              <a:t>roadmapping</a:t>
            </a:r>
            <a:endParaRPr lang="en-GB" sz="54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5" t="10788" r="32803" b="6250"/>
          <a:stretch/>
        </p:blipFill>
        <p:spPr bwMode="auto">
          <a:xfrm>
            <a:off x="80542" y="1977892"/>
            <a:ext cx="2967458" cy="411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542" y="1488491"/>
            <a:ext cx="682884" cy="380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2008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1869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5400" dirty="0" smtClean="0"/>
              <a:t>APPEC </a:t>
            </a:r>
            <a:r>
              <a:rPr lang="nl-NL" sz="5400" i="1" dirty="0" err="1" smtClean="0"/>
              <a:t>roadmapping</a:t>
            </a:r>
            <a:endParaRPr lang="en-GB" sz="54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5" t="10788" r="32803" b="6250"/>
          <a:stretch/>
        </p:blipFill>
        <p:spPr bwMode="auto">
          <a:xfrm>
            <a:off x="80542" y="1977892"/>
            <a:ext cx="2967458" cy="411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542" y="1488491"/>
            <a:ext cx="682884" cy="380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2008</a:t>
            </a:r>
            <a:endParaRPr lang="nl-NL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048000" y="1487090"/>
            <a:ext cx="2971800" cy="4626000"/>
            <a:chOff x="3048000" y="1487090"/>
            <a:chExt cx="2971800" cy="46260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4" t="10655" r="32578" b="6108"/>
            <a:stretch/>
          </p:blipFill>
          <p:spPr bwMode="auto">
            <a:xfrm>
              <a:off x="3113254" y="1968376"/>
              <a:ext cx="2906546" cy="414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48000" y="1487090"/>
              <a:ext cx="669332" cy="383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dirty="0" smtClean="0"/>
                <a:t>2011</a:t>
              </a:r>
              <a:endParaRPr lang="nl-NL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145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5400" dirty="0" smtClean="0"/>
              <a:t>APPEC </a:t>
            </a:r>
            <a:r>
              <a:rPr lang="nl-NL" sz="5400" i="1" dirty="0" err="1" smtClean="0"/>
              <a:t>roadmapping</a:t>
            </a:r>
            <a:endParaRPr lang="en-GB" sz="54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5" t="10788" r="32803" b="6250"/>
          <a:stretch/>
        </p:blipFill>
        <p:spPr bwMode="auto">
          <a:xfrm>
            <a:off x="80542" y="1977892"/>
            <a:ext cx="2967458" cy="411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542" y="1488491"/>
            <a:ext cx="682884" cy="380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2008</a:t>
            </a:r>
            <a:endParaRPr lang="nl-NL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048000" y="1487090"/>
            <a:ext cx="2971800" cy="4626000"/>
            <a:chOff x="3048000" y="1487090"/>
            <a:chExt cx="2971800" cy="46260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4" t="10655" r="32578" b="6108"/>
            <a:stretch/>
          </p:blipFill>
          <p:spPr bwMode="auto">
            <a:xfrm>
              <a:off x="3113254" y="1968376"/>
              <a:ext cx="2906546" cy="414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48000" y="1487090"/>
              <a:ext cx="669332" cy="383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dirty="0" smtClean="0"/>
                <a:t>2011</a:t>
              </a:r>
              <a:endParaRPr lang="nl-NL" sz="24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9800" y="1447800"/>
            <a:ext cx="3013476" cy="4665290"/>
            <a:chOff x="6019800" y="1447800"/>
            <a:chExt cx="3013476" cy="4665290"/>
          </a:xfrm>
        </p:grpSpPr>
        <p:pic>
          <p:nvPicPr>
            <p:cNvPr id="9" name="Picture 3" descr="C:\Users\z66\AppData\Local\Microsoft\Windows\Temporary Internet Files\Content.IE5\O198Z37V\APPEC-Strategy-2016-cov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968376"/>
              <a:ext cx="2937276" cy="4144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019800" y="1447800"/>
              <a:ext cx="949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dirty="0" smtClean="0"/>
                <a:t>2016?</a:t>
              </a:r>
              <a:endParaRPr lang="nl-NL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145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36457</TotalTime>
  <Words>369</Words>
  <Application>Microsoft Office PowerPoint</Application>
  <PresentationFormat>On-screen Show (4:3)</PresentationFormat>
  <Paragraphs>134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APPEC organisation</vt:lpstr>
      <vt:lpstr>APPEC finances</vt:lpstr>
      <vt:lpstr>APPEC impact …</vt:lpstr>
      <vt:lpstr>APPEC roadmapping</vt:lpstr>
      <vt:lpstr>APPEC roadmapping</vt:lpstr>
      <vt:lpstr>APPEC roadmapping</vt:lpstr>
      <vt:lpstr>APPEC research themes</vt:lpstr>
      <vt:lpstr>APPEC roadmap: contents/timeline</vt:lpstr>
      <vt:lpstr>As important as the research themes</vt:lpstr>
      <vt:lpstr>PowerPoint Presentation</vt:lpstr>
      <vt:lpstr>Equally important as research themes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Linde</dc:creator>
  <cp:lastModifiedBy>Frank LINDE</cp:lastModifiedBy>
  <cp:revision>295</cp:revision>
  <cp:lastPrinted>2015-09-28T08:01:18Z</cp:lastPrinted>
  <dcterms:created xsi:type="dcterms:W3CDTF">2015-03-31T10:35:29Z</dcterms:created>
  <dcterms:modified xsi:type="dcterms:W3CDTF">2015-09-29T09:45:30Z</dcterms:modified>
</cp:coreProperties>
</file>