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8"/>
  </p:notesMasterIdLst>
  <p:sldIdLst>
    <p:sldId id="351" r:id="rId2"/>
    <p:sldId id="360" r:id="rId3"/>
    <p:sldId id="361" r:id="rId4"/>
    <p:sldId id="362" r:id="rId5"/>
    <p:sldId id="364" r:id="rId6"/>
    <p:sldId id="36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351"/>
            <p14:sldId id="360"/>
            <p14:sldId id="361"/>
            <p14:sldId id="362"/>
            <p14:sldId id="364"/>
            <p14:sldId id="3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527"/>
    <a:srgbClr val="9A9AC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4" autoAdjust="0"/>
    <p:restoredTop sz="96875" autoAdjust="0"/>
  </p:normalViewPr>
  <p:slideViewPr>
    <p:cSldViewPr>
      <p:cViewPr>
        <p:scale>
          <a:sx n="76" d="100"/>
          <a:sy n="76" d="100"/>
        </p:scale>
        <p:origin x="-133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00F830A1-3891-4B82-A120-081866556DA0}" type="datetimeFigureOut">
              <a:rPr lang="en-GB"/>
              <a:pPr/>
              <a:t>29/09/2015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58CC9574-A819-4FE4-99A7-1E27AD09ADC2}" type="slidenum">
              <a:rPr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732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appec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498600"/>
            <a:ext cx="14859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047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Straight Connector 8"/>
          <p:cNvCxnSpPr/>
          <p:nvPr/>
        </p:nvCxnSpPr>
        <p:spPr>
          <a:xfrm>
            <a:off x="3265488" y="3432175"/>
            <a:ext cx="4392612" cy="1588"/>
          </a:xfrm>
          <a:prstGeom prst="line">
            <a:avLst/>
          </a:prstGeom>
          <a:ln w="3175" cmpd="sng">
            <a:solidFill>
              <a:srgbClr val="0AA8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9"/>
          <p:cNvSpPr txBox="1"/>
          <p:nvPr/>
        </p:nvSpPr>
        <p:spPr>
          <a:xfrm>
            <a:off x="4572000" y="3378200"/>
            <a:ext cx="5861050" cy="368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CH" sz="1800" dirty="0" err="1" smtClean="0">
                <a:solidFill>
                  <a:srgbClr val="0AA8C8"/>
                </a:solidFill>
                <a:latin typeface="Helvetica Neue UltraLight" charset="0"/>
                <a:cs typeface="Helvetica Neue UltraLight" charset="0"/>
              </a:rPr>
              <a:t>Astroparticle</a:t>
            </a:r>
            <a:r>
              <a:rPr lang="fr-CH" sz="1800" dirty="0" smtClean="0">
                <a:solidFill>
                  <a:srgbClr val="0AA8C8"/>
                </a:solidFill>
                <a:latin typeface="Helvetica Neue UltraLight" charset="0"/>
                <a:cs typeface="Helvetica Neue UltraLight" charset="0"/>
              </a:rPr>
              <a:t> </a:t>
            </a:r>
            <a:r>
              <a:rPr lang="fr-CH" sz="1800" dirty="0" err="1" smtClean="0">
                <a:solidFill>
                  <a:srgbClr val="0AA8C8"/>
                </a:solidFill>
                <a:latin typeface="Helvetica Neue UltraLight" charset="0"/>
                <a:cs typeface="Helvetica Neue UltraLight" charset="0"/>
              </a:rPr>
              <a:t>Physics</a:t>
            </a:r>
            <a:r>
              <a:rPr lang="fr-CH" sz="1800" dirty="0" smtClean="0">
                <a:solidFill>
                  <a:srgbClr val="0AA8C8"/>
                </a:solidFill>
                <a:latin typeface="Helvetica Neue UltraLight" charset="0"/>
                <a:cs typeface="Helvetica Neue UltraLight" charset="0"/>
              </a:rPr>
              <a:t> for Europe</a:t>
            </a:r>
            <a:endParaRPr lang="en-US" sz="1800" dirty="0" smtClean="0">
              <a:solidFill>
                <a:srgbClr val="0AA8C8"/>
              </a:solidFill>
              <a:latin typeface="Helvetica Neue UltraLight" charset="0"/>
              <a:cs typeface="Helvetica Neue UltraLight" charset="0"/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934E2-BBB6-4D34-BB01-078E9AA25260}" type="datetimeFigureOut">
              <a:rPr kumimoji="0" lang="en-GB" smtClean="0"/>
              <a:pPr/>
              <a:t>29/09/2015</a:t>
            </a:fld>
            <a:endParaRPr kumimoji="0" lang="fr-FR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3820FCD-5F4C-4989-BE05-0A8208BCBC21}" type="slidenum">
              <a:rPr kumimoji="0" lang="fr-FR" smtClean="0"/>
              <a:pPr/>
              <a:t>‹#›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45002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6037"/>
            <a:ext cx="8229600" cy="11525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32250"/>
            <a:ext cx="8229600" cy="1054100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89BA17"/>
                </a:solidFill>
                <a:latin typeface="Helvetica Neue UltraLight"/>
                <a:cs typeface="Helvetica Neue Ultra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 b="0" i="0">
                <a:solidFill>
                  <a:srgbClr val="0AA8C8"/>
                </a:solidFill>
                <a:latin typeface="Helvetica Neue UltraLight"/>
                <a:cs typeface="Helvetica Neue UltraLight"/>
              </a:defRPr>
            </a:lvl1pPr>
          </a:lstStyle>
          <a:p>
            <a:fld id="{A258050E-B668-4FA7-85AD-C750C80A6E9B}" type="datetimeFigureOut">
              <a:rPr kumimoji="0" lang="en-GB" smtClean="0"/>
              <a:pPr/>
              <a:t>29/09/2015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0" i="0">
                <a:solidFill>
                  <a:srgbClr val="0AA8C8"/>
                </a:solidFill>
                <a:latin typeface="Helvetica Neue UltraLight"/>
                <a:cs typeface="Helvetica Neue UltraLight"/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AA8C8"/>
                </a:solidFill>
              </a:defRPr>
            </a:lvl1pPr>
          </a:lstStyle>
          <a:p>
            <a:fld id="{240D5ECE-8B49-45CD-BE81-EF81920D1969}" type="slidenum">
              <a:rPr kumimoji="0" lang="fr-FR" smtClean="0"/>
              <a:pPr/>
              <a:t>‹#›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74395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89517"/>
            <a:ext cx="8229600" cy="1179458"/>
          </a:xfrm>
          <a:prstGeom prst="rect">
            <a:avLst/>
          </a:prstGeom>
        </p:spPr>
        <p:txBody>
          <a:bodyPr anchor="t"/>
          <a:lstStyle>
            <a:lvl1pPr algn="ctr">
              <a:defRPr sz="4000" b="1" strike="noStrike" cap="none"/>
            </a:lvl1pPr>
          </a:lstStyle>
          <a:p>
            <a:r>
              <a:rPr lang="en-GB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06713"/>
            <a:ext cx="82295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2952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‹#›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62492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5034"/>
            <a:ext cx="3008313" cy="119993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05034"/>
            <a:ext cx="5111750" cy="48211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37793"/>
            <a:ext cx="3008313" cy="3288370"/>
          </a:xfrm>
        </p:spPr>
        <p:txBody>
          <a:bodyPr/>
          <a:lstStyle>
            <a:lvl1pPr marL="0" indent="0">
              <a:buNone/>
              <a:defRPr sz="1400">
                <a:solidFill>
                  <a:srgbClr val="F2952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29/09/2015</a:t>
            </a:fld>
            <a:endParaRPr kumimoji="0"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‹#›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5443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29/09/2015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‹#›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82642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29/09/2015</a:t>
            </a:fld>
            <a:endParaRPr kumimoji="0"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‹#›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4939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29/09/2015</a:t>
            </a:fld>
            <a:endParaRPr kumimoji="0"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‹#›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58697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18118"/>
            <a:ext cx="8229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331309"/>
            <a:ext cx="8229600" cy="33962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Faire glisser l'image vers l'espace réservé ou cliquer sur l'icône pour l'ajouter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482896"/>
            <a:ext cx="8229600" cy="6893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29/09/2015</a:t>
            </a:fld>
            <a:endParaRPr kumimoji="0"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‹#›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50696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rgbClr val="0AA8C8"/>
                </a:solidFill>
                <a:latin typeface="Helvetica Neue UltraLight"/>
                <a:ea typeface="+mn-ea"/>
                <a:cs typeface="Helvetica Neue UltraLight"/>
              </a:defRPr>
            </a:lvl1pPr>
          </a:lstStyle>
          <a:p>
            <a:fld id="{A258050E-B668-4FA7-85AD-C750C80A6E9B}" type="datetimeFigureOut">
              <a:rPr kumimoji="0" lang="en-GB" smtClean="0"/>
              <a:pPr/>
              <a:t>29/09/2015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rgbClr val="5B5C5E"/>
                </a:solidFill>
                <a:latin typeface="Helvetica Neue UltraLight"/>
                <a:ea typeface="+mn-ea"/>
                <a:cs typeface="Helvetica Neue UltraLight"/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BA17"/>
                </a:solidFill>
                <a:latin typeface="Helvetica Neue UltraLight" charset="0"/>
                <a:cs typeface="Helvetica Neue UltraLight" charset="0"/>
              </a:defRPr>
            </a:lvl1pPr>
          </a:lstStyle>
          <a:p>
            <a:fld id="{240D5ECE-8B49-45CD-BE81-EF81920D1969}" type="slidenum">
              <a:rPr kumimoji="0" lang="fr-FR" smtClean="0"/>
              <a:pPr/>
              <a:t>‹#›</a:t>
            </a:fld>
            <a:endParaRPr kumimoji="0" lang="fr-FR"/>
          </a:p>
        </p:txBody>
      </p:sp>
      <p:pic>
        <p:nvPicPr>
          <p:cNvPr id="1030" name="Picture 6" descr="header2.jp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</p:sldLayoutIdLst>
  <p:txStyles>
    <p:titleStyle>
      <a:lvl1pPr algn="r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AA8C8"/>
          </a:solidFill>
          <a:latin typeface="Helvetica Neue UltraLight"/>
          <a:ea typeface="ＭＳ Ｐゴシック" charset="-128"/>
          <a:cs typeface="Helvetica Neue UltraLight"/>
        </a:defRPr>
      </a:lvl1pPr>
      <a:lvl2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2pPr>
      <a:lvl3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3pPr>
      <a:lvl4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4pPr>
      <a:lvl5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5pPr>
      <a:lvl6pPr marL="4572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6pPr>
      <a:lvl7pPr marL="9144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7pPr>
      <a:lvl8pPr marL="13716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8pPr>
      <a:lvl9pPr marL="18288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89BA17"/>
          </a:solidFill>
          <a:latin typeface="Helvetica Neue Light"/>
          <a:ea typeface="ＭＳ Ｐゴシック" charset="-128"/>
          <a:cs typeface="Helvetica Neue Light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AA8C8"/>
          </a:solidFill>
          <a:latin typeface="Helvetica Neue Light"/>
          <a:ea typeface="ＭＳ Ｐゴシック" charset="-128"/>
          <a:cs typeface="Helvetica Neue Light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F29527"/>
          </a:solidFill>
          <a:latin typeface="Helvetica Neue Light"/>
          <a:ea typeface="ＭＳ Ｐゴシック" charset="-128"/>
          <a:cs typeface="Helvetica Neue Light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560A4"/>
          </a:solidFill>
          <a:latin typeface="Helvetica Neue Light"/>
          <a:ea typeface="ＭＳ Ｐゴシック" charset="-128"/>
          <a:cs typeface="Helvetica Neue Light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 Neue Light"/>
          <a:ea typeface="ＭＳ Ｐゴシック" charset="-128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280831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APPEC </a:t>
            </a:r>
            <a:r>
              <a:rPr lang="de-DE" b="1" dirty="0" err="1" smtClean="0">
                <a:solidFill>
                  <a:schemeClr val="tx2">
                    <a:lumMod val="75000"/>
                  </a:schemeClr>
                </a:solidFill>
              </a:rPr>
              <a:t>Horizon</a:t>
            </a:r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 2020 Workshop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de-DE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de-DE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tx2">
                    <a:lumMod val="75000"/>
                  </a:schemeClr>
                </a:solidFill>
              </a:rPr>
              <a:t>September 29/30, 2015 - Zagreb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b="1" dirty="0">
                <a:solidFill>
                  <a:schemeClr val="tx2">
                    <a:lumMod val="75000"/>
                  </a:schemeClr>
                </a:solidFill>
              </a:rPr>
              <a:t>APPEC </a:t>
            </a:r>
            <a:r>
              <a:rPr lang="de-DE" sz="2400" b="1" dirty="0" err="1">
                <a:solidFill>
                  <a:schemeClr val="tx2">
                    <a:lumMod val="75000"/>
                  </a:schemeClr>
                </a:solidFill>
              </a:rPr>
              <a:t>Horizon</a:t>
            </a:r>
            <a:r>
              <a:rPr lang="de-DE" sz="2400" b="1" dirty="0">
                <a:solidFill>
                  <a:schemeClr val="tx2">
                    <a:lumMod val="75000"/>
                  </a:schemeClr>
                </a:solidFill>
              </a:rPr>
              <a:t> 2020 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</a:rPr>
              <a:t>Workshop – Zagreb 2015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000" dirty="0" err="1" smtClean="0">
                <a:solidFill>
                  <a:srgbClr val="002060"/>
                </a:solidFill>
              </a:rPr>
              <a:t>Is</a:t>
            </a:r>
            <a:r>
              <a:rPr lang="de-DE" sz="2000" dirty="0" smtClean="0">
                <a:solidFill>
                  <a:srgbClr val="002060"/>
                </a:solidFill>
              </a:rPr>
              <a:t> a </a:t>
            </a:r>
            <a:r>
              <a:rPr lang="de-DE" sz="2000" dirty="0" err="1" smtClean="0">
                <a:solidFill>
                  <a:srgbClr val="002060"/>
                </a:solidFill>
              </a:rPr>
              <a:t>continuation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of</a:t>
            </a:r>
            <a:r>
              <a:rPr lang="de-DE" sz="2000" dirty="0" smtClean="0">
                <a:solidFill>
                  <a:srgbClr val="002060"/>
                </a:solidFill>
              </a:rPr>
              <a:t> a </a:t>
            </a:r>
            <a:r>
              <a:rPr lang="de-DE" sz="2000" dirty="0" err="1" smtClean="0">
                <a:solidFill>
                  <a:srgbClr val="002060"/>
                </a:solidFill>
              </a:rPr>
              <a:t>series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of</a:t>
            </a:r>
            <a:r>
              <a:rPr lang="de-DE" sz="2000" dirty="0" smtClean="0">
                <a:solidFill>
                  <a:srgbClr val="002060"/>
                </a:solidFill>
              </a:rPr>
              <a:t> APPEC </a:t>
            </a:r>
            <a:r>
              <a:rPr lang="de-DE" sz="2000" dirty="0" err="1" smtClean="0">
                <a:solidFill>
                  <a:srgbClr val="002060"/>
                </a:solidFill>
              </a:rPr>
              <a:t>workshops</a:t>
            </a:r>
            <a:endParaRPr lang="de-DE" sz="20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000" dirty="0" err="1" smtClean="0">
                <a:solidFill>
                  <a:srgbClr val="002060"/>
                </a:solidFill>
              </a:rPr>
              <a:t>What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to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achieve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with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this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meeting</a:t>
            </a:r>
            <a:r>
              <a:rPr lang="de-DE" sz="2000" dirty="0" smtClean="0">
                <a:solidFill>
                  <a:srgbClr val="002060"/>
                </a:solidFill>
              </a:rPr>
              <a:t>: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solidFill>
                  <a:srgbClr val="002060"/>
                </a:solidFill>
              </a:rPr>
              <a:t>Analyse</a:t>
            </a:r>
            <a:r>
              <a:rPr lang="en-US" sz="1800" dirty="0">
                <a:solidFill>
                  <a:srgbClr val="002060"/>
                </a:solidFill>
              </a:rPr>
              <a:t> and discuss the experience of the first two years of Horizon 2020 </a:t>
            </a:r>
            <a:r>
              <a:rPr lang="en-US" sz="1800" dirty="0" smtClean="0">
                <a:solidFill>
                  <a:srgbClr val="002060"/>
                </a:solidFill>
              </a:rPr>
              <a:t>(2014/15) and </a:t>
            </a:r>
            <a:r>
              <a:rPr lang="en-US" sz="1800" dirty="0">
                <a:solidFill>
                  <a:srgbClr val="002060"/>
                </a:solidFill>
              </a:rPr>
              <a:t>give advice on how to prepare successful proposals in future calls</a:t>
            </a:r>
            <a:r>
              <a:rPr lang="en-US" sz="1800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</a:rPr>
              <a:t>Inform </a:t>
            </a:r>
            <a:r>
              <a:rPr lang="en-US" sz="1800" dirty="0">
                <a:solidFill>
                  <a:srgbClr val="002060"/>
                </a:solidFill>
              </a:rPr>
              <a:t>about the upcoming funding opportunities </a:t>
            </a:r>
            <a:r>
              <a:rPr lang="en-US" sz="1800" dirty="0" smtClean="0">
                <a:solidFill>
                  <a:srgbClr val="002060"/>
                </a:solidFill>
              </a:rPr>
              <a:t>(2016/17) and </a:t>
            </a:r>
            <a:r>
              <a:rPr lang="en-US" sz="1800" dirty="0">
                <a:solidFill>
                  <a:srgbClr val="002060"/>
                </a:solidFill>
              </a:rPr>
              <a:t>support the community in preparing their proposals for the calls</a:t>
            </a:r>
            <a:r>
              <a:rPr lang="en-US" sz="1800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</a:rPr>
              <a:t>Prepare </a:t>
            </a:r>
            <a:r>
              <a:rPr lang="en-US" sz="1800" dirty="0">
                <a:solidFill>
                  <a:srgbClr val="002060"/>
                </a:solidFill>
              </a:rPr>
              <a:t>with the community astroparticle infrastructure related activities and collaborative actions to be discussed with the European Commission as topics of future work programs (</a:t>
            </a:r>
            <a:r>
              <a:rPr lang="en-US" sz="1800" dirty="0" smtClean="0">
                <a:solidFill>
                  <a:srgbClr val="002060"/>
                </a:solidFill>
              </a:rPr>
              <a:t>2018 </a:t>
            </a:r>
            <a:r>
              <a:rPr lang="en-US" sz="1800" dirty="0">
                <a:solidFill>
                  <a:srgbClr val="002060"/>
                </a:solidFill>
              </a:rPr>
              <a:t>and beyond). </a:t>
            </a:r>
            <a:endParaRPr lang="de-DE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71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rghoef\ownCloud_APPEC_shared\intern\Horizon2020_Zagreb\APPEC-Zagreb_2015_final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63" y="1066519"/>
            <a:ext cx="9099550" cy="574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56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rghoef\ownCloud_APPEC_shared\intern\Horizon2020_Zagreb\APPEC-Zagreb_2015_final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933" y="103856"/>
            <a:ext cx="13223275" cy="835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24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rghoef\ownCloud_APPEC_shared\intern\Horizon2020_Zagreb\APPEC-Zagreb_2015_final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89240" y="1066519"/>
            <a:ext cx="13954835" cy="88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80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b="1" dirty="0">
                <a:solidFill>
                  <a:schemeClr val="tx2">
                    <a:lumMod val="75000"/>
                  </a:schemeClr>
                </a:solidFill>
              </a:rPr>
              <a:t>APPEC </a:t>
            </a:r>
            <a:r>
              <a:rPr lang="de-DE" sz="2400" b="1" dirty="0" err="1">
                <a:solidFill>
                  <a:schemeClr val="tx2">
                    <a:lumMod val="75000"/>
                  </a:schemeClr>
                </a:solidFill>
              </a:rPr>
              <a:t>Horizon</a:t>
            </a:r>
            <a:r>
              <a:rPr lang="de-DE" sz="2400" b="1" dirty="0">
                <a:solidFill>
                  <a:schemeClr val="tx2">
                    <a:lumMod val="75000"/>
                  </a:schemeClr>
                </a:solidFill>
              </a:rPr>
              <a:t> 2020 </a:t>
            </a: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</a:rPr>
              <a:t>Workshop – Zagreb 2015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Thanks for your intention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and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let us have a productive meeting!</a:t>
            </a:r>
            <a:endParaRPr lang="de-DE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PEC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131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APPEC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2013-09-25T13:06:09Z</dcterms:created>
  <dcterms:modified xsi:type="dcterms:W3CDTF">2015-09-29T09:53:40Z</dcterms:modified>
</cp:coreProperties>
</file>