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7" r:id="rId4"/>
    <p:sldId id="278" r:id="rId5"/>
    <p:sldId id="264" r:id="rId6"/>
    <p:sldId id="294" r:id="rId7"/>
    <p:sldId id="269" r:id="rId8"/>
    <p:sldId id="274" r:id="rId9"/>
    <p:sldId id="268" r:id="rId10"/>
    <p:sldId id="293" r:id="rId11"/>
    <p:sldId id="270" r:id="rId12"/>
    <p:sldId id="280" r:id="rId13"/>
    <p:sldId id="284" r:id="rId14"/>
    <p:sldId id="289" r:id="rId15"/>
    <p:sldId id="283" r:id="rId16"/>
    <p:sldId id="291" r:id="rId17"/>
    <p:sldId id="285" r:id="rId18"/>
    <p:sldId id="279" r:id="rId19"/>
    <p:sldId id="286" r:id="rId20"/>
    <p:sldId id="287" r:id="rId21"/>
    <p:sldId id="288" r:id="rId22"/>
    <p:sldId id="273" r:id="rId23"/>
    <p:sldId id="276" r:id="rId24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99"/>
    <a:srgbClr val="FF0066"/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118" autoAdjust="0"/>
    <p:restoredTop sz="98228" autoAdjust="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132" y="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Prezentare_zagreb\Grafic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E:\Prezentare_zagreb\Grafice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Prezentare_zagreb\Grafic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1600" dirty="0"/>
              <a:t>Evaluated/Successful proposals: country of coordinator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352607365854461E-2"/>
          <c:y val="0.13594197584423745"/>
          <c:w val="0.89132943073840687"/>
          <c:h val="0.6166776477147852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75000"/>
                    <a:shade val="85000"/>
                    <a:satMod val="230000"/>
                  </a:schemeClr>
                </a:gs>
                <a:gs pos="25000">
                  <a:schemeClr val="accent1">
                    <a:tint val="90000"/>
                    <a:shade val="70000"/>
                    <a:satMod val="220000"/>
                  </a:schemeClr>
                </a:gs>
                <a:gs pos="50000">
                  <a:schemeClr val="accent1">
                    <a:tint val="90000"/>
                    <a:shade val="58000"/>
                    <a:satMod val="225000"/>
                  </a:schemeClr>
                </a:gs>
                <a:gs pos="65000">
                  <a:schemeClr val="accent1">
                    <a:tint val="90000"/>
                    <a:shade val="58000"/>
                    <a:satMod val="225000"/>
                  </a:schemeClr>
                </a:gs>
                <a:gs pos="80000">
                  <a:schemeClr val="accent1">
                    <a:tint val="90000"/>
                    <a:shade val="69000"/>
                    <a:satMod val="220000"/>
                  </a:schemeClr>
                </a:gs>
                <a:gs pos="100000">
                  <a:schemeClr val="accent1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Sheet1!$A$9:$A$28</c:f>
              <c:strCache>
                <c:ptCount val="20"/>
                <c:pt idx="0">
                  <c:v>BG - Bulgaria</c:v>
                </c:pt>
                <c:pt idx="1">
                  <c:v>CY - Cyprus</c:v>
                </c:pt>
                <c:pt idx="2">
                  <c:v>CZ - Czech Republic</c:v>
                </c:pt>
                <c:pt idx="3">
                  <c:v>EE - Estonia</c:v>
                </c:pt>
                <c:pt idx="4">
                  <c:v>HR - Croatia</c:v>
                </c:pt>
                <c:pt idx="5">
                  <c:v>HU - Hungary</c:v>
                </c:pt>
                <c:pt idx="6">
                  <c:v>LT - Lithuania</c:v>
                </c:pt>
                <c:pt idx="7">
                  <c:v>LU - Luxembourg</c:v>
                </c:pt>
                <c:pt idx="8">
                  <c:v>LV - Latvia</c:v>
                </c:pt>
                <c:pt idx="9">
                  <c:v>MT - Malta</c:v>
                </c:pt>
                <c:pt idx="10">
                  <c:v>PL - Poland</c:v>
                </c:pt>
                <c:pt idx="11">
                  <c:v>PT - Portugal</c:v>
                </c:pt>
                <c:pt idx="12">
                  <c:v>RO - Romania</c:v>
                </c:pt>
                <c:pt idx="13">
                  <c:v>SI - Slovenia</c:v>
                </c:pt>
                <c:pt idx="14">
                  <c:v>SK - Slovakia</c:v>
                </c:pt>
                <c:pt idx="15">
                  <c:v>ME - Montenegro</c:v>
                </c:pt>
                <c:pt idx="16">
                  <c:v>RS - Serbia</c:v>
                </c:pt>
                <c:pt idx="17">
                  <c:v>TR - Turkey</c:v>
                </c:pt>
                <c:pt idx="18">
                  <c:v>AL - Albania</c:v>
                </c:pt>
                <c:pt idx="19">
                  <c:v>FO - Faroe Islands</c:v>
                </c:pt>
              </c:strCache>
            </c:strRef>
          </c:cat>
          <c:val>
            <c:numRef>
              <c:f>Sheet1!$B$9:$B$28</c:f>
              <c:numCache>
                <c:formatCode>General</c:formatCode>
                <c:ptCount val="20"/>
                <c:pt idx="0">
                  <c:v>11</c:v>
                </c:pt>
                <c:pt idx="1">
                  <c:v>14</c:v>
                </c:pt>
                <c:pt idx="2">
                  <c:v>10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3</c:v>
                </c:pt>
                <c:pt idx="7">
                  <c:v>1</c:v>
                </c:pt>
                <c:pt idx="8">
                  <c:v>7</c:v>
                </c:pt>
                <c:pt idx="9">
                  <c:v>5</c:v>
                </c:pt>
                <c:pt idx="10">
                  <c:v>19</c:v>
                </c:pt>
                <c:pt idx="11">
                  <c:v>9</c:v>
                </c:pt>
                <c:pt idx="12">
                  <c:v>24</c:v>
                </c:pt>
                <c:pt idx="13">
                  <c:v>11</c:v>
                </c:pt>
                <c:pt idx="14">
                  <c:v>13</c:v>
                </c:pt>
                <c:pt idx="15">
                  <c:v>1</c:v>
                </c:pt>
                <c:pt idx="16">
                  <c:v>15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75000"/>
                    <a:shade val="85000"/>
                    <a:satMod val="230000"/>
                  </a:schemeClr>
                </a:gs>
                <a:gs pos="25000">
                  <a:schemeClr val="accent2">
                    <a:tint val="90000"/>
                    <a:shade val="70000"/>
                    <a:satMod val="220000"/>
                  </a:schemeClr>
                </a:gs>
                <a:gs pos="50000">
                  <a:schemeClr val="accent2">
                    <a:tint val="90000"/>
                    <a:shade val="58000"/>
                    <a:satMod val="225000"/>
                  </a:schemeClr>
                </a:gs>
                <a:gs pos="65000">
                  <a:schemeClr val="accent2">
                    <a:tint val="90000"/>
                    <a:shade val="58000"/>
                    <a:satMod val="225000"/>
                  </a:schemeClr>
                </a:gs>
                <a:gs pos="80000">
                  <a:schemeClr val="accent2">
                    <a:tint val="90000"/>
                    <a:shade val="69000"/>
                    <a:satMod val="220000"/>
                  </a:schemeClr>
                </a:gs>
                <a:gs pos="100000">
                  <a:schemeClr val="accent2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Sheet1!$A$9:$A$28</c:f>
              <c:strCache>
                <c:ptCount val="20"/>
                <c:pt idx="0">
                  <c:v>BG - Bulgaria</c:v>
                </c:pt>
                <c:pt idx="1">
                  <c:v>CY - Cyprus</c:v>
                </c:pt>
                <c:pt idx="2">
                  <c:v>CZ - Czech Republic</c:v>
                </c:pt>
                <c:pt idx="3">
                  <c:v>EE - Estonia</c:v>
                </c:pt>
                <c:pt idx="4">
                  <c:v>HR - Croatia</c:v>
                </c:pt>
                <c:pt idx="5">
                  <c:v>HU - Hungary</c:v>
                </c:pt>
                <c:pt idx="6">
                  <c:v>LT - Lithuania</c:v>
                </c:pt>
                <c:pt idx="7">
                  <c:v>LU - Luxembourg</c:v>
                </c:pt>
                <c:pt idx="8">
                  <c:v>LV - Latvia</c:v>
                </c:pt>
                <c:pt idx="9">
                  <c:v>MT - Malta</c:v>
                </c:pt>
                <c:pt idx="10">
                  <c:v>PL - Poland</c:v>
                </c:pt>
                <c:pt idx="11">
                  <c:v>PT - Portugal</c:v>
                </c:pt>
                <c:pt idx="12">
                  <c:v>RO - Romania</c:v>
                </c:pt>
                <c:pt idx="13">
                  <c:v>SI - Slovenia</c:v>
                </c:pt>
                <c:pt idx="14">
                  <c:v>SK - Slovakia</c:v>
                </c:pt>
                <c:pt idx="15">
                  <c:v>ME - Montenegro</c:v>
                </c:pt>
                <c:pt idx="16">
                  <c:v>RS - Serbia</c:v>
                </c:pt>
                <c:pt idx="17">
                  <c:v>TR - Turkey</c:v>
                </c:pt>
                <c:pt idx="18">
                  <c:v>AL - Albania</c:v>
                </c:pt>
                <c:pt idx="19">
                  <c:v>FO - Faroe Islands</c:v>
                </c:pt>
              </c:strCache>
            </c:strRef>
          </c:cat>
          <c:val>
            <c:numRef>
              <c:f>Sheet1!$C$9:$C$28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6515200"/>
        <c:axId val="64931520"/>
      </c:barChart>
      <c:catAx>
        <c:axId val="8651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31520"/>
        <c:crosses val="autoZero"/>
        <c:auto val="1"/>
        <c:lblAlgn val="ctr"/>
        <c:lblOffset val="100"/>
        <c:noMultiLvlLbl val="0"/>
      </c:catAx>
      <c:valAx>
        <c:axId val="6493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1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u="none" strike="noStrike" baseline="0" dirty="0" smtClean="0">
                <a:effectLst/>
              </a:rPr>
              <a:t>Evaluated/above threshold proposals: </a:t>
            </a:r>
            <a:r>
              <a:rPr lang="en-US" sz="1800" b="1" i="0" u="none" strike="noStrike" baseline="0" dirty="0" smtClean="0">
                <a:effectLst/>
              </a:rPr>
              <a:t>t</a:t>
            </a:r>
            <a:r>
              <a:rPr lang="en-US" sz="1800" dirty="0" smtClean="0"/>
              <a:t>hematic </a:t>
            </a:r>
            <a:r>
              <a:rPr lang="en-US" sz="1800" dirty="0"/>
              <a:t>c</a:t>
            </a:r>
            <a:r>
              <a:rPr lang="en-US" sz="1800" dirty="0" smtClean="0"/>
              <a:t>overage</a:t>
            </a:r>
            <a:endParaRPr lang="en-US" sz="1800" dirty="0"/>
          </a:p>
        </c:rich>
      </c:tx>
      <c:layout>
        <c:manualLayout>
          <c:xMode val="edge"/>
          <c:yMode val="edge"/>
          <c:x val="0.13504637205873868"/>
          <c:y val="1.9607939632545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Sheet1!$F$20</c:f>
              <c:strCache>
                <c:ptCount val="1"/>
                <c:pt idx="0">
                  <c:v>PHY CHEM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Sheet1!$G$20:$H$20</c:f>
              <c:numCache>
                <c:formatCode>General</c:formatCode>
                <c:ptCount val="2"/>
                <c:pt idx="0">
                  <c:v>32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Sheet1!$F$21</c:f>
              <c:strCache>
                <c:ptCount val="1"/>
                <c:pt idx="0">
                  <c:v> INDUSTRY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Sheet1!$G$21:$H$21</c:f>
              <c:numCache>
                <c:formatCode>General</c:formatCode>
                <c:ptCount val="2"/>
                <c:pt idx="0">
                  <c:v>27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Sheet1!$F$22</c:f>
              <c:strCache>
                <c:ptCount val="1"/>
                <c:pt idx="0">
                  <c:v>SOC SCIE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Sheet1!$G$22:$H$22</c:f>
              <c:numCache>
                <c:formatCode>General</c:formatCode>
                <c:ptCount val="2"/>
                <c:pt idx="0">
                  <c:v>20</c:v>
                </c:pt>
                <c:pt idx="1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Sheet1!$F$23</c:f>
              <c:strCache>
                <c:ptCount val="1"/>
                <c:pt idx="0">
                  <c:v>AGRI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Sheet1!$G$23:$H$23</c:f>
              <c:numCache>
                <c:formatCode>General</c:formatCode>
                <c:ptCount val="2"/>
                <c:pt idx="0">
                  <c:v>14</c:v>
                </c:pt>
                <c:pt idx="1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Sheet1!$F$24</c:f>
              <c:strCache>
                <c:ptCount val="1"/>
                <c:pt idx="0">
                  <c:v>ENV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Sheet1!$G$24:$H$24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</c:ser>
        <c:ser>
          <c:idx val="5"/>
          <c:order val="5"/>
          <c:tx>
            <c:strRef>
              <c:f>Sheet1!$F$25</c:f>
              <c:strCache>
                <c:ptCount val="1"/>
                <c:pt idx="0">
                  <c:v>MEDICIN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Sheet1!$G$25:$H$25</c:f>
              <c:numCache>
                <c:formatCode>General</c:formatCode>
                <c:ptCount val="2"/>
                <c:pt idx="0">
                  <c:v>37</c:v>
                </c:pt>
                <c:pt idx="1">
                  <c:v>22</c:v>
                </c:pt>
              </c:numCache>
            </c:numRef>
          </c:val>
        </c:ser>
        <c:ser>
          <c:idx val="6"/>
          <c:order val="6"/>
          <c:tx>
            <c:strRef>
              <c:f>Sheet1!$F$26</c:f>
              <c:strCache>
                <c:ptCount val="1"/>
                <c:pt idx="0">
                  <c:v>ICT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Sheet1!$G$26:$H$26</c:f>
              <c:numCache>
                <c:formatCode>General</c:formatCode>
                <c:ptCount val="2"/>
                <c:pt idx="0">
                  <c:v>19</c:v>
                </c:pt>
                <c:pt idx="1">
                  <c:v>14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192704"/>
        <c:axId val="92530368"/>
      </c:barChart>
      <c:catAx>
        <c:axId val="93192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30368"/>
        <c:crosses val="autoZero"/>
        <c:auto val="1"/>
        <c:lblAlgn val="ctr"/>
        <c:lblOffset val="100"/>
        <c:noMultiLvlLbl val="0"/>
      </c:catAx>
      <c:valAx>
        <c:axId val="925303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9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16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Evaluated/Successful proposals: country of coordinator</a:t>
            </a:r>
            <a:endParaRPr lang="en-US" sz="1600" dirty="0" smtClean="0">
              <a:effectLst/>
            </a:endParaRPr>
          </a:p>
        </c:rich>
      </c:tx>
      <c:layout>
        <c:manualLayout>
          <c:xMode val="edge"/>
          <c:yMode val="edge"/>
          <c:x val="0.14103099097259961"/>
          <c:y val="3.39723830648308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26464700387028"/>
          <c:y val="0.13854153490140525"/>
          <c:w val="0.86553138484808045"/>
          <c:h val="0.6072964447712324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75000"/>
                    <a:shade val="85000"/>
                    <a:satMod val="230000"/>
                  </a:schemeClr>
                </a:gs>
                <a:gs pos="25000">
                  <a:schemeClr val="accent1">
                    <a:tint val="90000"/>
                    <a:shade val="70000"/>
                    <a:satMod val="220000"/>
                  </a:schemeClr>
                </a:gs>
                <a:gs pos="50000">
                  <a:schemeClr val="accent1">
                    <a:tint val="90000"/>
                    <a:shade val="58000"/>
                    <a:satMod val="225000"/>
                  </a:schemeClr>
                </a:gs>
                <a:gs pos="65000">
                  <a:schemeClr val="accent1">
                    <a:tint val="90000"/>
                    <a:shade val="58000"/>
                    <a:satMod val="225000"/>
                  </a:schemeClr>
                </a:gs>
                <a:gs pos="80000">
                  <a:schemeClr val="accent1">
                    <a:tint val="90000"/>
                    <a:shade val="69000"/>
                    <a:satMod val="220000"/>
                  </a:schemeClr>
                </a:gs>
                <a:gs pos="100000">
                  <a:schemeClr val="accent1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Sheet1!$F$2:$F$16</c:f>
              <c:strCache>
                <c:ptCount val="15"/>
                <c:pt idx="0">
                  <c:v>BG - Bulgaria</c:v>
                </c:pt>
                <c:pt idx="1">
                  <c:v>CY - Cyprus</c:v>
                </c:pt>
                <c:pt idx="2">
                  <c:v>CZ - Czech Republic</c:v>
                </c:pt>
                <c:pt idx="3">
                  <c:v>EE - Estonia</c:v>
                </c:pt>
                <c:pt idx="4">
                  <c:v>HR - Croatia</c:v>
                </c:pt>
                <c:pt idx="5">
                  <c:v>HU - Hungary</c:v>
                </c:pt>
                <c:pt idx="6">
                  <c:v>LU - Luxembourg</c:v>
                </c:pt>
                <c:pt idx="7">
                  <c:v>LV - Latvia</c:v>
                </c:pt>
                <c:pt idx="8">
                  <c:v>PL - Poland</c:v>
                </c:pt>
                <c:pt idx="9">
                  <c:v>PT - Portugal</c:v>
                </c:pt>
                <c:pt idx="10">
                  <c:v>RO - Romania</c:v>
                </c:pt>
                <c:pt idx="11">
                  <c:v>SI - Slovenia</c:v>
                </c:pt>
                <c:pt idx="12">
                  <c:v>SK - Slovakia</c:v>
                </c:pt>
                <c:pt idx="13">
                  <c:v>MK - Former Yugoslav Republic of Macedonia (FYROM)</c:v>
                </c:pt>
                <c:pt idx="14">
                  <c:v>RS - Serbia</c:v>
                </c:pt>
              </c:strCache>
            </c:strRef>
          </c:cat>
          <c:val>
            <c:numRef>
              <c:f>Sheet1!$G$2:$G$16</c:f>
              <c:numCache>
                <c:formatCode>General</c:formatCode>
                <c:ptCount val="15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6</c:v>
                </c:pt>
                <c:pt idx="8">
                  <c:v>8</c:v>
                </c:pt>
                <c:pt idx="9">
                  <c:v>11</c:v>
                </c:pt>
                <c:pt idx="10">
                  <c:v>7</c:v>
                </c:pt>
                <c:pt idx="11">
                  <c:v>8</c:v>
                </c:pt>
                <c:pt idx="12">
                  <c:v>3</c:v>
                </c:pt>
                <c:pt idx="13">
                  <c:v>1</c:v>
                </c:pt>
                <c:pt idx="14">
                  <c:v>4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75000"/>
                    <a:shade val="85000"/>
                    <a:satMod val="230000"/>
                  </a:schemeClr>
                </a:gs>
                <a:gs pos="25000">
                  <a:schemeClr val="accent2">
                    <a:tint val="90000"/>
                    <a:shade val="70000"/>
                    <a:satMod val="220000"/>
                  </a:schemeClr>
                </a:gs>
                <a:gs pos="50000">
                  <a:schemeClr val="accent2">
                    <a:tint val="90000"/>
                    <a:shade val="58000"/>
                    <a:satMod val="225000"/>
                  </a:schemeClr>
                </a:gs>
                <a:gs pos="65000">
                  <a:schemeClr val="accent2">
                    <a:tint val="90000"/>
                    <a:shade val="58000"/>
                    <a:satMod val="225000"/>
                  </a:schemeClr>
                </a:gs>
                <a:gs pos="80000">
                  <a:schemeClr val="accent2">
                    <a:tint val="90000"/>
                    <a:shade val="69000"/>
                    <a:satMod val="220000"/>
                  </a:schemeClr>
                </a:gs>
                <a:gs pos="100000">
                  <a:schemeClr val="accent2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Sheet1!$F$2:$F$16</c:f>
              <c:strCache>
                <c:ptCount val="15"/>
                <c:pt idx="0">
                  <c:v>BG - Bulgaria</c:v>
                </c:pt>
                <c:pt idx="1">
                  <c:v>CY - Cyprus</c:v>
                </c:pt>
                <c:pt idx="2">
                  <c:v>CZ - Czech Republic</c:v>
                </c:pt>
                <c:pt idx="3">
                  <c:v>EE - Estonia</c:v>
                </c:pt>
                <c:pt idx="4">
                  <c:v>HR - Croatia</c:v>
                </c:pt>
                <c:pt idx="5">
                  <c:v>HU - Hungary</c:v>
                </c:pt>
                <c:pt idx="6">
                  <c:v>LU - Luxembourg</c:v>
                </c:pt>
                <c:pt idx="7">
                  <c:v>LV - Latvia</c:v>
                </c:pt>
                <c:pt idx="8">
                  <c:v>PL - Poland</c:v>
                </c:pt>
                <c:pt idx="9">
                  <c:v>PT - Portugal</c:v>
                </c:pt>
                <c:pt idx="10">
                  <c:v>RO - Romania</c:v>
                </c:pt>
                <c:pt idx="11">
                  <c:v>SI - Slovenia</c:v>
                </c:pt>
                <c:pt idx="12">
                  <c:v>SK - Slovakia</c:v>
                </c:pt>
                <c:pt idx="13">
                  <c:v>MK - Former Yugoslav Republic of Macedonia (FYROM)</c:v>
                </c:pt>
                <c:pt idx="14">
                  <c:v>RS - Serbia</c:v>
                </c:pt>
              </c:strCache>
            </c:strRef>
          </c:cat>
          <c:val>
            <c:numRef>
              <c:f>Sheet1!$H$2:$H$16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8600320"/>
        <c:axId val="122218176"/>
      </c:barChart>
      <c:catAx>
        <c:axId val="18860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18176"/>
        <c:crosses val="autoZero"/>
        <c:auto val="1"/>
        <c:lblAlgn val="ctr"/>
        <c:lblOffset val="100"/>
        <c:noMultiLvlLbl val="0"/>
      </c:catAx>
      <c:valAx>
        <c:axId val="12221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0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effectLst/>
              </a:defRPr>
            </a:pPr>
            <a:r>
              <a:rPr lang="en-GB" sz="1800" b="1" i="0" baseline="0" dirty="0" smtClean="0">
                <a:solidFill>
                  <a:schemeClr val="bg1"/>
                </a:solidFill>
                <a:effectLst/>
              </a:rPr>
              <a:t>Evaluated/Successful proposals: country of coordinator</a:t>
            </a:r>
            <a:endParaRPr lang="en-US" baseline="0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3336549008361753"/>
          <c:y val="1.733301415628687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609266258544716E-2"/>
          <c:y val="0.14256705552198093"/>
          <c:w val="0.90362937500832685"/>
          <c:h val="0.804963804091273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Sheet1!$A$45:$A$68</c:f>
              <c:strCache>
                <c:ptCount val="24"/>
                <c:pt idx="0">
                  <c:v>PT</c:v>
                </c:pt>
                <c:pt idx="1">
                  <c:v>PL</c:v>
                </c:pt>
                <c:pt idx="2">
                  <c:v>CZ</c:v>
                </c:pt>
                <c:pt idx="3">
                  <c:v>RO</c:v>
                </c:pt>
                <c:pt idx="4">
                  <c:v>EE</c:v>
                </c:pt>
                <c:pt idx="5">
                  <c:v>SK</c:v>
                </c:pt>
                <c:pt idx="6">
                  <c:v>RS</c:v>
                </c:pt>
                <c:pt idx="7">
                  <c:v>CY</c:v>
                </c:pt>
                <c:pt idx="8">
                  <c:v>HR</c:v>
                </c:pt>
                <c:pt idx="9">
                  <c:v>LV</c:v>
                </c:pt>
                <c:pt idx="10">
                  <c:v>SI</c:v>
                </c:pt>
                <c:pt idx="11">
                  <c:v>BG</c:v>
                </c:pt>
                <c:pt idx="12">
                  <c:v>HU</c:v>
                </c:pt>
                <c:pt idx="13">
                  <c:v>LT</c:v>
                </c:pt>
                <c:pt idx="14">
                  <c:v>TR</c:v>
                </c:pt>
                <c:pt idx="15">
                  <c:v>MD</c:v>
                </c:pt>
                <c:pt idx="16">
                  <c:v>UA</c:v>
                </c:pt>
                <c:pt idx="17">
                  <c:v>BA</c:v>
                </c:pt>
                <c:pt idx="18">
                  <c:v>MT</c:v>
                </c:pt>
                <c:pt idx="19">
                  <c:v>AL</c:v>
                </c:pt>
                <c:pt idx="20">
                  <c:v>LU</c:v>
                </c:pt>
                <c:pt idx="21">
                  <c:v>MK</c:v>
                </c:pt>
                <c:pt idx="22">
                  <c:v>ME</c:v>
                </c:pt>
                <c:pt idx="23">
                  <c:v>FO</c:v>
                </c:pt>
              </c:strCache>
            </c:strRef>
          </c:cat>
          <c:val>
            <c:numRef>
              <c:f>Sheet1!$B$45:$B$68</c:f>
              <c:numCache>
                <c:formatCode>General</c:formatCode>
                <c:ptCount val="24"/>
                <c:pt idx="0">
                  <c:v>77</c:v>
                </c:pt>
                <c:pt idx="1">
                  <c:v>62</c:v>
                </c:pt>
                <c:pt idx="2">
                  <c:v>56</c:v>
                </c:pt>
                <c:pt idx="3">
                  <c:v>53</c:v>
                </c:pt>
                <c:pt idx="4">
                  <c:v>32</c:v>
                </c:pt>
                <c:pt idx="5">
                  <c:v>28</c:v>
                </c:pt>
                <c:pt idx="6">
                  <c:v>27</c:v>
                </c:pt>
                <c:pt idx="7">
                  <c:v>26</c:v>
                </c:pt>
                <c:pt idx="8">
                  <c:v>26</c:v>
                </c:pt>
                <c:pt idx="9">
                  <c:v>23</c:v>
                </c:pt>
                <c:pt idx="10">
                  <c:v>22</c:v>
                </c:pt>
                <c:pt idx="11">
                  <c:v>21</c:v>
                </c:pt>
                <c:pt idx="12">
                  <c:v>21</c:v>
                </c:pt>
                <c:pt idx="13">
                  <c:v>20</c:v>
                </c:pt>
                <c:pt idx="14">
                  <c:v>18</c:v>
                </c:pt>
                <c:pt idx="15">
                  <c:v>6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Sheet1!$A$45:$A$68</c:f>
              <c:strCache>
                <c:ptCount val="24"/>
                <c:pt idx="0">
                  <c:v>PT</c:v>
                </c:pt>
                <c:pt idx="1">
                  <c:v>PL</c:v>
                </c:pt>
                <c:pt idx="2">
                  <c:v>CZ</c:v>
                </c:pt>
                <c:pt idx="3">
                  <c:v>RO</c:v>
                </c:pt>
                <c:pt idx="4">
                  <c:v>EE</c:v>
                </c:pt>
                <c:pt idx="5">
                  <c:v>SK</c:v>
                </c:pt>
                <c:pt idx="6">
                  <c:v>RS</c:v>
                </c:pt>
                <c:pt idx="7">
                  <c:v>CY</c:v>
                </c:pt>
                <c:pt idx="8">
                  <c:v>HR</c:v>
                </c:pt>
                <c:pt idx="9">
                  <c:v>LV</c:v>
                </c:pt>
                <c:pt idx="10">
                  <c:v>SI</c:v>
                </c:pt>
                <c:pt idx="11">
                  <c:v>BG</c:v>
                </c:pt>
                <c:pt idx="12">
                  <c:v>HU</c:v>
                </c:pt>
                <c:pt idx="13">
                  <c:v>LT</c:v>
                </c:pt>
                <c:pt idx="14">
                  <c:v>TR</c:v>
                </c:pt>
                <c:pt idx="15">
                  <c:v>MD</c:v>
                </c:pt>
                <c:pt idx="16">
                  <c:v>UA</c:v>
                </c:pt>
                <c:pt idx="17">
                  <c:v>BA</c:v>
                </c:pt>
                <c:pt idx="18">
                  <c:v>MT</c:v>
                </c:pt>
                <c:pt idx="19">
                  <c:v>AL</c:v>
                </c:pt>
                <c:pt idx="20">
                  <c:v>LU</c:v>
                </c:pt>
                <c:pt idx="21">
                  <c:v>MK</c:v>
                </c:pt>
                <c:pt idx="22">
                  <c:v>ME</c:v>
                </c:pt>
                <c:pt idx="23">
                  <c:v>FO</c:v>
                </c:pt>
              </c:strCache>
            </c:strRef>
          </c:cat>
          <c:val>
            <c:numRef>
              <c:f>Sheet1!$C$45:$C$68</c:f>
              <c:numCache>
                <c:formatCode>General</c:formatCode>
                <c:ptCount val="24"/>
                <c:pt idx="0">
                  <c:v>11</c:v>
                </c:pt>
                <c:pt idx="1">
                  <c:v>7</c:v>
                </c:pt>
                <c:pt idx="2">
                  <c:v>5</c:v>
                </c:pt>
                <c:pt idx="3">
                  <c:v>9</c:v>
                </c:pt>
                <c:pt idx="4">
                  <c:v>7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832320"/>
        <c:axId val="189288960"/>
      </c:barChart>
      <c:catAx>
        <c:axId val="14783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189288960"/>
        <c:crosses val="autoZero"/>
        <c:auto val="1"/>
        <c:lblAlgn val="ctr"/>
        <c:lblOffset val="100"/>
        <c:noMultiLvlLbl val="0"/>
      </c:catAx>
      <c:valAx>
        <c:axId val="18928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7832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tx2">
            <a:lumMod val="75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u="none" strike="noStrike" baseline="0" dirty="0" smtClean="0">
                <a:effectLst/>
              </a:rPr>
              <a:t>Evaluated/successful proposals: </a:t>
            </a:r>
            <a:r>
              <a:rPr lang="en-US" sz="1800" b="1" i="0" u="none" strike="noStrike" baseline="0" dirty="0" smtClean="0">
                <a:effectLst/>
              </a:rPr>
              <a:t>t</a:t>
            </a:r>
            <a:r>
              <a:rPr lang="en-US" sz="1800" b="1" i="0" baseline="0" dirty="0" smtClean="0">
                <a:effectLst/>
              </a:rPr>
              <a:t>hematic </a:t>
            </a:r>
            <a:r>
              <a:rPr lang="en-US" sz="1800" b="1" i="0" baseline="0" dirty="0">
                <a:effectLst/>
              </a:rPr>
              <a:t>c</a:t>
            </a:r>
            <a:r>
              <a:rPr lang="en-US" sz="1800" b="1" i="0" baseline="0" dirty="0" smtClean="0">
                <a:effectLst/>
              </a:rPr>
              <a:t>overage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8094195554485E-2"/>
          <c:y val="0.1226601940089919"/>
          <c:w val="0.87954486717173841"/>
          <c:h val="0.707701957113537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MAT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Sheet1!$B$31:$C$31</c:f>
              <c:numCache>
                <c:formatCode>General</c:formatCode>
                <c:ptCount val="2"/>
                <c:pt idx="0">
                  <c:v>161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Sheet1!$A$32</c:f>
              <c:strCache>
                <c:ptCount val="1"/>
                <c:pt idx="0">
                  <c:v>LIFE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Sheet1!$B$32:$C$32</c:f>
              <c:numCache>
                <c:formatCode>General</c:formatCode>
                <c:ptCount val="2"/>
                <c:pt idx="0">
                  <c:v>111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Sheet1!$A$33</c:f>
              <c:strCache>
                <c:ptCount val="1"/>
                <c:pt idx="0">
                  <c:v>ICT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Sheet1!$B$33:$C$33</c:f>
              <c:numCache>
                <c:formatCode>General</c:formatCode>
                <c:ptCount val="2"/>
                <c:pt idx="0">
                  <c:v>76</c:v>
                </c:pt>
                <c:pt idx="1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Sheet1!$A$34</c:f>
              <c:strCache>
                <c:ptCount val="1"/>
                <c:pt idx="0">
                  <c:v>ENER and ENV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Sheet1!$B$34:$C$34</c:f>
              <c:numCache>
                <c:formatCode>General</c:formatCode>
                <c:ptCount val="2"/>
                <c:pt idx="0">
                  <c:v>74</c:v>
                </c:pt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Sheet1!$A$35</c:f>
              <c:strCache>
                <c:ptCount val="1"/>
                <c:pt idx="0">
                  <c:v>ECOSOC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Sheet1!$B$35:$C$35</c:f>
              <c:numCache>
                <c:formatCode>General</c:formatCode>
                <c:ptCount val="2"/>
                <c:pt idx="0">
                  <c:v>79</c:v>
                </c:pt>
                <c:pt idx="1">
                  <c:v>14</c:v>
                </c:pt>
              </c:numCache>
            </c:numRef>
          </c:val>
        </c:ser>
        <c:ser>
          <c:idx val="5"/>
          <c:order val="5"/>
          <c:tx>
            <c:strRef>
              <c:f>Sheet1!$A$36</c:f>
              <c:strCache>
                <c:ptCount val="1"/>
                <c:pt idx="0">
                  <c:v>AGRO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Sheet1!$B$36:$C$36</c:f>
              <c:numCache>
                <c:formatCode>General</c:formatCode>
                <c:ptCount val="2"/>
                <c:pt idx="0">
                  <c:v>45</c:v>
                </c:pt>
                <c:pt idx="1">
                  <c:v>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1186688"/>
        <c:axId val="122300096"/>
      </c:barChart>
      <c:catAx>
        <c:axId val="21118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00096"/>
        <c:crosses val="autoZero"/>
        <c:auto val="1"/>
        <c:lblAlgn val="ctr"/>
        <c:lblOffset val="100"/>
        <c:noMultiLvlLbl val="0"/>
      </c:catAx>
      <c:valAx>
        <c:axId val="1223000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8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0.12622</cdr:x>
      <cdr:y>0.07925</cdr:y>
    </cdr:from>
    <cdr:to>
      <cdr:x>0.8321</cdr:x>
      <cdr:y>0.15597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67432" y="363513"/>
          <a:ext cx="5410200" cy="35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tabLst>
              <a:tab pos="2062163" algn="l"/>
              <a:tab pos="2149475" algn="l"/>
            </a:tabLst>
          </a:pPr>
          <a:r>
            <a:rPr lang="en-GB" sz="1600" dirty="0" smtClean="0">
              <a:solidFill>
                <a:schemeClr val="bg1"/>
              </a:solidFill>
            </a:rPr>
            <a:t>H2020-WIDESPREAD-2015-1-Twinning </a:t>
          </a:r>
          <a:r>
            <a:rPr lang="en-GB" sz="1600" dirty="0">
              <a:solidFill>
                <a:schemeClr val="bg1"/>
              </a:solidFill>
            </a:rPr>
            <a:t>- Evaluation Results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8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1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3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4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2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6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28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2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28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8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8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8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96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9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9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3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7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6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September 28, 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September 28, 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September 28, 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September 28, 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alphaModFix amt="67000"/>
            <a:duotone>
              <a:schemeClr val="bg1">
                <a:shade val="30000"/>
                <a:satMod val="455000"/>
              </a:schemeClr>
              <a:schemeClr val="bg1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September 28, 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5977"/>
            <a:ext cx="9143999" cy="68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685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HORIZON 2020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1" y="2209800"/>
            <a:ext cx="61722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WIDE&amp;SPREAD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lessons learned   2014/2015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future calls           2016/2017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500" y="6496424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APPEC-</a:t>
            </a:r>
            <a:r>
              <a:rPr 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Astroparticle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Horizon 2020,</a:t>
            </a: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Zagreb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5212036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</a:rPr>
              <a:t>Dr.</a:t>
            </a:r>
            <a:r>
              <a:rPr lang="en-GB" b="1" dirty="0">
                <a:solidFill>
                  <a:srgbClr val="002060"/>
                </a:solidFill>
              </a:rPr>
              <a:t> Monica </a:t>
            </a:r>
            <a:r>
              <a:rPr lang="en-GB" b="1" dirty="0" err="1">
                <a:solidFill>
                  <a:srgbClr val="002060"/>
                </a:solidFill>
              </a:rPr>
              <a:t>Alexandru</a:t>
            </a:r>
            <a:endParaRPr lang="en-GB" b="1" dirty="0">
              <a:solidFill>
                <a:srgbClr val="002060"/>
              </a:solidFill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National Contact Point H2020-Wide&amp;Spread 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National Authority for Scientific Research and Innovation</a:t>
            </a:r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8194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o-RO" sz="2000" b="1" dirty="0" smtClean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38955" y="1004901"/>
            <a:ext cx="6571445" cy="671499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</a:rPr>
              <a:t>WIDESPREAD-05-2017: </a:t>
            </a:r>
            <a:r>
              <a:rPr lang="en-GB" sz="2800" dirty="0">
                <a:solidFill>
                  <a:srgbClr val="FF0000"/>
                </a:solidFill>
                <a:effectLst/>
              </a:rPr>
              <a:t>Twinning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438400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16002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 smtClean="0"/>
              <a:t>Aim</a:t>
            </a:r>
            <a:r>
              <a:rPr lang="en-GB" altLang="en-US" sz="1600" dirty="0" smtClean="0"/>
              <a:t>: </a:t>
            </a:r>
            <a:r>
              <a:rPr lang="en-GB" altLang="en-US" sz="1600" dirty="0"/>
              <a:t>s</a:t>
            </a:r>
            <a:r>
              <a:rPr lang="en-GB" sz="1600" dirty="0" smtClean="0"/>
              <a:t>trengthening </a:t>
            </a:r>
            <a:r>
              <a:rPr lang="en-GB" sz="1600" dirty="0"/>
              <a:t>a defined field of research of a knowledge institution in a low performing Member State or region through linking with at least two internationally-leading counterparts in Europe. </a:t>
            </a:r>
            <a:endParaRPr lang="en-GB" sz="1600" dirty="0" smtClean="0"/>
          </a:p>
          <a:p>
            <a:endParaRPr lang="en-GB" altLang="en-US" sz="800" dirty="0"/>
          </a:p>
          <a:p>
            <a:pPr marL="0" lvl="1">
              <a:defRPr/>
            </a:pPr>
            <a:r>
              <a:rPr lang="en-GB" sz="1600" b="1" dirty="0"/>
              <a:t>Eligibility </a:t>
            </a:r>
            <a:r>
              <a:rPr lang="en-GB" sz="1600" dirty="0"/>
              <a:t>: applicant organisation (coordinator) where a defined field of research aims to be strengthened </a:t>
            </a:r>
            <a:r>
              <a:rPr lang="en-GB" sz="1600" dirty="0" smtClean="0"/>
              <a:t>should </a:t>
            </a:r>
            <a:r>
              <a:rPr lang="en-GB" sz="1600" dirty="0"/>
              <a:t>be established in a </a:t>
            </a:r>
            <a:r>
              <a:rPr lang="en-GB" sz="1600" dirty="0" smtClean="0"/>
              <a:t>MS or AC that </a:t>
            </a:r>
            <a:r>
              <a:rPr lang="en-GB" sz="1600" dirty="0"/>
              <a:t>is ranked below 70% of the EU27 average of the composite indicator on Research </a:t>
            </a:r>
            <a:r>
              <a:rPr lang="en-GB" sz="1600" dirty="0" smtClean="0"/>
              <a:t>Excellence</a:t>
            </a:r>
          </a:p>
          <a:p>
            <a:endParaRPr lang="en-US" sz="800" dirty="0"/>
          </a:p>
          <a:p>
            <a:r>
              <a:rPr lang="en-US" sz="1600" b="1" u="sng" dirty="0"/>
              <a:t>Funding for</a:t>
            </a:r>
            <a:r>
              <a:rPr lang="en-US" sz="1600" u="sng" dirty="0"/>
              <a:t>: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GB" sz="1600" dirty="0" smtClean="0"/>
              <a:t>expert </a:t>
            </a:r>
            <a:r>
              <a:rPr lang="en-GB" sz="1600" dirty="0"/>
              <a:t>visits and short-term on-site or virtual training;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600" dirty="0" smtClean="0"/>
              <a:t>workshops </a:t>
            </a:r>
            <a:r>
              <a:rPr lang="en-US" sz="1600" dirty="0"/>
              <a:t>&amp; conference attendance;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GB" sz="1600" dirty="0" smtClean="0"/>
              <a:t>organisation </a:t>
            </a:r>
            <a:r>
              <a:rPr lang="en-GB" sz="1600" dirty="0"/>
              <a:t>of joint summer school type activities;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600" dirty="0" smtClean="0"/>
              <a:t>dissemination </a:t>
            </a:r>
            <a:r>
              <a:rPr lang="en-US" sz="1600" dirty="0"/>
              <a:t>and outreach activities. </a:t>
            </a:r>
          </a:p>
          <a:p>
            <a:r>
              <a:rPr lang="en-GB" sz="1600" dirty="0" smtClean="0"/>
              <a:t>Equipment </a:t>
            </a:r>
            <a:r>
              <a:rPr lang="en-GB" sz="1600" dirty="0"/>
              <a:t>&amp; researchers' salaries will </a:t>
            </a:r>
            <a:r>
              <a:rPr lang="en-GB" sz="1600" b="1" dirty="0">
                <a:solidFill>
                  <a:srgbClr val="FF0000"/>
                </a:solidFill>
              </a:rPr>
              <a:t>NOT</a:t>
            </a:r>
            <a:r>
              <a:rPr lang="en-GB" sz="1600" dirty="0"/>
              <a:t> be funded. </a:t>
            </a:r>
          </a:p>
          <a:p>
            <a:endParaRPr lang="en-US" sz="800" dirty="0"/>
          </a:p>
          <a:p>
            <a:r>
              <a:rPr lang="en-US" sz="1600" b="1" dirty="0" smtClean="0"/>
              <a:t>Consortium:</a:t>
            </a:r>
            <a:r>
              <a:rPr lang="en-US" sz="1600" dirty="0"/>
              <a:t> </a:t>
            </a:r>
            <a:r>
              <a:rPr lang="en-GB" sz="1600" b="1" dirty="0" smtClean="0"/>
              <a:t>Coordinator </a:t>
            </a:r>
            <a:r>
              <a:rPr lang="en-GB" sz="1600" dirty="0" smtClean="0"/>
              <a:t>located </a:t>
            </a:r>
            <a:r>
              <a:rPr lang="en-GB" sz="1600" dirty="0"/>
              <a:t>in a Low Performing MS/region </a:t>
            </a:r>
            <a:r>
              <a:rPr lang="en-GB" sz="1600" b="1" dirty="0" smtClean="0">
                <a:solidFill>
                  <a:srgbClr val="FF0000"/>
                </a:solidFill>
              </a:rPr>
              <a:t>+</a:t>
            </a:r>
            <a:r>
              <a:rPr lang="en-GB" sz="1600" dirty="0" smtClean="0"/>
              <a:t> at least </a:t>
            </a:r>
            <a:r>
              <a:rPr lang="en-GB" sz="1600" b="1" dirty="0" smtClean="0"/>
              <a:t>TWO </a:t>
            </a:r>
            <a:r>
              <a:rPr lang="en-GB" sz="1600" dirty="0"/>
              <a:t>additional partners from two </a:t>
            </a:r>
            <a:r>
              <a:rPr lang="en-GB" sz="1600" dirty="0" smtClean="0"/>
              <a:t>MS or AC </a:t>
            </a:r>
          </a:p>
          <a:p>
            <a:endParaRPr lang="en-GB" sz="800" dirty="0" smtClean="0"/>
          </a:p>
          <a:p>
            <a:pPr marL="0" lvl="1">
              <a:defRPr/>
            </a:pPr>
            <a:r>
              <a:rPr lang="en-GB" altLang="en-US" sz="1600" b="1" dirty="0" smtClean="0"/>
              <a:t>Project </a:t>
            </a:r>
            <a:r>
              <a:rPr lang="en-GB" altLang="en-US" sz="1600" b="1" dirty="0"/>
              <a:t>duration: </a:t>
            </a:r>
            <a:r>
              <a:rPr lang="en-GB" sz="1600" dirty="0" smtClean="0"/>
              <a:t>up </a:t>
            </a:r>
            <a:r>
              <a:rPr lang="en-GB" sz="1600" dirty="0"/>
              <a:t>to 3 </a:t>
            </a:r>
            <a:r>
              <a:rPr lang="en-GB" sz="1600" dirty="0" smtClean="0"/>
              <a:t>years</a:t>
            </a:r>
          </a:p>
          <a:p>
            <a:pPr marL="0" lvl="1">
              <a:defRPr/>
            </a:pPr>
            <a:endParaRPr lang="en-GB" sz="800" dirty="0" smtClean="0"/>
          </a:p>
          <a:p>
            <a:pPr marL="0" lvl="1">
              <a:defRPr/>
            </a:pPr>
            <a:r>
              <a:rPr lang="en-GB" sz="1600" b="1" dirty="0"/>
              <a:t>Instrument:</a:t>
            </a:r>
            <a:r>
              <a:rPr lang="en-GB" sz="1600" dirty="0"/>
              <a:t>  </a:t>
            </a:r>
            <a:r>
              <a:rPr lang="en-GB" sz="1600" dirty="0" smtClean="0"/>
              <a:t>CSA</a:t>
            </a:r>
          </a:p>
          <a:p>
            <a:pPr marL="0" lvl="1">
              <a:defRPr/>
            </a:pPr>
            <a:endParaRPr lang="en-GB" sz="800" dirty="0" smtClean="0"/>
          </a:p>
          <a:p>
            <a:pPr marL="0" lvl="1">
              <a:defRPr/>
            </a:pPr>
            <a:r>
              <a:rPr lang="en-GB" altLang="en-US" sz="1600" b="1" dirty="0" smtClean="0"/>
              <a:t>Maximum </a:t>
            </a:r>
            <a:r>
              <a:rPr lang="en-GB" altLang="en-US" sz="1600" b="1" dirty="0"/>
              <a:t>project size: </a:t>
            </a:r>
            <a:r>
              <a:rPr lang="en-GB" sz="1600" dirty="0"/>
              <a:t>1</a:t>
            </a:r>
            <a:r>
              <a:rPr lang="en-GB" sz="1600" dirty="0" smtClean="0"/>
              <a:t> </a:t>
            </a:r>
            <a:r>
              <a:rPr lang="en-GB" sz="1600" dirty="0"/>
              <a:t>million </a:t>
            </a:r>
            <a:r>
              <a:rPr lang="en-GB" altLang="en-US" sz="1600" dirty="0"/>
              <a:t>EUR</a:t>
            </a:r>
          </a:p>
        </p:txBody>
      </p:sp>
      <p:pic>
        <p:nvPicPr>
          <p:cNvPr id="9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488324" y="11430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rgbClr val="002060"/>
                </a:solidFill>
                <a:effectLst/>
              </a:rPr>
              <a:t>WIDESPREAD </a:t>
            </a:r>
            <a:r>
              <a:rPr lang="en-US" sz="2700" b="1" dirty="0" err="1">
                <a:solidFill>
                  <a:srgbClr val="002060"/>
                </a:solidFill>
                <a:effectLst/>
              </a:rPr>
              <a:t>Programme</a:t>
            </a:r>
            <a:r>
              <a:rPr lang="en-US" sz="27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700" b="1" dirty="0" smtClean="0">
                <a:solidFill>
                  <a:srgbClr val="002060"/>
                </a:solidFill>
                <a:effectLst/>
              </a:rPr>
              <a:t>- calls 2014/2015,  2016/2017</a:t>
            </a:r>
            <a:r>
              <a:rPr lang="en-US" b="1" dirty="0">
                <a:solidFill>
                  <a:srgbClr val="002060"/>
                </a:solidFill>
                <a:effectLst/>
              </a:rPr>
              <a:t/>
            </a:r>
            <a:br>
              <a:rPr lang="en-US" b="1" dirty="0">
                <a:solidFill>
                  <a:srgbClr val="002060"/>
                </a:solidFill>
                <a:effectLst/>
              </a:rPr>
            </a:br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686800" cy="3475037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5816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APPEC-</a:t>
            </a:r>
            <a:r>
              <a:rPr 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Astroparticle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Horizon 2020,</a:t>
            </a: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Zagreb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374404"/>
              </p:ext>
            </p:extLst>
          </p:nvPr>
        </p:nvGraphicFramePr>
        <p:xfrm>
          <a:off x="533400" y="1905002"/>
          <a:ext cx="8229599" cy="460976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28999"/>
                <a:gridCol w="1447800"/>
                <a:gridCol w="1676401"/>
                <a:gridCol w="1676399"/>
              </a:tblGrid>
              <a:tr h="8130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(EUR million)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Opening date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Closing date</a:t>
                      </a:r>
                      <a:endParaRPr lang="en-US" sz="2000" dirty="0"/>
                    </a:p>
                  </a:txBody>
                  <a:tcPr/>
                </a:tc>
              </a:tr>
              <a:tr h="526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WIDESPREAD-01-2014</a:t>
                      </a:r>
                      <a:endParaRPr lang="en-US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11.850</a:t>
                      </a:r>
                      <a:endParaRPr lang="en-US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Dec 2013</a:t>
                      </a:r>
                      <a:endParaRPr lang="en-US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14 Sept 2014</a:t>
                      </a:r>
                      <a:endParaRPr lang="en-US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6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WIDESPREAD-02-2014</a:t>
                      </a:r>
                      <a:endParaRPr lang="en-US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33.6</a:t>
                      </a:r>
                      <a:endParaRPr lang="en-US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Dec 2013</a:t>
                      </a:r>
                      <a:endParaRPr lang="en-US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Oct 2014</a:t>
                      </a:r>
                      <a:endParaRPr lang="en-US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6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WIDESPREAD-01-2015</a:t>
                      </a:r>
                      <a:endParaRPr lang="en-US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66.24</a:t>
                      </a:r>
                      <a:endParaRPr lang="en-US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2 July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2014</a:t>
                      </a:r>
                      <a:endParaRPr lang="en-US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May 2015</a:t>
                      </a:r>
                    </a:p>
                    <a:p>
                      <a:endParaRPr lang="en-US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6111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WIDESPREAD-01-2016-2017 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99"/>
                          </a:solidFill>
                        </a:rPr>
                        <a:t>135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Mar 2016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Aug 2016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</a:tr>
              <a:tr h="526111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WIDESPREAD-03-2017 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33.91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Apr 2017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 Oct 2017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</a:tr>
              <a:tr h="526111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WIDESPREAD-04-2017 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12.00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May 2017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Nov 2017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</a:tr>
              <a:tr h="526111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WIDESPREAD-05-2017 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20.00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 May 2017</a:t>
                      </a:r>
                      <a:endParaRPr lang="en-US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Nov 2017</a:t>
                      </a:r>
                      <a:endParaRPr lang="en-US" b="1" dirty="0" smtClean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4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2399" y="6488668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167 evaluated/106 </a:t>
            </a:r>
            <a:r>
              <a:rPr lang="en-US" dirty="0"/>
              <a:t>above </a:t>
            </a:r>
            <a:r>
              <a:rPr lang="en-US" dirty="0" smtClean="0"/>
              <a:t>threshold/26 </a:t>
            </a:r>
            <a:r>
              <a:rPr lang="en-US" dirty="0"/>
              <a:t>funded proposals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159328"/>
              </p:ext>
            </p:extLst>
          </p:nvPr>
        </p:nvGraphicFramePr>
        <p:xfrm>
          <a:off x="304800" y="1752600"/>
          <a:ext cx="7772400" cy="464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337751" y="1155489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Overview of the main results/Lessons learned 2014/2015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2085837"/>
            <a:ext cx="6705600" cy="38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062163" algn="l"/>
                <a:tab pos="21494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H2020-WIDESPREAD-2014-1-Teaming </a:t>
            </a:r>
            <a:r>
              <a:rPr lang="en-GB" dirty="0">
                <a:solidFill>
                  <a:schemeClr val="bg1"/>
                </a:solidFill>
              </a:rPr>
              <a:t>Call - Evaluation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6414777"/>
            <a:ext cx="220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Source:E-CORDA</a:t>
            </a:r>
            <a:r>
              <a:rPr lang="en-US" sz="800" dirty="0"/>
              <a:t> extraction date: 2015/07/15</a:t>
            </a:r>
          </a:p>
        </p:txBody>
      </p:sp>
      <p:pic>
        <p:nvPicPr>
          <p:cNvPr id="9" name="Picture 2" descr="logo MEC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207249"/>
            <a:ext cx="8001000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062163" algn="l"/>
                <a:tab pos="2149475" algn="l"/>
              </a:tabLst>
            </a:pPr>
            <a:r>
              <a:rPr lang="en-GB" sz="2000" b="1" dirty="0" smtClean="0"/>
              <a:t>H2020-WIDESPREAD-2014-1-Teaming </a:t>
            </a:r>
            <a:r>
              <a:rPr lang="en-GB" sz="2000" b="1" dirty="0"/>
              <a:t>Call - Evaluation 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11" y="6411469"/>
            <a:ext cx="5650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/>
              <a:t>167 evaluated/106 </a:t>
            </a:r>
            <a:r>
              <a:rPr lang="en-US" sz="1600" b="1" dirty="0"/>
              <a:t>above </a:t>
            </a:r>
            <a:r>
              <a:rPr lang="en-US" sz="1600" b="1" dirty="0" smtClean="0"/>
              <a:t>threshold/26 </a:t>
            </a:r>
            <a:r>
              <a:rPr lang="en-US" sz="1600" b="1" dirty="0"/>
              <a:t>funded proposals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425545"/>
              </p:ext>
            </p:extLst>
          </p:nvPr>
        </p:nvGraphicFramePr>
        <p:xfrm>
          <a:off x="609600" y="1624030"/>
          <a:ext cx="7696200" cy="462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ular Callout 33"/>
          <p:cNvSpPr>
            <a:spLocks noChangeArrowheads="1"/>
          </p:cNvSpPr>
          <p:nvPr/>
        </p:nvSpPr>
        <p:spPr bwMode="auto">
          <a:xfrm>
            <a:off x="5562600" y="3945983"/>
            <a:ext cx="2209800" cy="245017"/>
          </a:xfrm>
          <a:prstGeom prst="wedgeRoundRectCallout">
            <a:avLst>
              <a:gd name="adj1" fmla="val -122244"/>
              <a:gd name="adj2" fmla="val 44970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dirty="0" smtClean="0">
                <a:solidFill>
                  <a:srgbClr val="FFC000"/>
                </a:solidFill>
                <a:ea typeface="Verdana" pitchFamily="34" charset="0"/>
                <a:cs typeface="Verdana" pitchFamily="34" charset="0"/>
              </a:rPr>
              <a:t>evaluated proposals</a:t>
            </a:r>
            <a:endParaRPr lang="en-GB" altLang="en-US" sz="1400" dirty="0">
              <a:solidFill>
                <a:srgbClr val="FFC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ounded Rectangular Callout 33"/>
          <p:cNvSpPr>
            <a:spLocks noChangeArrowheads="1"/>
          </p:cNvSpPr>
          <p:nvPr/>
        </p:nvSpPr>
        <p:spPr bwMode="auto">
          <a:xfrm>
            <a:off x="5029200" y="2482823"/>
            <a:ext cx="2743200" cy="260377"/>
          </a:xfrm>
          <a:prstGeom prst="wedgeRoundRectCallout">
            <a:avLst>
              <a:gd name="adj1" fmla="val -115608"/>
              <a:gd name="adj2" fmla="val 28117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rgbClr val="FFC000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n-GB" altLang="en-US" sz="1400" dirty="0" smtClean="0">
                <a:solidFill>
                  <a:srgbClr val="FFC000"/>
                </a:solidFill>
                <a:ea typeface="Verdana" pitchFamily="34" charset="0"/>
                <a:cs typeface="Verdana" pitchFamily="34" charset="0"/>
              </a:rPr>
              <a:t>bove threshold proposals </a:t>
            </a:r>
            <a:endParaRPr lang="en-GB" altLang="en-US" sz="1400" dirty="0">
              <a:solidFill>
                <a:srgbClr val="FFC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6248400"/>
            <a:ext cx="220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Source:E-CORDA</a:t>
            </a:r>
            <a:r>
              <a:rPr lang="en-US" sz="800" dirty="0"/>
              <a:t> extraction date: 2015/07/15</a:t>
            </a:r>
          </a:p>
        </p:txBody>
      </p:sp>
      <p:pic>
        <p:nvPicPr>
          <p:cNvPr id="13" name="Picture 2" descr="logo MEC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6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055" y="2133600"/>
            <a:ext cx="838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055" y="6345973"/>
            <a:ext cx="606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7</a:t>
            </a:r>
            <a:r>
              <a:rPr lang="en-US" b="1" dirty="0" smtClean="0"/>
              <a:t>7 evaluated/42 </a:t>
            </a:r>
            <a:r>
              <a:rPr lang="en-US" b="1" dirty="0"/>
              <a:t>above </a:t>
            </a:r>
            <a:r>
              <a:rPr lang="en-US" b="1" dirty="0" smtClean="0"/>
              <a:t>threshold/13 </a:t>
            </a:r>
            <a:r>
              <a:rPr lang="en-US" b="1" dirty="0"/>
              <a:t>funded proposals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023483"/>
              </p:ext>
            </p:extLst>
          </p:nvPr>
        </p:nvGraphicFramePr>
        <p:xfrm>
          <a:off x="263741" y="1551652"/>
          <a:ext cx="8446655" cy="467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6553200" y="6371041"/>
            <a:ext cx="220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Source:E-CORDA</a:t>
            </a:r>
            <a:r>
              <a:rPr lang="en-US" sz="800" dirty="0"/>
              <a:t> extraction date: 2015/07/15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1" y="2141838"/>
            <a:ext cx="5867400" cy="351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2062163" algn="l"/>
                <a:tab pos="2149475" algn="l"/>
              </a:tabLst>
            </a:pP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H2020-WIDESPREAD-2014-2 ERA Chairs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- Evaluation Results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7751" y="1155489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Overview of the main results/Lessons learned 2014/2015</a:t>
            </a:r>
          </a:p>
        </p:txBody>
      </p:sp>
      <p:pic>
        <p:nvPicPr>
          <p:cNvPr id="9" name="Picture 2" descr="logo MEC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6337833"/>
            <a:ext cx="632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/>
              <a:t>546 evaluated/321 above threshold/65 funded </a:t>
            </a:r>
            <a:r>
              <a:rPr lang="en-US" sz="1600" b="1" dirty="0" smtClean="0"/>
              <a:t>proposals</a:t>
            </a:r>
            <a:endParaRPr lang="en-US" sz="16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91331" y="2133600"/>
            <a:ext cx="5642919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2062163" algn="l"/>
                <a:tab pos="2149475" algn="l"/>
              </a:tabLst>
            </a:pPr>
            <a:r>
              <a:rPr lang="en-GB" sz="1600" dirty="0" smtClean="0"/>
              <a:t>H2020-WIDESPREAD-2015-1-Twinning </a:t>
            </a:r>
            <a:r>
              <a:rPr lang="en-GB" sz="1600" dirty="0"/>
              <a:t>Call - Evaluation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948" y="1021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Overview of the main results/Lessons learned 2014/2015</a:t>
            </a:r>
          </a:p>
        </p:txBody>
      </p:sp>
      <p:sp>
        <p:nvSpPr>
          <p:cNvPr id="8" name="Rectangle 7"/>
          <p:cNvSpPr/>
          <p:nvPr/>
        </p:nvSpPr>
        <p:spPr>
          <a:xfrm>
            <a:off x="7362825" y="6307055"/>
            <a:ext cx="68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EC</a:t>
            </a:r>
          </a:p>
        </p:txBody>
      </p:sp>
      <p:pic>
        <p:nvPicPr>
          <p:cNvPr id="9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375123"/>
              </p:ext>
            </p:extLst>
          </p:nvPr>
        </p:nvGraphicFramePr>
        <p:xfrm>
          <a:off x="723899" y="1524821"/>
          <a:ext cx="7734301" cy="481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24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6376750"/>
            <a:ext cx="6182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/>
              <a:t>546 evaluated/321 above threshold/65 funded proposals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127930"/>
            <a:ext cx="6858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062163" algn="l"/>
                <a:tab pos="2149475" algn="l"/>
              </a:tabLst>
            </a:pPr>
            <a:r>
              <a:rPr lang="en-GB" sz="2000" b="1" dirty="0" smtClean="0"/>
              <a:t>H2020-WIDESPREAD-2015-1-Twinning </a:t>
            </a:r>
            <a:r>
              <a:rPr lang="en-GB" sz="2000" b="1" dirty="0" smtClean="0"/>
              <a:t>- </a:t>
            </a:r>
            <a:r>
              <a:rPr lang="en-GB" sz="2000" b="1" dirty="0"/>
              <a:t>Evaluation Results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028387"/>
              </p:ext>
            </p:extLst>
          </p:nvPr>
        </p:nvGraphicFramePr>
        <p:xfrm>
          <a:off x="695068" y="1828800"/>
          <a:ext cx="7458332" cy="446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ounded Rectangular Callout 33"/>
          <p:cNvSpPr>
            <a:spLocks noChangeArrowheads="1"/>
          </p:cNvSpPr>
          <p:nvPr/>
        </p:nvSpPr>
        <p:spPr bwMode="auto">
          <a:xfrm>
            <a:off x="4572001" y="2985677"/>
            <a:ext cx="1828800" cy="239922"/>
          </a:xfrm>
          <a:prstGeom prst="wedgeRoundRectCallout">
            <a:avLst>
              <a:gd name="adj1" fmla="val -211825"/>
              <a:gd name="adj2" fmla="val 5264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C000"/>
                </a:solidFill>
              </a:rPr>
              <a:t>s</a:t>
            </a:r>
            <a:r>
              <a:rPr lang="en-GB" dirty="0" smtClean="0">
                <a:solidFill>
                  <a:srgbClr val="FFC000"/>
                </a:solidFill>
              </a:rPr>
              <a:t>uccessful </a:t>
            </a:r>
            <a:r>
              <a:rPr lang="en-GB" altLang="en-US" dirty="0" smtClean="0">
                <a:solidFill>
                  <a:srgbClr val="FFC000"/>
                </a:solidFill>
                <a:ea typeface="Verdana" pitchFamily="34" charset="0"/>
                <a:cs typeface="Verdana" pitchFamily="34" charset="0"/>
              </a:rPr>
              <a:t>proposals </a:t>
            </a:r>
            <a:endParaRPr lang="en-GB" altLang="en-US" dirty="0">
              <a:solidFill>
                <a:srgbClr val="FFC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ounded Rectangular Callout 33"/>
          <p:cNvSpPr>
            <a:spLocks noChangeArrowheads="1"/>
          </p:cNvSpPr>
          <p:nvPr/>
        </p:nvSpPr>
        <p:spPr bwMode="auto">
          <a:xfrm>
            <a:off x="4474176" y="4032980"/>
            <a:ext cx="2024449" cy="200180"/>
          </a:xfrm>
          <a:prstGeom prst="wedgeRoundRectCallout">
            <a:avLst>
              <a:gd name="adj1" fmla="val -143493"/>
              <a:gd name="adj2" fmla="val 1807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FFC000"/>
                </a:solidFill>
                <a:ea typeface="Verdana" pitchFamily="34" charset="0"/>
                <a:cs typeface="Verdana" pitchFamily="34" charset="0"/>
              </a:rPr>
              <a:t>evaluated proposals</a:t>
            </a:r>
            <a:endParaRPr lang="en-GB" altLang="en-US" dirty="0">
              <a:solidFill>
                <a:srgbClr val="FFC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1400" y="6287602"/>
            <a:ext cx="76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err="1" smtClean="0"/>
              <a:t>Source:E</a:t>
            </a:r>
            <a:r>
              <a:rPr lang="en-US" sz="800" b="1" dirty="0" err="1" smtClean="0"/>
              <a:t>C</a:t>
            </a:r>
            <a:endParaRPr lang="en-US" sz="800" b="1" dirty="0" smtClean="0"/>
          </a:p>
        </p:txBody>
      </p:sp>
      <p:pic>
        <p:nvPicPr>
          <p:cNvPr id="9" name="Picture 2" descr="logo MEC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055" y="2133600"/>
            <a:ext cx="83820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GB" sz="11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Stick </a:t>
            </a:r>
            <a:r>
              <a:rPr lang="en-US" sz="2000" dirty="0"/>
              <a:t>to the guidelines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000" dirty="0" smtClean="0"/>
              <a:t>All </a:t>
            </a:r>
            <a:r>
              <a:rPr lang="en-GB" sz="2000" dirty="0"/>
              <a:t>parts of the proposal are important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000" dirty="0" smtClean="0"/>
              <a:t>Be </a:t>
            </a:r>
            <a:r>
              <a:rPr lang="en-GB" sz="2000" dirty="0"/>
              <a:t>as precise and concrete as possible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000" dirty="0" smtClean="0"/>
              <a:t>Project </a:t>
            </a:r>
            <a:r>
              <a:rPr lang="en-GB" sz="2000" dirty="0"/>
              <a:t>should be </a:t>
            </a:r>
            <a:r>
              <a:rPr lang="en-GB" sz="2000" dirty="0" smtClean="0"/>
              <a:t>innovative</a:t>
            </a:r>
            <a:endParaRPr lang="en-GB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000" dirty="0" smtClean="0"/>
              <a:t>Mention inter-sectoral (TEAMING) </a:t>
            </a:r>
            <a:r>
              <a:rPr lang="en-GB" sz="2000" dirty="0"/>
              <a:t>and multidisciplinary aspects </a:t>
            </a:r>
            <a:r>
              <a:rPr lang="en-GB" sz="2000" dirty="0" smtClean="0"/>
              <a:t>(ERA Chairs and Twinning)</a:t>
            </a:r>
            <a:endParaRPr lang="en-GB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000" dirty="0" smtClean="0"/>
              <a:t>Goals </a:t>
            </a:r>
            <a:r>
              <a:rPr lang="en-GB" sz="2000" dirty="0"/>
              <a:t>and methodology should be clear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000" dirty="0" smtClean="0"/>
              <a:t>Be </a:t>
            </a:r>
            <a:r>
              <a:rPr lang="en-GB" sz="2000" dirty="0"/>
              <a:t>aware of risks and describe </a:t>
            </a:r>
            <a:r>
              <a:rPr lang="en-GB" sz="2000" dirty="0" smtClean="0"/>
              <a:t>alternatives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686800" cy="8382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</a:rPr>
              <a:t>Tips for writing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proposalS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 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816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APPEC-</a:t>
            </a:r>
            <a:r>
              <a:rPr 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Astroparticle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Horizon 2020,</a:t>
            </a: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Zagreb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9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054" y="2133600"/>
            <a:ext cx="877454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GB" sz="11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GB" sz="1600" b="1" dirty="0"/>
              <a:t>A</a:t>
            </a:r>
            <a:r>
              <a:rPr lang="en-GB" sz="1600" b="1" dirty="0" smtClean="0"/>
              <a:t>lignment </a:t>
            </a:r>
            <a:r>
              <a:rPr lang="en-GB" sz="1600" dirty="0"/>
              <a:t>with the relevant Smart Specialisation </a:t>
            </a:r>
            <a:r>
              <a:rPr lang="en-GB" sz="1600" dirty="0" smtClean="0"/>
              <a:t>Strategies/</a:t>
            </a:r>
            <a:r>
              <a:rPr lang="en-GB" sz="1600" dirty="0"/>
              <a:t> equivalent growth strategy</a:t>
            </a:r>
            <a:r>
              <a:rPr lang="en-GB" sz="1600" dirty="0" smtClean="0"/>
              <a:t> </a:t>
            </a:r>
            <a:r>
              <a:rPr lang="en-GB" sz="1600" dirty="0"/>
              <a:t>of the Member State or </a:t>
            </a:r>
            <a:r>
              <a:rPr lang="en-GB" sz="1600" dirty="0" smtClean="0"/>
              <a:t>region</a:t>
            </a:r>
            <a:r>
              <a:rPr lang="en-US" sz="1600" dirty="0" smtClean="0"/>
              <a:t>; </a:t>
            </a:r>
            <a:r>
              <a:rPr lang="en-US" sz="1600" dirty="0" smtClean="0"/>
              <a:t>R&amp;I </a:t>
            </a:r>
            <a:r>
              <a:rPr lang="en-US" sz="1600" dirty="0"/>
              <a:t>Strategy of the future </a:t>
            </a:r>
            <a:r>
              <a:rPr lang="en-US" sz="1600" dirty="0" err="1"/>
              <a:t>CoE</a:t>
            </a:r>
            <a:r>
              <a:rPr lang="en-US" sz="1600" dirty="0"/>
              <a:t> should fit in with the Smart </a:t>
            </a:r>
            <a:r>
              <a:rPr lang="en-US" sz="1600" dirty="0" err="1"/>
              <a:t>Specialisation</a:t>
            </a:r>
            <a:r>
              <a:rPr lang="en-US" sz="1600" dirty="0"/>
              <a:t> Strategy of the MS/region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National/ESI </a:t>
            </a:r>
            <a:r>
              <a:rPr lang="en-US" sz="1600" dirty="0"/>
              <a:t>Funds </a:t>
            </a:r>
            <a:r>
              <a:rPr lang="en-US" sz="1600" b="1" dirty="0"/>
              <a:t>commitment</a:t>
            </a:r>
            <a:r>
              <a:rPr lang="en-US" sz="1600" dirty="0"/>
              <a:t> needed for rolling out the future </a:t>
            </a:r>
            <a:r>
              <a:rPr lang="en-US" sz="1600" dirty="0" err="1" smtClean="0"/>
              <a:t>CoE</a:t>
            </a:r>
            <a:r>
              <a:rPr lang="en-US" sz="1600" dirty="0" smtClean="0"/>
              <a:t> should be clearly articulated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Long </a:t>
            </a:r>
            <a:r>
              <a:rPr lang="en-US" sz="1600" b="1" dirty="0"/>
              <a:t>term vision </a:t>
            </a:r>
            <a:r>
              <a:rPr lang="en-US" sz="1600" dirty="0"/>
              <a:t>(at least 10-15 years) &amp; long term financial commitment from the outset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Coordinator</a:t>
            </a:r>
            <a:r>
              <a:rPr lang="en-US" sz="1600" b="1" dirty="0"/>
              <a:t>: </a:t>
            </a:r>
            <a:r>
              <a:rPr lang="en-US" sz="1600" dirty="0" smtClean="0"/>
              <a:t>both </a:t>
            </a:r>
            <a:r>
              <a:rPr lang="en-US" sz="1600" dirty="0"/>
              <a:t>strong in project management &amp; strong in </a:t>
            </a:r>
            <a:r>
              <a:rPr lang="en-US" sz="1600" dirty="0" err="1"/>
              <a:t>mobilising</a:t>
            </a:r>
            <a:r>
              <a:rPr lang="en-US" sz="1600" dirty="0"/>
              <a:t> national/Cohesion funding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GB" sz="1600" b="1" dirty="0" smtClean="0"/>
              <a:t>Strength </a:t>
            </a:r>
            <a:r>
              <a:rPr lang="en-GB" sz="1600" b="1" dirty="0"/>
              <a:t>of the </a:t>
            </a:r>
            <a:r>
              <a:rPr lang="en-GB" sz="1600" dirty="0"/>
              <a:t>long-term, innovation and scientific strategy for the Framework </a:t>
            </a:r>
            <a:r>
              <a:rPr lang="en-GB" sz="1600" dirty="0" smtClean="0"/>
              <a:t>Partnership</a:t>
            </a:r>
          </a:p>
          <a:p>
            <a:r>
              <a:rPr lang="en-US" sz="1600" dirty="0" smtClean="0"/>
              <a:t>Agreement </a:t>
            </a:r>
            <a:r>
              <a:rPr lang="en-US" sz="1600" dirty="0"/>
              <a:t>(FPA</a:t>
            </a:r>
            <a:r>
              <a:rPr lang="en-US" sz="1600" dirty="0"/>
              <a:t>); Well thought out structured partnership &amp; strong engagement from both parties </a:t>
            </a:r>
          </a:p>
          <a:p>
            <a:endParaRPr lang="en-US" sz="1600" dirty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304800" y="1295400"/>
            <a:ext cx="7391400" cy="8382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2060"/>
                </a:solidFill>
                <a:effectLst/>
              </a:rPr>
              <a:t>Tips for writing </a:t>
            </a:r>
            <a:r>
              <a:rPr lang="en-US" sz="2800" dirty="0" err="1" smtClean="0">
                <a:solidFill>
                  <a:srgbClr val="002060"/>
                </a:solidFill>
                <a:effectLst/>
              </a:rPr>
              <a:t>proposalS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- </a:t>
            </a:r>
            <a:r>
              <a:rPr lang="en-US" sz="2800" b="1" dirty="0" smtClean="0">
                <a:solidFill>
                  <a:srgbClr val="FF3300"/>
                </a:solidFill>
              </a:rPr>
              <a:t>Teaming</a:t>
            </a:r>
            <a:r>
              <a:rPr lang="en-US" sz="2800" b="1" dirty="0">
                <a:solidFill>
                  <a:srgbClr val="FF3300"/>
                </a:solidFill>
              </a:rPr>
              <a:t/>
            </a:r>
            <a:br>
              <a:rPr lang="en-US" sz="2800" b="1" dirty="0">
                <a:solidFill>
                  <a:srgbClr val="FF3300"/>
                </a:solidFill>
              </a:rPr>
            </a:b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816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APPEC-</a:t>
            </a:r>
            <a:r>
              <a:rPr 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Astroparticle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Horizon 2020,</a:t>
            </a: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Zagreb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1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054" y="1676400"/>
            <a:ext cx="8774545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 smtClean="0"/>
              <a:t>Alignment</a:t>
            </a:r>
            <a:r>
              <a:rPr lang="en-US" sz="1600" dirty="0" smtClean="0"/>
              <a:t> </a:t>
            </a:r>
            <a:r>
              <a:rPr lang="en-US" sz="1600" dirty="0"/>
              <a:t>with the objectives of the Smart </a:t>
            </a:r>
            <a:r>
              <a:rPr lang="en-US" sz="1600" dirty="0" err="1"/>
              <a:t>Specialisation</a:t>
            </a:r>
            <a:r>
              <a:rPr lang="en-US" sz="1600" dirty="0"/>
              <a:t> Strategy of the </a:t>
            </a:r>
            <a:r>
              <a:rPr lang="en-US" sz="1600" dirty="0"/>
              <a:t>MS/region of the Selected </a:t>
            </a:r>
            <a:r>
              <a:rPr lang="en-US" sz="1600" dirty="0"/>
              <a:t>field of ERA </a:t>
            </a:r>
            <a:r>
              <a:rPr lang="en-US" sz="1600" dirty="0" smtClean="0"/>
              <a:t>Chair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 fontAlgn="t">
              <a:buFont typeface="Wingdings" pitchFamily="2" charset="2"/>
              <a:buChar char="v"/>
            </a:pPr>
            <a:r>
              <a:rPr lang="fr-FR" sz="1600" b="1" dirty="0" smtClean="0"/>
              <a:t>Action </a:t>
            </a:r>
            <a:r>
              <a:rPr lang="fr-FR" sz="1600" b="1" dirty="0"/>
              <a:t>plan </a:t>
            </a:r>
            <a:r>
              <a:rPr lang="fr-FR" sz="1600" dirty="0" smtClean="0"/>
              <a:t>for </a:t>
            </a:r>
            <a:r>
              <a:rPr lang="fr-FR" sz="1600" dirty="0" err="1"/>
              <a:t>institutional</a:t>
            </a:r>
            <a:r>
              <a:rPr lang="fr-FR" sz="1600" dirty="0"/>
              <a:t> changes </a:t>
            </a:r>
            <a:endParaRPr lang="fr-FR" sz="1600" dirty="0" smtClean="0"/>
          </a:p>
          <a:p>
            <a:pPr marL="285750" indent="-285750" fontAlgn="t">
              <a:buFont typeface="Wingdings" pitchFamily="2" charset="2"/>
              <a:buChar char="v"/>
            </a:pPr>
            <a:endParaRPr lang="fr-FR" sz="1600" dirty="0"/>
          </a:p>
          <a:p>
            <a:pPr marL="285750" indent="-285750" fontAlgn="t">
              <a:buFont typeface="Wingdings" pitchFamily="2" charset="2"/>
              <a:buChar char="v"/>
            </a:pPr>
            <a:r>
              <a:rPr lang="en-US" sz="1600" b="1" dirty="0"/>
              <a:t>Measures </a:t>
            </a:r>
            <a:r>
              <a:rPr lang="en-US" sz="1600" b="1" dirty="0"/>
              <a:t>and actions </a:t>
            </a:r>
            <a:r>
              <a:rPr lang="en-US" sz="1600" dirty="0"/>
              <a:t>proposed to become more competitive (open recruitment, gender equality, innovative doctoral training, external peer review of institutions activity</a:t>
            </a:r>
            <a:r>
              <a:rPr lang="en-US" sz="1600" dirty="0" smtClean="0"/>
              <a:t>)</a:t>
            </a:r>
          </a:p>
          <a:p>
            <a:pPr marL="285750" indent="-285750" fontAlgn="t">
              <a:buFont typeface="Wingdings" pitchFamily="2" charset="2"/>
              <a:buChar char="v"/>
            </a:pPr>
            <a:endParaRPr lang="en-US" sz="1600" dirty="0"/>
          </a:p>
          <a:p>
            <a:pPr marL="285750" indent="-285750" fontAlgn="t">
              <a:buFont typeface="Wingdings" pitchFamily="2" charset="2"/>
              <a:buChar char="v"/>
            </a:pPr>
            <a:r>
              <a:rPr lang="en-US" sz="1600" dirty="0"/>
              <a:t> </a:t>
            </a:r>
            <a:r>
              <a:rPr lang="en-US" sz="1600" b="1" dirty="0" smtClean="0"/>
              <a:t>The </a:t>
            </a:r>
            <a:r>
              <a:rPr lang="en-US" sz="1600" b="1" dirty="0"/>
              <a:t>contribution</a:t>
            </a:r>
            <a:r>
              <a:rPr lang="en-US" sz="1600" dirty="0"/>
              <a:t> of the ERA </a:t>
            </a:r>
            <a:r>
              <a:rPr lang="en-US" sz="1600" dirty="0"/>
              <a:t>Chair holder and his/her team </a:t>
            </a:r>
            <a:r>
              <a:rPr lang="en-US" sz="1600" dirty="0"/>
              <a:t>to research </a:t>
            </a:r>
            <a:r>
              <a:rPr lang="fr-FR" sz="1600" dirty="0"/>
              <a:t>organisation</a:t>
            </a:r>
            <a:r>
              <a:rPr lang="en-US" sz="1600" dirty="0"/>
              <a:t> to </a:t>
            </a:r>
            <a:r>
              <a:rPr lang="en-US" sz="1600" dirty="0"/>
              <a:t>improve </a:t>
            </a:r>
            <a:r>
              <a:rPr lang="en-US" sz="1600" dirty="0"/>
              <a:t>its research performance, </a:t>
            </a:r>
            <a:endParaRPr lang="en-US" sz="1600" dirty="0" smtClean="0"/>
          </a:p>
          <a:p>
            <a:pPr marL="285750" indent="-285750" fontAlgn="t">
              <a:buFont typeface="Wingdings" pitchFamily="2" charset="2"/>
              <a:buChar char="v"/>
            </a:pPr>
            <a:endParaRPr lang="en-US" sz="1600" dirty="0" smtClean="0"/>
          </a:p>
          <a:p>
            <a:pPr marL="285750" indent="-285750" fontAlgn="t">
              <a:buFont typeface="Wingdings" pitchFamily="2" charset="2"/>
              <a:buChar char="v"/>
            </a:pPr>
            <a:r>
              <a:rPr lang="en-US" sz="1600" dirty="0" smtClean="0"/>
              <a:t>Well </a:t>
            </a:r>
            <a:r>
              <a:rPr lang="en-US" sz="1600" dirty="0"/>
              <a:t>underline </a:t>
            </a:r>
            <a:r>
              <a:rPr lang="en-US" sz="1600" b="1" dirty="0"/>
              <a:t>the  </a:t>
            </a:r>
            <a:r>
              <a:rPr lang="en-US" sz="1600" b="1" dirty="0"/>
              <a:t>SWOT analysis </a:t>
            </a:r>
            <a:r>
              <a:rPr lang="en-US" sz="1600" dirty="0" smtClean="0"/>
              <a:t>of </a:t>
            </a:r>
            <a:r>
              <a:rPr lang="en-US" sz="1600" dirty="0"/>
              <a:t>the institution's position within the national and European </a:t>
            </a:r>
            <a:r>
              <a:rPr lang="en-US" sz="1600" dirty="0" smtClean="0"/>
              <a:t>context</a:t>
            </a:r>
          </a:p>
          <a:p>
            <a:pPr marL="285750" indent="-285750" fontAlgn="t">
              <a:buFont typeface="Wingdings" pitchFamily="2" charset="2"/>
              <a:buChar char="v"/>
            </a:pPr>
            <a:endParaRPr lang="en-US" sz="1600" dirty="0"/>
          </a:p>
          <a:p>
            <a:pPr marL="285750" indent="-285750" algn="just" fontAlgn="t">
              <a:spcAft>
                <a:spcPts val="1000"/>
              </a:spcAft>
              <a:buFont typeface="Wingdings" pitchFamily="2" charset="2"/>
              <a:buChar char="v"/>
            </a:pPr>
            <a:r>
              <a:rPr lang="en-US" sz="1600" dirty="0"/>
              <a:t>Contributing </a:t>
            </a:r>
            <a:r>
              <a:rPr lang="en-US" sz="1600" dirty="0"/>
              <a:t>to the objectives of regional or national smart </a:t>
            </a:r>
            <a:r>
              <a:rPr lang="en-GB" sz="1600" dirty="0"/>
              <a:t>specialisation</a:t>
            </a:r>
            <a:r>
              <a:rPr lang="en-US" sz="1600" dirty="0"/>
              <a:t> </a:t>
            </a:r>
            <a:r>
              <a:rPr lang="en-US" sz="1600" dirty="0"/>
              <a:t>strategies,</a:t>
            </a:r>
          </a:p>
          <a:p>
            <a:pPr marL="285750" indent="-285750" algn="just" fontAlgn="t">
              <a:spcAft>
                <a:spcPts val="1000"/>
              </a:spcAft>
              <a:buFont typeface="Wingdings" pitchFamily="2" charset="2"/>
              <a:buChar char="v"/>
            </a:pPr>
            <a:r>
              <a:rPr lang="en-GB" sz="1600" dirty="0"/>
              <a:t>A </a:t>
            </a:r>
            <a:r>
              <a:rPr lang="en-GB" sz="1600" b="1" dirty="0"/>
              <a:t>clear strategy to </a:t>
            </a:r>
            <a:r>
              <a:rPr lang="en-GB" sz="1600" dirty="0"/>
              <a:t>ensure the sustainability and further development of the measures presented beyond the lifetime of the project, including the possibility of a long-term appointment of the ERA Chair holder</a:t>
            </a: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260926" y="1219200"/>
            <a:ext cx="8686800" cy="457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/>
              </a:rPr>
              <a:t>Tips for writing </a:t>
            </a:r>
            <a:r>
              <a:rPr lang="en-US" sz="2800" dirty="0" err="1" smtClean="0">
                <a:solidFill>
                  <a:srgbClr val="002060"/>
                </a:solidFill>
                <a:effectLst/>
              </a:rPr>
              <a:t>proposalS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- </a:t>
            </a:r>
            <a:r>
              <a:rPr lang="en-US" sz="2800" b="1" dirty="0" smtClean="0">
                <a:solidFill>
                  <a:srgbClr val="FF3300"/>
                </a:solidFill>
              </a:rPr>
              <a:t>ERA chairs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816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APPEC-</a:t>
            </a:r>
            <a:r>
              <a:rPr 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Astroparticle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Horizon 2020,</a:t>
            </a: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Zagreb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1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Placeholder 1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b="0" dirty="0"/>
          </a:p>
          <a:p>
            <a:pPr>
              <a:buNone/>
            </a:pPr>
            <a:r>
              <a:rPr lang="en-US" b="0" dirty="0"/>
              <a:t>Excellent Science </a:t>
            </a:r>
            <a:endParaRPr lang="en-US" altLang="en-US" b="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18436" name="Text Placeholder 2"/>
          <p:cNvSpPr>
            <a:spLocks noGrp="1"/>
          </p:cNvSpPr>
          <p:nvPr>
            <p:ph type="body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ClrTx/>
              <a:buFont typeface="Arial" charset="0"/>
              <a:buNone/>
            </a:pPr>
            <a:r>
              <a:rPr lang="en-US" b="0" dirty="0"/>
              <a:t>Industrial Leadership </a:t>
            </a:r>
            <a:endParaRPr lang="en-US" altLang="en-US" b="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18437" name="Text Placeholder 3"/>
          <p:cNvSpPr>
            <a:spLocks noGrp="1"/>
          </p:cNvSpPr>
          <p:nvPr>
            <p:ph type="body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ClrTx/>
              <a:buFont typeface="Arial" charset="0"/>
              <a:buNone/>
            </a:pPr>
            <a:r>
              <a:rPr lang="en-US" b="0" dirty="0"/>
              <a:t>Societal Challenges </a:t>
            </a:r>
            <a:endParaRPr lang="en-US" altLang="en-US" b="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169677"/>
            <a:ext cx="556260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APPEC-</a:t>
            </a:r>
            <a:r>
              <a:rPr 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Astroparticle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Horizon 2020, 29-30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Zagreb</a:t>
            </a:r>
          </a:p>
          <a:p>
            <a:endParaRPr lang="en-US" sz="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rved Down Arrow 3"/>
          <p:cNvSpPr/>
          <p:nvPr/>
        </p:nvSpPr>
        <p:spPr>
          <a:xfrm rot="17829075">
            <a:off x="-284211" y="2102734"/>
            <a:ext cx="4595015" cy="148358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WIDENING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3999939">
            <a:off x="4978198" y="1958134"/>
            <a:ext cx="4679282" cy="177278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WIDENING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055" y="2133600"/>
            <a:ext cx="8382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GB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Alignment </a:t>
            </a:r>
            <a:r>
              <a:rPr lang="en-US" sz="1600" dirty="0"/>
              <a:t>with the objectives of the Smart </a:t>
            </a:r>
            <a:r>
              <a:rPr lang="en-US" sz="1600" dirty="0" err="1"/>
              <a:t>Specialisation</a:t>
            </a:r>
            <a:r>
              <a:rPr lang="en-US" sz="1600" dirty="0"/>
              <a:t> Strategy of the MS/region is encouraged 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Well design of the projects</a:t>
            </a:r>
            <a:r>
              <a:rPr lang="en-GB" sz="1600" dirty="0"/>
              <a:t>' activities falling under the scope of the call (which aims </a:t>
            </a:r>
            <a:r>
              <a:rPr lang="en-GB" sz="1600" dirty="0" smtClean="0"/>
              <a:t>at addressing </a:t>
            </a:r>
            <a:r>
              <a:rPr lang="en-GB" sz="1600" dirty="0"/>
              <a:t>networking </a:t>
            </a:r>
            <a:r>
              <a:rPr lang="en-GB" sz="1600" dirty="0" smtClean="0"/>
              <a:t>gaps), </a:t>
            </a:r>
            <a:r>
              <a:rPr lang="en-GB" sz="1600" dirty="0"/>
              <a:t>and </a:t>
            </a:r>
            <a:r>
              <a:rPr lang="en-GB" sz="1600" b="1" dirty="0" smtClean="0">
                <a:solidFill>
                  <a:srgbClr val="FF3300"/>
                </a:solidFill>
              </a:rPr>
              <a:t>NOT</a:t>
            </a:r>
            <a:r>
              <a:rPr lang="en-GB" sz="1600" b="1" dirty="0" smtClean="0"/>
              <a:t> </a:t>
            </a:r>
            <a:r>
              <a:rPr lang="en-GB" sz="1600" dirty="0"/>
              <a:t>research </a:t>
            </a:r>
            <a:r>
              <a:rPr lang="en-GB" sz="1600" dirty="0" smtClean="0"/>
              <a:t>related </a:t>
            </a:r>
            <a:r>
              <a:rPr lang="en-US" sz="1600" dirty="0" smtClean="0"/>
              <a:t>activities. 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Clear outline of the </a:t>
            </a:r>
            <a:r>
              <a:rPr lang="en-GB" sz="1600" dirty="0"/>
              <a:t>scientific strategy for stepping up and stimulating scientific excellence and </a:t>
            </a:r>
            <a:r>
              <a:rPr lang="en-GB" sz="1600" b="1" dirty="0"/>
              <a:t>innovation capacity in a defined area of research </a:t>
            </a:r>
            <a:r>
              <a:rPr lang="en-GB" sz="1600" dirty="0"/>
              <a:t>as well as the </a:t>
            </a:r>
            <a:r>
              <a:rPr lang="en-GB" sz="1600" b="1" dirty="0"/>
              <a:t>scientific quality of the partners </a:t>
            </a:r>
            <a:r>
              <a:rPr lang="en-GB" sz="1600" dirty="0"/>
              <a:t>involved in the twinning exercise </a:t>
            </a:r>
            <a:endParaRPr lang="en-US" sz="1600" dirty="0">
              <a:solidFill>
                <a:srgbClr val="FF0000"/>
              </a:solidFill>
            </a:endParaRPr>
          </a:p>
          <a:p>
            <a:pPr lvl="0"/>
            <a:endParaRPr lang="en-US" sz="2000" dirty="0" smtClean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686800" cy="609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effectLst/>
              </a:rPr>
              <a:t>Tips for writing </a:t>
            </a:r>
            <a:r>
              <a:rPr lang="en-US" sz="2800" dirty="0" err="1" smtClean="0">
                <a:solidFill>
                  <a:srgbClr val="002060"/>
                </a:solidFill>
                <a:effectLst/>
              </a:rPr>
              <a:t>proposalS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- </a:t>
            </a:r>
            <a:r>
              <a:rPr lang="en-US" sz="2800" b="1" dirty="0" smtClean="0">
                <a:solidFill>
                  <a:srgbClr val="FF3300"/>
                </a:solidFill>
              </a:rPr>
              <a:t>Twinning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816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APPEC-</a:t>
            </a:r>
            <a:r>
              <a:rPr 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Astroparticle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Horizon 2020,</a:t>
            </a: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Zagreb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1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2438399"/>
            <a:ext cx="8382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2016-17 </a:t>
            </a:r>
          </a:p>
          <a:p>
            <a:endParaRPr lang="en-US" sz="800" u="sng" dirty="0">
              <a:solidFill>
                <a:srgbClr val="00B0F0"/>
              </a:solidFill>
            </a:endParaRPr>
          </a:p>
          <a:p>
            <a:r>
              <a:rPr lang="ro-RO" sz="2000" u="sng" dirty="0" smtClean="0">
                <a:solidFill>
                  <a:srgbClr val="00B0F0"/>
                </a:solidFill>
              </a:rPr>
              <a:t>https</a:t>
            </a:r>
            <a:r>
              <a:rPr lang="ro-RO" sz="2000" u="sng" dirty="0">
                <a:solidFill>
                  <a:srgbClr val="00B0F0"/>
                </a:solidFill>
              </a:rPr>
              <a:t>://</a:t>
            </a:r>
            <a:r>
              <a:rPr lang="ro-RO" sz="2000" u="sng" dirty="0" smtClean="0">
                <a:solidFill>
                  <a:srgbClr val="00B0F0"/>
                </a:solidFill>
              </a:rPr>
              <a:t>ec.europa.eu/programmes/horizon2020/en/draft-work-programmes-2016-17</a:t>
            </a:r>
            <a:endParaRPr lang="en-US" sz="2000" u="sng" dirty="0" smtClean="0">
              <a:solidFill>
                <a:srgbClr val="00B0F0"/>
              </a:solidFill>
            </a:endParaRPr>
          </a:p>
          <a:p>
            <a:endParaRPr lang="en-US" sz="2000" dirty="0"/>
          </a:p>
          <a:p>
            <a:r>
              <a:rPr lang="fr-F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« S</a:t>
            </a:r>
            <a:r>
              <a:rPr lang="en-GB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preading</a:t>
            </a:r>
            <a:r>
              <a:rPr lang="en-GB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Excellence and Widening </a:t>
            </a:r>
            <a:r>
              <a:rPr lang="en-GB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Participation” </a:t>
            </a:r>
            <a:r>
              <a:rPr lang="fr-FR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lang="fr-F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fr-F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u="sng" dirty="0">
                <a:solidFill>
                  <a:srgbClr val="FF0000"/>
                </a:solidFill>
              </a:rPr>
              <a:t>https://ec.europa.eu/programmes/horizon2020/en/h2020-section/spreading-excellence-and-widening-participation#Article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 Portal- Calls Horizon 2020</a:t>
            </a:r>
          </a:p>
          <a:p>
            <a:endParaRPr lang="en-US" sz="800" dirty="0" smtClean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00B0F0"/>
                </a:solidFill>
              </a:rPr>
              <a:t>http</a:t>
            </a:r>
            <a:r>
              <a:rPr lang="en-US" sz="2000" dirty="0">
                <a:solidFill>
                  <a:srgbClr val="00B0F0"/>
                </a:solidFill>
              </a:rPr>
              <a:t>://</a:t>
            </a:r>
            <a:r>
              <a:rPr lang="en-US" sz="2000" dirty="0" smtClean="0">
                <a:solidFill>
                  <a:srgbClr val="00B0F0"/>
                </a:solidFill>
              </a:rPr>
              <a:t>ec.europa.eu/research/participants/portal/desktop/en/opportunities/index.html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USEful</a:t>
            </a:r>
            <a:r>
              <a:rPr lang="en-US" dirty="0" smtClean="0">
                <a:solidFill>
                  <a:srgbClr val="002060"/>
                </a:solidFill>
              </a:rPr>
              <a:t> Links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5816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APPEC-</a:t>
            </a:r>
            <a:r>
              <a:rPr 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Astroparticle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Horizon 2020,</a:t>
            </a: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Zagreb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140948"/>
            <a:ext cx="3200400" cy="31894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1600" b="1" dirty="0" smtClean="0"/>
              <a:t>E-Mail: </a:t>
            </a:r>
            <a:r>
              <a:rPr lang="en-US" altLang="en-US" sz="1600" i="1" dirty="0" smtClean="0">
                <a:solidFill>
                  <a:srgbClr val="FF0000"/>
                </a:solidFill>
              </a:rPr>
              <a:t>monica.alexandru@ancs.ro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 </a:t>
            </a:r>
            <a:endParaRPr lang="en-US" altLang="en-US" sz="1600" i="1" dirty="0">
              <a:solidFill>
                <a:schemeClr val="tx1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ctrTitle"/>
          </p:nvPr>
        </p:nvSpPr>
        <p:spPr bwMode="auto">
          <a:xfrm>
            <a:off x="2819400" y="3420330"/>
            <a:ext cx="3733800" cy="5268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buClrTx/>
              <a:buFont typeface="Arial" charset="0"/>
              <a:buNone/>
            </a:pPr>
            <a:r>
              <a:rPr lang="en-US" altLang="en-US" sz="2000" dirty="0" smtClean="0">
                <a:effectLst/>
              </a:rPr>
              <a:t>Dr. Monica </a:t>
            </a:r>
            <a:r>
              <a:rPr lang="en-US" altLang="en-US" sz="2000" dirty="0" err="1" smtClean="0">
                <a:effectLst/>
              </a:rPr>
              <a:t>Alexandru</a:t>
            </a:r>
            <a:endParaRPr lang="en-US" altLang="en-US" sz="2000" dirty="0" smtClean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9368"/>
            <a:ext cx="2232615" cy="219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671303"/>
            <a:ext cx="252091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00400"/>
            <a:ext cx="222836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062" y="2393927"/>
            <a:ext cx="7611052" cy="1092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95816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APPEC-</a:t>
            </a:r>
            <a:r>
              <a:rPr 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Astroparticle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Horizon 2020,</a:t>
            </a: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Zagreb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logo MEC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936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rap_cmy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2514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/>
              </a:rPr>
              <a:t>contents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686800" cy="2057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WIDESPREAD </a:t>
            </a:r>
            <a:r>
              <a:rPr lang="en-US" sz="2400" b="1" dirty="0" err="1" smtClean="0">
                <a:solidFill>
                  <a:srgbClr val="0070C0"/>
                </a:solidFill>
              </a:rPr>
              <a:t>Programme</a:t>
            </a:r>
            <a:r>
              <a:rPr lang="en-US" sz="2400" b="1" dirty="0" smtClean="0">
                <a:solidFill>
                  <a:srgbClr val="0070C0"/>
                </a:solidFill>
              </a:rPr>
              <a:t> 2016/2017 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Overview of the main results</a:t>
            </a:r>
            <a:r>
              <a:rPr lang="en-US" sz="2400" b="1" dirty="0">
                <a:solidFill>
                  <a:srgbClr val="0070C0"/>
                </a:solidFill>
              </a:rPr>
              <a:t>/</a:t>
            </a:r>
            <a:r>
              <a:rPr lang="en-US" sz="2400" b="1" dirty="0" smtClean="0">
                <a:solidFill>
                  <a:srgbClr val="0070C0"/>
                </a:solidFill>
              </a:rPr>
              <a:t>Lessons </a:t>
            </a:r>
            <a:r>
              <a:rPr lang="en-US" sz="2400" b="1" dirty="0">
                <a:solidFill>
                  <a:srgbClr val="0070C0"/>
                </a:solidFill>
              </a:rPr>
              <a:t>learned </a:t>
            </a:r>
            <a:r>
              <a:rPr lang="en-US" sz="2400" b="1" dirty="0" smtClean="0">
                <a:solidFill>
                  <a:srgbClr val="0070C0"/>
                </a:solidFill>
              </a:rPr>
              <a:t>2014/2015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Tips for writing proposal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Useful links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5816" y="6519342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APPEC-</a:t>
            </a:r>
            <a:r>
              <a:rPr lang="en-US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Astroparticle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Horizon 2020,</a:t>
            </a: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ro-RO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</a:t>
            </a:r>
            <a:r>
              <a:rPr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Zagreb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688446" y="2228045"/>
            <a:ext cx="2286000" cy="993648"/>
          </a:xfrm>
          <a:prstGeom prst="cloudCallout">
            <a:avLst>
              <a:gd name="adj1" fmla="val -62484"/>
              <a:gd name="adj2" fmla="val 852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Informal </a:t>
            </a:r>
            <a:r>
              <a:rPr lang="en-US" b="1" dirty="0">
                <a:solidFill>
                  <a:srgbClr val="FF0000"/>
                </a:solidFill>
              </a:rPr>
              <a:t>Information!</a:t>
            </a:r>
          </a:p>
          <a:p>
            <a:pPr algn="ctr"/>
            <a:endParaRPr lang="en-US" dirty="0"/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2973946" y="1066800"/>
            <a:ext cx="5715000" cy="914400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/>
              <a:t>Spreading Excellence and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Widening </a:t>
            </a:r>
            <a:r>
              <a:rPr lang="en-GB" dirty="0"/>
              <a:t>Participation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177085" y="944024"/>
            <a:ext cx="8610600" cy="6561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>WIDESPREAD </a:t>
            </a:r>
            <a:r>
              <a:rPr lang="en-US" sz="31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</a:rPr>
              <a:t> </a:t>
            </a:r>
            <a:r>
              <a:rPr lang="en-US" sz="3100" b="1" dirty="0">
                <a:solidFill>
                  <a:srgbClr val="002060"/>
                </a:solidFill>
              </a:rPr>
              <a:t>2016/2017</a:t>
            </a:r>
            <a:r>
              <a:rPr lang="en-US" sz="3100" dirty="0" smtClean="0"/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>
          <a:xfrm>
            <a:off x="168969" y="1676400"/>
            <a:ext cx="8988380" cy="5029200"/>
          </a:xfrm>
        </p:spPr>
        <p:txBody>
          <a:bodyPr>
            <a:noAutofit/>
          </a:bodyPr>
          <a:lstStyle/>
          <a:p>
            <a:r>
              <a:rPr lang="en-US" sz="2000" u="sng" dirty="0"/>
              <a:t>T</a:t>
            </a:r>
            <a:r>
              <a:rPr lang="en-US" sz="2000" u="sng" dirty="0" smtClean="0"/>
              <a:t>argeted </a:t>
            </a:r>
            <a:r>
              <a:rPr lang="en-US" sz="2000" u="sng" dirty="0"/>
              <a:t>approach </a:t>
            </a:r>
            <a:r>
              <a:rPr lang="en-US" sz="2000" dirty="0"/>
              <a:t>to help those participants with low performance in </a:t>
            </a:r>
            <a:r>
              <a:rPr lang="en-US" sz="2000" dirty="0" smtClean="0"/>
              <a:t>R&amp;I: introducing </a:t>
            </a:r>
            <a:r>
              <a:rPr lang="en-US" sz="2000" dirty="0"/>
              <a:t>measures for raising research and innovation performance in the major part of the catching-up economies of the </a:t>
            </a:r>
            <a:r>
              <a:rPr lang="en-US" sz="2000" dirty="0" smtClean="0"/>
              <a:t>EU </a:t>
            </a:r>
            <a:endParaRPr lang="en-US" sz="2000" dirty="0"/>
          </a:p>
          <a:p>
            <a:r>
              <a:rPr lang="en-US" sz="2000" u="sng" dirty="0"/>
              <a:t>Specific Eligibility Criterion</a:t>
            </a:r>
            <a:r>
              <a:rPr lang="en-US" sz="2000" dirty="0"/>
              <a:t>: </a:t>
            </a:r>
            <a:r>
              <a:rPr lang="en-US" sz="2000" b="1" dirty="0"/>
              <a:t>Composite Indicator </a:t>
            </a:r>
            <a:r>
              <a:rPr lang="en-US" sz="2000" dirty="0"/>
              <a:t>that measures Research Excellence at national level (threshold at 70% of the EU average)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   	“</a:t>
            </a:r>
            <a:r>
              <a:rPr lang="en-US" sz="2000" b="1" dirty="0"/>
              <a:t>low RDI performing” </a:t>
            </a:r>
            <a:r>
              <a:rPr lang="en-US" sz="2000" dirty="0"/>
              <a:t>Member States for Widening actions</a:t>
            </a:r>
            <a:r>
              <a:rPr lang="en-US" sz="2000" b="1" dirty="0"/>
              <a:t>: </a:t>
            </a:r>
            <a:r>
              <a:rPr lang="en-US" sz="2000" dirty="0"/>
              <a:t>Latvia, Croatia, Lithuania, Malta, Slovakia, Romania, Luxembourg, Poland, Bulgaria, Estonia, Portugal, Slovenia, Cyprus, Czech Republic and Hungary. </a:t>
            </a:r>
            <a:endParaRPr lang="en-US" sz="2000" dirty="0" smtClean="0"/>
          </a:p>
          <a:p>
            <a:pPr marL="0" indent="0">
              <a:buNone/>
            </a:pPr>
            <a:r>
              <a:rPr lang="en-GB" sz="2000" dirty="0" smtClean="0"/>
              <a:t>        	</a:t>
            </a:r>
            <a:r>
              <a:rPr lang="en-GB" sz="2000" u="sng" dirty="0" smtClean="0"/>
              <a:t>Associated </a:t>
            </a:r>
            <a:r>
              <a:rPr lang="en-GB" sz="2000" u="sng" dirty="0"/>
              <a:t>Countries</a:t>
            </a:r>
            <a:r>
              <a:rPr lang="en-GB" sz="2000" dirty="0"/>
              <a:t>: Albania, Bosnia and Herzegovina, Faroe Islands, Former Yugoslav Republic of Macedonia, Moldova, Montenegro, Serbia, Turkey and Ukraine</a:t>
            </a:r>
            <a:r>
              <a:rPr lang="en-GB" sz="2000" dirty="0" smtClean="0"/>
              <a:t>.</a:t>
            </a:r>
            <a:endParaRPr lang="en-US" sz="2000" b="1" u="sng" dirty="0" smtClean="0"/>
          </a:p>
          <a:p>
            <a:pPr marL="0" indent="0" algn="just">
              <a:buNone/>
            </a:pPr>
            <a:r>
              <a:rPr lang="en-US" sz="2000" b="1" u="sng" dirty="0" smtClean="0"/>
              <a:t>Specific </a:t>
            </a:r>
            <a:r>
              <a:rPr lang="en-US" sz="2000" b="1" u="sng" dirty="0" smtClean="0"/>
              <a:t>measures</a:t>
            </a:r>
            <a:endParaRPr lang="en-US" sz="1800" u="sng" dirty="0"/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	</a:t>
            </a:r>
            <a:r>
              <a:rPr lang="ro-RO" sz="2000" b="1" dirty="0" smtClean="0">
                <a:solidFill>
                  <a:srgbClr val="FF3300"/>
                </a:solidFill>
              </a:rPr>
              <a:t>T</a:t>
            </a:r>
            <a:r>
              <a:rPr lang="en-US" sz="2000" b="1" dirty="0" smtClean="0">
                <a:solidFill>
                  <a:srgbClr val="FF3300"/>
                </a:solidFill>
              </a:rPr>
              <a:t>EAMING-</a:t>
            </a:r>
            <a:r>
              <a:rPr lang="en-US" sz="2000" dirty="0" smtClean="0">
                <a:solidFill>
                  <a:srgbClr val="FF3300"/>
                </a:solidFill>
              </a:rPr>
              <a:t>(</a:t>
            </a:r>
            <a:r>
              <a:rPr lang="en-US" sz="2000" dirty="0" err="1">
                <a:solidFill>
                  <a:srgbClr val="FF3300"/>
                </a:solidFill>
              </a:rPr>
              <a:t>CoEs</a:t>
            </a:r>
            <a:r>
              <a:rPr lang="en-US" sz="2000" dirty="0">
                <a:solidFill>
                  <a:srgbClr val="FF3300"/>
                </a:solidFill>
              </a:rPr>
              <a:t>) </a:t>
            </a:r>
            <a:r>
              <a:rPr lang="en-US" sz="2000" dirty="0" smtClean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ro-RO" sz="2000" b="1" dirty="0" smtClean="0">
                <a:solidFill>
                  <a:srgbClr val="FF3300"/>
                </a:solidFill>
              </a:rPr>
              <a:t>T</a:t>
            </a:r>
            <a:r>
              <a:rPr lang="en-US" sz="2000" b="1" dirty="0" smtClean="0">
                <a:solidFill>
                  <a:srgbClr val="FF3300"/>
                </a:solidFill>
              </a:rPr>
              <a:t>WINNING– </a:t>
            </a:r>
            <a:r>
              <a:rPr lang="en-US" sz="2000" dirty="0" smtClean="0">
                <a:solidFill>
                  <a:srgbClr val="FF3300"/>
                </a:solidFill>
              </a:rPr>
              <a:t>(</a:t>
            </a:r>
            <a:r>
              <a:rPr lang="en-US" sz="2000" dirty="0">
                <a:solidFill>
                  <a:srgbClr val="FF3300"/>
                </a:solidFill>
              </a:rPr>
              <a:t>institutional networking) </a:t>
            </a:r>
            <a:endParaRPr lang="en-US" sz="2000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3300"/>
                </a:solidFill>
              </a:rPr>
              <a:t>     	 </a:t>
            </a:r>
            <a:r>
              <a:rPr lang="ro-RO" sz="2000" b="1" dirty="0" smtClean="0">
                <a:solidFill>
                  <a:srgbClr val="FF3300"/>
                </a:solidFill>
              </a:rPr>
              <a:t>ERA</a:t>
            </a: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r>
              <a:rPr lang="ro-RO" sz="2000" b="1" dirty="0" smtClean="0">
                <a:solidFill>
                  <a:srgbClr val="FF3300"/>
                </a:solidFill>
              </a:rPr>
              <a:t>Chairs</a:t>
            </a:r>
            <a:r>
              <a:rPr lang="en-US" sz="2000" b="1" dirty="0" smtClean="0">
                <a:solidFill>
                  <a:srgbClr val="FF3300"/>
                </a:solidFill>
              </a:rPr>
              <a:t> -</a:t>
            </a:r>
            <a:r>
              <a:rPr lang="en-US" sz="2000" dirty="0" smtClean="0">
                <a:solidFill>
                  <a:srgbClr val="FF3300"/>
                </a:solidFill>
              </a:rPr>
              <a:t>(</a:t>
            </a:r>
            <a:r>
              <a:rPr lang="en-US" sz="2000" dirty="0">
                <a:solidFill>
                  <a:srgbClr val="FF3300"/>
                </a:solidFill>
              </a:rPr>
              <a:t>bringing excellence to institutions) </a:t>
            </a:r>
            <a:endParaRPr lang="en-US" sz="2000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	 COST </a:t>
            </a:r>
            <a:r>
              <a:rPr lang="en-GB" sz="2000" dirty="0" smtClean="0">
                <a:solidFill>
                  <a:schemeClr val="tx1"/>
                </a:solidFill>
              </a:rPr>
              <a:t>activities, Policy </a:t>
            </a:r>
            <a:r>
              <a:rPr lang="en-GB" sz="2000" dirty="0">
                <a:solidFill>
                  <a:schemeClr val="tx1"/>
                </a:solidFill>
              </a:rPr>
              <a:t>Support </a:t>
            </a:r>
            <a:r>
              <a:rPr lang="en-GB" sz="2000" dirty="0" smtClean="0">
                <a:solidFill>
                  <a:schemeClr val="tx1"/>
                </a:solidFill>
              </a:rPr>
              <a:t>Facility, JPI </a:t>
            </a:r>
            <a:r>
              <a:rPr lang="en-GB" sz="2000" dirty="0">
                <a:solidFill>
                  <a:schemeClr val="tx1"/>
                </a:solidFill>
              </a:rPr>
              <a:t>Urban </a:t>
            </a:r>
            <a:r>
              <a:rPr lang="en-GB" sz="2000" dirty="0" smtClean="0">
                <a:solidFill>
                  <a:schemeClr val="tx1"/>
                </a:solidFill>
              </a:rPr>
              <a:t>Europe</a:t>
            </a:r>
            <a:r>
              <a:rPr lang="en-GB" sz="2000" i="1" dirty="0" smtClean="0">
                <a:solidFill>
                  <a:schemeClr val="tx1"/>
                </a:solidFill>
              </a:rPr>
              <a:t>-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629400" y="65101"/>
            <a:ext cx="2286000" cy="993648"/>
          </a:xfrm>
          <a:prstGeom prst="cloudCallout">
            <a:avLst>
              <a:gd name="adj1" fmla="val -11217"/>
              <a:gd name="adj2" fmla="val 579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Informal </a:t>
            </a:r>
            <a:r>
              <a:rPr lang="en-US" b="1" dirty="0">
                <a:solidFill>
                  <a:srgbClr val="FF0000"/>
                </a:solidFill>
              </a:rPr>
              <a:t>Information!</a:t>
            </a:r>
          </a:p>
          <a:p>
            <a:pPr algn="ctr"/>
            <a:endParaRPr lang="en-US" dirty="0"/>
          </a:p>
        </p:txBody>
      </p:sp>
      <p:pic>
        <p:nvPicPr>
          <p:cNvPr id="10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686800" cy="6858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3300"/>
                </a:solidFill>
                <a:effectLst/>
              </a:rPr>
              <a:t>Teaming</a:t>
            </a:r>
            <a:r>
              <a:rPr lang="en-GB" sz="3200" dirty="0" smtClean="0">
                <a:effectLst/>
              </a:rPr>
              <a:t> in Widening </a:t>
            </a:r>
            <a:endParaRPr lang="en-US" sz="3200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>
          <a:xfrm>
            <a:off x="457199" y="1981200"/>
            <a:ext cx="8510353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Creation </a:t>
            </a:r>
            <a:r>
              <a:rPr lang="en-GB" sz="1800" dirty="0">
                <a:solidFill>
                  <a:srgbClr val="FF0000"/>
                </a:solidFill>
              </a:rPr>
              <a:t>of new (or significant upgrade of existing) Centres of Excellence in low performing </a:t>
            </a:r>
            <a:r>
              <a:rPr lang="en-GB" sz="1800" dirty="0" smtClean="0">
                <a:solidFill>
                  <a:srgbClr val="FF0000"/>
                </a:solidFill>
              </a:rPr>
              <a:t>MS </a:t>
            </a:r>
            <a:r>
              <a:rPr lang="en-GB" sz="1800" dirty="0" smtClean="0">
                <a:solidFill>
                  <a:srgbClr val="FF0000"/>
                </a:solidFill>
              </a:rPr>
              <a:t>and </a:t>
            </a:r>
            <a:r>
              <a:rPr lang="en-GB" sz="1800" dirty="0">
                <a:solidFill>
                  <a:srgbClr val="FF0000"/>
                </a:solidFill>
              </a:rPr>
              <a:t>regions 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sz="1800" u="sng" dirty="0" smtClean="0"/>
              <a:t>Development in </a:t>
            </a:r>
            <a:r>
              <a:rPr lang="en-GB" sz="1800" u="sng" dirty="0"/>
              <a:t>2 </a:t>
            </a:r>
            <a:r>
              <a:rPr lang="en-GB" sz="1800" u="sng" dirty="0" smtClean="0"/>
              <a:t>steps</a:t>
            </a:r>
            <a:r>
              <a:rPr lang="en-GB" sz="1800" dirty="0" smtClean="0"/>
              <a:t>: </a:t>
            </a:r>
            <a:endParaRPr lang="en-GB" sz="1800" dirty="0" smtClean="0"/>
          </a:p>
          <a:p>
            <a:pPr marL="0" indent="0">
              <a:buNone/>
            </a:pPr>
            <a:r>
              <a:rPr lang="en-GB" sz="1900" dirty="0" smtClean="0"/>
              <a:t> 	</a:t>
            </a:r>
            <a:r>
              <a:rPr lang="en-GB" sz="1900" u="sng" dirty="0" smtClean="0"/>
              <a:t>Step </a:t>
            </a:r>
            <a:r>
              <a:rPr lang="en-GB" sz="1900" u="sng" dirty="0"/>
              <a:t>1</a:t>
            </a:r>
            <a:r>
              <a:rPr lang="en-GB" sz="1900" dirty="0"/>
              <a:t>: Funding for the </a:t>
            </a:r>
            <a:r>
              <a:rPr lang="en-GB" sz="1900" dirty="0" smtClean="0"/>
              <a:t>design </a:t>
            </a:r>
            <a:r>
              <a:rPr lang="en-GB" sz="1900" dirty="0"/>
              <a:t>of a Business Plan for the new/upgraded Centre of Excellence facilitated by a teaming process with a leading counterpart in Europe </a:t>
            </a:r>
            <a:endParaRPr lang="en-GB" sz="1900" dirty="0" smtClean="0"/>
          </a:p>
          <a:p>
            <a:pPr marL="0" indent="0">
              <a:buNone/>
            </a:pPr>
            <a:r>
              <a:rPr lang="en-GB" sz="1900" dirty="0" smtClean="0"/>
              <a:t> 	</a:t>
            </a:r>
            <a:r>
              <a:rPr lang="en-GB" sz="1900" u="sng" dirty="0" smtClean="0"/>
              <a:t>Step 2</a:t>
            </a:r>
            <a:r>
              <a:rPr lang="en-GB" sz="1900" dirty="0"/>
              <a:t>: Subject to the quality of the Business </a:t>
            </a:r>
            <a:r>
              <a:rPr lang="en-GB" sz="1900" dirty="0" smtClean="0"/>
              <a:t>Plan </a:t>
            </a:r>
            <a:r>
              <a:rPr lang="en-GB" sz="2400" b="1" dirty="0" smtClean="0">
                <a:solidFill>
                  <a:srgbClr val="FF0000"/>
                </a:solidFill>
              </a:rPr>
              <a:t>+</a:t>
            </a:r>
            <a:r>
              <a:rPr lang="en-GB" sz="1900" dirty="0" smtClean="0"/>
              <a:t> commitment </a:t>
            </a:r>
            <a:r>
              <a:rPr lang="en-GB" sz="1900" dirty="0"/>
              <a:t>of the </a:t>
            </a:r>
            <a:r>
              <a:rPr lang="en-GB" sz="1900" dirty="0" smtClean="0"/>
              <a:t>MS </a:t>
            </a:r>
            <a:r>
              <a:rPr lang="en-GB" sz="1900" dirty="0" smtClean="0">
                <a:sym typeface="Wingdings" pitchFamily="2" charset="2"/>
              </a:rPr>
              <a:t></a:t>
            </a:r>
            <a:r>
              <a:rPr lang="en-GB" sz="1900" dirty="0" smtClean="0"/>
              <a:t>substantial </a:t>
            </a:r>
            <a:r>
              <a:rPr lang="en-GB" sz="1900" dirty="0"/>
              <a:t>financial support for the </a:t>
            </a:r>
            <a:r>
              <a:rPr lang="en-GB" sz="1900" dirty="0" smtClean="0"/>
              <a:t>implementation </a:t>
            </a:r>
            <a:r>
              <a:rPr lang="en-GB" sz="1900" dirty="0"/>
              <a:t>of the Centre. </a:t>
            </a:r>
            <a:endParaRPr lang="en-GB" sz="1900" dirty="0" smtClean="0"/>
          </a:p>
          <a:p>
            <a:pPr marL="0" indent="0">
              <a:buNone/>
            </a:pPr>
            <a:r>
              <a:rPr lang="en-GB" sz="1900" dirty="0" smtClean="0"/>
              <a:t> </a:t>
            </a:r>
            <a:endParaRPr lang="en-US" sz="1800" dirty="0"/>
          </a:p>
          <a:p>
            <a:pPr>
              <a:buFont typeface="Wingdings" pitchFamily="2" charset="2"/>
              <a:buChar char="v"/>
            </a:pPr>
            <a:r>
              <a:rPr lang="en-GB" sz="1800" b="1" dirty="0"/>
              <a:t>Call 2014 </a:t>
            </a:r>
            <a:r>
              <a:rPr lang="en-GB" sz="1800" b="1" dirty="0" smtClean="0"/>
              <a:t>(Step 1): </a:t>
            </a:r>
            <a:r>
              <a:rPr lang="en-GB" sz="1800" b="1" dirty="0"/>
              <a:t>Business Plan for a Centre of Excellence (</a:t>
            </a:r>
            <a:r>
              <a:rPr lang="en-GB" sz="1800" b="1" dirty="0" err="1"/>
              <a:t>CoE</a:t>
            </a:r>
            <a:r>
              <a:rPr lang="en-GB" sz="1800" b="1" dirty="0"/>
              <a:t>) </a:t>
            </a:r>
            <a:endParaRPr lang="en-GB" sz="1800" b="1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GB" sz="1800" u="sng" dirty="0" smtClean="0"/>
              <a:t>Deliverable</a:t>
            </a:r>
            <a:r>
              <a:rPr lang="en-GB" sz="1800" u="sng" dirty="0"/>
              <a:t>:</a:t>
            </a:r>
            <a:r>
              <a:rPr lang="en-GB" sz="1800" dirty="0"/>
              <a:t> Business Plan of the </a:t>
            </a:r>
            <a:r>
              <a:rPr lang="en-GB" sz="1800" dirty="0" err="1"/>
              <a:t>CoE</a:t>
            </a:r>
            <a:r>
              <a:rPr lang="en-GB" sz="1800" dirty="0"/>
              <a:t> </a:t>
            </a:r>
            <a:endParaRPr lang="en-US" sz="1800" dirty="0"/>
          </a:p>
          <a:p>
            <a:pPr>
              <a:buFont typeface="Wingdings" pitchFamily="2" charset="2"/>
              <a:buChar char="v"/>
            </a:pPr>
            <a:r>
              <a:rPr lang="en-GB" sz="1800" b="1" dirty="0" smtClean="0"/>
              <a:t>Call 2016</a:t>
            </a:r>
            <a:r>
              <a:rPr lang="en-GB" sz="1800" b="1" dirty="0"/>
              <a:t>: </a:t>
            </a:r>
            <a:r>
              <a:rPr lang="en-GB" sz="1800" b="1" dirty="0" smtClean="0"/>
              <a:t>(Step 2) </a:t>
            </a:r>
            <a:r>
              <a:rPr lang="en-GB" sz="1800" b="1" dirty="0"/>
              <a:t>Start-up/Implementation of the </a:t>
            </a:r>
            <a:r>
              <a:rPr lang="en-GB" sz="1800" b="1" dirty="0" err="1"/>
              <a:t>CoE</a:t>
            </a:r>
            <a:r>
              <a:rPr lang="en-GB" sz="1800" b="1" dirty="0"/>
              <a:t> </a:t>
            </a:r>
            <a:endParaRPr lang="en-GB" sz="1800" b="1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</a:t>
            </a:r>
            <a:r>
              <a:rPr lang="en-GB" sz="1800" u="sng" dirty="0" smtClean="0"/>
              <a:t>Implementation</a:t>
            </a:r>
            <a:r>
              <a:rPr lang="en-GB" sz="1800" dirty="0"/>
              <a:t>: Specific Grant Agreement established under a Framework Partnership Agreement (Coordination and Support Action) </a:t>
            </a:r>
            <a:endParaRPr lang="en-US" sz="1800" dirty="0"/>
          </a:p>
        </p:txBody>
      </p:sp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pic>
        <p:nvPicPr>
          <p:cNvPr id="6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9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686800" cy="609600"/>
          </a:xfrm>
        </p:spPr>
        <p:txBody>
          <a:bodyPr>
            <a:noAutofit/>
          </a:bodyPr>
          <a:lstStyle/>
          <a:p>
            <a:r>
              <a:rPr lang="en-GB" dirty="0">
                <a:effectLst/>
              </a:rPr>
              <a:t>WIDESPREAD-04-2017: </a:t>
            </a:r>
            <a:r>
              <a:rPr lang="en-GB" dirty="0">
                <a:solidFill>
                  <a:srgbClr val="FF0000"/>
                </a:solidFill>
                <a:effectLst/>
              </a:rPr>
              <a:t>Teaming Phase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009734"/>
            <a:ext cx="83058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en-GB" sz="1600" b="1" dirty="0" smtClean="0"/>
              <a:t>Eligibility </a:t>
            </a:r>
            <a:r>
              <a:rPr lang="en-GB" sz="1600" dirty="0"/>
              <a:t>: applicant organisation </a:t>
            </a:r>
            <a:r>
              <a:rPr lang="en-GB" sz="1600" dirty="0" smtClean="0"/>
              <a:t>should </a:t>
            </a:r>
            <a:r>
              <a:rPr lang="en-GB" sz="1600" dirty="0"/>
              <a:t>be established in a Member State or Associated Country that is ranked below 70% of the EU27 average of the composite indicator on Research </a:t>
            </a:r>
            <a:r>
              <a:rPr lang="en-GB" sz="1600" dirty="0" smtClean="0"/>
              <a:t>Excellence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sz="1600" b="1" dirty="0"/>
              <a:t>C</a:t>
            </a:r>
            <a:r>
              <a:rPr lang="en-GB" sz="1600" b="1" dirty="0" smtClean="0"/>
              <a:t>onsortium- </a:t>
            </a:r>
            <a:r>
              <a:rPr lang="en-GB" sz="1600" dirty="0"/>
              <a:t>2 parties in each Teaming project</a:t>
            </a:r>
            <a:r>
              <a:rPr lang="en-GB" sz="1600" b="1" dirty="0"/>
              <a:t>: </a:t>
            </a:r>
            <a:endParaRPr lang="en-GB" sz="1600" dirty="0"/>
          </a:p>
          <a:p>
            <a:r>
              <a:rPr lang="en-GB" sz="1600" dirty="0"/>
              <a:t> </a:t>
            </a:r>
            <a:r>
              <a:rPr lang="en-GB" sz="1600" dirty="0" smtClean="0"/>
              <a:t>	</a:t>
            </a:r>
            <a:r>
              <a:rPr lang="en-GB" sz="1600" b="1" dirty="0" smtClean="0"/>
              <a:t>1.</a:t>
            </a:r>
            <a:r>
              <a:rPr lang="en-GB" sz="1600" dirty="0" smtClean="0"/>
              <a:t> </a:t>
            </a:r>
            <a:r>
              <a:rPr lang="en-GB" sz="1600" b="1" dirty="0" smtClean="0"/>
              <a:t>COORDINATOR</a:t>
            </a:r>
            <a:r>
              <a:rPr lang="en-GB" sz="1600" dirty="0" smtClean="0"/>
              <a:t> </a:t>
            </a:r>
            <a:r>
              <a:rPr lang="en-GB" sz="1600" dirty="0"/>
              <a:t>from a low performing Member State (for example a research agency at national or regional level, or a regional authority); </a:t>
            </a:r>
            <a:endParaRPr lang="en-GB" sz="1600" dirty="0"/>
          </a:p>
          <a:p>
            <a:r>
              <a:rPr lang="en-GB" sz="1600" b="1" dirty="0" smtClean="0"/>
              <a:t>  	2. A LEADING INSTITUTION </a:t>
            </a:r>
            <a:r>
              <a:rPr lang="en-GB" sz="1600" dirty="0" smtClean="0"/>
              <a:t>of </a:t>
            </a:r>
            <a:r>
              <a:rPr lang="en-GB" sz="1600" dirty="0"/>
              <a:t>research and innovation excellence (public or private) or a consortium of such institutions (from all EU28 or AC); </a:t>
            </a:r>
            <a:endParaRPr lang="en-GB" sz="1600" dirty="0" smtClean="0"/>
          </a:p>
          <a:p>
            <a:endParaRPr lang="en-GB" sz="16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GB" sz="1600" b="1" dirty="0" smtClean="0"/>
              <a:t>Proposals</a:t>
            </a:r>
            <a:r>
              <a:rPr lang="en-GB" sz="1600" dirty="0" smtClean="0"/>
              <a:t> need </a:t>
            </a:r>
            <a:r>
              <a:rPr lang="en-GB" sz="1600" dirty="0"/>
              <a:t>to demonstrate the long-term science and innovation strategy of the future Centre based on a SWOT analysis </a:t>
            </a:r>
          </a:p>
          <a:p>
            <a:r>
              <a:rPr lang="en-GB" sz="1600" dirty="0"/>
              <a:t>	</a:t>
            </a:r>
            <a:r>
              <a:rPr lang="en-GB" sz="1600" u="sng" dirty="0" smtClean="0"/>
              <a:t>Main deliverable</a:t>
            </a:r>
            <a:r>
              <a:rPr lang="en-GB" sz="1600" dirty="0" smtClean="0"/>
              <a:t>: </a:t>
            </a:r>
            <a:r>
              <a:rPr lang="en-GB" sz="1600" dirty="0"/>
              <a:t>Business Plan </a:t>
            </a:r>
            <a:r>
              <a:rPr lang="en-GB" sz="1600" dirty="0" smtClean="0"/>
              <a:t>f</a:t>
            </a:r>
            <a:r>
              <a:rPr lang="en-US" sz="1600" dirty="0" smtClean="0"/>
              <a:t>or the new/upgraded Centre of Excellence</a:t>
            </a:r>
          </a:p>
          <a:p>
            <a:endParaRPr lang="en-US" sz="1600" dirty="0"/>
          </a:p>
          <a:p>
            <a:pPr marL="285750" lvl="1" indent="-28575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altLang="en-US" sz="1600" b="1" dirty="0" smtClean="0"/>
              <a:t>Project </a:t>
            </a:r>
            <a:r>
              <a:rPr lang="en-GB" altLang="en-US" sz="1600" b="1" dirty="0"/>
              <a:t>duration: </a:t>
            </a:r>
            <a:r>
              <a:rPr lang="en-GB" sz="1600" dirty="0" smtClean="0"/>
              <a:t>12 </a:t>
            </a:r>
            <a:r>
              <a:rPr lang="en-GB" sz="1600" dirty="0" smtClean="0"/>
              <a:t>months</a:t>
            </a:r>
          </a:p>
          <a:p>
            <a:pPr marL="285750" lvl="1" indent="-28575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1600" b="1" dirty="0"/>
              <a:t>Instrument:</a:t>
            </a:r>
            <a:r>
              <a:rPr lang="en-GB" sz="1600" dirty="0" smtClean="0"/>
              <a:t> CSA</a:t>
            </a:r>
            <a:endParaRPr lang="en-GB" sz="1600" dirty="0" smtClean="0"/>
          </a:p>
          <a:p>
            <a:pPr marL="285750" lvl="1" indent="-28575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altLang="en-US" sz="1600" b="1" dirty="0" smtClean="0"/>
              <a:t>Maximum </a:t>
            </a:r>
            <a:r>
              <a:rPr lang="en-GB" altLang="en-US" sz="1600" b="1" dirty="0"/>
              <a:t>project size: </a:t>
            </a:r>
            <a:r>
              <a:rPr lang="en-GB" sz="1600" dirty="0"/>
              <a:t>0.40</a:t>
            </a:r>
            <a:r>
              <a:rPr lang="en-GB" sz="1600" dirty="0" smtClean="0"/>
              <a:t> </a:t>
            </a:r>
            <a:r>
              <a:rPr lang="en-GB" sz="1600" dirty="0"/>
              <a:t>million </a:t>
            </a:r>
            <a:r>
              <a:rPr lang="en-GB" altLang="en-US" sz="1600" dirty="0" smtClean="0"/>
              <a:t>EUR</a:t>
            </a:r>
            <a:endParaRPr lang="en-GB" altLang="en-US" sz="1600" dirty="0"/>
          </a:p>
        </p:txBody>
      </p:sp>
      <p:pic>
        <p:nvPicPr>
          <p:cNvPr id="5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686800" cy="685800"/>
          </a:xfrm>
        </p:spPr>
        <p:txBody>
          <a:bodyPr>
            <a:normAutofit/>
          </a:bodyPr>
          <a:lstStyle/>
          <a:p>
            <a:r>
              <a:rPr lang="en-GB" sz="3200" dirty="0">
                <a:effectLst/>
              </a:rPr>
              <a:t>WIDESPREAD-01-2016-2017: </a:t>
            </a:r>
            <a:r>
              <a:rPr lang="en-GB" sz="3200" dirty="0">
                <a:solidFill>
                  <a:srgbClr val="FF0000"/>
                </a:solidFill>
                <a:effectLst/>
              </a:rPr>
              <a:t>Teaming Phase 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>
          <a:xfrm>
            <a:off x="457199" y="1981200"/>
            <a:ext cx="8686801" cy="4267200"/>
          </a:xfrm>
        </p:spPr>
        <p:txBody>
          <a:bodyPr>
            <a:normAutofit fontScale="62500" lnSpcReduction="20000"/>
          </a:bodyPr>
          <a:lstStyle/>
          <a:p>
            <a:pPr marL="457200" lvl="1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GB" sz="2600" b="1" dirty="0" smtClean="0"/>
              <a:t>Eligibility </a:t>
            </a:r>
            <a:r>
              <a:rPr lang="en-GB" sz="2600" dirty="0" smtClean="0"/>
              <a:t>: </a:t>
            </a:r>
            <a:r>
              <a:rPr lang="en-GB" sz="2600" dirty="0"/>
              <a:t>open </a:t>
            </a:r>
            <a:r>
              <a:rPr lang="en-GB" sz="2600" u="sng" dirty="0"/>
              <a:t>only</a:t>
            </a:r>
            <a:r>
              <a:rPr lang="en-GB" sz="2600" dirty="0"/>
              <a:t> to </a:t>
            </a:r>
            <a:r>
              <a:rPr lang="en-GB" sz="2600" dirty="0" smtClean="0"/>
              <a:t>successful applicants in Teaming </a:t>
            </a:r>
            <a:r>
              <a:rPr lang="en-GB" sz="2600" u="sng" dirty="0"/>
              <a:t>Phase</a:t>
            </a:r>
            <a:r>
              <a:rPr lang="en-GB" sz="2600" dirty="0"/>
              <a:t> 1 </a:t>
            </a:r>
            <a:r>
              <a:rPr lang="en-GB" sz="2600" dirty="0" smtClean="0"/>
              <a:t>(call H2020-WIDESPREAD-2014)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GB" sz="26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600" b="1" dirty="0"/>
              <a:t>Delivery</a:t>
            </a:r>
            <a:r>
              <a:rPr lang="en-US" sz="2600" dirty="0"/>
              <a:t> Business Plan </a:t>
            </a:r>
            <a:r>
              <a:rPr lang="en-US" sz="2600" dirty="0" smtClean="0">
                <a:sym typeface="Wingdings" pitchFamily="2" charset="2"/>
              </a:rPr>
              <a:t> its e</a:t>
            </a:r>
            <a:r>
              <a:rPr lang="en-US" sz="2600" dirty="0" smtClean="0"/>
              <a:t>valuation</a:t>
            </a:r>
            <a:r>
              <a:rPr lang="en-US" sz="2600" dirty="0" smtClean="0"/>
              <a:t> through a competitive review across partners by</a:t>
            </a:r>
            <a:endParaRPr lang="en-US" sz="2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 smtClean="0"/>
              <a:t>Independent experts.</a:t>
            </a:r>
          </a:p>
          <a:p>
            <a:pPr marL="0" indent="0">
              <a:buNone/>
            </a:pPr>
            <a:endParaRPr lang="en-US" sz="2600" dirty="0" smtClean="0"/>
          </a:p>
          <a:p>
            <a:pPr>
              <a:buFont typeface="Wingdings" pitchFamily="2" charset="2"/>
              <a:buChar char="v"/>
            </a:pPr>
            <a:r>
              <a:rPr lang="en-GB" sz="2600" b="1" dirty="0" smtClean="0"/>
              <a:t>Proposals</a:t>
            </a:r>
            <a:r>
              <a:rPr lang="en-GB" sz="2600" dirty="0" smtClean="0"/>
              <a:t>/ the </a:t>
            </a:r>
            <a:r>
              <a:rPr lang="en-GB" sz="2600" dirty="0"/>
              <a:t>Business </a:t>
            </a:r>
            <a:r>
              <a:rPr lang="en-GB" sz="2600" dirty="0" smtClean="0"/>
              <a:t>Plans should very well articulate the </a:t>
            </a:r>
            <a:r>
              <a:rPr lang="en-GB" sz="2600" dirty="0"/>
              <a:t>robust financial commitments </a:t>
            </a:r>
            <a:r>
              <a:rPr lang="en-GB" sz="2600" dirty="0" smtClean="0"/>
              <a:t>from </a:t>
            </a:r>
            <a:r>
              <a:rPr lang="en-GB" sz="2600" dirty="0"/>
              <a:t>national/ESIF </a:t>
            </a:r>
            <a:r>
              <a:rPr lang="en-GB" sz="2600" dirty="0" smtClean="0"/>
              <a:t>funds.</a:t>
            </a:r>
          </a:p>
          <a:p>
            <a:pPr>
              <a:buFont typeface="Wingdings" pitchFamily="2" charset="2"/>
              <a:buChar char="v"/>
            </a:pPr>
            <a:endParaRPr lang="en-US" sz="2600" dirty="0" smtClean="0"/>
          </a:p>
          <a:p>
            <a:pPr>
              <a:buFont typeface="Wingdings" pitchFamily="2" charset="2"/>
              <a:buChar char="v"/>
            </a:pPr>
            <a:r>
              <a:rPr lang="en-US" sz="2600" b="1" dirty="0"/>
              <a:t>Funding </a:t>
            </a:r>
            <a:r>
              <a:rPr lang="en-US" sz="2600" b="1" dirty="0" smtClean="0"/>
              <a:t>for the </a:t>
            </a:r>
            <a:r>
              <a:rPr lang="en-GB" sz="2600" dirty="0" smtClean="0"/>
              <a:t>implementation </a:t>
            </a:r>
            <a:r>
              <a:rPr lang="en-GB" sz="2600" dirty="0"/>
              <a:t>phase of the </a:t>
            </a:r>
            <a:r>
              <a:rPr lang="en-GB" sz="2600" dirty="0" err="1" smtClean="0"/>
              <a:t>CoE</a:t>
            </a:r>
            <a:r>
              <a:rPr lang="en-GB" sz="2600" dirty="0" smtClean="0"/>
              <a:t> inter </a:t>
            </a:r>
            <a:r>
              <a:rPr lang="en-GB" sz="2600" dirty="0"/>
              <a:t>alia: </a:t>
            </a:r>
            <a:r>
              <a:rPr lang="en-GB" sz="2600" dirty="0" smtClean="0"/>
              <a:t>salaries</a:t>
            </a:r>
            <a:r>
              <a:rPr lang="en-GB" sz="2600" dirty="0"/>
              <a:t>, operational and administrative costs, exchange of staff with </a:t>
            </a:r>
            <a:r>
              <a:rPr lang="en-GB" sz="2600" dirty="0" smtClean="0"/>
              <a:t>advanced partners</a:t>
            </a:r>
            <a:r>
              <a:rPr lang="en-GB" sz="2600" dirty="0"/>
              <a:t>, training of staff, dissemination, only small equipment but </a:t>
            </a:r>
            <a:r>
              <a:rPr lang="en-GB" sz="2600" dirty="0" smtClean="0">
                <a:solidFill>
                  <a:srgbClr val="FF0000"/>
                </a:solidFill>
              </a:rPr>
              <a:t>NO</a:t>
            </a:r>
            <a:r>
              <a:rPr lang="en-GB" sz="2600" dirty="0" smtClean="0"/>
              <a:t> infrastructure </a:t>
            </a:r>
            <a:r>
              <a:rPr lang="en-GB" sz="2600" dirty="0"/>
              <a:t>and </a:t>
            </a:r>
            <a:r>
              <a:rPr lang="en-GB" sz="2600" dirty="0" smtClean="0">
                <a:solidFill>
                  <a:srgbClr val="FF0000"/>
                </a:solidFill>
              </a:rPr>
              <a:t>NO</a:t>
            </a:r>
            <a:r>
              <a:rPr lang="en-GB" sz="2600" dirty="0" smtClean="0"/>
              <a:t> </a:t>
            </a:r>
            <a:r>
              <a:rPr lang="en-GB" sz="2600" dirty="0"/>
              <a:t>funding for research projects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GB" altLang="en-US" sz="2600" b="1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GB" altLang="en-US" sz="2600" b="1" dirty="0"/>
          </a:p>
          <a:p>
            <a:pPr marL="457200" lvl="1" indent="-45720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GB" altLang="en-US" sz="2600" b="1" dirty="0" smtClean="0"/>
              <a:t>Project </a:t>
            </a:r>
            <a:r>
              <a:rPr lang="en-GB" altLang="en-US" sz="2600" b="1" dirty="0"/>
              <a:t>duration: </a:t>
            </a:r>
            <a:r>
              <a:rPr lang="en-GB" sz="2600" dirty="0" smtClean="0"/>
              <a:t>between </a:t>
            </a:r>
            <a:r>
              <a:rPr lang="en-GB" sz="2600" dirty="0"/>
              <a:t>5 to 7 </a:t>
            </a:r>
            <a:r>
              <a:rPr lang="en-GB" sz="2600" dirty="0" smtClean="0"/>
              <a:t>years</a:t>
            </a:r>
          </a:p>
          <a:p>
            <a:pPr marL="457200" lvl="1" indent="-457200"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GB" sz="2600" dirty="0" smtClean="0"/>
          </a:p>
          <a:p>
            <a:pPr marL="457200" lvl="1" indent="-45720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GB" sz="2600" b="1" dirty="0"/>
              <a:t>Instrument:</a:t>
            </a:r>
            <a:r>
              <a:rPr lang="en-GB" sz="2600" dirty="0"/>
              <a:t> SGA and CSA</a:t>
            </a:r>
          </a:p>
          <a:p>
            <a:pPr marL="457200" lvl="1" indent="-457200"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GB" sz="2600" b="1" dirty="0"/>
          </a:p>
          <a:p>
            <a:pPr marL="457200" lvl="1" indent="-45720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GB" altLang="en-US" sz="2600" b="1" dirty="0" smtClean="0"/>
              <a:t>Maximum </a:t>
            </a:r>
            <a:r>
              <a:rPr lang="en-GB" altLang="en-US" sz="2600" b="1" dirty="0"/>
              <a:t>project size: </a:t>
            </a:r>
            <a:r>
              <a:rPr lang="en-GB" sz="2600" dirty="0" smtClean="0"/>
              <a:t>15 </a:t>
            </a:r>
            <a:r>
              <a:rPr lang="en-GB" sz="2600" dirty="0"/>
              <a:t>million </a:t>
            </a:r>
            <a:r>
              <a:rPr lang="en-GB" altLang="en-US" sz="2600" dirty="0" smtClean="0"/>
              <a:t>EUR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pic>
        <p:nvPicPr>
          <p:cNvPr id="5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481885" y="914400"/>
            <a:ext cx="8686800" cy="685800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</a:rPr>
              <a:t>WIDESPREAD-03-2017: </a:t>
            </a:r>
            <a:r>
              <a:rPr lang="en-GB" sz="2800" dirty="0">
                <a:solidFill>
                  <a:srgbClr val="FF0000"/>
                </a:solidFill>
                <a:effectLst/>
              </a:rPr>
              <a:t>ERA Chairs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862" y="17526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b="1" dirty="0" smtClean="0"/>
              <a:t>Goal:</a:t>
            </a:r>
            <a:r>
              <a:rPr lang="en-GB" altLang="en-US" sz="1600" dirty="0" smtClean="0"/>
              <a:t> </a:t>
            </a:r>
            <a:r>
              <a:rPr lang="en-GB" sz="1600" dirty="0" smtClean="0"/>
              <a:t>Bring </a:t>
            </a:r>
            <a:r>
              <a:rPr lang="en-GB" sz="1600" dirty="0"/>
              <a:t>high quality researchers and managers to universities and other research organisations </a:t>
            </a:r>
            <a:r>
              <a:rPr lang="en-GB" sz="1600" b="1" dirty="0">
                <a:solidFill>
                  <a:srgbClr val="FF0000"/>
                </a:solidFill>
              </a:rPr>
              <a:t>with the potential for research excellence. </a:t>
            </a:r>
            <a:endParaRPr lang="en-GB" sz="1600" dirty="0" smtClean="0">
              <a:solidFill>
                <a:srgbClr val="FF0000"/>
              </a:solidFill>
            </a:endParaRPr>
          </a:p>
          <a:p>
            <a:endParaRPr lang="en-GB" sz="1600" b="1" dirty="0"/>
          </a:p>
          <a:p>
            <a:r>
              <a:rPr lang="en-GB" sz="1600" b="1" dirty="0" smtClean="0"/>
              <a:t>Eligibility </a:t>
            </a:r>
            <a:r>
              <a:rPr lang="en-GB" sz="1600" dirty="0"/>
              <a:t>: applicant organisation where the ERA Chair holder will be hosted should be established in a Member State or Associated Country that is ranked below 70% of the EU27average of the composite indicator on Research </a:t>
            </a:r>
            <a:r>
              <a:rPr lang="en-GB" sz="1600" dirty="0" smtClean="0"/>
              <a:t>Excellence</a:t>
            </a:r>
          </a:p>
          <a:p>
            <a:pPr marL="0" lvl="1">
              <a:defRPr/>
            </a:pPr>
            <a:endParaRPr lang="en-US" sz="1600" dirty="0" smtClean="0"/>
          </a:p>
          <a:p>
            <a:pPr marL="0" lvl="1">
              <a:defRPr/>
            </a:pPr>
            <a:r>
              <a:rPr lang="en-GB" sz="1600" b="1" u="sng" dirty="0" smtClean="0"/>
              <a:t>ERA </a:t>
            </a:r>
            <a:r>
              <a:rPr lang="en-GB" sz="1600" b="1" u="sng" dirty="0"/>
              <a:t>Chair holder</a:t>
            </a:r>
            <a:r>
              <a:rPr lang="en-GB" sz="1600" b="1" u="sng" dirty="0" smtClean="0"/>
              <a:t> </a:t>
            </a:r>
            <a:endParaRPr lang="en-US" sz="1600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The ERA Chair holder should be an </a:t>
            </a:r>
            <a:r>
              <a:rPr lang="en-GB" sz="1600" b="1" dirty="0"/>
              <a:t>outstanding researcher and research manager </a:t>
            </a:r>
            <a:r>
              <a:rPr lang="en-GB" sz="1600" dirty="0"/>
              <a:t>with a proven record of leadership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appointment of an ERA Chair holder must follow an </a:t>
            </a:r>
            <a:r>
              <a:rPr lang="en-GB" sz="1600" b="1" dirty="0"/>
              <a:t>open and merit-based recruitment process</a:t>
            </a:r>
            <a:r>
              <a:rPr lang="en-GB" sz="1600" dirty="0"/>
              <a:t>, and will be subject to monitoring by the European Commission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ERA </a:t>
            </a:r>
            <a:r>
              <a:rPr lang="en-GB" sz="1600" dirty="0"/>
              <a:t>Chair holder shall be designated as a </a:t>
            </a:r>
            <a:r>
              <a:rPr lang="en-GB" sz="1600" b="1" dirty="0"/>
              <a:t>full time position </a:t>
            </a:r>
            <a:r>
              <a:rPr lang="en-GB" sz="1600" dirty="0" smtClean="0"/>
              <a:t>The </a:t>
            </a:r>
            <a:r>
              <a:rPr lang="en-GB" sz="1600" dirty="0"/>
              <a:t>institution should ensure </a:t>
            </a:r>
            <a:r>
              <a:rPr lang="en-GB" sz="1600" b="1" dirty="0"/>
              <a:t>autonomy </a:t>
            </a:r>
            <a:r>
              <a:rPr lang="en-GB" sz="1600" dirty="0"/>
              <a:t>for the Chair and his/her team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ERA </a:t>
            </a:r>
            <a:r>
              <a:rPr lang="en-GB" sz="1600" dirty="0"/>
              <a:t>Chairs can be of </a:t>
            </a:r>
            <a:r>
              <a:rPr lang="en-GB" sz="1600" b="1" dirty="0"/>
              <a:t>any nationality </a:t>
            </a:r>
            <a:endParaRPr lang="en-GB" sz="1600" dirty="0"/>
          </a:p>
          <a:p>
            <a:endParaRPr lang="en-US" sz="1600" dirty="0"/>
          </a:p>
          <a:p>
            <a:endParaRPr lang="en-GB" altLang="en-US" sz="2400" dirty="0"/>
          </a:p>
        </p:txBody>
      </p:sp>
      <p:pic>
        <p:nvPicPr>
          <p:cNvPr id="5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381000" y="1139022"/>
            <a:ext cx="8686800" cy="689778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</a:rPr>
              <a:t>WIDESPREAD-03-2017: </a:t>
            </a:r>
            <a:r>
              <a:rPr lang="en-GB" sz="2800" dirty="0">
                <a:solidFill>
                  <a:srgbClr val="FF0000"/>
                </a:solidFill>
                <a:effectLst/>
              </a:rPr>
              <a:t>ERA Chairs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009734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u="sng" dirty="0" smtClean="0"/>
              <a:t>Funding </a:t>
            </a:r>
            <a:r>
              <a:rPr lang="en-US" sz="1600" u="sng" dirty="0"/>
              <a:t>for: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/>
              <a:t>Salaries</a:t>
            </a:r>
            <a:r>
              <a:rPr lang="en-GB" sz="1600" b="1" dirty="0"/>
              <a:t> </a:t>
            </a:r>
            <a:r>
              <a:rPr lang="en-GB" sz="1600" dirty="0"/>
              <a:t>of ERA Chairs and his/her team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Contribution </a:t>
            </a:r>
            <a:r>
              <a:rPr lang="en-GB" sz="1600" dirty="0"/>
              <a:t>towards measures aimed at facilitating structural changes at the institution </a:t>
            </a:r>
            <a:r>
              <a:rPr lang="en-GB" sz="1600" dirty="0" smtClean="0"/>
              <a:t> </a:t>
            </a:r>
            <a:r>
              <a:rPr lang="en-GB" sz="1600" dirty="0"/>
              <a:t>including training, meetings, publication and patenting costs, equipment (in duly justified cases), </a:t>
            </a:r>
            <a:r>
              <a:rPr lang="en-GB" sz="1600" dirty="0" err="1"/>
              <a:t>etc</a:t>
            </a:r>
            <a:r>
              <a:rPr lang="en-GB" sz="1600" dirty="0"/>
              <a:t> </a:t>
            </a:r>
            <a:r>
              <a:rPr lang="en-GB" sz="1600" b="1" dirty="0" smtClean="0"/>
              <a:t>.</a:t>
            </a:r>
            <a:endParaRPr lang="en-GB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NOT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/>
              <a:t>cover research costs! </a:t>
            </a:r>
            <a:endParaRPr lang="en-GB" sz="16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Research </a:t>
            </a:r>
            <a:r>
              <a:rPr lang="en-US" sz="1600" dirty="0"/>
              <a:t>capacity aspect to be funded from ESI Funds </a:t>
            </a:r>
            <a:endParaRPr lang="en-GB" sz="1600" b="1" dirty="0" smtClean="0"/>
          </a:p>
          <a:p>
            <a:endParaRPr lang="en-GB" altLang="en-US" sz="12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sz="1600" b="1" dirty="0"/>
              <a:t>Single applicant </a:t>
            </a:r>
            <a:r>
              <a:rPr lang="en-GB" sz="1600" dirty="0"/>
              <a:t>: the institution which “</a:t>
            </a:r>
            <a:r>
              <a:rPr lang="en-GB" sz="1600" b="1" dirty="0">
                <a:solidFill>
                  <a:srgbClr val="FF0000"/>
                </a:solidFill>
              </a:rPr>
              <a:t>WANTS</a:t>
            </a:r>
            <a:r>
              <a:rPr lang="en-GB" sz="1600" dirty="0">
                <a:solidFill>
                  <a:srgbClr val="FF0000"/>
                </a:solidFill>
              </a:rPr>
              <a:t> “ </a:t>
            </a:r>
            <a:r>
              <a:rPr lang="en-GB" sz="1600" dirty="0"/>
              <a:t>to implement </a:t>
            </a:r>
            <a:r>
              <a:rPr lang="en-GB" sz="1600" b="1" dirty="0">
                <a:solidFill>
                  <a:srgbClr val="FF0000"/>
                </a:solidFill>
              </a:rPr>
              <a:t>structural changes </a:t>
            </a:r>
            <a:r>
              <a:rPr lang="en-GB" sz="1600" dirty="0"/>
              <a:t>to achieve excellence on a sustainable basis </a:t>
            </a:r>
          </a:p>
          <a:p>
            <a:r>
              <a:rPr lang="en-GB" sz="1600" dirty="0"/>
              <a:t>EU contribution is limited to a </a:t>
            </a:r>
            <a:r>
              <a:rPr lang="en-GB" sz="1600" b="1" dirty="0"/>
              <a:t>maximum of 90% of total </a:t>
            </a:r>
            <a:r>
              <a:rPr lang="en-GB" sz="1600" dirty="0"/>
              <a:t>estimated budget </a:t>
            </a:r>
          </a:p>
          <a:p>
            <a:endParaRPr lang="en-GB" sz="1600" dirty="0"/>
          </a:p>
          <a:p>
            <a:pPr marL="285750" lvl="1" indent="-285750">
              <a:buFont typeface="Wingdings" pitchFamily="2" charset="2"/>
              <a:buChar char="v"/>
              <a:defRPr/>
            </a:pPr>
            <a:r>
              <a:rPr lang="en-GB" altLang="en-US" sz="1600" b="1" dirty="0"/>
              <a:t>Project duration:  </a:t>
            </a:r>
            <a:r>
              <a:rPr lang="en-GB" sz="1600" dirty="0"/>
              <a:t>up to 5 </a:t>
            </a:r>
            <a:r>
              <a:rPr lang="en-GB" sz="1600" dirty="0" smtClean="0"/>
              <a:t>years</a:t>
            </a:r>
          </a:p>
          <a:p>
            <a:pPr marL="285750" lvl="1" indent="-285750">
              <a:buFont typeface="Wingdings" pitchFamily="2" charset="2"/>
              <a:buChar char="v"/>
              <a:defRPr/>
            </a:pPr>
            <a:endParaRPr lang="en-GB" sz="1600" dirty="0"/>
          </a:p>
          <a:p>
            <a:pPr marL="285750" lvl="1" indent="-285750">
              <a:buFont typeface="Wingdings" pitchFamily="2" charset="2"/>
              <a:buChar char="v"/>
              <a:defRPr/>
            </a:pPr>
            <a:r>
              <a:rPr lang="en-GB" sz="1600" b="1" dirty="0"/>
              <a:t>Instrument:</a:t>
            </a:r>
            <a:r>
              <a:rPr lang="en-GB" sz="1600" dirty="0"/>
              <a:t>  </a:t>
            </a:r>
            <a:r>
              <a:rPr lang="en-GB" sz="1600" dirty="0" smtClean="0"/>
              <a:t>CSA</a:t>
            </a:r>
          </a:p>
          <a:p>
            <a:pPr marL="285750" lvl="1" indent="-285750">
              <a:buFont typeface="Wingdings" pitchFamily="2" charset="2"/>
              <a:buChar char="v"/>
              <a:defRPr/>
            </a:pPr>
            <a:endParaRPr lang="en-GB" sz="1600" dirty="0"/>
          </a:p>
          <a:p>
            <a:pPr marL="285750" lvl="1" indent="-285750">
              <a:buFont typeface="Wingdings" pitchFamily="2" charset="2"/>
              <a:buChar char="v"/>
              <a:defRPr/>
            </a:pPr>
            <a:r>
              <a:rPr lang="en-GB" altLang="en-US" sz="1600" b="1" dirty="0"/>
              <a:t>Maximum project size:  </a:t>
            </a:r>
            <a:r>
              <a:rPr lang="en-GB" sz="1600" dirty="0"/>
              <a:t>2.5 million </a:t>
            </a:r>
            <a:r>
              <a:rPr lang="en-GB" altLang="en-US" sz="1600" dirty="0"/>
              <a:t>EUR</a:t>
            </a:r>
          </a:p>
          <a:p>
            <a:endParaRPr lang="en-GB" altLang="en-US" sz="1200" dirty="0"/>
          </a:p>
        </p:txBody>
      </p:sp>
      <p:pic>
        <p:nvPicPr>
          <p:cNvPr id="5" name="Picture 2" descr="logo M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138"/>
            <a:ext cx="32813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Custom 4">
      <a:dk1>
        <a:srgbClr val="4E5B6F"/>
      </a:dk1>
      <a:lt1>
        <a:sysClr val="window" lastClr="FFFFFF"/>
      </a:lt1>
      <a:dk2>
        <a:srgbClr val="4E5B6F"/>
      </a:dk2>
      <a:lt2>
        <a:srgbClr val="D6ECFF"/>
      </a:lt2>
      <a:accent1>
        <a:srgbClr val="0070C0"/>
      </a:accent1>
      <a:accent2>
        <a:srgbClr val="EA157A"/>
      </a:accent2>
      <a:accent3>
        <a:srgbClr val="738AC8"/>
      </a:accent3>
      <a:accent4>
        <a:srgbClr val="92D050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ProjectOverviewPresentation</Template>
  <TotalTime>0</TotalTime>
  <Words>1457</Words>
  <Application>Microsoft Office PowerPoint</Application>
  <PresentationFormat>On-screen Show (4:3)</PresentationFormat>
  <Paragraphs>287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ProjectOverviewPresentation</vt:lpstr>
      <vt:lpstr>PowerPoint Presentation</vt:lpstr>
      <vt:lpstr>PowerPoint Presentation</vt:lpstr>
      <vt:lpstr> contents  </vt:lpstr>
      <vt:lpstr> WIDESPREAD Programme  2016/2017   </vt:lpstr>
      <vt:lpstr>Teaming in Widening </vt:lpstr>
      <vt:lpstr>WIDESPREAD-04-2017: Teaming Phase 1</vt:lpstr>
      <vt:lpstr>WIDESPREAD-01-2016-2017: Teaming Phase 2</vt:lpstr>
      <vt:lpstr>WIDESPREAD-03-2017: ERA Chairs</vt:lpstr>
      <vt:lpstr>WIDESPREAD-03-2017: ERA Chairs</vt:lpstr>
      <vt:lpstr>WIDESPREAD-05-2017: Twinning</vt:lpstr>
      <vt:lpstr> WIDESPREAD Programme - calls 2014/2015,  2016/2017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writing proposalS </vt:lpstr>
      <vt:lpstr>Tips for writing proposalS- Teaming </vt:lpstr>
      <vt:lpstr>Tips for writing proposalS- ERA chairs</vt:lpstr>
      <vt:lpstr>Tips for writing proposalS- Twinning</vt:lpstr>
      <vt:lpstr>USEful Links</vt:lpstr>
      <vt:lpstr>Dr. Monica Alexandru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2013-11-12T20:14:24Z</dcterms:created>
  <dcterms:modified xsi:type="dcterms:W3CDTF">2015-09-28T17:34:46Z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