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68" r:id="rId4"/>
    <p:sldId id="266" r:id="rId5"/>
    <p:sldId id="265" r:id="rId6"/>
    <p:sldId id="271" r:id="rId7"/>
    <p:sldId id="262" r:id="rId8"/>
    <p:sldId id="263" r:id="rId9"/>
    <p:sldId id="257" r:id="rId10"/>
    <p:sldId id="258" r:id="rId11"/>
    <p:sldId id="260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0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B25E8E-AEB4-1542-AC35-3469D4FE9F9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493627-C8EF-B14D-B73F-70D01A842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25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93627-C8EF-B14D-B73F-70D01A8424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62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93627-C8EF-B14D-B73F-70D01A84249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6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3BAE-C9C6-F746-866B-E69FF380D42F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282D-5D6B-764C-B0A6-8E768FDE9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216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3BAE-C9C6-F746-866B-E69FF380D42F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282D-5D6B-764C-B0A6-8E768FDE9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56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3BAE-C9C6-F746-866B-E69FF380D42F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282D-5D6B-764C-B0A6-8E768FDE9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3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3BAE-C9C6-F746-866B-E69FF380D42F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282D-5D6B-764C-B0A6-8E768FDE9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3BAE-C9C6-F746-866B-E69FF380D42F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282D-5D6B-764C-B0A6-8E768FDE9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3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3BAE-C9C6-F746-866B-E69FF380D42F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282D-5D6B-764C-B0A6-8E768FDE9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2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3BAE-C9C6-F746-866B-E69FF380D42F}" type="datetimeFigureOut">
              <a:rPr lang="en-US" smtClean="0"/>
              <a:t>2/24/15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282D-5D6B-764C-B0A6-8E768FDE9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5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3BAE-C9C6-F746-866B-E69FF380D42F}" type="datetimeFigureOut">
              <a:rPr lang="en-US" smtClean="0"/>
              <a:t>2/24/15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282D-5D6B-764C-B0A6-8E768FDE9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45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3BAE-C9C6-F746-866B-E69FF380D42F}" type="datetimeFigureOut">
              <a:rPr lang="en-US" smtClean="0"/>
              <a:t>2/24/15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282D-5D6B-764C-B0A6-8E768FDE9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95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3BAE-C9C6-F746-866B-E69FF380D42F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282D-5D6B-764C-B0A6-8E768FDE9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96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3BAE-C9C6-F746-866B-E69FF380D42F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282D-5D6B-764C-B0A6-8E768FDE9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18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D3BAE-C9C6-F746-866B-E69FF380D42F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A282D-5D6B-764C-B0A6-8E768FDE9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7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Study of Surface Conditions due to Fixed Oxide Charge Between N-wells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J. Segal </a:t>
            </a:r>
          </a:p>
          <a:p>
            <a:r>
              <a:rPr lang="en-US" dirty="0" smtClean="0"/>
              <a:t>March 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077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01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1000 ohm-cm substrate</a:t>
            </a:r>
            <a:endParaRPr lang="en-US" dirty="0"/>
          </a:p>
        </p:txBody>
      </p:sp>
      <p:pic>
        <p:nvPicPr>
          <p:cNvPr id="4" name="Content Placeholder 3" descr="Screen Shot 2015-02-24 at 11.39.51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26" r="-502"/>
          <a:stretch/>
        </p:blipFill>
        <p:spPr>
          <a:xfrm>
            <a:off x="1063038" y="1173632"/>
            <a:ext cx="7188226" cy="5524442"/>
          </a:xfrm>
        </p:spPr>
      </p:pic>
      <p:sp>
        <p:nvSpPr>
          <p:cNvPr id="5" name="TextBox 4"/>
          <p:cNvSpPr txBox="1"/>
          <p:nvPr/>
        </p:nvSpPr>
        <p:spPr>
          <a:xfrm>
            <a:off x="3356518" y="2007424"/>
            <a:ext cx="2652053" cy="12003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Both 1e11 and 1e12 surface charge gives inversion layer at 120V bias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92207" y="2878494"/>
            <a:ext cx="1184940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1e12 120V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86311" y="2742919"/>
            <a:ext cx="1184940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1e11 120V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" name="Content Placeholder 3" descr="Screen Shot 2015-02-24 at 11.40.15 A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4" t="32404" r="-11"/>
          <a:stretch/>
        </p:blipFill>
        <p:spPr>
          <a:xfrm>
            <a:off x="1768592" y="3443112"/>
            <a:ext cx="5832593" cy="305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353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1000 ohm-cm substrate: Electro-static potential</a:t>
            </a:r>
            <a:endParaRPr lang="en-US" sz="3200" dirty="0"/>
          </a:p>
        </p:txBody>
      </p:sp>
      <p:pic>
        <p:nvPicPr>
          <p:cNvPr id="4" name="Content Placeholder 3" descr="Screen Shot 2015-02-24 at 11.40.54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6" r="-1112"/>
          <a:stretch/>
        </p:blipFill>
        <p:spPr>
          <a:xfrm>
            <a:off x="1627480" y="1600200"/>
            <a:ext cx="5917261" cy="4525963"/>
          </a:xfrm>
        </p:spPr>
      </p:pic>
      <p:sp>
        <p:nvSpPr>
          <p:cNvPr id="7" name="TextBox 6"/>
          <p:cNvSpPr txBox="1"/>
          <p:nvPr/>
        </p:nvSpPr>
        <p:spPr>
          <a:xfrm>
            <a:off x="2583273" y="2234098"/>
            <a:ext cx="1184940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1e12 120V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95526" y="2194197"/>
            <a:ext cx="1184940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1e11 120V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040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Inter-pixel Resistance from Electron Charge density in Simulation</a:t>
            </a:r>
            <a:endParaRPr lang="en-US" sz="3600" dirty="0"/>
          </a:p>
        </p:txBody>
      </p:sp>
      <p:pic>
        <p:nvPicPr>
          <p:cNvPr id="4" name="Content Placeholder 3" descr="Screen Shot 2015-02-26 at 5.12.43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6" r="-571"/>
          <a:stretch/>
        </p:blipFill>
        <p:spPr>
          <a:xfrm>
            <a:off x="681790" y="1600200"/>
            <a:ext cx="5668212" cy="4525963"/>
          </a:xfrm>
        </p:spPr>
      </p:pic>
      <p:sp>
        <p:nvSpPr>
          <p:cNvPr id="5" name="TextBox 4"/>
          <p:cNvSpPr txBox="1"/>
          <p:nvPr/>
        </p:nvSpPr>
        <p:spPr>
          <a:xfrm>
            <a:off x="6933046" y="2501612"/>
            <a:ext cx="175375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This value verified with IV simulation </a:t>
            </a:r>
            <a:endParaRPr lang="en-US" sz="1600" b="1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>
            <a:off x="6176211" y="2794000"/>
            <a:ext cx="756835" cy="259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558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Simulated surface between n-wells for nominal n-well spacing of 40um</a:t>
            </a:r>
          </a:p>
          <a:p>
            <a:r>
              <a:rPr lang="en-US" dirty="0" smtClean="0"/>
              <a:t>0V to 120V bias</a:t>
            </a:r>
          </a:p>
          <a:p>
            <a:r>
              <a:rPr lang="en-US" dirty="0" smtClean="0"/>
              <a:t>22ohm-cm, 130ohm-cm and 1000ohm-cm substrate</a:t>
            </a:r>
          </a:p>
          <a:p>
            <a:r>
              <a:rPr lang="en-US" dirty="0" smtClean="0"/>
              <a:t>Surface charge: </a:t>
            </a:r>
          </a:p>
          <a:p>
            <a:pPr lvl="1"/>
            <a:r>
              <a:rPr lang="en-US" dirty="0" smtClean="0"/>
              <a:t>2e10/cm2, 4e10/cm2, 1e11/cm2 (un-irradiated silicon should have 1e10-1e11, 1e11 is worst case)</a:t>
            </a:r>
          </a:p>
          <a:p>
            <a:pPr lvl="1"/>
            <a:r>
              <a:rPr lang="en-US" dirty="0" smtClean="0"/>
              <a:t>1e12/cm2 estimated surface charge after irradiation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69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22 ohm-cm and 130 ohm-cm substrate: </a:t>
            </a:r>
          </a:p>
          <a:p>
            <a:pPr lvl="1"/>
            <a:r>
              <a:rPr lang="en-US" dirty="0" smtClean="0"/>
              <a:t>1e11 surface charge has no inversion layer for &gt;= 24V bias. 1e12 results in inversion layer even at 120V</a:t>
            </a:r>
          </a:p>
          <a:p>
            <a:pPr lvl="1"/>
            <a:r>
              <a:rPr lang="en-US" dirty="0" smtClean="0"/>
              <a:t>2e10, 4e10 negligible inversion layer @0V bias</a:t>
            </a:r>
          </a:p>
          <a:p>
            <a:r>
              <a:rPr lang="en-US" dirty="0" smtClean="0"/>
              <a:t>For 1000 ohm-cm, both 1e11 and 1e12 surface charge cause in inversion layer even at 120V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94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210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22ohm-cm Substrate</a:t>
            </a:r>
            <a:endParaRPr lang="en-US" dirty="0"/>
          </a:p>
        </p:txBody>
      </p:sp>
      <p:pic>
        <p:nvPicPr>
          <p:cNvPr id="4" name="Content Placeholder 3" descr="Screen Shot 2015-02-24 at 10.54.20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3" r="-1097"/>
          <a:stretch/>
        </p:blipFill>
        <p:spPr>
          <a:xfrm>
            <a:off x="23145" y="829043"/>
            <a:ext cx="9077777" cy="6028957"/>
          </a:xfrm>
          <a:solidFill>
            <a:schemeClr val="bg1"/>
          </a:solidFill>
        </p:spPr>
      </p:pic>
      <p:sp>
        <p:nvSpPr>
          <p:cNvPr id="3" name="TextBox 2"/>
          <p:cNvSpPr txBox="1"/>
          <p:nvPr/>
        </p:nvSpPr>
        <p:spPr>
          <a:xfrm>
            <a:off x="1119482" y="925408"/>
            <a:ext cx="9541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1e11 0V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47911" y="956562"/>
            <a:ext cx="157668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1e11 24V – No inversion layer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66088" y="925408"/>
            <a:ext cx="157668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1e11 60V – No inversion layer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9482" y="2851765"/>
            <a:ext cx="954107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1e12 0V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4282" y="2851765"/>
            <a:ext cx="1069524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1e12 24V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63645" y="2851765"/>
            <a:ext cx="1069524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1e12 60V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19482" y="4857424"/>
            <a:ext cx="1069524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1e12 96V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4282" y="4857424"/>
            <a:ext cx="1184940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1e12 120V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73618" y="5042090"/>
            <a:ext cx="2854012" cy="120032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Its hard to see in this picture, but even at 120V there is still an inversion layer for the 1e12 case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853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547"/>
          </a:xfrm>
        </p:spPr>
        <p:txBody>
          <a:bodyPr>
            <a:noAutofit/>
          </a:bodyPr>
          <a:lstStyle/>
          <a:p>
            <a:r>
              <a:rPr lang="en-US" sz="2400" dirty="0" smtClean="0"/>
              <a:t>22 ohm-cm Inversion layer: Electron Density</a:t>
            </a:r>
            <a:br>
              <a:rPr lang="en-US" sz="2400" dirty="0" smtClean="0"/>
            </a:br>
            <a:r>
              <a:rPr lang="en-US" sz="2400" dirty="0" smtClean="0"/>
              <a:t>Cross section through center of plots shown on previous page</a:t>
            </a:r>
            <a:endParaRPr lang="en-US" sz="2400" dirty="0"/>
          </a:p>
        </p:txBody>
      </p:sp>
      <p:pic>
        <p:nvPicPr>
          <p:cNvPr id="4" name="Content Placeholder 3" descr="Screen Shot 2015-02-24 at 10.46.28 AM.pn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60" r="-3969"/>
          <a:stretch/>
        </p:blipFill>
        <p:spPr>
          <a:xfrm>
            <a:off x="348074" y="1121263"/>
            <a:ext cx="8607778" cy="5477851"/>
          </a:xfrm>
        </p:spPr>
      </p:pic>
      <p:sp>
        <p:nvSpPr>
          <p:cNvPr id="5" name="Oval 4"/>
          <p:cNvSpPr/>
          <p:nvPr/>
        </p:nvSpPr>
        <p:spPr>
          <a:xfrm>
            <a:off x="1928519" y="2888074"/>
            <a:ext cx="874888" cy="338667"/>
          </a:xfrm>
          <a:prstGeom prst="ellipse">
            <a:avLst/>
          </a:prstGeom>
          <a:noFill/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4857" y="2261260"/>
            <a:ext cx="2277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Zero bias, 1e11 and 1e12 surface charge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345259" y="4602104"/>
            <a:ext cx="735660" cy="338667"/>
          </a:xfrm>
          <a:prstGeom prst="ellipse">
            <a:avLst/>
          </a:prstGeom>
          <a:noFill/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94371" y="4412075"/>
            <a:ext cx="3245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1e12 surface charge for 24V, 60V, 96V, and 120V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03481" y="2139128"/>
            <a:ext cx="2652053" cy="175432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Both 1e11 and 1e12 surface charge gives inversion layer at Zero bias, but for 1e12 there is still an inversion layer at 120V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5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0520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22ohm-cm Substrate: </a:t>
            </a:r>
            <a:r>
              <a:rPr lang="en-US" sz="2400" dirty="0" smtClean="0">
                <a:solidFill>
                  <a:srgbClr val="0000FF"/>
                </a:solidFill>
              </a:rPr>
              <a:t>2e10 and 4e10 Surface charge, 0V</a:t>
            </a:r>
            <a:endParaRPr lang="en-US" sz="2400" dirty="0">
              <a:solidFill>
                <a:srgbClr val="0000FF"/>
              </a:solidFill>
            </a:endParaRPr>
          </a:p>
        </p:txBody>
      </p:sp>
      <p:pic>
        <p:nvPicPr>
          <p:cNvPr id="7" name="Content Placeholder 6" descr="Screen Shot 2015-03-04 at 2.40.26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59" r="-1270"/>
          <a:stretch/>
        </p:blipFill>
        <p:spPr>
          <a:xfrm>
            <a:off x="1594852" y="829428"/>
            <a:ext cx="5842459" cy="5667625"/>
          </a:xfrm>
        </p:spPr>
      </p:pic>
      <p:sp>
        <p:nvSpPr>
          <p:cNvPr id="3" name="TextBox 2"/>
          <p:cNvSpPr txBox="1"/>
          <p:nvPr/>
        </p:nvSpPr>
        <p:spPr>
          <a:xfrm>
            <a:off x="2874211" y="4547754"/>
            <a:ext cx="542757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Negligible inversion layer (4e10 results in 7 orders of magnitude less electron density than 1e11)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538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0918"/>
          </a:xfrm>
        </p:spPr>
        <p:txBody>
          <a:bodyPr>
            <a:noAutofit/>
          </a:bodyPr>
          <a:lstStyle/>
          <a:p>
            <a:r>
              <a:rPr lang="en-US" sz="3600" dirty="0" smtClean="0"/>
              <a:t>130 ohm-cm Substrate</a:t>
            </a:r>
            <a:endParaRPr lang="en-US" sz="3600" dirty="0"/>
          </a:p>
        </p:txBody>
      </p:sp>
      <p:pic>
        <p:nvPicPr>
          <p:cNvPr id="4" name="Content Placeholder 3" descr="Screen Shot 2015-02-24 at 11.28.05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" r="-2"/>
          <a:stretch/>
        </p:blipFill>
        <p:spPr>
          <a:xfrm>
            <a:off x="136178" y="956562"/>
            <a:ext cx="8913748" cy="5834641"/>
          </a:xfrm>
        </p:spPr>
      </p:pic>
      <p:sp>
        <p:nvSpPr>
          <p:cNvPr id="5" name="TextBox 4"/>
          <p:cNvSpPr txBox="1"/>
          <p:nvPr/>
        </p:nvSpPr>
        <p:spPr>
          <a:xfrm>
            <a:off x="1119482" y="925408"/>
            <a:ext cx="9541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1e11 0V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47911" y="956562"/>
            <a:ext cx="157668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1e11 24V – No inversion layer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66088" y="925408"/>
            <a:ext cx="157668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1e11 60V – No inversion layer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9482" y="2851765"/>
            <a:ext cx="954107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1e12 0V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4282" y="2851765"/>
            <a:ext cx="1069524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1e12 24V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63645" y="2851765"/>
            <a:ext cx="1069524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1e12 60V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19482" y="4857424"/>
            <a:ext cx="1069524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1e12 96V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4282" y="4857424"/>
            <a:ext cx="1184940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1e12 120V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11247" y="5032401"/>
            <a:ext cx="2703494" cy="120032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Similar to 22ohm-cm, but inversion layer is more obvious at 120V for 1e12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Surface charge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099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621"/>
          </a:xfrm>
        </p:spPr>
        <p:txBody>
          <a:bodyPr>
            <a:noAutofit/>
          </a:bodyPr>
          <a:lstStyle/>
          <a:p>
            <a:r>
              <a:rPr lang="en-US" sz="1800" dirty="0" smtClean="0"/>
              <a:t>130ohm-cm substrate: Results similar to 22ohm-cm case but higher electron density </a:t>
            </a:r>
            <a:endParaRPr lang="en-US" sz="1800" dirty="0"/>
          </a:p>
        </p:txBody>
      </p:sp>
      <p:pic>
        <p:nvPicPr>
          <p:cNvPr id="4" name="Content Placeholder 3" descr="Screen Shot 2015-02-24 at 11.30.07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" r="-3370"/>
          <a:stretch/>
        </p:blipFill>
        <p:spPr>
          <a:xfrm>
            <a:off x="191880" y="1072444"/>
            <a:ext cx="8494920" cy="5259922"/>
          </a:xfrm>
        </p:spPr>
      </p:pic>
      <p:sp>
        <p:nvSpPr>
          <p:cNvPr id="5" name="Oval 4"/>
          <p:cNvSpPr/>
          <p:nvPr/>
        </p:nvSpPr>
        <p:spPr>
          <a:xfrm>
            <a:off x="1928519" y="2888074"/>
            <a:ext cx="874888" cy="338667"/>
          </a:xfrm>
          <a:prstGeom prst="ellipse">
            <a:avLst/>
          </a:prstGeom>
          <a:noFill/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4857" y="2261260"/>
            <a:ext cx="2277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Zero bias, 1e11 and 1e12 surface charge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072444" y="4602104"/>
            <a:ext cx="1008475" cy="338667"/>
          </a:xfrm>
          <a:prstGeom prst="ellipse">
            <a:avLst/>
          </a:prstGeom>
          <a:noFill/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94371" y="4412075"/>
            <a:ext cx="3245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1e12 surface charge for 24V, 60V, 96V, and 120V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18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6843"/>
          </a:xfrm>
        </p:spPr>
        <p:txBody>
          <a:bodyPr>
            <a:noAutofit/>
          </a:bodyPr>
          <a:lstStyle/>
          <a:p>
            <a:r>
              <a:rPr lang="en-US" sz="2000" dirty="0" smtClean="0"/>
              <a:t>130ohm-cm substrate: Plot Electro-static potential instead of electron density</a:t>
            </a:r>
            <a:endParaRPr lang="en-US" sz="2000" dirty="0"/>
          </a:p>
        </p:txBody>
      </p:sp>
      <p:pic>
        <p:nvPicPr>
          <p:cNvPr id="4" name="Content Placeholder 3" descr="Screen Shot 2015-02-24 at 11.35.16 AM.pn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86" r="-759"/>
          <a:stretch/>
        </p:blipFill>
        <p:spPr>
          <a:xfrm>
            <a:off x="18397" y="912519"/>
            <a:ext cx="9125603" cy="5901055"/>
          </a:xfrm>
        </p:spPr>
      </p:pic>
      <p:sp>
        <p:nvSpPr>
          <p:cNvPr id="5" name="TextBox 4"/>
          <p:cNvSpPr txBox="1"/>
          <p:nvPr/>
        </p:nvSpPr>
        <p:spPr>
          <a:xfrm>
            <a:off x="1119482" y="925408"/>
            <a:ext cx="9541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1e11 0V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60800" y="814962"/>
            <a:ext cx="157668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1e11 24V – No inversion layer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66088" y="814962"/>
            <a:ext cx="157668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1e11 60V – No inversion layer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9482" y="2851765"/>
            <a:ext cx="954107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1e12 0V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4282" y="2851765"/>
            <a:ext cx="1069524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1e12 24V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63645" y="2851765"/>
            <a:ext cx="1069524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1e12 60V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19482" y="4857424"/>
            <a:ext cx="1069524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1e12 96V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4282" y="4857424"/>
            <a:ext cx="1184940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1e12 120V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11247" y="5032401"/>
            <a:ext cx="2703494" cy="147732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This is another way of looking at the inversion layer, could also think of its as lack of potential barrier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980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13171</TotalTime>
  <Words>479</Words>
  <Application>Microsoft Macintosh PowerPoint</Application>
  <PresentationFormat>On-screen Show (4:3)</PresentationFormat>
  <Paragraphs>66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Study of Surface Conditions due to Fixed Oxide Charge Between N-wells</vt:lpstr>
      <vt:lpstr>Simulation Parameters</vt:lpstr>
      <vt:lpstr>Conclusion</vt:lpstr>
      <vt:lpstr>22ohm-cm Substrate</vt:lpstr>
      <vt:lpstr>22 ohm-cm Inversion layer: Electron Density Cross section through center of plots shown on previous page</vt:lpstr>
      <vt:lpstr>22ohm-cm Substrate: 2e10 and 4e10 Surface charge, 0V</vt:lpstr>
      <vt:lpstr>130 ohm-cm Substrate</vt:lpstr>
      <vt:lpstr>130ohm-cm substrate: Results similar to 22ohm-cm case but higher electron density </vt:lpstr>
      <vt:lpstr>130ohm-cm substrate: Plot Electro-static potential instead of electron density</vt:lpstr>
      <vt:lpstr>1000 ohm-cm substrate</vt:lpstr>
      <vt:lpstr>1000 ohm-cm substrate: Electro-static potential</vt:lpstr>
      <vt:lpstr>Inter-pixel Resistance from Electron Charge density in Simulation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SLAC</dc:creator>
  <cp:lastModifiedBy>SLAC</cp:lastModifiedBy>
  <cp:revision>13</cp:revision>
  <dcterms:created xsi:type="dcterms:W3CDTF">2015-02-24T21:25:20Z</dcterms:created>
  <dcterms:modified xsi:type="dcterms:W3CDTF">2015-03-06T00:56:49Z</dcterms:modified>
</cp:coreProperties>
</file>