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4" r:id="rId2"/>
  </p:sldIdLst>
  <p:sldSz cx="30275213" cy="42803763"/>
  <p:notesSz cx="29819600" cy="42341800"/>
  <p:defaultTextStyle>
    <a:defPPr>
      <a:defRPr lang="de-DE"/>
    </a:defPPr>
    <a:lvl1pPr algn="l" rtl="0" eaLnBrk="0" fontAlgn="base" hangingPunct="0">
      <a:spcBef>
        <a:spcPct val="0"/>
      </a:spcBef>
      <a:spcAft>
        <a:spcPct val="0"/>
      </a:spcAft>
      <a:defRPr sz="1200" kern="1200">
        <a:solidFill>
          <a:schemeClr val="tx1"/>
        </a:solidFill>
        <a:latin typeface="Arial" charset="0"/>
        <a:ea typeface="+mn-ea"/>
        <a:cs typeface="+mn-cs"/>
      </a:defRPr>
    </a:lvl1pPr>
    <a:lvl2pPr marL="457200" algn="l" rtl="0" eaLnBrk="0" fontAlgn="base" hangingPunct="0">
      <a:spcBef>
        <a:spcPct val="0"/>
      </a:spcBef>
      <a:spcAft>
        <a:spcPct val="0"/>
      </a:spcAft>
      <a:defRPr sz="1200" kern="1200">
        <a:solidFill>
          <a:schemeClr val="tx1"/>
        </a:solidFill>
        <a:latin typeface="Arial" charset="0"/>
        <a:ea typeface="+mn-ea"/>
        <a:cs typeface="+mn-cs"/>
      </a:defRPr>
    </a:lvl2pPr>
    <a:lvl3pPr marL="914400" algn="l" rtl="0" eaLnBrk="0" fontAlgn="base" hangingPunct="0">
      <a:spcBef>
        <a:spcPct val="0"/>
      </a:spcBef>
      <a:spcAft>
        <a:spcPct val="0"/>
      </a:spcAft>
      <a:defRPr sz="1200" kern="1200">
        <a:solidFill>
          <a:schemeClr val="tx1"/>
        </a:solidFill>
        <a:latin typeface="Arial" charset="0"/>
        <a:ea typeface="+mn-ea"/>
        <a:cs typeface="+mn-cs"/>
      </a:defRPr>
    </a:lvl3pPr>
    <a:lvl4pPr marL="1371600" algn="l" rtl="0" eaLnBrk="0" fontAlgn="base" hangingPunct="0">
      <a:spcBef>
        <a:spcPct val="0"/>
      </a:spcBef>
      <a:spcAft>
        <a:spcPct val="0"/>
      </a:spcAft>
      <a:defRPr sz="1200" kern="1200">
        <a:solidFill>
          <a:schemeClr val="tx1"/>
        </a:solidFill>
        <a:latin typeface="Arial" charset="0"/>
        <a:ea typeface="+mn-ea"/>
        <a:cs typeface="+mn-cs"/>
      </a:defRPr>
    </a:lvl4pPr>
    <a:lvl5pPr marL="1828800" algn="l" rtl="0" eaLnBrk="0" fontAlgn="base" hangingPunct="0">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B7DEF3"/>
    <a:srgbClr val="00A6EB"/>
    <a:srgbClr val="B7D9F3"/>
    <a:srgbClr val="BAE2EF"/>
    <a:srgbClr val="B9E2EE"/>
    <a:srgbClr val="BCE1F4"/>
    <a:srgbClr val="F28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203" autoAdjust="0"/>
    <p:restoredTop sz="99512" autoAdjust="0"/>
  </p:normalViewPr>
  <p:slideViewPr>
    <p:cSldViewPr snapToGrid="0">
      <p:cViewPr>
        <p:scale>
          <a:sx n="25" d="100"/>
          <a:sy n="25" d="100"/>
        </p:scale>
        <p:origin x="-3090" y="-72"/>
      </p:cViewPr>
      <p:guideLst>
        <p:guide orient="horz" pos="10656"/>
        <p:guide orient="horz" pos="24048"/>
        <p:guide orient="horz" pos="17376"/>
        <p:guide orient="horz" pos="24648"/>
        <p:guide pos="9535"/>
        <p:guide pos="1165"/>
        <p:guide pos="5323"/>
        <p:guide pos="13713"/>
        <p:guide pos="1788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6" y="0"/>
            <a:ext cx="12925219" cy="211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5" tIns="46626" rIns="93255" bIns="46626" numCol="1" anchor="t" anchorCtr="0" compatLnSpc="1">
            <a:prstTxWarp prst="textNoShape">
              <a:avLst/>
            </a:prstTxWarp>
          </a:bodyPr>
          <a:lstStyle>
            <a:lvl1pPr defTabSz="938561">
              <a:defRPr sz="1200">
                <a:latin typeface="Times" pitchFamily="18" charset="0"/>
              </a:defRPr>
            </a:lvl1pPr>
          </a:lstStyle>
          <a:p>
            <a:endParaRPr lang="de-DE" dirty="0"/>
          </a:p>
        </p:txBody>
      </p:sp>
      <p:sp>
        <p:nvSpPr>
          <p:cNvPr id="16387" name="Rectangle 3"/>
          <p:cNvSpPr>
            <a:spLocks noGrp="1" noChangeArrowheads="1"/>
          </p:cNvSpPr>
          <p:nvPr>
            <p:ph type="dt" sz="quarter" idx="1"/>
          </p:nvPr>
        </p:nvSpPr>
        <p:spPr bwMode="auto">
          <a:xfrm>
            <a:off x="16889767" y="0"/>
            <a:ext cx="12920590" cy="211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5" tIns="46626" rIns="93255" bIns="46626" numCol="1" anchor="t" anchorCtr="0" compatLnSpc="1">
            <a:prstTxWarp prst="textNoShape">
              <a:avLst/>
            </a:prstTxWarp>
          </a:bodyPr>
          <a:lstStyle>
            <a:lvl1pPr algn="r" defTabSz="938561">
              <a:defRPr sz="1200">
                <a:latin typeface="Times" pitchFamily="18" charset="0"/>
              </a:defRPr>
            </a:lvl1pPr>
          </a:lstStyle>
          <a:p>
            <a:endParaRPr lang="de-DE" dirty="0"/>
          </a:p>
        </p:txBody>
      </p:sp>
      <p:sp>
        <p:nvSpPr>
          <p:cNvPr id="16388" name="Rectangle 4"/>
          <p:cNvSpPr>
            <a:spLocks noGrp="1" noChangeArrowheads="1"/>
          </p:cNvSpPr>
          <p:nvPr>
            <p:ph type="ftr" sz="quarter" idx="2"/>
          </p:nvPr>
        </p:nvSpPr>
        <p:spPr bwMode="auto">
          <a:xfrm>
            <a:off x="6" y="40210040"/>
            <a:ext cx="12925219" cy="212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5" tIns="46626" rIns="93255" bIns="46626" numCol="1" anchor="b" anchorCtr="0" compatLnSpc="1">
            <a:prstTxWarp prst="textNoShape">
              <a:avLst/>
            </a:prstTxWarp>
          </a:bodyPr>
          <a:lstStyle>
            <a:lvl1pPr defTabSz="938561">
              <a:defRPr sz="1200">
                <a:latin typeface="Times" pitchFamily="18" charset="0"/>
              </a:defRPr>
            </a:lvl1pPr>
          </a:lstStyle>
          <a:p>
            <a:endParaRPr lang="de-DE" dirty="0"/>
          </a:p>
        </p:txBody>
      </p:sp>
      <p:sp>
        <p:nvSpPr>
          <p:cNvPr id="16389" name="Rectangle 5"/>
          <p:cNvSpPr>
            <a:spLocks noGrp="1" noChangeArrowheads="1"/>
          </p:cNvSpPr>
          <p:nvPr>
            <p:ph type="sldNum" sz="quarter" idx="3"/>
          </p:nvPr>
        </p:nvSpPr>
        <p:spPr bwMode="auto">
          <a:xfrm>
            <a:off x="16889767" y="40210040"/>
            <a:ext cx="12920590" cy="212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5" tIns="46626" rIns="93255" bIns="46626" numCol="1" anchor="b" anchorCtr="0" compatLnSpc="1">
            <a:prstTxWarp prst="textNoShape">
              <a:avLst/>
            </a:prstTxWarp>
          </a:bodyPr>
          <a:lstStyle>
            <a:lvl1pPr algn="r" defTabSz="938561">
              <a:defRPr sz="1200">
                <a:latin typeface="Times" pitchFamily="18" charset="0"/>
              </a:defRPr>
            </a:lvl1pPr>
          </a:lstStyle>
          <a:p>
            <a:fld id="{5E1FA552-D81E-47F3-8F86-EB30D3F867F2}" type="slidenum">
              <a:rPr lang="de-DE"/>
              <a:pPr/>
              <a:t>‹#›</a:t>
            </a:fld>
            <a:endParaRPr lang="de-DE" dirty="0"/>
          </a:p>
        </p:txBody>
      </p:sp>
    </p:spTree>
    <p:extLst>
      <p:ext uri="{BB962C8B-B14F-4D97-AF65-F5344CB8AC3E}">
        <p14:creationId xmlns:p14="http://schemas.microsoft.com/office/powerpoint/2010/main" val="335989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6" y="0"/>
            <a:ext cx="12925219" cy="211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5" tIns="46626" rIns="93255" bIns="46626" numCol="1" anchor="t" anchorCtr="0" compatLnSpc="1">
            <a:prstTxWarp prst="textNoShape">
              <a:avLst/>
            </a:prstTxWarp>
          </a:bodyPr>
          <a:lstStyle>
            <a:lvl1pPr defTabSz="938561">
              <a:defRPr sz="1200">
                <a:latin typeface="Times" pitchFamily="18" charset="0"/>
              </a:defRPr>
            </a:lvl1pPr>
          </a:lstStyle>
          <a:p>
            <a:endParaRPr lang="de-DE" dirty="0"/>
          </a:p>
        </p:txBody>
      </p:sp>
      <p:sp>
        <p:nvSpPr>
          <p:cNvPr id="17411" name="Rectangle 3"/>
          <p:cNvSpPr>
            <a:spLocks noGrp="1" noChangeArrowheads="1"/>
          </p:cNvSpPr>
          <p:nvPr>
            <p:ph type="dt" idx="1"/>
          </p:nvPr>
        </p:nvSpPr>
        <p:spPr bwMode="auto">
          <a:xfrm>
            <a:off x="16889767" y="0"/>
            <a:ext cx="12920590" cy="2118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5" tIns="46626" rIns="93255" bIns="46626" numCol="1" anchor="t" anchorCtr="0" compatLnSpc="1">
            <a:prstTxWarp prst="textNoShape">
              <a:avLst/>
            </a:prstTxWarp>
          </a:bodyPr>
          <a:lstStyle>
            <a:lvl1pPr algn="r" defTabSz="938561">
              <a:defRPr sz="1200">
                <a:latin typeface="Times" pitchFamily="18" charset="0"/>
              </a:defRPr>
            </a:lvl1pPr>
          </a:lstStyle>
          <a:p>
            <a:endParaRPr lang="de-DE" dirty="0"/>
          </a:p>
        </p:txBody>
      </p:sp>
      <p:sp>
        <p:nvSpPr>
          <p:cNvPr id="17412" name="Rectangle 4"/>
          <p:cNvSpPr>
            <a:spLocks noGrp="1" noRot="1" noChangeAspect="1" noChangeArrowheads="1" noTextEdit="1"/>
          </p:cNvSpPr>
          <p:nvPr>
            <p:ph type="sldImg" idx="2"/>
          </p:nvPr>
        </p:nvSpPr>
        <p:spPr bwMode="auto">
          <a:xfrm>
            <a:off x="9304338" y="3178175"/>
            <a:ext cx="11223625" cy="158686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2983819" y="20111899"/>
            <a:ext cx="23851979" cy="1904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5" tIns="46626" rIns="93255" bIns="46626"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7414" name="Rectangle 6"/>
          <p:cNvSpPr>
            <a:spLocks noGrp="1" noChangeArrowheads="1"/>
          </p:cNvSpPr>
          <p:nvPr>
            <p:ph type="ftr" sz="quarter" idx="4"/>
          </p:nvPr>
        </p:nvSpPr>
        <p:spPr bwMode="auto">
          <a:xfrm>
            <a:off x="6" y="40210040"/>
            <a:ext cx="12925219" cy="212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5" tIns="46626" rIns="93255" bIns="46626" numCol="1" anchor="b" anchorCtr="0" compatLnSpc="1">
            <a:prstTxWarp prst="textNoShape">
              <a:avLst/>
            </a:prstTxWarp>
          </a:bodyPr>
          <a:lstStyle>
            <a:lvl1pPr defTabSz="938561">
              <a:defRPr sz="1200">
                <a:latin typeface="Times" pitchFamily="18" charset="0"/>
              </a:defRPr>
            </a:lvl1pPr>
          </a:lstStyle>
          <a:p>
            <a:endParaRPr lang="de-DE" dirty="0"/>
          </a:p>
        </p:txBody>
      </p:sp>
      <p:sp>
        <p:nvSpPr>
          <p:cNvPr id="17415" name="Rectangle 7"/>
          <p:cNvSpPr>
            <a:spLocks noGrp="1" noChangeArrowheads="1"/>
          </p:cNvSpPr>
          <p:nvPr>
            <p:ph type="sldNum" sz="quarter" idx="5"/>
          </p:nvPr>
        </p:nvSpPr>
        <p:spPr bwMode="auto">
          <a:xfrm>
            <a:off x="16889767" y="40210040"/>
            <a:ext cx="12920590" cy="2127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55" tIns="46626" rIns="93255" bIns="46626" numCol="1" anchor="b" anchorCtr="0" compatLnSpc="1">
            <a:prstTxWarp prst="textNoShape">
              <a:avLst/>
            </a:prstTxWarp>
          </a:bodyPr>
          <a:lstStyle>
            <a:lvl1pPr algn="r" defTabSz="938561">
              <a:defRPr sz="1200">
                <a:latin typeface="Times" pitchFamily="18" charset="0"/>
              </a:defRPr>
            </a:lvl1pPr>
          </a:lstStyle>
          <a:p>
            <a:fld id="{2AAB6949-9A42-41ED-BCB9-E6EC2FC55128}" type="slidenum">
              <a:rPr lang="de-DE"/>
              <a:pPr/>
              <a:t>‹#›</a:t>
            </a:fld>
            <a:endParaRPr lang="de-DE" dirty="0"/>
          </a:p>
        </p:txBody>
      </p:sp>
    </p:spTree>
    <p:extLst>
      <p:ext uri="{BB962C8B-B14F-4D97-AF65-F5344CB8AC3E}">
        <p14:creationId xmlns:p14="http://schemas.microsoft.com/office/powerpoint/2010/main" val="42028830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C4802F-6AF3-41E1-BE25-D959AB9BB71D}" type="slidenum">
              <a:rPr lang="de-DE"/>
              <a:pPr/>
              <a:t>1</a:t>
            </a:fld>
            <a:endParaRPr lang="de-DE"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2270125" y="13296900"/>
            <a:ext cx="25734963" cy="9175750"/>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4541838" y="24255413"/>
            <a:ext cx="21191537" cy="10939462"/>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80352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14475" y="9986963"/>
            <a:ext cx="27246263" cy="28249562"/>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66268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21950363" y="1714500"/>
            <a:ext cx="6810375" cy="365220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514475" y="1714500"/>
            <a:ext cx="20283488" cy="365220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27864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1514475" y="9986963"/>
            <a:ext cx="27246263" cy="28249562"/>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05999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775" y="27505025"/>
            <a:ext cx="25734963" cy="8501063"/>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2390775" y="18141950"/>
            <a:ext cx="25734963" cy="936307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Tree>
    <p:extLst>
      <p:ext uri="{BB962C8B-B14F-4D97-AF65-F5344CB8AC3E}">
        <p14:creationId xmlns:p14="http://schemas.microsoft.com/office/powerpoint/2010/main" val="90267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514475" y="9986963"/>
            <a:ext cx="13546138" cy="28249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15213013" y="9986963"/>
            <a:ext cx="13547725" cy="282495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499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1514475" y="9580563"/>
            <a:ext cx="13376275"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1514475" y="13574713"/>
            <a:ext cx="13376275" cy="24661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15379700" y="9580563"/>
            <a:ext cx="13381038" cy="3994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15379700" y="13574713"/>
            <a:ext cx="13381038" cy="24661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5167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14475" y="1714500"/>
            <a:ext cx="27246263" cy="7134225"/>
          </a:xfrm>
          <a:prstGeom prst="rect">
            <a:avLst/>
          </a:prstGeom>
        </p:spPr>
        <p:txBody>
          <a:bodyPr/>
          <a:lstStyle/>
          <a:p>
            <a:r>
              <a:rPr lang="de-DE" dirty="0" smtClean="0"/>
              <a:t>Titelmasterformat durch Klicken bearbeiten</a:t>
            </a:r>
            <a:endParaRPr lang="de-DE" dirty="0"/>
          </a:p>
        </p:txBody>
      </p:sp>
    </p:spTree>
    <p:extLst>
      <p:ext uri="{BB962C8B-B14F-4D97-AF65-F5344CB8AC3E}">
        <p14:creationId xmlns:p14="http://schemas.microsoft.com/office/powerpoint/2010/main" val="1778745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4795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514475" y="1704975"/>
            <a:ext cx="9959975" cy="725170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11836400" y="1704975"/>
            <a:ext cx="16924338" cy="365315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1514475" y="8956675"/>
            <a:ext cx="9959975" cy="292798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246851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934075" y="29962475"/>
            <a:ext cx="18165763" cy="35369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5934075" y="3824288"/>
            <a:ext cx="18165763" cy="25682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Bild durch Klicken auf Symbol hinzufügen</a:t>
            </a:r>
            <a:endParaRPr lang="de-DE" dirty="0"/>
          </a:p>
        </p:txBody>
      </p:sp>
      <p:sp>
        <p:nvSpPr>
          <p:cNvPr id="4" name="Textplatzhalter 3"/>
          <p:cNvSpPr>
            <a:spLocks noGrp="1"/>
          </p:cNvSpPr>
          <p:nvPr>
            <p:ph type="body" sz="half" idx="2"/>
          </p:nvPr>
        </p:nvSpPr>
        <p:spPr>
          <a:xfrm>
            <a:off x="5934075" y="33499425"/>
            <a:ext cx="18165763" cy="50244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Tree>
    <p:extLst>
      <p:ext uri="{BB962C8B-B14F-4D97-AF65-F5344CB8AC3E}">
        <p14:creationId xmlns:p14="http://schemas.microsoft.com/office/powerpoint/2010/main" val="3089784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7" name="Rectangle 73"/>
          <p:cNvSpPr>
            <a:spLocks noChangeArrowheads="1"/>
          </p:cNvSpPr>
          <p:nvPr/>
        </p:nvSpPr>
        <p:spPr bwMode="auto">
          <a:xfrm>
            <a:off x="1835150" y="6192838"/>
            <a:ext cx="26563638" cy="31154687"/>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pic>
        <p:nvPicPr>
          <p:cNvPr id="1121" name="Picture 97" descr="DESY-Logo-cyan-RGB_mitVorschau"/>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11025" y="1743075"/>
            <a:ext cx="3689350" cy="3689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175125" rtl="0" eaLnBrk="1" fontAlgn="base" hangingPunct="1">
        <a:lnSpc>
          <a:spcPct val="70000"/>
        </a:lnSpc>
        <a:spcBef>
          <a:spcPct val="0"/>
        </a:spcBef>
        <a:spcAft>
          <a:spcPct val="0"/>
        </a:spcAft>
        <a:defRPr sz="15000">
          <a:solidFill>
            <a:srgbClr val="0093D3"/>
          </a:solidFill>
          <a:latin typeface="+mj-lt"/>
          <a:ea typeface="+mj-ea"/>
          <a:cs typeface="+mj-cs"/>
        </a:defRPr>
      </a:lvl1pPr>
      <a:lvl2pPr algn="l" defTabSz="4175125" rtl="0" eaLnBrk="1" fontAlgn="base" hangingPunct="1">
        <a:lnSpc>
          <a:spcPct val="70000"/>
        </a:lnSpc>
        <a:spcBef>
          <a:spcPct val="0"/>
        </a:spcBef>
        <a:spcAft>
          <a:spcPct val="0"/>
        </a:spcAft>
        <a:defRPr sz="15000">
          <a:solidFill>
            <a:srgbClr val="0093D3"/>
          </a:solidFill>
          <a:latin typeface="Arial Black" pitchFamily="34" charset="0"/>
        </a:defRPr>
      </a:lvl2pPr>
      <a:lvl3pPr algn="l" defTabSz="4175125" rtl="0" eaLnBrk="1" fontAlgn="base" hangingPunct="1">
        <a:lnSpc>
          <a:spcPct val="70000"/>
        </a:lnSpc>
        <a:spcBef>
          <a:spcPct val="0"/>
        </a:spcBef>
        <a:spcAft>
          <a:spcPct val="0"/>
        </a:spcAft>
        <a:defRPr sz="15000">
          <a:solidFill>
            <a:srgbClr val="0093D3"/>
          </a:solidFill>
          <a:latin typeface="Arial Black" pitchFamily="34" charset="0"/>
        </a:defRPr>
      </a:lvl3pPr>
      <a:lvl4pPr algn="l" defTabSz="4175125" rtl="0" eaLnBrk="1" fontAlgn="base" hangingPunct="1">
        <a:lnSpc>
          <a:spcPct val="70000"/>
        </a:lnSpc>
        <a:spcBef>
          <a:spcPct val="0"/>
        </a:spcBef>
        <a:spcAft>
          <a:spcPct val="0"/>
        </a:spcAft>
        <a:defRPr sz="15000">
          <a:solidFill>
            <a:srgbClr val="0093D3"/>
          </a:solidFill>
          <a:latin typeface="Arial Black" pitchFamily="34" charset="0"/>
        </a:defRPr>
      </a:lvl4pPr>
      <a:lvl5pPr algn="l" defTabSz="4175125" rtl="0" eaLnBrk="1" fontAlgn="base" hangingPunct="1">
        <a:lnSpc>
          <a:spcPct val="70000"/>
        </a:lnSpc>
        <a:spcBef>
          <a:spcPct val="0"/>
        </a:spcBef>
        <a:spcAft>
          <a:spcPct val="0"/>
        </a:spcAft>
        <a:defRPr sz="15000">
          <a:solidFill>
            <a:srgbClr val="0093D3"/>
          </a:solidFill>
          <a:latin typeface="Arial Black" pitchFamily="34" charset="0"/>
        </a:defRPr>
      </a:lvl5pPr>
      <a:lvl6pPr marL="457200" algn="l" defTabSz="4175125" rtl="0" eaLnBrk="1" fontAlgn="base" hangingPunct="1">
        <a:lnSpc>
          <a:spcPct val="70000"/>
        </a:lnSpc>
        <a:spcBef>
          <a:spcPct val="0"/>
        </a:spcBef>
        <a:spcAft>
          <a:spcPct val="0"/>
        </a:spcAft>
        <a:defRPr sz="15000">
          <a:solidFill>
            <a:srgbClr val="0093D3"/>
          </a:solidFill>
          <a:latin typeface="Arial Black" pitchFamily="34" charset="0"/>
        </a:defRPr>
      </a:lvl6pPr>
      <a:lvl7pPr marL="914400" algn="l" defTabSz="4175125" rtl="0" eaLnBrk="1" fontAlgn="base" hangingPunct="1">
        <a:lnSpc>
          <a:spcPct val="70000"/>
        </a:lnSpc>
        <a:spcBef>
          <a:spcPct val="0"/>
        </a:spcBef>
        <a:spcAft>
          <a:spcPct val="0"/>
        </a:spcAft>
        <a:defRPr sz="15000">
          <a:solidFill>
            <a:srgbClr val="0093D3"/>
          </a:solidFill>
          <a:latin typeface="Arial Black" pitchFamily="34" charset="0"/>
        </a:defRPr>
      </a:lvl7pPr>
      <a:lvl8pPr marL="1371600" algn="l" defTabSz="4175125" rtl="0" eaLnBrk="1" fontAlgn="base" hangingPunct="1">
        <a:lnSpc>
          <a:spcPct val="70000"/>
        </a:lnSpc>
        <a:spcBef>
          <a:spcPct val="0"/>
        </a:spcBef>
        <a:spcAft>
          <a:spcPct val="0"/>
        </a:spcAft>
        <a:defRPr sz="15000">
          <a:solidFill>
            <a:srgbClr val="0093D3"/>
          </a:solidFill>
          <a:latin typeface="Arial Black" pitchFamily="34" charset="0"/>
        </a:defRPr>
      </a:lvl8pPr>
      <a:lvl9pPr marL="1828800" algn="l" defTabSz="4175125" rtl="0" eaLnBrk="1" fontAlgn="base" hangingPunct="1">
        <a:lnSpc>
          <a:spcPct val="70000"/>
        </a:lnSpc>
        <a:spcBef>
          <a:spcPct val="0"/>
        </a:spcBef>
        <a:spcAft>
          <a:spcPct val="0"/>
        </a:spcAft>
        <a:defRPr sz="15000">
          <a:solidFill>
            <a:srgbClr val="0093D3"/>
          </a:solidFill>
          <a:latin typeface="Arial Black" pitchFamily="34" charset="0"/>
        </a:defRPr>
      </a:lvl9pPr>
    </p:titleStyle>
    <p:bodyStyle>
      <a:lvl1pPr marL="1565275" indent="-1565275" algn="l" defTabSz="4175125" rtl="0" eaLnBrk="1" fontAlgn="base" hangingPunct="1">
        <a:spcBef>
          <a:spcPct val="20000"/>
        </a:spcBef>
        <a:spcAft>
          <a:spcPct val="0"/>
        </a:spcAft>
        <a:buChar char="•"/>
        <a:defRPr sz="14600">
          <a:solidFill>
            <a:schemeClr val="tx1"/>
          </a:solidFill>
          <a:latin typeface="+mn-lt"/>
          <a:ea typeface="+mn-ea"/>
          <a:cs typeface="+mn-cs"/>
        </a:defRPr>
      </a:lvl1pPr>
      <a:lvl2pPr marL="3392488" indent="-1304925" algn="l" defTabSz="4175125" rtl="0" eaLnBrk="1" fontAlgn="base" hangingPunct="1">
        <a:spcBef>
          <a:spcPct val="20000"/>
        </a:spcBef>
        <a:spcAft>
          <a:spcPct val="0"/>
        </a:spcAft>
        <a:buChar char="–"/>
        <a:defRPr sz="12800">
          <a:solidFill>
            <a:schemeClr val="tx1"/>
          </a:solidFill>
          <a:latin typeface="+mn-lt"/>
        </a:defRPr>
      </a:lvl2pPr>
      <a:lvl3pPr marL="5219700" indent="-1044575" algn="l" defTabSz="4175125" rtl="0" eaLnBrk="1" fontAlgn="base" hangingPunct="1">
        <a:spcBef>
          <a:spcPct val="20000"/>
        </a:spcBef>
        <a:spcAft>
          <a:spcPct val="0"/>
        </a:spcAft>
        <a:buChar char="•"/>
        <a:defRPr sz="11000">
          <a:solidFill>
            <a:schemeClr val="tx1"/>
          </a:solidFill>
          <a:latin typeface="+mn-lt"/>
        </a:defRPr>
      </a:lvl3pPr>
      <a:lvl4pPr marL="7307263" indent="-1042988" algn="l" defTabSz="4175125" rtl="0" eaLnBrk="1" fontAlgn="base" hangingPunct="1">
        <a:spcBef>
          <a:spcPct val="20000"/>
        </a:spcBef>
        <a:spcAft>
          <a:spcPct val="0"/>
        </a:spcAft>
        <a:buChar char="–"/>
        <a:defRPr sz="9100">
          <a:solidFill>
            <a:schemeClr val="tx1"/>
          </a:solidFill>
          <a:latin typeface="+mn-lt"/>
        </a:defRPr>
      </a:lvl4pPr>
      <a:lvl5pPr marL="9396413" indent="-1044575" algn="l" defTabSz="4175125" rtl="0" eaLnBrk="1" fontAlgn="base" hangingPunct="1">
        <a:spcBef>
          <a:spcPct val="20000"/>
        </a:spcBef>
        <a:spcAft>
          <a:spcPct val="0"/>
        </a:spcAft>
        <a:buChar char="»"/>
        <a:defRPr sz="9100">
          <a:solidFill>
            <a:schemeClr val="tx1"/>
          </a:solidFill>
          <a:latin typeface="+mn-lt"/>
        </a:defRPr>
      </a:lvl5pPr>
      <a:lvl6pPr marL="9853613" indent="-1044575" algn="l" defTabSz="4175125" rtl="0" eaLnBrk="1" fontAlgn="base" hangingPunct="1">
        <a:spcBef>
          <a:spcPct val="20000"/>
        </a:spcBef>
        <a:spcAft>
          <a:spcPct val="0"/>
        </a:spcAft>
        <a:buChar char="»"/>
        <a:defRPr sz="9100">
          <a:solidFill>
            <a:schemeClr val="tx1"/>
          </a:solidFill>
          <a:latin typeface="+mn-lt"/>
        </a:defRPr>
      </a:lvl6pPr>
      <a:lvl7pPr marL="10310813" indent="-1044575" algn="l" defTabSz="4175125" rtl="0" eaLnBrk="1" fontAlgn="base" hangingPunct="1">
        <a:spcBef>
          <a:spcPct val="20000"/>
        </a:spcBef>
        <a:spcAft>
          <a:spcPct val="0"/>
        </a:spcAft>
        <a:buChar char="»"/>
        <a:defRPr sz="9100">
          <a:solidFill>
            <a:schemeClr val="tx1"/>
          </a:solidFill>
          <a:latin typeface="+mn-lt"/>
        </a:defRPr>
      </a:lvl7pPr>
      <a:lvl8pPr marL="10768013" indent="-1044575" algn="l" defTabSz="4175125" rtl="0" eaLnBrk="1" fontAlgn="base" hangingPunct="1">
        <a:spcBef>
          <a:spcPct val="20000"/>
        </a:spcBef>
        <a:spcAft>
          <a:spcPct val="0"/>
        </a:spcAft>
        <a:buChar char="»"/>
        <a:defRPr sz="9100">
          <a:solidFill>
            <a:schemeClr val="tx1"/>
          </a:solidFill>
          <a:latin typeface="+mn-lt"/>
        </a:defRPr>
      </a:lvl8pPr>
      <a:lvl9pPr marL="11225213" indent="-1044575" algn="l" defTabSz="4175125" rtl="0" eaLnBrk="1" fontAlgn="base" hangingPunct="1">
        <a:spcBef>
          <a:spcPct val="20000"/>
        </a:spcBef>
        <a:spcAft>
          <a:spcPct val="0"/>
        </a:spcAft>
        <a:buChar char="»"/>
        <a:defRPr sz="9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notesSlide" Target="../notesSlides/notesSlide1.xml"/><Relationship Id="rId21" Type="http://schemas.openxmlformats.org/officeDocument/2006/relationships/image" Target="../media/image18.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slideLayout" Target="../slideLayouts/slideLayout7.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1.png"/><Relationship Id="rId5" Type="http://schemas.openxmlformats.org/officeDocument/2006/relationships/image" Target="../media/image4.png"/><Relationship Id="rId15" Type="http://schemas.openxmlformats.org/officeDocument/2006/relationships/image" Target="../media/image2.emf"/><Relationship Id="rId23" Type="http://schemas.openxmlformats.org/officeDocument/2006/relationships/image" Target="../media/image20.png"/><Relationship Id="rId10"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package" Target="../embeddings/Microsoft_Word_Document1.docx"/><Relationship Id="rId22" Type="http://schemas.openxmlformats.org/officeDocument/2006/relationships/image" Target="../media/image19.png"/><Relationship Id="rId27"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186"/>
          <p:cNvSpPr/>
          <p:nvPr/>
        </p:nvSpPr>
        <p:spPr bwMode="auto">
          <a:xfrm>
            <a:off x="10680009" y="16196501"/>
            <a:ext cx="10835923" cy="3181350"/>
          </a:xfrm>
          <a:prstGeom prst="rect">
            <a:avLst/>
          </a:prstGeom>
          <a:solidFill>
            <a:srgbClr val="B7DEF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a:off x="22231763" y="12561313"/>
            <a:ext cx="5409293" cy="8131651"/>
          </a:xfrm>
          <a:prstGeom prst="rect">
            <a:avLst/>
          </a:prstGeom>
          <a:solidFill>
            <a:srgbClr val="B7DEF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83" name="Rectangle 182"/>
          <p:cNvSpPr/>
          <p:nvPr/>
        </p:nvSpPr>
        <p:spPr bwMode="auto">
          <a:xfrm>
            <a:off x="11847652" y="24303149"/>
            <a:ext cx="7211873" cy="9104837"/>
          </a:xfrm>
          <a:prstGeom prst="rect">
            <a:avLst/>
          </a:prstGeom>
          <a:solidFill>
            <a:schemeClr val="accent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33" name="Rectangle 132"/>
          <p:cNvSpPr/>
          <p:nvPr/>
        </p:nvSpPr>
        <p:spPr bwMode="auto">
          <a:xfrm>
            <a:off x="3475832" y="26383492"/>
            <a:ext cx="3270203" cy="5586382"/>
          </a:xfrm>
          <a:prstGeom prst="rect">
            <a:avLst/>
          </a:prstGeom>
          <a:solidFill>
            <a:srgbClr val="B7DEF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p:txBody>
      </p:sp>
      <p:sp>
        <p:nvSpPr>
          <p:cNvPr id="14415" name="Rectangle 79"/>
          <p:cNvSpPr>
            <a:spLocks noChangeArrowheads="1"/>
          </p:cNvSpPr>
          <p:nvPr/>
        </p:nvSpPr>
        <p:spPr bwMode="auto">
          <a:xfrm>
            <a:off x="1472939" y="3974206"/>
            <a:ext cx="19866644"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17588" tIns="208794" rIns="417588" bIns="208794"/>
          <a:lstStyle/>
          <a:p>
            <a:pPr eaLnBrk="1" hangingPunct="1">
              <a:lnSpc>
                <a:spcPct val="90000"/>
              </a:lnSpc>
            </a:pPr>
            <a:r>
              <a:rPr lang="en-US" sz="4000" b="1" dirty="0" smtClean="0">
                <a:solidFill>
                  <a:srgbClr val="F28E00"/>
                </a:solidFill>
              </a:rPr>
              <a:t>U</a:t>
            </a:r>
            <a:r>
              <a:rPr lang="en-US" sz="4000" b="1" dirty="0">
                <a:solidFill>
                  <a:srgbClr val="F28E00"/>
                </a:solidFill>
              </a:rPr>
              <a:t>. Mavrič, </a:t>
            </a:r>
            <a:r>
              <a:rPr lang="en-US" sz="4000" b="1" dirty="0" smtClean="0">
                <a:solidFill>
                  <a:srgbClr val="F28E00"/>
                </a:solidFill>
              </a:rPr>
              <a:t>F. Ludwig, H. Schlarb, DESY</a:t>
            </a:r>
            <a:endParaRPr lang="en-US" sz="4000" b="1" dirty="0">
              <a:solidFill>
                <a:srgbClr val="F28E00"/>
              </a:solidFill>
            </a:endParaRPr>
          </a:p>
          <a:p>
            <a:pPr eaLnBrk="1" hangingPunct="1">
              <a:lnSpc>
                <a:spcPct val="90000"/>
              </a:lnSpc>
            </a:pPr>
            <a:r>
              <a:rPr lang="en-US" sz="4000" b="1" dirty="0" smtClean="0">
                <a:solidFill>
                  <a:srgbClr val="F28E00"/>
                </a:solidFill>
              </a:rPr>
              <a:t>J. Piekarski, T. </a:t>
            </a:r>
            <a:r>
              <a:rPr lang="en-US" sz="4000" b="1" dirty="0" err="1" smtClean="0">
                <a:solidFill>
                  <a:srgbClr val="F28E00"/>
                </a:solidFill>
              </a:rPr>
              <a:t>Leśniak</a:t>
            </a:r>
            <a:r>
              <a:rPr lang="en-US" sz="4000" b="1" dirty="0" smtClean="0">
                <a:solidFill>
                  <a:srgbClr val="F28E00"/>
                </a:solidFill>
              </a:rPr>
              <a:t>, ISE-WUT </a:t>
            </a:r>
            <a:endParaRPr lang="en-US" sz="4000" b="1" dirty="0">
              <a:solidFill>
                <a:srgbClr val="F28E00"/>
              </a:solidFill>
            </a:endParaRPr>
          </a:p>
        </p:txBody>
      </p:sp>
      <p:sp>
        <p:nvSpPr>
          <p:cNvPr id="14551" name="Line 215"/>
          <p:cNvSpPr>
            <a:spLocks noChangeShapeType="1"/>
          </p:cNvSpPr>
          <p:nvPr/>
        </p:nvSpPr>
        <p:spPr bwMode="auto">
          <a:xfrm>
            <a:off x="10216405" y="19502684"/>
            <a:ext cx="1079955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605" name="Text Box 269"/>
          <p:cNvSpPr txBox="1">
            <a:spLocks noChangeArrowheads="1"/>
          </p:cNvSpPr>
          <p:nvPr/>
        </p:nvSpPr>
        <p:spPr bwMode="auto">
          <a:xfrm>
            <a:off x="2324743" y="23911587"/>
            <a:ext cx="76676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b="1" dirty="0" smtClean="0">
                <a:solidFill>
                  <a:srgbClr val="00A6EB"/>
                </a:solidFill>
              </a:rPr>
              <a:t>Basic Principle of Operation</a:t>
            </a:r>
            <a:endParaRPr lang="en-US" sz="4000" b="1" dirty="0">
              <a:solidFill>
                <a:srgbClr val="00A6EB"/>
              </a:solidFill>
            </a:endParaRPr>
          </a:p>
        </p:txBody>
      </p:sp>
      <p:sp>
        <p:nvSpPr>
          <p:cNvPr id="14620" name="Text Box 284"/>
          <p:cNvSpPr txBox="1">
            <a:spLocks noChangeArrowheads="1"/>
          </p:cNvSpPr>
          <p:nvPr/>
        </p:nvSpPr>
        <p:spPr bwMode="auto">
          <a:xfrm>
            <a:off x="1690688" y="1182262"/>
            <a:ext cx="23076152" cy="208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90000"/>
              </a:lnSpc>
            </a:pPr>
            <a:r>
              <a:rPr lang="en-US" sz="7200" b="1" dirty="0">
                <a:solidFill>
                  <a:srgbClr val="00A6EB"/>
                </a:solidFill>
              </a:rPr>
              <a:t>Module for </a:t>
            </a:r>
            <a:r>
              <a:rPr lang="en-US" sz="7200" b="1" dirty="0" smtClean="0">
                <a:solidFill>
                  <a:srgbClr val="00A6EB"/>
                </a:solidFill>
              </a:rPr>
              <a:t>Compensating Environmental Influences </a:t>
            </a:r>
            <a:r>
              <a:rPr lang="en-US" sz="7200" b="1" dirty="0">
                <a:solidFill>
                  <a:srgbClr val="00A6EB"/>
                </a:solidFill>
              </a:rPr>
              <a:t>for CW </a:t>
            </a:r>
            <a:r>
              <a:rPr lang="en-US" sz="7200" b="1" dirty="0" smtClean="0">
                <a:solidFill>
                  <a:srgbClr val="00A6EB"/>
                </a:solidFill>
              </a:rPr>
              <a:t>Field Detection </a:t>
            </a:r>
            <a:r>
              <a:rPr lang="en-US" sz="7200" b="1" dirty="0">
                <a:solidFill>
                  <a:srgbClr val="00A6EB"/>
                </a:solidFill>
              </a:rPr>
              <a:t>on fs S</a:t>
            </a:r>
            <a:r>
              <a:rPr lang="en-US" sz="7200" b="1" dirty="0" smtClean="0">
                <a:solidFill>
                  <a:srgbClr val="00A6EB"/>
                </a:solidFill>
              </a:rPr>
              <a:t>cale</a:t>
            </a:r>
            <a:r>
              <a:rPr lang="en-US" sz="7200" b="1" dirty="0" smtClean="0">
                <a:solidFill>
                  <a:srgbClr val="F28E00"/>
                </a:solidFill>
              </a:rPr>
              <a:t>.</a:t>
            </a:r>
            <a:r>
              <a:rPr lang="en-US" sz="6600" b="1" dirty="0" smtClean="0">
                <a:solidFill>
                  <a:srgbClr val="00A6EB"/>
                </a:solidFill>
              </a:rPr>
              <a:t> </a:t>
            </a:r>
            <a:endParaRPr lang="en-US" sz="6600" b="1" dirty="0">
              <a:solidFill>
                <a:srgbClr val="00A6EB"/>
              </a:solidFill>
            </a:endParaRP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7050" y="37754566"/>
            <a:ext cx="4105853" cy="1814582"/>
          </a:xfrm>
          <a:prstGeom prst="rect">
            <a:avLst/>
          </a:prstGeom>
        </p:spPr>
      </p:pic>
      <p:sp>
        <p:nvSpPr>
          <p:cNvPr id="14570" name="Text Box 234"/>
          <p:cNvSpPr txBox="1">
            <a:spLocks noChangeArrowheads="1"/>
          </p:cNvSpPr>
          <p:nvPr/>
        </p:nvSpPr>
        <p:spPr bwMode="auto">
          <a:xfrm>
            <a:off x="2027390" y="7203622"/>
            <a:ext cx="7964978"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000" dirty="0" smtClean="0"/>
              <a:t> The drift calibration module mitigates the influence of the environmental changes on the detection of amplitude and phase of the RF fields. This is of particular interest in application such as the RF field control (LLRF) in RF cavities. The poster summarizes a scheme where a second tone is introduced to the signal. Based on a set of measurements of amplitude and phase of the two tones and applying the proper mathematical expression, the drift of amplitude and phase can be measured and therefore accounted for. </a:t>
            </a:r>
            <a:endParaRPr lang="en-US" sz="20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sp>
        <p:nvSpPr>
          <p:cNvPr id="140" name="Text Box 269"/>
          <p:cNvSpPr txBox="1">
            <a:spLocks noChangeArrowheads="1"/>
          </p:cNvSpPr>
          <p:nvPr/>
        </p:nvSpPr>
        <p:spPr bwMode="auto">
          <a:xfrm>
            <a:off x="2073414" y="6453186"/>
            <a:ext cx="96256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b="1" dirty="0" smtClean="0">
                <a:solidFill>
                  <a:srgbClr val="00A6EB"/>
                </a:solidFill>
              </a:rPr>
              <a:t>Abstract</a:t>
            </a:r>
            <a:endParaRPr lang="en-US" sz="4000" b="1" dirty="0">
              <a:solidFill>
                <a:srgbClr val="00A6EB"/>
              </a:solidFill>
            </a:endParaRPr>
          </a:p>
        </p:txBody>
      </p:sp>
      <p:sp>
        <p:nvSpPr>
          <p:cNvPr id="147" name="Line 215"/>
          <p:cNvSpPr>
            <a:spLocks noChangeShapeType="1"/>
          </p:cNvSpPr>
          <p:nvPr/>
        </p:nvSpPr>
        <p:spPr bwMode="auto">
          <a:xfrm rot="5400000">
            <a:off x="3567609" y="12853887"/>
            <a:ext cx="13297596"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9" name="Text Box 245"/>
          <p:cNvSpPr txBox="1">
            <a:spLocks noChangeArrowheads="1"/>
          </p:cNvSpPr>
          <p:nvPr/>
        </p:nvSpPr>
        <p:spPr bwMode="auto">
          <a:xfrm>
            <a:off x="10578523" y="6495736"/>
            <a:ext cx="41184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solidFill>
                  <a:srgbClr val="00A6EB"/>
                </a:solidFill>
              </a:rPr>
              <a:t>Implementation </a:t>
            </a:r>
            <a:endParaRPr lang="en-US" sz="4000" b="1" dirty="0">
              <a:solidFill>
                <a:srgbClr val="00A6EB"/>
              </a:solidFill>
            </a:endParaRPr>
          </a:p>
        </p:txBody>
      </p:sp>
      <p:sp>
        <p:nvSpPr>
          <p:cNvPr id="177" name="Line 216"/>
          <p:cNvSpPr>
            <a:spLocks noChangeShapeType="1"/>
          </p:cNvSpPr>
          <p:nvPr/>
        </p:nvSpPr>
        <p:spPr bwMode="auto">
          <a:xfrm flipV="1">
            <a:off x="1797050" y="23636648"/>
            <a:ext cx="26580154"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0" name="Line 215"/>
          <p:cNvSpPr>
            <a:spLocks noChangeShapeType="1"/>
          </p:cNvSpPr>
          <p:nvPr/>
        </p:nvSpPr>
        <p:spPr bwMode="auto">
          <a:xfrm flipV="1">
            <a:off x="1831978" y="10838765"/>
            <a:ext cx="83935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79" name="Text Box 245"/>
          <p:cNvSpPr txBox="1">
            <a:spLocks noChangeArrowheads="1"/>
          </p:cNvSpPr>
          <p:nvPr/>
        </p:nvSpPr>
        <p:spPr bwMode="auto">
          <a:xfrm>
            <a:off x="2090274" y="11001835"/>
            <a:ext cx="563006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000" b="1" dirty="0" smtClean="0">
                <a:solidFill>
                  <a:srgbClr val="00A6EB"/>
                </a:solidFill>
              </a:rPr>
              <a:t>Further Improvements</a:t>
            </a:r>
            <a:endParaRPr lang="en-US" sz="4000" b="1" dirty="0">
              <a:solidFill>
                <a:srgbClr val="00A6EB"/>
              </a:solidFill>
            </a:endParaRPr>
          </a:p>
        </p:txBody>
      </p:sp>
      <p:sp>
        <p:nvSpPr>
          <p:cNvPr id="86" name="Text Box 271"/>
          <p:cNvSpPr txBox="1">
            <a:spLocks noChangeArrowheads="1"/>
          </p:cNvSpPr>
          <p:nvPr/>
        </p:nvSpPr>
        <p:spPr bwMode="auto">
          <a:xfrm>
            <a:off x="10487083" y="7372642"/>
            <a:ext cx="872413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dirty="0" smtClean="0">
                <a:solidFill>
                  <a:srgbClr val="00A6EB"/>
                </a:solidFill>
                <a:cs typeface="Times New Roman" pitchFamily="18" charset="0"/>
              </a:rPr>
              <a:t>RF Interfaces</a:t>
            </a:r>
            <a:endParaRPr lang="en-US" sz="2000" dirty="0">
              <a:solidFill>
                <a:srgbClr val="00A6EB"/>
              </a:solidFill>
              <a:cs typeface="Times New Roman" pitchFamily="18" charset="0"/>
            </a:endParaRPr>
          </a:p>
          <a:p>
            <a:pPr marL="285750" indent="-285750">
              <a:buFont typeface="Arial" pitchFamily="34" charset="0"/>
              <a:buChar char="•"/>
            </a:pPr>
            <a:r>
              <a:rPr lang="en-US" sz="2000" dirty="0" smtClean="0">
                <a:solidFill>
                  <a:srgbClr val="000000"/>
                </a:solidFill>
                <a:cs typeface="Times New Roman" pitchFamily="18" charset="0"/>
              </a:rPr>
              <a:t>16 x N type connectors for RF input signals (cavity signals) -  2 are used for the reference channel. The mechanical design allows for stiff cables to be connected directly to the module. </a:t>
            </a:r>
          </a:p>
          <a:p>
            <a:pPr marL="285750" indent="-285750">
              <a:buFont typeface="Arial" pitchFamily="34" charset="0"/>
              <a:buChar char="•"/>
            </a:pPr>
            <a:r>
              <a:rPr lang="en-US" sz="2000" dirty="0" smtClean="0">
                <a:solidFill>
                  <a:srgbClr val="000000"/>
                </a:solidFill>
                <a:cs typeface="Times New Roman" pitchFamily="18" charset="0"/>
              </a:rPr>
              <a:t>16 output FBM connectors. </a:t>
            </a:r>
          </a:p>
          <a:p>
            <a:pPr marL="285750" indent="-285750">
              <a:buFont typeface="Arial" pitchFamily="34" charset="0"/>
              <a:buChar char="•"/>
            </a:pPr>
            <a:r>
              <a:rPr lang="en-US" sz="2000" dirty="0">
                <a:solidFill>
                  <a:srgbClr val="000000"/>
                </a:solidFill>
                <a:cs typeface="Times New Roman" pitchFamily="18" charset="0"/>
              </a:rPr>
              <a:t>1</a:t>
            </a:r>
            <a:r>
              <a:rPr lang="en-US" sz="2000" dirty="0" smtClean="0">
                <a:solidFill>
                  <a:srgbClr val="000000"/>
                </a:solidFill>
                <a:cs typeface="Times New Roman" pitchFamily="18" charset="0"/>
              </a:rPr>
              <a:t> SMA input connector for the pilot.</a:t>
            </a:r>
          </a:p>
          <a:p>
            <a:pPr marL="285750" indent="-285750">
              <a:buFont typeface="Arial" pitchFamily="34" charset="0"/>
              <a:buChar char="•"/>
            </a:pPr>
            <a:r>
              <a:rPr lang="en-US" sz="2000" dirty="0" smtClean="0">
                <a:solidFill>
                  <a:srgbClr val="000000"/>
                </a:solidFill>
                <a:cs typeface="Times New Roman" pitchFamily="18" charset="0"/>
              </a:rPr>
              <a:t>1 SMA input for the reference input. </a:t>
            </a:r>
          </a:p>
          <a:p>
            <a:endParaRPr lang="en-US" sz="2000" dirty="0" smtClean="0">
              <a:solidFill>
                <a:srgbClr val="000000"/>
              </a:solidFill>
              <a:cs typeface="Times New Roman" pitchFamily="18" charset="0"/>
            </a:endParaRPr>
          </a:p>
          <a:p>
            <a:r>
              <a:rPr lang="en-US" sz="2000" b="1" dirty="0" smtClean="0">
                <a:solidFill>
                  <a:srgbClr val="00A6EB"/>
                </a:solidFill>
                <a:cs typeface="Times New Roman" pitchFamily="18" charset="0"/>
              </a:rPr>
              <a:t>Features</a:t>
            </a:r>
            <a:endParaRPr lang="en-US" sz="2000" dirty="0">
              <a:solidFill>
                <a:srgbClr val="00A6EB"/>
              </a:solidFill>
              <a:cs typeface="Times New Roman" pitchFamily="18" charset="0"/>
            </a:endParaRPr>
          </a:p>
          <a:p>
            <a:pPr marL="285750" indent="-285750">
              <a:buFont typeface="Arial" pitchFamily="34" charset="0"/>
              <a:buChar char="•"/>
            </a:pPr>
            <a:r>
              <a:rPr lang="en-US" sz="2000" dirty="0" smtClean="0">
                <a:solidFill>
                  <a:srgbClr val="000000"/>
                </a:solidFill>
                <a:cs typeface="Times New Roman" pitchFamily="18" charset="0"/>
              </a:rPr>
              <a:t>Integrated Management board (TMCB) that includes:</a:t>
            </a:r>
          </a:p>
          <a:p>
            <a:pPr marL="742950" lvl="1" indent="-285750">
              <a:buFont typeface="Arial" pitchFamily="34" charset="0"/>
              <a:buChar char="•"/>
            </a:pPr>
            <a:r>
              <a:rPr lang="en-US" sz="2000" dirty="0" smtClean="0">
                <a:solidFill>
                  <a:srgbClr val="000000"/>
                </a:solidFill>
                <a:cs typeface="Times New Roman" pitchFamily="18" charset="0"/>
              </a:rPr>
              <a:t>Voltage monitoring</a:t>
            </a:r>
          </a:p>
          <a:p>
            <a:pPr marL="742950" lvl="1" indent="-285750">
              <a:buFont typeface="Arial" pitchFamily="34" charset="0"/>
              <a:buChar char="•"/>
            </a:pPr>
            <a:r>
              <a:rPr lang="en-US" sz="2000" dirty="0" smtClean="0">
                <a:solidFill>
                  <a:srgbClr val="000000"/>
                </a:solidFill>
                <a:cs typeface="Times New Roman" pitchFamily="18" charset="0"/>
              </a:rPr>
              <a:t>Active temperature regulation</a:t>
            </a:r>
          </a:p>
          <a:p>
            <a:pPr marL="742950" lvl="1" indent="-285750">
              <a:buFont typeface="Arial" pitchFamily="34" charset="0"/>
              <a:buChar char="•"/>
            </a:pPr>
            <a:r>
              <a:rPr lang="en-US" sz="2000" dirty="0" smtClean="0">
                <a:solidFill>
                  <a:srgbClr val="000000"/>
                </a:solidFill>
                <a:cs typeface="Times New Roman" pitchFamily="18" charset="0"/>
              </a:rPr>
              <a:t>Temperature and humidity monitoring</a:t>
            </a:r>
          </a:p>
          <a:p>
            <a:pPr marL="742950" lvl="1" indent="-285750">
              <a:buFont typeface="Arial" pitchFamily="34" charset="0"/>
              <a:buChar char="•"/>
            </a:pPr>
            <a:r>
              <a:rPr lang="en-US" sz="2000" dirty="0" smtClean="0">
                <a:solidFill>
                  <a:srgbClr val="000000"/>
                </a:solidFill>
                <a:cs typeface="Times New Roman" pitchFamily="18" charset="0"/>
              </a:rPr>
              <a:t>Interfacing the control over SFPs</a:t>
            </a:r>
            <a:endParaRPr lang="en-US" sz="2000" dirty="0">
              <a:solidFill>
                <a:srgbClr val="000000"/>
              </a:solidFill>
              <a:cs typeface="Times New Roman" pitchFamily="18" charset="0"/>
            </a:endParaRPr>
          </a:p>
          <a:p>
            <a:endParaRPr lang="en-US" sz="1600" dirty="0">
              <a:solidFill>
                <a:srgbClr val="000000"/>
              </a:solidFill>
              <a:cs typeface="Times New Roman" pitchFamily="18" charset="0"/>
            </a:endParaRPr>
          </a:p>
          <a:p>
            <a:endParaRPr lang="en-US" sz="1600" dirty="0">
              <a:solidFill>
                <a:srgbClr val="000000"/>
              </a:solidFill>
              <a:cs typeface="Times New Roman" pitchFamily="18" charset="0"/>
            </a:endParaRPr>
          </a:p>
        </p:txBody>
      </p:sp>
      <p:sp>
        <p:nvSpPr>
          <p:cNvPr id="89" name="Text Box 271"/>
          <p:cNvSpPr txBox="1">
            <a:spLocks noChangeArrowheads="1"/>
          </p:cNvSpPr>
          <p:nvPr/>
        </p:nvSpPr>
        <p:spPr bwMode="auto">
          <a:xfrm>
            <a:off x="23283384" y="26766805"/>
            <a:ext cx="4696509"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dirty="0" smtClean="0">
                <a:solidFill>
                  <a:srgbClr val="00A6EB"/>
                </a:solidFill>
                <a:cs typeface="Times New Roman" pitchFamily="18" charset="0"/>
              </a:rPr>
              <a:t>Pros</a:t>
            </a:r>
            <a:endParaRPr lang="en-US" sz="2000" dirty="0">
              <a:solidFill>
                <a:srgbClr val="00A6EB"/>
              </a:solidFill>
              <a:cs typeface="Times New Roman" pitchFamily="18" charset="0"/>
            </a:endParaRPr>
          </a:p>
          <a:p>
            <a:pPr marL="285750" indent="-285750" algn="just">
              <a:buFont typeface="Arial" pitchFamily="34" charset="0"/>
              <a:buChar char="•"/>
            </a:pPr>
            <a:r>
              <a:rPr lang="en-US" sz="2000" dirty="0" smtClean="0">
                <a:solidFill>
                  <a:srgbClr val="000000"/>
                </a:solidFill>
                <a:cs typeface="Times New Roman" pitchFamily="18" charset="0"/>
              </a:rPr>
              <a:t>The quality of the pilot is not the main concern since it subtracts out.</a:t>
            </a:r>
          </a:p>
          <a:p>
            <a:pPr marL="285750" indent="-285750" algn="just">
              <a:buFont typeface="Arial" pitchFamily="34" charset="0"/>
              <a:buChar char="•"/>
            </a:pPr>
            <a:r>
              <a:rPr lang="en-US" sz="2000" dirty="0" smtClean="0">
                <a:solidFill>
                  <a:srgbClr val="000000"/>
                </a:solidFill>
                <a:cs typeface="Times New Roman" pitchFamily="18" charset="0"/>
              </a:rPr>
              <a:t>Calibration possible during the pulse</a:t>
            </a:r>
          </a:p>
          <a:p>
            <a:r>
              <a:rPr lang="en-US" sz="2000" b="1" dirty="0" smtClean="0">
                <a:solidFill>
                  <a:srgbClr val="00A6EB"/>
                </a:solidFill>
                <a:cs typeface="Times New Roman" pitchFamily="18" charset="0"/>
              </a:rPr>
              <a:t>Cons</a:t>
            </a:r>
            <a:endParaRPr lang="en-US" sz="2000" dirty="0">
              <a:solidFill>
                <a:srgbClr val="00A6EB"/>
              </a:solidFill>
              <a:cs typeface="Times New Roman" pitchFamily="18" charset="0"/>
            </a:endParaRPr>
          </a:p>
          <a:p>
            <a:pPr marL="285750" indent="-285750">
              <a:buFont typeface="Arial" pitchFamily="34" charset="0"/>
              <a:buChar char="•"/>
            </a:pPr>
            <a:r>
              <a:rPr lang="en-US" sz="2000" dirty="0" smtClean="0">
                <a:solidFill>
                  <a:srgbClr val="000000"/>
                </a:solidFill>
                <a:cs typeface="Times New Roman" pitchFamily="18" charset="0"/>
              </a:rPr>
              <a:t>Double the number of receivers</a:t>
            </a:r>
          </a:p>
          <a:p>
            <a:pPr marL="285750" indent="-285750">
              <a:buFont typeface="Arial" pitchFamily="34" charset="0"/>
              <a:buChar char="•"/>
            </a:pPr>
            <a:r>
              <a:rPr lang="en-US" sz="2000" dirty="0" smtClean="0">
                <a:solidFill>
                  <a:srgbClr val="000000"/>
                </a:solidFill>
                <a:cs typeface="Times New Roman" pitchFamily="18" charset="0"/>
              </a:rPr>
              <a:t>One receiver needed only for reference detection</a:t>
            </a:r>
            <a:r>
              <a:rPr lang="en-US" sz="2000" dirty="0" smtClean="0">
                <a:solidFill>
                  <a:srgbClr val="000000"/>
                </a:solidFill>
                <a:cs typeface="Times New Roman" pitchFamily="18" charset="0"/>
              </a:rPr>
              <a:t>.</a:t>
            </a:r>
          </a:p>
          <a:p>
            <a:pPr marL="285750" indent="-285750">
              <a:buFont typeface="Arial" pitchFamily="34" charset="0"/>
              <a:buChar char="•"/>
            </a:pPr>
            <a:r>
              <a:rPr lang="en-US" sz="2000" dirty="0" smtClean="0">
                <a:solidFill>
                  <a:srgbClr val="000000"/>
                </a:solidFill>
                <a:cs typeface="Times New Roman" pitchFamily="18" charset="0"/>
              </a:rPr>
              <a:t>Intermodulation of the 2 tones.</a:t>
            </a:r>
          </a:p>
          <a:p>
            <a:endParaRPr lang="en-US" sz="2000" dirty="0" smtClean="0">
              <a:solidFill>
                <a:srgbClr val="000000"/>
              </a:solidFill>
              <a:cs typeface="Times New Roman" pitchFamily="18" charset="0"/>
            </a:endParaRPr>
          </a:p>
          <a:p>
            <a:pPr marL="285750" indent="-285750">
              <a:buFont typeface="Arial" pitchFamily="34" charset="0"/>
              <a:buChar char="•"/>
            </a:pPr>
            <a:endParaRPr lang="en-US" sz="1600" dirty="0">
              <a:solidFill>
                <a:srgbClr val="000000"/>
              </a:solidFill>
              <a:cs typeface="Times New Roman" pitchFamily="18" charset="0"/>
            </a:endParaRPr>
          </a:p>
          <a:p>
            <a:endParaRPr lang="en-US" sz="1600" dirty="0">
              <a:solidFill>
                <a:srgbClr val="000000"/>
              </a:solidFill>
              <a:cs typeface="Times New Roman" pitchFamily="18" charset="0"/>
            </a:endParaRPr>
          </a:p>
        </p:txBody>
      </p:sp>
      <p:pic>
        <p:nvPicPr>
          <p:cNvPr id="112" name="Picture 15"/>
          <p:cNvPicPr>
            <a:picLocks noChangeAspect="1"/>
          </p:cNvPicPr>
          <p:nvPr/>
        </p:nvPicPr>
        <p:blipFill>
          <a:blip r:embed="rId5">
            <a:extLst>
              <a:ext uri="{28A0092B-C50C-407E-A947-70E740481C1C}">
                <a14:useLocalDpi xmlns:a14="http://schemas.microsoft.com/office/drawing/2010/main" val="0"/>
              </a:ext>
            </a:extLst>
          </a:blip>
          <a:srcRect l="24998" t="32166" r="25000" b="22028"/>
          <a:stretch>
            <a:fillRect/>
          </a:stretch>
        </p:blipFill>
        <p:spPr bwMode="auto">
          <a:xfrm>
            <a:off x="19460461" y="6495737"/>
            <a:ext cx="8806334" cy="504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34" name="TextBox 133"/>
          <p:cNvSpPr txBox="1"/>
          <p:nvPr/>
        </p:nvSpPr>
        <p:spPr>
          <a:xfrm>
            <a:off x="24695200" y="15905577"/>
            <a:ext cx="1512888" cy="461963"/>
          </a:xfrm>
          <a:prstGeom prst="rect">
            <a:avLst/>
          </a:prstGeom>
          <a:noFill/>
        </p:spPr>
        <p:txBody>
          <a:bodyPr>
            <a:spAutoFit/>
          </a:bodyPr>
          <a:lstStyle/>
          <a:p>
            <a:pPr>
              <a:defRPr/>
            </a:pPr>
            <a:r>
              <a:rPr lang="en-US" sz="1200" dirty="0">
                <a:latin typeface="+mj-lt"/>
              </a:rPr>
              <a:t>Pilot</a:t>
            </a:r>
          </a:p>
          <a:p>
            <a:pPr>
              <a:defRPr/>
            </a:pPr>
            <a:r>
              <a:rPr lang="en-US" sz="1200" dirty="0" smtClean="0">
                <a:latin typeface="+mj-lt"/>
              </a:rPr>
              <a:t>(</a:t>
            </a:r>
            <a:r>
              <a:rPr lang="en-US" dirty="0" smtClean="0">
                <a:latin typeface="+mj-lt"/>
              </a:rPr>
              <a:t>RF</a:t>
            </a:r>
            <a:r>
              <a:rPr lang="en-US" sz="1200" dirty="0" smtClean="0">
                <a:latin typeface="+mj-lt"/>
              </a:rPr>
              <a:t> </a:t>
            </a:r>
            <a:r>
              <a:rPr lang="en-US" sz="1200" dirty="0">
                <a:latin typeface="+mj-lt"/>
              </a:rPr>
              <a:t>+ </a:t>
            </a:r>
            <a:r>
              <a:rPr lang="en-US" sz="1200" dirty="0" err="1">
                <a:latin typeface="+mj-lt"/>
              </a:rPr>
              <a:t>df</a:t>
            </a:r>
            <a:r>
              <a:rPr lang="en-US" sz="1200" dirty="0">
                <a:latin typeface="+mj-lt"/>
              </a:rPr>
              <a:t>)</a:t>
            </a:r>
          </a:p>
        </p:txBody>
      </p:sp>
      <p:pic>
        <p:nvPicPr>
          <p:cNvPr id="151" name="Picture 17"/>
          <p:cNvPicPr>
            <a:picLocks noChangeAspect="1"/>
          </p:cNvPicPr>
          <p:nvPr/>
        </p:nvPicPr>
        <p:blipFill>
          <a:blip r:embed="rId6" cstate="print">
            <a:extLst>
              <a:ext uri="{28A0092B-C50C-407E-A947-70E740481C1C}">
                <a14:useLocalDpi xmlns:a14="http://schemas.microsoft.com/office/drawing/2010/main" val="0"/>
              </a:ext>
            </a:extLst>
          </a:blip>
          <a:srcRect l="31746" t="36476" r="11111" b="24445"/>
          <a:stretch>
            <a:fillRect/>
          </a:stretch>
        </p:blipFill>
        <p:spPr bwMode="auto">
          <a:xfrm>
            <a:off x="23574584" y="14574478"/>
            <a:ext cx="3082925" cy="131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54" name="TextBox 153"/>
          <p:cNvSpPr txBox="1"/>
          <p:nvPr/>
        </p:nvSpPr>
        <p:spPr>
          <a:xfrm>
            <a:off x="22598292" y="14714463"/>
            <a:ext cx="1511300" cy="461963"/>
          </a:xfrm>
          <a:prstGeom prst="rect">
            <a:avLst/>
          </a:prstGeom>
          <a:noFill/>
        </p:spPr>
        <p:txBody>
          <a:bodyPr>
            <a:spAutoFit/>
          </a:bodyPr>
          <a:lstStyle/>
          <a:p>
            <a:pPr>
              <a:defRPr/>
            </a:pPr>
            <a:r>
              <a:rPr lang="en-US" dirty="0" smtClean="0">
                <a:latin typeface="+mj-lt"/>
              </a:rPr>
              <a:t>Signal</a:t>
            </a:r>
            <a:endParaRPr lang="en-US" sz="1200" dirty="0">
              <a:latin typeface="+mj-lt"/>
            </a:endParaRPr>
          </a:p>
          <a:p>
            <a:pPr>
              <a:defRPr/>
            </a:pPr>
            <a:r>
              <a:rPr lang="en-US" sz="1200" dirty="0" smtClean="0">
                <a:latin typeface="+mj-lt"/>
              </a:rPr>
              <a:t>(</a:t>
            </a:r>
            <a:r>
              <a:rPr lang="en-US" dirty="0" smtClean="0">
                <a:latin typeface="+mj-lt"/>
              </a:rPr>
              <a:t>RF</a:t>
            </a:r>
            <a:r>
              <a:rPr lang="en-US" sz="1200" dirty="0" smtClean="0">
                <a:latin typeface="+mj-lt"/>
              </a:rPr>
              <a:t>)</a:t>
            </a:r>
            <a:endParaRPr lang="en-US" sz="1200" dirty="0">
              <a:latin typeface="+mj-lt"/>
            </a:endParaRPr>
          </a:p>
        </p:txBody>
      </p:sp>
      <p:sp>
        <p:nvSpPr>
          <p:cNvPr id="160" name="Line 216"/>
          <p:cNvSpPr>
            <a:spLocks noChangeShapeType="1"/>
          </p:cNvSpPr>
          <p:nvPr/>
        </p:nvSpPr>
        <p:spPr bwMode="auto">
          <a:xfrm flipV="1">
            <a:off x="21015960" y="20919143"/>
            <a:ext cx="73949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1" name="Text Box 245"/>
          <p:cNvSpPr txBox="1">
            <a:spLocks noChangeArrowheads="1"/>
          </p:cNvSpPr>
          <p:nvPr/>
        </p:nvSpPr>
        <p:spPr bwMode="auto">
          <a:xfrm>
            <a:off x="21180980" y="21058135"/>
            <a:ext cx="23936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200" b="1" dirty="0" smtClean="0">
                <a:solidFill>
                  <a:srgbClr val="00A6EB"/>
                </a:solidFill>
              </a:rPr>
              <a:t>References</a:t>
            </a:r>
            <a:endParaRPr lang="en-US" sz="3200" b="1" dirty="0">
              <a:solidFill>
                <a:srgbClr val="00A6EB"/>
              </a:solidFill>
            </a:endParaRPr>
          </a:p>
        </p:txBody>
      </p:sp>
      <mc:AlternateContent xmlns:mc="http://schemas.openxmlformats.org/markup-compatibility/2006" xmlns:a14="http://schemas.microsoft.com/office/drawing/2010/main">
        <mc:Choice Requires="a14">
          <p:sp>
            <p:nvSpPr>
              <p:cNvPr id="7" name="Rectangle 6"/>
              <p:cNvSpPr/>
              <p:nvPr/>
            </p:nvSpPr>
            <p:spPr>
              <a:xfrm>
                <a:off x="18788913" y="24212896"/>
                <a:ext cx="3732387" cy="23830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de-DE" sz="3200" i="1">
                              <a:latin typeface="Cambria Math"/>
                            </a:rPr>
                            <m:t>𝜑</m:t>
                          </m:r>
                        </m:e>
                        <m:sub>
                          <m:r>
                            <a:rPr lang="de-DE" sz="3200" i="1">
                              <a:latin typeface="Cambria Math"/>
                            </a:rPr>
                            <m:t>𝑟</m:t>
                          </m:r>
                        </m:sub>
                      </m:sSub>
                      <m:r>
                        <a:rPr lang="de-DE" sz="3200" i="1">
                          <a:latin typeface="Cambria Math"/>
                        </a:rPr>
                        <m:t>+∆</m:t>
                      </m:r>
                      <m:sSub>
                        <m:sSubPr>
                          <m:ctrlPr>
                            <a:rPr lang="en-US" sz="3200" i="1">
                              <a:latin typeface="Cambria Math"/>
                            </a:rPr>
                          </m:ctrlPr>
                        </m:sSubPr>
                        <m:e>
                          <m:r>
                            <a:rPr lang="de-DE" sz="3200" i="1">
                              <a:latin typeface="Cambria Math"/>
                            </a:rPr>
                            <m:t>𝜑</m:t>
                          </m:r>
                        </m:e>
                        <m:sub>
                          <m:r>
                            <a:rPr lang="de-DE" sz="3200" i="1">
                              <a:latin typeface="Cambria Math"/>
                            </a:rPr>
                            <m:t>𝑟</m:t>
                          </m:r>
                        </m:sub>
                      </m:sSub>
                      <m:r>
                        <a:rPr lang="de-DE" sz="3200" i="1">
                          <a:latin typeface="Cambria Math"/>
                        </a:rPr>
                        <m:t>=</m:t>
                      </m:r>
                      <m:sSub>
                        <m:sSubPr>
                          <m:ctrlPr>
                            <a:rPr lang="en-US" sz="3200" i="1">
                              <a:latin typeface="Cambria Math"/>
                            </a:rPr>
                          </m:ctrlPr>
                        </m:sSubPr>
                        <m:e>
                          <m:r>
                            <a:rPr lang="de-DE" sz="3200" i="1">
                              <a:latin typeface="Cambria Math"/>
                            </a:rPr>
                            <m:t>𝜑</m:t>
                          </m:r>
                        </m:e>
                        <m:sub>
                          <m:r>
                            <a:rPr lang="de-DE" sz="3200" i="1">
                              <a:latin typeface="Cambria Math"/>
                            </a:rPr>
                            <m:t>𝑟𝑟</m:t>
                          </m:r>
                        </m:sub>
                      </m:sSub>
                    </m:oMath>
                  </m:oMathPara>
                </a14:m>
                <a:endParaRPr lang="en-US" sz="3200" dirty="0"/>
              </a:p>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de-DE" sz="3200" i="1">
                              <a:latin typeface="Cambria Math"/>
                            </a:rPr>
                            <m:t>𝜑</m:t>
                          </m:r>
                        </m:e>
                        <m:sub>
                          <m:r>
                            <a:rPr lang="de-DE" sz="3200" i="1">
                              <a:latin typeface="Cambria Math"/>
                            </a:rPr>
                            <m:t>𝑝</m:t>
                          </m:r>
                        </m:sub>
                      </m:sSub>
                      <m:r>
                        <a:rPr lang="de-DE" sz="3200" i="1">
                          <a:latin typeface="Cambria Math"/>
                        </a:rPr>
                        <m:t>+∆</m:t>
                      </m:r>
                      <m:sSub>
                        <m:sSubPr>
                          <m:ctrlPr>
                            <a:rPr lang="en-US" sz="3200" i="1">
                              <a:latin typeface="Cambria Math"/>
                            </a:rPr>
                          </m:ctrlPr>
                        </m:sSubPr>
                        <m:e>
                          <m:r>
                            <a:rPr lang="de-DE" sz="3200" i="1">
                              <a:latin typeface="Cambria Math"/>
                            </a:rPr>
                            <m:t>𝜑</m:t>
                          </m:r>
                        </m:e>
                        <m:sub>
                          <m:r>
                            <a:rPr lang="de-DE" sz="3200" i="1">
                              <a:latin typeface="Cambria Math"/>
                            </a:rPr>
                            <m:t>𝑟</m:t>
                          </m:r>
                        </m:sub>
                      </m:sSub>
                      <m:r>
                        <a:rPr lang="de-DE" sz="3200" i="1">
                          <a:latin typeface="Cambria Math"/>
                        </a:rPr>
                        <m:t>=</m:t>
                      </m:r>
                      <m:sSub>
                        <m:sSubPr>
                          <m:ctrlPr>
                            <a:rPr lang="en-US" sz="3200" i="1">
                              <a:latin typeface="Cambria Math"/>
                            </a:rPr>
                          </m:ctrlPr>
                        </m:sSubPr>
                        <m:e>
                          <m:r>
                            <a:rPr lang="de-DE" sz="3200" i="1">
                              <a:latin typeface="Cambria Math"/>
                            </a:rPr>
                            <m:t>𝜑</m:t>
                          </m:r>
                        </m:e>
                        <m:sub>
                          <m:r>
                            <a:rPr lang="de-DE" sz="3200" i="1">
                              <a:latin typeface="Cambria Math"/>
                            </a:rPr>
                            <m:t>𝑝𝑟</m:t>
                          </m:r>
                        </m:sub>
                      </m:sSub>
                    </m:oMath>
                  </m:oMathPara>
                </a14:m>
                <a:endParaRPr lang="en-US" sz="3200" dirty="0"/>
              </a:p>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de-DE" sz="3200" i="1">
                              <a:latin typeface="Cambria Math"/>
                            </a:rPr>
                            <m:t>𝜑</m:t>
                          </m:r>
                        </m:e>
                        <m:sub>
                          <m:r>
                            <a:rPr lang="de-DE" sz="3200" i="1">
                              <a:latin typeface="Cambria Math"/>
                            </a:rPr>
                            <m:t>𝑐</m:t>
                          </m:r>
                        </m:sub>
                      </m:sSub>
                      <m:r>
                        <a:rPr lang="de-DE" sz="3200" i="1">
                          <a:latin typeface="Cambria Math"/>
                        </a:rPr>
                        <m:t>+∆</m:t>
                      </m:r>
                      <m:sSub>
                        <m:sSubPr>
                          <m:ctrlPr>
                            <a:rPr lang="en-US" sz="3200" i="1">
                              <a:latin typeface="Cambria Math"/>
                            </a:rPr>
                          </m:ctrlPr>
                        </m:sSubPr>
                        <m:e>
                          <m:r>
                            <a:rPr lang="de-DE" sz="3200" i="1">
                              <a:latin typeface="Cambria Math"/>
                            </a:rPr>
                            <m:t>𝜑</m:t>
                          </m:r>
                        </m:e>
                        <m:sub>
                          <m:r>
                            <a:rPr lang="de-DE" sz="3200" i="1">
                              <a:latin typeface="Cambria Math"/>
                            </a:rPr>
                            <m:t>𝑐</m:t>
                          </m:r>
                        </m:sub>
                      </m:sSub>
                      <m:r>
                        <a:rPr lang="de-DE" sz="3200" i="1">
                          <a:latin typeface="Cambria Math"/>
                        </a:rPr>
                        <m:t>=</m:t>
                      </m:r>
                      <m:sSub>
                        <m:sSubPr>
                          <m:ctrlPr>
                            <a:rPr lang="en-US" sz="3200" i="1">
                              <a:latin typeface="Cambria Math"/>
                            </a:rPr>
                          </m:ctrlPr>
                        </m:sSubPr>
                        <m:e>
                          <m:r>
                            <a:rPr lang="de-DE" sz="3200" i="1">
                              <a:latin typeface="Cambria Math"/>
                            </a:rPr>
                            <m:t>𝜑</m:t>
                          </m:r>
                        </m:e>
                        <m:sub>
                          <m:r>
                            <a:rPr lang="de-DE" sz="3200" i="1">
                              <a:latin typeface="Cambria Math"/>
                            </a:rPr>
                            <m:t>𝑐𝑐</m:t>
                          </m:r>
                        </m:sub>
                      </m:sSub>
                    </m:oMath>
                  </m:oMathPara>
                </a14:m>
                <a:endParaRPr lang="en-US" sz="3200" dirty="0"/>
              </a:p>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de-DE" sz="3200" i="1">
                              <a:latin typeface="Cambria Math"/>
                            </a:rPr>
                            <m:t>𝜑</m:t>
                          </m:r>
                        </m:e>
                        <m:sub>
                          <m:r>
                            <a:rPr lang="de-DE" sz="3200" i="1">
                              <a:latin typeface="Cambria Math"/>
                            </a:rPr>
                            <m:t>𝑝</m:t>
                          </m:r>
                        </m:sub>
                      </m:sSub>
                      <m:r>
                        <a:rPr lang="de-DE" sz="3200" i="1">
                          <a:latin typeface="Cambria Math"/>
                        </a:rPr>
                        <m:t>+∆</m:t>
                      </m:r>
                      <m:sSub>
                        <m:sSubPr>
                          <m:ctrlPr>
                            <a:rPr lang="en-US" sz="3200" i="1">
                              <a:latin typeface="Cambria Math"/>
                            </a:rPr>
                          </m:ctrlPr>
                        </m:sSubPr>
                        <m:e>
                          <m:r>
                            <a:rPr lang="de-DE" sz="3200" i="1">
                              <a:latin typeface="Cambria Math"/>
                            </a:rPr>
                            <m:t>𝜑</m:t>
                          </m:r>
                        </m:e>
                        <m:sub>
                          <m:r>
                            <a:rPr lang="de-DE" sz="3200" i="1">
                              <a:latin typeface="Cambria Math"/>
                            </a:rPr>
                            <m:t>𝑐</m:t>
                          </m:r>
                        </m:sub>
                      </m:sSub>
                      <m:r>
                        <a:rPr lang="de-DE" sz="3200" i="1">
                          <a:latin typeface="Cambria Math"/>
                        </a:rPr>
                        <m:t>=</m:t>
                      </m:r>
                      <m:sSub>
                        <m:sSubPr>
                          <m:ctrlPr>
                            <a:rPr lang="en-US" sz="3200" i="1">
                              <a:latin typeface="Cambria Math"/>
                            </a:rPr>
                          </m:ctrlPr>
                        </m:sSubPr>
                        <m:e>
                          <m:r>
                            <a:rPr lang="de-DE" sz="3200" i="1">
                              <a:latin typeface="Cambria Math"/>
                            </a:rPr>
                            <m:t>𝜑</m:t>
                          </m:r>
                        </m:e>
                        <m:sub>
                          <m:r>
                            <a:rPr lang="de-DE" sz="3200" i="1">
                              <a:latin typeface="Cambria Math"/>
                            </a:rPr>
                            <m:t>𝑝𝑐</m:t>
                          </m:r>
                        </m:sub>
                      </m:sSub>
                    </m:oMath>
                  </m:oMathPara>
                </a14:m>
                <a:endParaRPr lang="en-US" sz="3200" dirty="0"/>
              </a:p>
            </p:txBody>
          </p:sp>
        </mc:Choice>
        <mc:Fallback xmlns="">
          <p:sp>
            <p:nvSpPr>
              <p:cNvPr id="7" name="Rectangle 6"/>
              <p:cNvSpPr>
                <a:spLocks noRot="1" noChangeAspect="1" noMove="1" noResize="1" noEditPoints="1" noAdjustHandles="1" noChangeArrowheads="1" noChangeShapeType="1" noTextEdit="1"/>
              </p:cNvSpPr>
              <p:nvPr/>
            </p:nvSpPr>
            <p:spPr>
              <a:xfrm>
                <a:off x="18788913" y="24212896"/>
                <a:ext cx="3732387" cy="238302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9202595" y="33729025"/>
                <a:ext cx="14601305" cy="7712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600" i="1">
                              <a:latin typeface="Cambria Math"/>
                            </a:rPr>
                          </m:ctrlPr>
                        </m:sSubPr>
                        <m:e>
                          <m:r>
                            <a:rPr lang="de-DE" sz="3600" i="1">
                              <a:latin typeface="Cambria Math"/>
                            </a:rPr>
                            <m:t>(</m:t>
                          </m:r>
                          <m:r>
                            <a:rPr lang="de-DE" sz="3600" i="1">
                              <a:latin typeface="Cambria Math"/>
                            </a:rPr>
                            <m:t>𝜑</m:t>
                          </m:r>
                        </m:e>
                        <m:sub>
                          <m:r>
                            <a:rPr lang="de-DE" sz="3600" i="1">
                              <a:latin typeface="Cambria Math"/>
                            </a:rPr>
                            <m:t>𝑐𝑐</m:t>
                          </m:r>
                        </m:sub>
                      </m:sSub>
                      <m:r>
                        <a:rPr lang="de-DE" sz="3600" i="1">
                          <a:latin typeface="Cambria Math"/>
                        </a:rPr>
                        <m:t>−</m:t>
                      </m:r>
                      <m:sSub>
                        <m:sSubPr>
                          <m:ctrlPr>
                            <a:rPr lang="en-US" sz="3600" i="1">
                              <a:latin typeface="Cambria Math"/>
                            </a:rPr>
                          </m:ctrlPr>
                        </m:sSubPr>
                        <m:e>
                          <m:r>
                            <a:rPr lang="de-DE" sz="3600" i="1">
                              <a:latin typeface="Cambria Math"/>
                            </a:rPr>
                            <m:t>𝜑</m:t>
                          </m:r>
                        </m:e>
                        <m:sub>
                          <m:r>
                            <a:rPr lang="de-DE" sz="3600" i="1">
                              <a:latin typeface="Cambria Math"/>
                            </a:rPr>
                            <m:t>𝑝𝑐</m:t>
                          </m:r>
                        </m:sub>
                      </m:sSub>
                      <m:r>
                        <a:rPr lang="de-DE" sz="3600" i="1">
                          <a:latin typeface="Cambria Math"/>
                        </a:rPr>
                        <m:t>)−</m:t>
                      </m:r>
                      <m:sSub>
                        <m:sSubPr>
                          <m:ctrlPr>
                            <a:rPr lang="en-US" sz="3600" i="1">
                              <a:latin typeface="Cambria Math"/>
                            </a:rPr>
                          </m:ctrlPr>
                        </m:sSubPr>
                        <m:e>
                          <m:r>
                            <a:rPr lang="de-DE" sz="3600" i="1">
                              <a:latin typeface="Cambria Math"/>
                            </a:rPr>
                            <m:t>(</m:t>
                          </m:r>
                          <m:r>
                            <a:rPr lang="de-DE" sz="3600" i="1">
                              <a:latin typeface="Cambria Math"/>
                            </a:rPr>
                            <m:t>𝜑</m:t>
                          </m:r>
                        </m:e>
                        <m:sub>
                          <m:r>
                            <a:rPr lang="de-DE" sz="3600" i="1">
                              <a:latin typeface="Cambria Math"/>
                            </a:rPr>
                            <m:t>𝑟𝑟</m:t>
                          </m:r>
                        </m:sub>
                      </m:sSub>
                      <m:r>
                        <a:rPr lang="de-DE" sz="3600" i="1">
                          <a:latin typeface="Cambria Math"/>
                        </a:rPr>
                        <m:t>−</m:t>
                      </m:r>
                      <m:sSub>
                        <m:sSubPr>
                          <m:ctrlPr>
                            <a:rPr lang="en-US" sz="3600" i="1">
                              <a:latin typeface="Cambria Math"/>
                            </a:rPr>
                          </m:ctrlPr>
                        </m:sSubPr>
                        <m:e>
                          <m:r>
                            <a:rPr lang="de-DE" sz="3600" i="1">
                              <a:latin typeface="Cambria Math"/>
                            </a:rPr>
                            <m:t>𝜑</m:t>
                          </m:r>
                        </m:e>
                        <m:sub>
                          <m:r>
                            <a:rPr lang="de-DE" sz="3600" i="1">
                              <a:latin typeface="Cambria Math"/>
                            </a:rPr>
                            <m:t>𝑝𝑟</m:t>
                          </m:r>
                        </m:sub>
                      </m:sSub>
                      <m:r>
                        <a:rPr lang="de-DE" sz="3600" i="1">
                          <a:latin typeface="Cambria Math"/>
                        </a:rPr>
                        <m:t>)=</m:t>
                      </m:r>
                      <m:sSub>
                        <m:sSubPr>
                          <m:ctrlPr>
                            <a:rPr lang="en-US" sz="3600" i="1">
                              <a:latin typeface="Cambria Math"/>
                            </a:rPr>
                          </m:ctrlPr>
                        </m:sSubPr>
                        <m:e>
                          <m:r>
                            <a:rPr lang="de-DE" sz="3600" i="1">
                              <a:latin typeface="Cambria Math"/>
                            </a:rPr>
                            <m:t>𝜑</m:t>
                          </m:r>
                        </m:e>
                        <m:sub>
                          <m:r>
                            <a:rPr lang="de-DE" sz="3600" i="1">
                              <a:latin typeface="Cambria Math"/>
                            </a:rPr>
                            <m:t>𝑐</m:t>
                          </m:r>
                        </m:sub>
                      </m:sSub>
                      <m:r>
                        <a:rPr lang="de-DE" sz="3600" i="1">
                          <a:latin typeface="Cambria Math"/>
                        </a:rPr>
                        <m:t>+∆</m:t>
                      </m:r>
                      <m:sSub>
                        <m:sSubPr>
                          <m:ctrlPr>
                            <a:rPr lang="en-US" sz="3600" i="1">
                              <a:latin typeface="Cambria Math"/>
                            </a:rPr>
                          </m:ctrlPr>
                        </m:sSubPr>
                        <m:e>
                          <m:r>
                            <a:rPr lang="de-DE" sz="3600" i="1">
                              <a:latin typeface="Cambria Math"/>
                            </a:rPr>
                            <m:t>𝜑</m:t>
                          </m:r>
                        </m:e>
                        <m:sub>
                          <m:r>
                            <a:rPr lang="de-DE" sz="3600" i="1">
                              <a:latin typeface="Cambria Math"/>
                            </a:rPr>
                            <m:t>𝑐</m:t>
                          </m:r>
                        </m:sub>
                      </m:sSub>
                      <m:r>
                        <a:rPr lang="de-DE" sz="3600" i="1">
                          <a:latin typeface="Cambria Math"/>
                        </a:rPr>
                        <m:t>−</m:t>
                      </m:r>
                      <m:sSub>
                        <m:sSubPr>
                          <m:ctrlPr>
                            <a:rPr lang="en-US" sz="3600" i="1">
                              <a:latin typeface="Cambria Math"/>
                            </a:rPr>
                          </m:ctrlPr>
                        </m:sSubPr>
                        <m:e>
                          <m:r>
                            <a:rPr lang="de-DE" sz="3600" i="1">
                              <a:latin typeface="Cambria Math"/>
                            </a:rPr>
                            <m:t>𝜑</m:t>
                          </m:r>
                        </m:e>
                        <m:sub>
                          <m:r>
                            <a:rPr lang="de-DE" sz="3600" i="1">
                              <a:latin typeface="Cambria Math"/>
                            </a:rPr>
                            <m:t>𝑝</m:t>
                          </m:r>
                        </m:sub>
                      </m:sSub>
                      <m:r>
                        <a:rPr lang="de-DE" sz="3600" i="1">
                          <a:latin typeface="Cambria Math"/>
                        </a:rPr>
                        <m:t>−∆</m:t>
                      </m:r>
                      <m:sSub>
                        <m:sSubPr>
                          <m:ctrlPr>
                            <a:rPr lang="en-US" sz="3600" i="1">
                              <a:latin typeface="Cambria Math"/>
                            </a:rPr>
                          </m:ctrlPr>
                        </m:sSubPr>
                        <m:e>
                          <m:r>
                            <a:rPr lang="de-DE" sz="3600" i="1">
                              <a:latin typeface="Cambria Math"/>
                            </a:rPr>
                            <m:t>𝜑</m:t>
                          </m:r>
                        </m:e>
                        <m:sub>
                          <m:r>
                            <a:rPr lang="de-DE" sz="3600" i="1">
                              <a:latin typeface="Cambria Math"/>
                            </a:rPr>
                            <m:t>𝑐</m:t>
                          </m:r>
                        </m:sub>
                      </m:sSub>
                      <m:r>
                        <a:rPr lang="de-DE" sz="3600" i="1">
                          <a:latin typeface="Cambria Math"/>
                        </a:rPr>
                        <m:t>− </m:t>
                      </m:r>
                      <m:sSub>
                        <m:sSubPr>
                          <m:ctrlPr>
                            <a:rPr lang="en-US" sz="3600" i="1">
                              <a:latin typeface="Cambria Math"/>
                            </a:rPr>
                          </m:ctrlPr>
                        </m:sSubPr>
                        <m:e>
                          <m:r>
                            <a:rPr lang="de-DE" sz="3600" i="1">
                              <a:latin typeface="Cambria Math"/>
                            </a:rPr>
                            <m:t>𝜑</m:t>
                          </m:r>
                        </m:e>
                        <m:sub>
                          <m:r>
                            <a:rPr lang="de-DE" sz="3600" i="1">
                              <a:latin typeface="Cambria Math"/>
                            </a:rPr>
                            <m:t>𝑟</m:t>
                          </m:r>
                        </m:sub>
                      </m:sSub>
                      <m:r>
                        <a:rPr lang="de-DE" sz="3600" i="1">
                          <a:latin typeface="Cambria Math"/>
                        </a:rPr>
                        <m:t>−∆</m:t>
                      </m:r>
                      <m:sSub>
                        <m:sSubPr>
                          <m:ctrlPr>
                            <a:rPr lang="en-US" sz="3600" i="1">
                              <a:latin typeface="Cambria Math"/>
                            </a:rPr>
                          </m:ctrlPr>
                        </m:sSubPr>
                        <m:e>
                          <m:r>
                            <a:rPr lang="de-DE" sz="3600" i="1">
                              <a:latin typeface="Cambria Math"/>
                            </a:rPr>
                            <m:t>𝜑</m:t>
                          </m:r>
                        </m:e>
                        <m:sub>
                          <m:r>
                            <a:rPr lang="de-DE" sz="3600" i="1">
                              <a:latin typeface="Cambria Math"/>
                            </a:rPr>
                            <m:t>𝑟</m:t>
                          </m:r>
                        </m:sub>
                      </m:sSub>
                      <m:r>
                        <a:rPr lang="de-DE" sz="3600" i="1">
                          <a:latin typeface="Cambria Math"/>
                        </a:rPr>
                        <m:t>+</m:t>
                      </m:r>
                      <m:sSub>
                        <m:sSubPr>
                          <m:ctrlPr>
                            <a:rPr lang="en-US" sz="3600" i="1">
                              <a:latin typeface="Cambria Math"/>
                            </a:rPr>
                          </m:ctrlPr>
                        </m:sSubPr>
                        <m:e>
                          <m:r>
                            <a:rPr lang="de-DE" sz="3600" i="1">
                              <a:latin typeface="Cambria Math"/>
                            </a:rPr>
                            <m:t>𝜑</m:t>
                          </m:r>
                        </m:e>
                        <m:sub>
                          <m:r>
                            <a:rPr lang="de-DE" sz="3600" i="1">
                              <a:latin typeface="Cambria Math"/>
                            </a:rPr>
                            <m:t>𝑝</m:t>
                          </m:r>
                        </m:sub>
                      </m:sSub>
                      <m:r>
                        <a:rPr lang="de-DE" sz="3600" i="1">
                          <a:latin typeface="Cambria Math"/>
                        </a:rPr>
                        <m:t>+∆</m:t>
                      </m:r>
                      <m:sSub>
                        <m:sSubPr>
                          <m:ctrlPr>
                            <a:rPr lang="en-US" sz="3600" i="1">
                              <a:latin typeface="Cambria Math"/>
                            </a:rPr>
                          </m:ctrlPr>
                        </m:sSubPr>
                        <m:e>
                          <m:r>
                            <a:rPr lang="de-DE" sz="3600" i="1">
                              <a:latin typeface="Cambria Math"/>
                            </a:rPr>
                            <m:t>𝜑</m:t>
                          </m:r>
                        </m:e>
                        <m:sub>
                          <m:r>
                            <a:rPr lang="de-DE" sz="3600" i="1">
                              <a:latin typeface="Cambria Math"/>
                            </a:rPr>
                            <m:t>𝑟</m:t>
                          </m:r>
                        </m:sub>
                      </m:sSub>
                    </m:oMath>
                  </m:oMathPara>
                </a14:m>
                <a:endParaRPr lang="en-US" sz="3600" dirty="0"/>
              </a:p>
            </p:txBody>
          </p:sp>
        </mc:Choice>
        <mc:Fallback xmlns="">
          <p:sp>
            <p:nvSpPr>
              <p:cNvPr id="8" name="Rectangle 7"/>
              <p:cNvSpPr>
                <a:spLocks noRot="1" noChangeAspect="1" noMove="1" noResize="1" noEditPoints="1" noAdjustHandles="1" noChangeArrowheads="1" noChangeShapeType="1" noTextEdit="1"/>
              </p:cNvSpPr>
              <p:nvPr/>
            </p:nvSpPr>
            <p:spPr>
              <a:xfrm>
                <a:off x="9202595" y="33729025"/>
                <a:ext cx="14601305" cy="771237"/>
              </a:xfrm>
              <a:prstGeom prst="rect">
                <a:avLst/>
              </a:prstGeom>
              <a:blipFill rotWithShape="1">
                <a:blip r:embed="rId8"/>
                <a:stretch>
                  <a:fillRect/>
                </a:stretch>
              </a:blipFill>
            </p:spPr>
            <p:txBody>
              <a:bodyPr/>
              <a:lstStyle/>
              <a:p>
                <a:r>
                  <a:rPr lang="en-US">
                    <a:noFill/>
                  </a:rPr>
                  <a:t> </a:t>
                </a:r>
              </a:p>
            </p:txBody>
          </p:sp>
        </mc:Fallback>
      </mc:AlternateContent>
      <p:sp>
        <p:nvSpPr>
          <p:cNvPr id="163" name="Text Box 234"/>
          <p:cNvSpPr txBox="1">
            <a:spLocks noChangeArrowheads="1"/>
          </p:cNvSpPr>
          <p:nvPr/>
        </p:nvSpPr>
        <p:spPr bwMode="auto">
          <a:xfrm>
            <a:off x="21933777" y="24253720"/>
            <a:ext cx="79649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dirty="0" smtClean="0">
                <a:latin typeface="+mn-lt"/>
              </a:rPr>
              <a:t> </a:t>
            </a:r>
            <a:r>
              <a:rPr lang="en-US" sz="2400" dirty="0" smtClean="0">
                <a:latin typeface="+mn-lt"/>
              </a:rPr>
              <a:t>- Reference passing through the reference channel</a:t>
            </a:r>
            <a:r>
              <a:rPr lang="en-US" sz="2400" dirty="0" smtClean="0"/>
              <a:t>.</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cxnSp>
        <p:nvCxnSpPr>
          <p:cNvPr id="12" name="Straight Connector 11"/>
          <p:cNvCxnSpPr/>
          <p:nvPr/>
        </p:nvCxnSpPr>
        <p:spPr bwMode="auto">
          <a:xfrm flipV="1">
            <a:off x="15558407" y="33663339"/>
            <a:ext cx="770164" cy="902607"/>
          </a:xfrm>
          <a:prstGeom prst="line">
            <a:avLst/>
          </a:prstGeom>
          <a:noFill/>
          <a:ln w="95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Connector 166"/>
          <p:cNvCxnSpPr/>
          <p:nvPr/>
        </p:nvCxnSpPr>
        <p:spPr bwMode="auto">
          <a:xfrm flipV="1">
            <a:off x="17844407" y="33663338"/>
            <a:ext cx="770164" cy="902607"/>
          </a:xfrm>
          <a:prstGeom prst="line">
            <a:avLst/>
          </a:prstGeom>
          <a:noFill/>
          <a:ln w="95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Connector 167"/>
          <p:cNvCxnSpPr/>
          <p:nvPr/>
        </p:nvCxnSpPr>
        <p:spPr bwMode="auto">
          <a:xfrm flipV="1">
            <a:off x="20327486" y="33663339"/>
            <a:ext cx="770164" cy="90260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Straight Connector 169"/>
          <p:cNvCxnSpPr/>
          <p:nvPr/>
        </p:nvCxnSpPr>
        <p:spPr bwMode="auto">
          <a:xfrm flipV="1">
            <a:off x="22721207" y="33729025"/>
            <a:ext cx="770164" cy="90260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Straight Connector 170"/>
          <p:cNvCxnSpPr/>
          <p:nvPr/>
        </p:nvCxnSpPr>
        <p:spPr bwMode="auto">
          <a:xfrm flipV="1">
            <a:off x="16796657" y="33663337"/>
            <a:ext cx="770164" cy="902607"/>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Straight Connector 171"/>
          <p:cNvCxnSpPr/>
          <p:nvPr/>
        </p:nvCxnSpPr>
        <p:spPr bwMode="auto">
          <a:xfrm flipV="1">
            <a:off x="21507767" y="33663337"/>
            <a:ext cx="770164" cy="902607"/>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 name="Rectangle 13"/>
              <p:cNvSpPr/>
              <p:nvPr/>
            </p:nvSpPr>
            <p:spPr>
              <a:xfrm>
                <a:off x="23651499" y="33724940"/>
                <a:ext cx="2415918" cy="703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3600" i="1">
                          <a:latin typeface="Cambria Math"/>
                        </a:rPr>
                        <m:t>=</m:t>
                      </m:r>
                      <m:sSub>
                        <m:sSubPr>
                          <m:ctrlPr>
                            <a:rPr lang="en-US" sz="3600" i="1">
                              <a:latin typeface="Cambria Math"/>
                            </a:rPr>
                          </m:ctrlPr>
                        </m:sSubPr>
                        <m:e>
                          <m:r>
                            <a:rPr lang="de-DE" sz="3600" i="1">
                              <a:latin typeface="Cambria Math"/>
                            </a:rPr>
                            <m:t>𝜑</m:t>
                          </m:r>
                        </m:e>
                        <m:sub>
                          <m:r>
                            <a:rPr lang="de-DE" sz="3600" i="1">
                              <a:latin typeface="Cambria Math"/>
                            </a:rPr>
                            <m:t>𝑐</m:t>
                          </m:r>
                        </m:sub>
                      </m:sSub>
                      <m:r>
                        <a:rPr lang="de-DE" sz="3600" i="1">
                          <a:latin typeface="Cambria Math"/>
                        </a:rPr>
                        <m:t>− </m:t>
                      </m:r>
                      <m:sSub>
                        <m:sSubPr>
                          <m:ctrlPr>
                            <a:rPr lang="en-US" sz="3600" i="1">
                              <a:latin typeface="Cambria Math"/>
                            </a:rPr>
                          </m:ctrlPr>
                        </m:sSubPr>
                        <m:e>
                          <m:r>
                            <a:rPr lang="de-DE" sz="3600" i="1">
                              <a:latin typeface="Cambria Math"/>
                            </a:rPr>
                            <m:t>𝜑</m:t>
                          </m:r>
                        </m:e>
                        <m:sub>
                          <m:r>
                            <a:rPr lang="de-DE" sz="3600" i="1">
                              <a:latin typeface="Cambria Math"/>
                            </a:rPr>
                            <m:t>𝑟</m:t>
                          </m:r>
                        </m:sub>
                      </m:sSub>
                    </m:oMath>
                  </m:oMathPara>
                </a14:m>
                <a:endParaRPr lang="en-US" sz="3600" dirty="0"/>
              </a:p>
            </p:txBody>
          </p:sp>
        </mc:Choice>
        <mc:Fallback xmlns="">
          <p:sp>
            <p:nvSpPr>
              <p:cNvPr id="14" name="Rectangle 13"/>
              <p:cNvSpPr>
                <a:spLocks noRot="1" noChangeAspect="1" noMove="1" noResize="1" noEditPoints="1" noAdjustHandles="1" noChangeArrowheads="1" noChangeShapeType="1" noTextEdit="1"/>
              </p:cNvSpPr>
              <p:nvPr/>
            </p:nvSpPr>
            <p:spPr>
              <a:xfrm>
                <a:off x="23651499" y="33724940"/>
                <a:ext cx="2415918" cy="703206"/>
              </a:xfrm>
              <a:prstGeom prst="rect">
                <a:avLst/>
              </a:prstGeom>
              <a:blipFill rotWithShape="1">
                <a:blip r:embed="rId9"/>
                <a:stretch>
                  <a:fillRect/>
                </a:stretch>
              </a:blipFill>
            </p:spPr>
            <p:txBody>
              <a:bodyPr/>
              <a:lstStyle/>
              <a:p>
                <a:r>
                  <a:rPr lang="en-US">
                    <a:noFill/>
                  </a:rPr>
                  <a:t> </a:t>
                </a:r>
              </a:p>
            </p:txBody>
          </p:sp>
        </mc:Fallback>
      </mc:AlternateContent>
      <p:sp>
        <p:nvSpPr>
          <p:cNvPr id="173" name="Text Box 234"/>
          <p:cNvSpPr txBox="1">
            <a:spLocks noChangeArrowheads="1"/>
          </p:cNvSpPr>
          <p:nvPr/>
        </p:nvSpPr>
        <p:spPr bwMode="auto">
          <a:xfrm>
            <a:off x="21926523" y="24841540"/>
            <a:ext cx="79649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dirty="0" smtClean="0">
                <a:latin typeface="+mn-lt"/>
              </a:rPr>
              <a:t> </a:t>
            </a:r>
            <a:r>
              <a:rPr lang="en-US" sz="2400" dirty="0" smtClean="0">
                <a:latin typeface="+mn-lt"/>
              </a:rPr>
              <a:t>- Pilot passing through the reference channel</a:t>
            </a:r>
            <a:r>
              <a:rPr lang="en-US" sz="2400" dirty="0" smtClean="0"/>
              <a:t>.</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sp>
        <p:nvSpPr>
          <p:cNvPr id="174" name="Text Box 234"/>
          <p:cNvSpPr txBox="1">
            <a:spLocks noChangeArrowheads="1"/>
          </p:cNvSpPr>
          <p:nvPr/>
        </p:nvSpPr>
        <p:spPr bwMode="auto">
          <a:xfrm>
            <a:off x="21919269" y="25429360"/>
            <a:ext cx="79649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dirty="0" smtClean="0">
                <a:latin typeface="+mn-lt"/>
              </a:rPr>
              <a:t> </a:t>
            </a:r>
            <a:r>
              <a:rPr lang="en-US" sz="2400" dirty="0" smtClean="0">
                <a:latin typeface="+mn-lt"/>
              </a:rPr>
              <a:t>- Cavity signal passing through the cavity channel</a:t>
            </a:r>
            <a:r>
              <a:rPr lang="en-US" sz="2400" dirty="0" smtClean="0"/>
              <a:t>.</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sp>
        <p:nvSpPr>
          <p:cNvPr id="175" name="Text Box 234"/>
          <p:cNvSpPr txBox="1">
            <a:spLocks noChangeArrowheads="1"/>
          </p:cNvSpPr>
          <p:nvPr/>
        </p:nvSpPr>
        <p:spPr bwMode="auto">
          <a:xfrm>
            <a:off x="21907479" y="25997224"/>
            <a:ext cx="79649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dirty="0" smtClean="0">
                <a:latin typeface="+mn-lt"/>
              </a:rPr>
              <a:t> </a:t>
            </a:r>
            <a:r>
              <a:rPr lang="en-US" sz="2400" dirty="0" smtClean="0">
                <a:latin typeface="+mn-lt"/>
              </a:rPr>
              <a:t>- Pilot passing through the cavity channel</a:t>
            </a:r>
            <a:r>
              <a:rPr lang="en-US" sz="2400" dirty="0" smtClean="0"/>
              <a:t>.</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mc:AlternateContent xmlns:mc="http://schemas.openxmlformats.org/markup-compatibility/2006" xmlns:a14="http://schemas.microsoft.com/office/drawing/2010/main">
        <mc:Choice Requires="a14">
          <p:sp>
            <p:nvSpPr>
              <p:cNvPr id="176" name="Rectangle 175"/>
              <p:cNvSpPr/>
              <p:nvPr/>
            </p:nvSpPr>
            <p:spPr>
              <a:xfrm>
                <a:off x="20497629" y="29362490"/>
                <a:ext cx="2415918" cy="7032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3600" i="1">
                          <a:latin typeface="Cambria Math"/>
                        </a:rPr>
                        <m:t>=</m:t>
                      </m:r>
                      <m:sSub>
                        <m:sSubPr>
                          <m:ctrlPr>
                            <a:rPr lang="en-US" sz="3600" i="1">
                              <a:latin typeface="Cambria Math"/>
                            </a:rPr>
                          </m:ctrlPr>
                        </m:sSubPr>
                        <m:e>
                          <m:r>
                            <a:rPr lang="de-DE" sz="3600" i="1">
                              <a:latin typeface="Cambria Math"/>
                            </a:rPr>
                            <m:t>𝜑</m:t>
                          </m:r>
                        </m:e>
                        <m:sub>
                          <m:r>
                            <a:rPr lang="de-DE" sz="3600" i="1">
                              <a:latin typeface="Cambria Math"/>
                            </a:rPr>
                            <m:t>𝑐</m:t>
                          </m:r>
                        </m:sub>
                      </m:sSub>
                      <m:r>
                        <a:rPr lang="de-DE" sz="3600" i="1">
                          <a:latin typeface="Cambria Math"/>
                        </a:rPr>
                        <m:t>− </m:t>
                      </m:r>
                      <m:sSub>
                        <m:sSubPr>
                          <m:ctrlPr>
                            <a:rPr lang="en-US" sz="3600" i="1">
                              <a:latin typeface="Cambria Math"/>
                            </a:rPr>
                          </m:ctrlPr>
                        </m:sSubPr>
                        <m:e>
                          <m:r>
                            <a:rPr lang="de-DE" sz="3600" i="1">
                              <a:latin typeface="Cambria Math"/>
                            </a:rPr>
                            <m:t>𝜑</m:t>
                          </m:r>
                        </m:e>
                        <m:sub>
                          <m:r>
                            <a:rPr lang="de-DE" sz="3600" i="1">
                              <a:latin typeface="Cambria Math"/>
                            </a:rPr>
                            <m:t>𝑟</m:t>
                          </m:r>
                        </m:sub>
                      </m:sSub>
                    </m:oMath>
                  </m:oMathPara>
                </a14:m>
                <a:endParaRPr lang="en-US" sz="3600" dirty="0"/>
              </a:p>
            </p:txBody>
          </p:sp>
        </mc:Choice>
        <mc:Fallback xmlns="">
          <p:sp>
            <p:nvSpPr>
              <p:cNvPr id="176" name="Rectangle 175"/>
              <p:cNvSpPr>
                <a:spLocks noRot="1" noChangeAspect="1" noMove="1" noResize="1" noEditPoints="1" noAdjustHandles="1" noChangeArrowheads="1" noChangeShapeType="1" noTextEdit="1"/>
              </p:cNvSpPr>
              <p:nvPr/>
            </p:nvSpPr>
            <p:spPr>
              <a:xfrm>
                <a:off x="20497629" y="29362490"/>
                <a:ext cx="2415918" cy="703206"/>
              </a:xfrm>
              <a:prstGeom prst="rect">
                <a:avLst/>
              </a:prstGeom>
              <a:blipFill rotWithShape="1">
                <a:blip r:embed="rId10"/>
                <a:stretch>
                  <a:fillRect/>
                </a:stretch>
              </a:blipFill>
            </p:spPr>
            <p:txBody>
              <a:bodyPr/>
              <a:lstStyle/>
              <a:p>
                <a:r>
                  <a:rPr lang="en-US">
                    <a:noFill/>
                  </a:rPr>
                  <a:t> </a:t>
                </a:r>
              </a:p>
            </p:txBody>
          </p:sp>
        </mc:Fallback>
      </mc:AlternateContent>
      <p:sp>
        <p:nvSpPr>
          <p:cNvPr id="15" name="Rectangle 14"/>
          <p:cNvSpPr/>
          <p:nvPr/>
        </p:nvSpPr>
        <p:spPr bwMode="auto">
          <a:xfrm>
            <a:off x="23651499" y="33663337"/>
            <a:ext cx="2415918" cy="902607"/>
          </a:xfrm>
          <a:prstGeom prst="rect">
            <a:avLst/>
          </a:prstGeom>
          <a:noFill/>
          <a:ln w="762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cxnSp>
        <p:nvCxnSpPr>
          <p:cNvPr id="178" name="Straight Arrow Connector 4"/>
          <p:cNvCxnSpPr>
            <a:cxnSpLocks noChangeShapeType="1"/>
          </p:cNvCxnSpPr>
          <p:nvPr/>
        </p:nvCxnSpPr>
        <p:spPr bwMode="auto">
          <a:xfrm flipV="1">
            <a:off x="3262715" y="31232475"/>
            <a:ext cx="796083" cy="1371600"/>
          </a:xfrm>
          <a:prstGeom prst="straightConnector1">
            <a:avLst/>
          </a:prstGeom>
          <a:noFill/>
          <a:ln w="25400" algn="ctr">
            <a:solidFill>
              <a:srgbClr val="00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9" name="Text Box 234"/>
          <p:cNvSpPr txBox="1">
            <a:spLocks noChangeArrowheads="1"/>
          </p:cNvSpPr>
          <p:nvPr/>
        </p:nvSpPr>
        <p:spPr bwMode="auto">
          <a:xfrm>
            <a:off x="2198060" y="32422800"/>
            <a:ext cx="796497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smtClean="0">
                <a:latin typeface="+mn-lt"/>
              </a:rPr>
              <a:t> </a:t>
            </a:r>
            <a:r>
              <a:rPr lang="en-US" sz="3200" dirty="0" smtClean="0">
                <a:latin typeface="+mn-lt"/>
              </a:rPr>
              <a:t>Non-compensated section.</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cxnSp>
        <p:nvCxnSpPr>
          <p:cNvPr id="180" name="Straight Arrow Connector 4"/>
          <p:cNvCxnSpPr>
            <a:cxnSpLocks noChangeShapeType="1"/>
          </p:cNvCxnSpPr>
          <p:nvPr/>
        </p:nvCxnSpPr>
        <p:spPr bwMode="auto">
          <a:xfrm>
            <a:off x="10398748" y="25444774"/>
            <a:ext cx="778690" cy="1644326"/>
          </a:xfrm>
          <a:prstGeom prst="straightConnector1">
            <a:avLst/>
          </a:prstGeom>
          <a:noFill/>
          <a:ln w="25400" algn="ctr">
            <a:solidFill>
              <a:srgbClr val="00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2" name="Text Box 234"/>
          <p:cNvSpPr txBox="1">
            <a:spLocks noChangeArrowheads="1"/>
          </p:cNvSpPr>
          <p:nvPr/>
        </p:nvSpPr>
        <p:spPr bwMode="auto">
          <a:xfrm>
            <a:off x="6887917" y="24735238"/>
            <a:ext cx="796497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smtClean="0">
                <a:latin typeface="+mn-lt"/>
              </a:rPr>
              <a:t> </a:t>
            </a:r>
            <a:r>
              <a:rPr lang="en-US" sz="3200" dirty="0" smtClean="0">
                <a:latin typeface="+mn-lt"/>
              </a:rPr>
              <a:t> Drifty detection electronics.</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sp>
        <p:nvSpPr>
          <p:cNvPr id="184" name="Rectangle 183"/>
          <p:cNvSpPr/>
          <p:nvPr/>
        </p:nvSpPr>
        <p:spPr bwMode="auto">
          <a:xfrm>
            <a:off x="20497629" y="29362490"/>
            <a:ext cx="2415918" cy="902607"/>
          </a:xfrm>
          <a:prstGeom prst="rect">
            <a:avLst/>
          </a:prstGeom>
          <a:noFill/>
          <a:ln w="762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501968" y="10537133"/>
            <a:ext cx="7882099" cy="5507519"/>
          </a:xfrm>
          <a:prstGeom prst="rect">
            <a:avLst/>
          </a:prstGeom>
        </p:spPr>
      </p:pic>
      <p:pic>
        <p:nvPicPr>
          <p:cNvPr id="1026" name="Picture 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47303" y="16482873"/>
            <a:ext cx="57721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Text Box 271"/>
          <p:cNvSpPr txBox="1">
            <a:spLocks noChangeArrowheads="1"/>
          </p:cNvSpPr>
          <p:nvPr/>
        </p:nvSpPr>
        <p:spPr bwMode="auto">
          <a:xfrm>
            <a:off x="16681047" y="16577812"/>
            <a:ext cx="496823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b="1" dirty="0" smtClean="0">
                <a:solidFill>
                  <a:srgbClr val="00A6EB"/>
                </a:solidFill>
                <a:cs typeface="Times New Roman" pitchFamily="18" charset="0"/>
              </a:rPr>
              <a:t>Pilot Pre-Amplifier</a:t>
            </a:r>
            <a:endParaRPr lang="en-US" sz="1800" dirty="0">
              <a:solidFill>
                <a:srgbClr val="00A6EB"/>
              </a:solidFill>
              <a:cs typeface="Times New Roman" pitchFamily="18" charset="0"/>
            </a:endParaRPr>
          </a:p>
          <a:p>
            <a:pPr marL="285750" indent="-285750">
              <a:buFont typeface="Arial" pitchFamily="34" charset="0"/>
              <a:buChar char="•"/>
            </a:pPr>
            <a:r>
              <a:rPr lang="en-US" sz="1800" dirty="0" smtClean="0">
                <a:solidFill>
                  <a:srgbClr val="000000"/>
                </a:solidFill>
                <a:cs typeface="Times New Roman" pitchFamily="18" charset="0"/>
              </a:rPr>
              <a:t>Gain 17 </a:t>
            </a:r>
            <a:r>
              <a:rPr lang="en-US" sz="1800" dirty="0" err="1" smtClean="0">
                <a:solidFill>
                  <a:srgbClr val="000000"/>
                </a:solidFill>
                <a:cs typeface="Times New Roman" pitchFamily="18" charset="0"/>
              </a:rPr>
              <a:t>dB.</a:t>
            </a:r>
            <a:r>
              <a:rPr lang="en-US" sz="1800" dirty="0" smtClean="0">
                <a:solidFill>
                  <a:srgbClr val="000000"/>
                </a:solidFill>
                <a:cs typeface="Times New Roman" pitchFamily="18" charset="0"/>
              </a:rPr>
              <a:t> </a:t>
            </a:r>
            <a:endParaRPr lang="en-US" sz="1800" dirty="0" smtClean="0">
              <a:solidFill>
                <a:srgbClr val="000000"/>
              </a:solidFill>
              <a:cs typeface="Times New Roman" pitchFamily="18" charset="0"/>
            </a:endParaRPr>
          </a:p>
          <a:p>
            <a:pPr marL="285750" indent="-285750">
              <a:buFont typeface="Arial" pitchFamily="34" charset="0"/>
              <a:buChar char="•"/>
            </a:pPr>
            <a:r>
              <a:rPr lang="en-US" sz="1800" dirty="0" smtClean="0">
                <a:solidFill>
                  <a:srgbClr val="000000"/>
                </a:solidFill>
                <a:cs typeface="Times New Roman" pitchFamily="18" charset="0"/>
              </a:rPr>
              <a:t>S11 </a:t>
            </a:r>
            <a:r>
              <a:rPr lang="en-US" sz="1800" dirty="0" smtClean="0">
                <a:solidFill>
                  <a:srgbClr val="000000"/>
                </a:solidFill>
                <a:cs typeface="Times New Roman" pitchFamily="18" charset="0"/>
              </a:rPr>
              <a:t>and S22 in the -15 dB range. </a:t>
            </a:r>
          </a:p>
          <a:p>
            <a:pPr marL="285750" indent="-285750">
              <a:buFont typeface="Arial" pitchFamily="34" charset="0"/>
              <a:buChar char="•"/>
            </a:pPr>
            <a:r>
              <a:rPr lang="en-US" sz="1800" dirty="0" smtClean="0">
                <a:solidFill>
                  <a:srgbClr val="000000"/>
                </a:solidFill>
                <a:cs typeface="Times New Roman" pitchFamily="18" charset="0"/>
              </a:rPr>
              <a:t>+5 V single supply voltage</a:t>
            </a:r>
          </a:p>
          <a:p>
            <a:pPr marL="285750" indent="-285750">
              <a:buFont typeface="Arial" pitchFamily="34" charset="0"/>
              <a:buChar char="•"/>
            </a:pPr>
            <a:r>
              <a:rPr lang="en-US" sz="1800" dirty="0" smtClean="0">
                <a:solidFill>
                  <a:srgbClr val="000000"/>
                </a:solidFill>
                <a:cs typeface="Times New Roman" pitchFamily="18" charset="0"/>
              </a:rPr>
              <a:t>Requested output power +28 </a:t>
            </a:r>
            <a:r>
              <a:rPr lang="en-US" sz="1800" dirty="0" err="1" smtClean="0">
                <a:solidFill>
                  <a:srgbClr val="000000"/>
                </a:solidFill>
                <a:cs typeface="Times New Roman" pitchFamily="18" charset="0"/>
              </a:rPr>
              <a:t>dBm</a:t>
            </a:r>
            <a:endParaRPr lang="en-US" sz="1800" dirty="0" smtClean="0">
              <a:solidFill>
                <a:srgbClr val="000000"/>
              </a:solidFill>
              <a:cs typeface="Times New Roman" pitchFamily="18" charset="0"/>
            </a:endParaRPr>
          </a:p>
          <a:p>
            <a:pPr marL="285750" indent="-285750">
              <a:buFont typeface="Arial" pitchFamily="34" charset="0"/>
              <a:buChar char="•"/>
            </a:pPr>
            <a:r>
              <a:rPr lang="en-US" sz="1800" dirty="0" smtClean="0">
                <a:solidFill>
                  <a:srgbClr val="000000"/>
                </a:solidFill>
                <a:cs typeface="Times New Roman" pitchFamily="18" charset="0"/>
              </a:rPr>
              <a:t>Good S22 is required in order to minimize coupling between channels</a:t>
            </a:r>
          </a:p>
          <a:p>
            <a:pPr marL="285750" indent="-285750">
              <a:buFont typeface="Arial" pitchFamily="34" charset="0"/>
              <a:buChar char="•"/>
            </a:pPr>
            <a:r>
              <a:rPr lang="en-US" sz="1800" dirty="0" smtClean="0">
                <a:solidFill>
                  <a:srgbClr val="000000"/>
                </a:solidFill>
                <a:cs typeface="Times New Roman" pitchFamily="18" charset="0"/>
              </a:rPr>
              <a:t>Quality of pilot is not critical</a:t>
            </a:r>
          </a:p>
          <a:p>
            <a:endParaRPr lang="en-US" sz="1600" dirty="0" smtClean="0">
              <a:solidFill>
                <a:srgbClr val="000000"/>
              </a:solidFill>
              <a:cs typeface="Times New Roman" pitchFamily="18" charset="0"/>
            </a:endParaRPr>
          </a:p>
          <a:p>
            <a:endParaRPr lang="en-US" sz="1600" dirty="0">
              <a:solidFill>
                <a:srgbClr val="000000"/>
              </a:solidFill>
              <a:cs typeface="Times New Roman" pitchFamily="18" charset="0"/>
            </a:endParaRPr>
          </a:p>
          <a:p>
            <a:endParaRPr lang="en-US" sz="1600" dirty="0">
              <a:solidFill>
                <a:srgbClr val="000000"/>
              </a:solidFill>
              <a:cs typeface="Times New Roman" pitchFamily="18" charset="0"/>
            </a:endParaRPr>
          </a:p>
        </p:txBody>
      </p:sp>
      <p:pic>
        <p:nvPicPr>
          <p:cNvPr id="1027" name="Picture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43805" y="16323591"/>
            <a:ext cx="4650393" cy="214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5" name="Object 24"/>
          <p:cNvGraphicFramePr>
            <a:graphicFrameLocks noChangeAspect="1"/>
          </p:cNvGraphicFramePr>
          <p:nvPr>
            <p:extLst>
              <p:ext uri="{D42A27DB-BD31-4B8C-83A1-F6EECF244321}">
                <p14:modId xmlns:p14="http://schemas.microsoft.com/office/powerpoint/2010/main" val="1729938625"/>
              </p:ext>
            </p:extLst>
          </p:nvPr>
        </p:nvGraphicFramePr>
        <p:xfrm>
          <a:off x="22643806" y="18808438"/>
          <a:ext cx="6184900" cy="1955800"/>
        </p:xfrm>
        <a:graphic>
          <a:graphicData uri="http://schemas.openxmlformats.org/presentationml/2006/ole">
            <mc:AlternateContent xmlns:mc="http://schemas.openxmlformats.org/markup-compatibility/2006">
              <mc:Choice xmlns:v="urn:schemas-microsoft-com:vml" Requires="v">
                <p:oleObj spid="_x0000_s1074" name="Dokument" r:id="rId14" imgW="6270904" imgH="1825313" progId="Word.Document.12">
                  <p:embed/>
                </p:oleObj>
              </mc:Choice>
              <mc:Fallback>
                <p:oleObj name="Dokument" r:id="rId14" imgW="6270904" imgH="1825313" progId="Word.Document.12">
                  <p:embed/>
                  <p:pic>
                    <p:nvPicPr>
                      <p:cNvPr id="0" name=""/>
                      <p:cNvPicPr/>
                      <p:nvPr/>
                    </p:nvPicPr>
                    <p:blipFill>
                      <a:blip r:embed="rId15"/>
                      <a:stretch>
                        <a:fillRect/>
                      </a:stretch>
                    </p:blipFill>
                    <p:spPr>
                      <a:xfrm>
                        <a:off x="22643806" y="18808438"/>
                        <a:ext cx="6184900" cy="1955800"/>
                      </a:xfrm>
                      <a:prstGeom prst="rect">
                        <a:avLst/>
                      </a:prstGeom>
                    </p:spPr>
                  </p:pic>
                </p:oleObj>
              </mc:Fallback>
            </mc:AlternateContent>
          </a:graphicData>
        </a:graphic>
      </p:graphicFrame>
      <p:pic>
        <p:nvPicPr>
          <p:cNvPr id="26" name="Picture 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912943" y="15261073"/>
            <a:ext cx="3999361" cy="2958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447132" y="15300115"/>
            <a:ext cx="3207522" cy="291712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8"/>
          <p:cNvSpPr>
            <a:spLocks noChangeArrowheads="1"/>
          </p:cNvSpPr>
          <p:nvPr/>
        </p:nvSpPr>
        <p:spPr bwMode="auto">
          <a:xfrm>
            <a:off x="0" y="0"/>
            <a:ext cx="30275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9"/>
          <p:cNvSpPr>
            <a:spLocks noChangeArrowheads="1"/>
          </p:cNvSpPr>
          <p:nvPr/>
        </p:nvSpPr>
        <p:spPr bwMode="auto">
          <a:xfrm>
            <a:off x="228600" y="278130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ea typeface="Times New Roman" pitchFamily="18" charset="0"/>
                <a:cs typeface="Times"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9" name="Picture 10"/>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8611" t="21264" r="51312" b="24610"/>
          <a:stretch/>
        </p:blipFill>
        <p:spPr bwMode="auto">
          <a:xfrm>
            <a:off x="3475832" y="12799275"/>
            <a:ext cx="5353050" cy="2259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8" name="Text Box 271"/>
          <p:cNvSpPr txBox="1">
            <a:spLocks noChangeArrowheads="1"/>
          </p:cNvSpPr>
          <p:nvPr/>
        </p:nvSpPr>
        <p:spPr bwMode="auto">
          <a:xfrm>
            <a:off x="2187236" y="11748411"/>
            <a:ext cx="496823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rgbClr val="00A6EB"/>
                </a:solidFill>
                <a:cs typeface="Times New Roman" pitchFamily="18" charset="0"/>
              </a:rPr>
              <a:t>FBM Connector Matching:</a:t>
            </a:r>
            <a:endParaRPr lang="en-US" sz="1600" dirty="0">
              <a:solidFill>
                <a:srgbClr val="00A6EB"/>
              </a:solidFill>
              <a:cs typeface="Times New Roman" pitchFamily="18" charset="0"/>
            </a:endParaRPr>
          </a:p>
          <a:p>
            <a:pPr marL="285750" indent="-285750">
              <a:buFont typeface="Arial" pitchFamily="34" charset="0"/>
              <a:buChar char="•"/>
            </a:pPr>
            <a:r>
              <a:rPr lang="en-US" sz="1600" dirty="0" smtClean="0">
                <a:solidFill>
                  <a:srgbClr val="000000"/>
                </a:solidFill>
                <a:cs typeface="Times New Roman" pitchFamily="18" charset="0"/>
              </a:rPr>
              <a:t>Optimization for bandwidths up to 4 GHz.</a:t>
            </a:r>
          </a:p>
          <a:p>
            <a:pPr marL="285750" indent="-285750">
              <a:buFont typeface="Arial" pitchFamily="34" charset="0"/>
              <a:buChar char="•"/>
            </a:pPr>
            <a:r>
              <a:rPr lang="en-US" sz="1600" dirty="0" smtClean="0">
                <a:solidFill>
                  <a:srgbClr val="000000"/>
                </a:solidFill>
                <a:cs typeface="Times New Roman" pitchFamily="18" charset="0"/>
              </a:rPr>
              <a:t>The goal is S11 better than -20dB. </a:t>
            </a:r>
          </a:p>
          <a:p>
            <a:endParaRPr lang="en-US" sz="1600" dirty="0">
              <a:solidFill>
                <a:srgbClr val="000000"/>
              </a:solidFill>
              <a:cs typeface="Times New Roman" pitchFamily="18" charset="0"/>
            </a:endParaRPr>
          </a:p>
          <a:p>
            <a:endParaRPr lang="en-US" sz="1600" dirty="0">
              <a:solidFill>
                <a:srgbClr val="000000"/>
              </a:solidFill>
              <a:cs typeface="Times New Roman" pitchFamily="18" charset="0"/>
            </a:endParaRPr>
          </a:p>
        </p:txBody>
      </p:sp>
      <p:pic>
        <p:nvPicPr>
          <p:cNvPr id="30" name="Picture 12"/>
          <p:cNvPicPr>
            <a:picLocks noChangeAspect="1" noChangeArrowheads="1"/>
          </p:cNvPicPr>
          <p:nvPr/>
        </p:nvPicPr>
        <p:blipFill rotWithShape="1">
          <a:blip r:embed="rId19">
            <a:extLst>
              <a:ext uri="{28A0092B-C50C-407E-A947-70E740481C1C}">
                <a14:useLocalDpi xmlns:a14="http://schemas.microsoft.com/office/drawing/2010/main" val="0"/>
              </a:ext>
            </a:extLst>
          </a:blip>
          <a:srcRect l="34023" t="32431" r="61319" b="28036"/>
          <a:stretch/>
        </p:blipFill>
        <p:spPr bwMode="auto">
          <a:xfrm rot="5400000">
            <a:off x="7018121" y="17355319"/>
            <a:ext cx="1487295" cy="394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9" name="Picture 12"/>
          <p:cNvPicPr>
            <a:picLocks noChangeAspect="1" noChangeArrowheads="1"/>
          </p:cNvPicPr>
          <p:nvPr/>
        </p:nvPicPr>
        <p:blipFill rotWithShape="1">
          <a:blip r:embed="rId19">
            <a:extLst>
              <a:ext uri="{28A0092B-C50C-407E-A947-70E740481C1C}">
                <a14:useLocalDpi xmlns:a14="http://schemas.microsoft.com/office/drawing/2010/main" val="0"/>
              </a:ext>
            </a:extLst>
          </a:blip>
          <a:srcRect l="20547" t="32431" r="73437" b="28036"/>
          <a:stretch/>
        </p:blipFill>
        <p:spPr bwMode="auto">
          <a:xfrm rot="5400000">
            <a:off x="7030539" y="20614760"/>
            <a:ext cx="1790885" cy="3677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0" name="Text Box 271"/>
          <p:cNvSpPr txBox="1">
            <a:spLocks noChangeArrowheads="1"/>
          </p:cNvSpPr>
          <p:nvPr/>
        </p:nvSpPr>
        <p:spPr bwMode="auto">
          <a:xfrm>
            <a:off x="2326895" y="20721479"/>
            <a:ext cx="49682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rgbClr val="00A6EB"/>
                </a:solidFill>
                <a:cs typeface="Times New Roman" pitchFamily="18" charset="0"/>
              </a:rPr>
              <a:t>RF via optimization:</a:t>
            </a:r>
            <a:endParaRPr lang="en-US" sz="1600" dirty="0">
              <a:solidFill>
                <a:srgbClr val="00A6EB"/>
              </a:solidFill>
              <a:cs typeface="Times New Roman" pitchFamily="18" charset="0"/>
            </a:endParaRPr>
          </a:p>
          <a:p>
            <a:pPr marL="285750" indent="-285750">
              <a:buFont typeface="Arial" pitchFamily="34" charset="0"/>
              <a:buChar char="•"/>
            </a:pPr>
            <a:r>
              <a:rPr lang="en-US" sz="1600" dirty="0" smtClean="0">
                <a:solidFill>
                  <a:srgbClr val="000000"/>
                </a:solidFill>
                <a:cs typeface="Times New Roman" pitchFamily="18" charset="0"/>
              </a:rPr>
              <a:t>Optimization for bandwidths up to 6 GHz.</a:t>
            </a:r>
          </a:p>
          <a:p>
            <a:endParaRPr lang="en-US" sz="1600" dirty="0">
              <a:solidFill>
                <a:srgbClr val="000000"/>
              </a:solidFill>
              <a:cs typeface="Times New Roman" pitchFamily="18" charset="0"/>
            </a:endParaRPr>
          </a:p>
          <a:p>
            <a:endParaRPr lang="en-US" sz="1600" dirty="0">
              <a:solidFill>
                <a:srgbClr val="000000"/>
              </a:solidFill>
              <a:cs typeface="Times New Roman" pitchFamily="18" charset="0"/>
            </a:endParaRPr>
          </a:p>
        </p:txBody>
      </p:sp>
      <p:sp>
        <p:nvSpPr>
          <p:cNvPr id="31" name="Oval 30"/>
          <p:cNvSpPr/>
          <p:nvPr/>
        </p:nvSpPr>
        <p:spPr bwMode="auto">
          <a:xfrm>
            <a:off x="6272342" y="14051354"/>
            <a:ext cx="1041423" cy="381551"/>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cxnSp>
        <p:nvCxnSpPr>
          <p:cNvPr id="14564" name="Straight Arrow Connector 14563"/>
          <p:cNvCxnSpPr>
            <a:stCxn id="31" idx="3"/>
          </p:cNvCxnSpPr>
          <p:nvPr/>
        </p:nvCxnSpPr>
        <p:spPr bwMode="auto">
          <a:xfrm flipH="1">
            <a:off x="4050893" y="14377028"/>
            <a:ext cx="2373962" cy="1515075"/>
          </a:xfrm>
          <a:prstGeom prst="straightConnector1">
            <a:avLst/>
          </a:prstGeom>
          <a:noFill/>
          <a:ln w="28575"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566" name="Picture 1456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66929" y="18566182"/>
            <a:ext cx="2941035" cy="1481548"/>
          </a:xfrm>
          <a:prstGeom prst="rect">
            <a:avLst/>
          </a:prstGeom>
        </p:spPr>
      </p:pic>
      <p:cxnSp>
        <p:nvCxnSpPr>
          <p:cNvPr id="191" name="Straight Arrow Connector 4"/>
          <p:cNvCxnSpPr>
            <a:cxnSpLocks noChangeShapeType="1"/>
          </p:cNvCxnSpPr>
          <p:nvPr/>
        </p:nvCxnSpPr>
        <p:spPr bwMode="auto">
          <a:xfrm flipH="1" flipV="1">
            <a:off x="4484784" y="19556123"/>
            <a:ext cx="878655" cy="886523"/>
          </a:xfrm>
          <a:prstGeom prst="straightConnector1">
            <a:avLst/>
          </a:prstGeom>
          <a:noFill/>
          <a:ln w="25400" algn="ctr">
            <a:solidFill>
              <a:srgbClr val="00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3" name="Text Box 234"/>
          <p:cNvSpPr txBox="1">
            <a:spLocks noChangeArrowheads="1"/>
          </p:cNvSpPr>
          <p:nvPr/>
        </p:nvSpPr>
        <p:spPr bwMode="auto">
          <a:xfrm>
            <a:off x="5121043" y="19906864"/>
            <a:ext cx="796497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smtClean="0">
                <a:latin typeface="+mn-lt"/>
              </a:rPr>
              <a:t> </a:t>
            </a:r>
            <a:r>
              <a:rPr lang="en-US" sz="3200" dirty="0" smtClean="0">
                <a:latin typeface="+mn-lt"/>
              </a:rPr>
              <a:t> Step in line width.</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cxnSp>
        <p:nvCxnSpPr>
          <p:cNvPr id="14578" name="Straight Connector 14577"/>
          <p:cNvCxnSpPr/>
          <p:nvPr/>
        </p:nvCxnSpPr>
        <p:spPr bwMode="auto">
          <a:xfrm>
            <a:off x="6235349" y="16267048"/>
            <a:ext cx="3626781"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4" name="Text Box 234"/>
          <p:cNvSpPr txBox="1">
            <a:spLocks noChangeArrowheads="1"/>
          </p:cNvSpPr>
          <p:nvPr/>
        </p:nvSpPr>
        <p:spPr bwMode="auto">
          <a:xfrm>
            <a:off x="8213142" y="19514283"/>
            <a:ext cx="166466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smtClean="0">
                <a:latin typeface="+mn-lt"/>
              </a:rPr>
              <a:t> </a:t>
            </a:r>
            <a:r>
              <a:rPr lang="en-US" sz="3200" dirty="0" smtClean="0">
                <a:latin typeface="+mn-lt"/>
              </a:rPr>
              <a:t> Old</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sp>
        <p:nvSpPr>
          <p:cNvPr id="195" name="Text Box 234"/>
          <p:cNvSpPr txBox="1">
            <a:spLocks noChangeArrowheads="1"/>
          </p:cNvSpPr>
          <p:nvPr/>
        </p:nvSpPr>
        <p:spPr bwMode="auto">
          <a:xfrm>
            <a:off x="6057351" y="19543857"/>
            <a:ext cx="166466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smtClean="0">
                <a:latin typeface="+mn-lt"/>
              </a:rPr>
              <a:t> </a:t>
            </a:r>
            <a:r>
              <a:rPr lang="en-US" sz="3200" dirty="0" smtClean="0">
                <a:latin typeface="+mn-lt"/>
              </a:rPr>
              <a:t> New</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sp>
        <p:nvSpPr>
          <p:cNvPr id="196" name="Text Box 234"/>
          <p:cNvSpPr txBox="1">
            <a:spLocks noChangeArrowheads="1"/>
          </p:cNvSpPr>
          <p:nvPr/>
        </p:nvSpPr>
        <p:spPr bwMode="auto">
          <a:xfrm>
            <a:off x="8388613" y="21558280"/>
            <a:ext cx="166466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smtClean="0">
                <a:latin typeface="+mn-lt"/>
              </a:rPr>
              <a:t> </a:t>
            </a:r>
            <a:r>
              <a:rPr lang="en-US" sz="3200" dirty="0" smtClean="0">
                <a:latin typeface="+mn-lt"/>
              </a:rPr>
              <a:t> Old</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sp>
        <p:nvSpPr>
          <p:cNvPr id="197" name="Text Box 234"/>
          <p:cNvSpPr txBox="1">
            <a:spLocks noChangeArrowheads="1"/>
          </p:cNvSpPr>
          <p:nvPr/>
        </p:nvSpPr>
        <p:spPr bwMode="auto">
          <a:xfrm>
            <a:off x="6232822" y="21587854"/>
            <a:ext cx="166466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smtClean="0">
                <a:latin typeface="+mn-lt"/>
              </a:rPr>
              <a:t> </a:t>
            </a:r>
            <a:r>
              <a:rPr lang="en-US" sz="3200" dirty="0" smtClean="0">
                <a:latin typeface="+mn-lt"/>
              </a:rPr>
              <a:t> New</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sp>
        <p:nvSpPr>
          <p:cNvPr id="198" name="Text Box 234"/>
          <p:cNvSpPr txBox="1">
            <a:spLocks noChangeArrowheads="1"/>
          </p:cNvSpPr>
          <p:nvPr/>
        </p:nvSpPr>
        <p:spPr bwMode="auto">
          <a:xfrm>
            <a:off x="6866827" y="15729830"/>
            <a:ext cx="166466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smtClean="0">
                <a:latin typeface="+mn-lt"/>
              </a:rPr>
              <a:t> </a:t>
            </a:r>
            <a:r>
              <a:rPr lang="en-US" sz="3200" dirty="0" smtClean="0">
                <a:latin typeface="+mn-lt"/>
              </a:rPr>
              <a:t> -20 dB</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pic>
        <p:nvPicPr>
          <p:cNvPr id="1042" name="Picture 18"/>
          <p:cNvPicPr>
            <a:picLocks noChangeAspect="1" noChangeArrowheads="1"/>
          </p:cNvPicPr>
          <p:nvPr/>
        </p:nvPicPr>
        <p:blipFill rotWithShape="1">
          <a:blip r:embed="rId21" cstate="print">
            <a:extLst>
              <a:ext uri="{28A0092B-C50C-407E-A947-70E740481C1C}">
                <a14:useLocalDpi xmlns:a14="http://schemas.microsoft.com/office/drawing/2010/main" val="0"/>
              </a:ext>
            </a:extLst>
          </a:blip>
          <a:srcRect l="18880" t="11037" b="18224"/>
          <a:stretch/>
        </p:blipFill>
        <p:spPr bwMode="auto">
          <a:xfrm>
            <a:off x="2379769" y="21558280"/>
            <a:ext cx="3434206" cy="187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9" name="Straight Connector 198"/>
          <p:cNvCxnSpPr/>
          <p:nvPr/>
        </p:nvCxnSpPr>
        <p:spPr bwMode="auto">
          <a:xfrm>
            <a:off x="2530027" y="22162444"/>
            <a:ext cx="3237683"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0" name="Text Box 234"/>
          <p:cNvSpPr txBox="1">
            <a:spLocks noChangeArrowheads="1"/>
          </p:cNvSpPr>
          <p:nvPr/>
        </p:nvSpPr>
        <p:spPr bwMode="auto">
          <a:xfrm>
            <a:off x="3264538" y="21642910"/>
            <a:ext cx="166466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smtClean="0">
                <a:latin typeface="+mn-lt"/>
              </a:rPr>
              <a:t> </a:t>
            </a:r>
            <a:r>
              <a:rPr lang="en-US" sz="3200" dirty="0" smtClean="0">
                <a:latin typeface="+mn-lt"/>
              </a:rPr>
              <a:t> -20 dB</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pic>
        <p:nvPicPr>
          <p:cNvPr id="14581" name="Picture 19"/>
          <p:cNvPicPr>
            <a:picLocks noChangeAspect="1" noChangeArrowheads="1"/>
          </p:cNvPicPr>
          <p:nvPr/>
        </p:nvPicPr>
        <p:blipFill rotWithShape="1">
          <a:blip r:embed="rId22">
            <a:extLst>
              <a:ext uri="{28A0092B-C50C-407E-A947-70E740481C1C}">
                <a14:useLocalDpi xmlns:a14="http://schemas.microsoft.com/office/drawing/2010/main" val="0"/>
              </a:ext>
            </a:extLst>
          </a:blip>
          <a:srcRect l="44262" t="13405" r="8528" b="21843"/>
          <a:stretch/>
        </p:blipFill>
        <p:spPr bwMode="auto">
          <a:xfrm>
            <a:off x="10578523" y="20277738"/>
            <a:ext cx="3802155" cy="3259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1" name="Line 215"/>
          <p:cNvSpPr>
            <a:spLocks noChangeShapeType="1"/>
          </p:cNvSpPr>
          <p:nvPr/>
        </p:nvSpPr>
        <p:spPr bwMode="auto">
          <a:xfrm>
            <a:off x="21015960" y="19508482"/>
            <a:ext cx="0" cy="41109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4582" name="Picture 20"/>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17652" t="9134" b="18224"/>
          <a:stretch/>
        </p:blipFill>
        <p:spPr bwMode="auto">
          <a:xfrm>
            <a:off x="14702045" y="19813017"/>
            <a:ext cx="6010523" cy="331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2" name="Straight Connector 201"/>
          <p:cNvCxnSpPr/>
          <p:nvPr/>
        </p:nvCxnSpPr>
        <p:spPr bwMode="auto">
          <a:xfrm flipV="1">
            <a:off x="15117856" y="20957693"/>
            <a:ext cx="5537250" cy="54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3" name="Text Box 234"/>
          <p:cNvSpPr txBox="1">
            <a:spLocks noChangeArrowheads="1"/>
          </p:cNvSpPr>
          <p:nvPr/>
        </p:nvSpPr>
        <p:spPr bwMode="auto">
          <a:xfrm>
            <a:off x="15833408" y="20369920"/>
            <a:ext cx="1664668"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3600" dirty="0" smtClean="0">
                <a:latin typeface="+mn-lt"/>
              </a:rPr>
              <a:t> </a:t>
            </a:r>
            <a:r>
              <a:rPr lang="en-US" sz="3200" dirty="0" smtClean="0">
                <a:latin typeface="+mn-lt"/>
              </a:rPr>
              <a:t> -20 dB</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sp>
        <p:nvSpPr>
          <p:cNvPr id="204" name="Text Box 271"/>
          <p:cNvSpPr txBox="1">
            <a:spLocks noChangeArrowheads="1"/>
          </p:cNvSpPr>
          <p:nvPr/>
        </p:nvSpPr>
        <p:spPr bwMode="auto">
          <a:xfrm>
            <a:off x="10397971" y="19556123"/>
            <a:ext cx="49682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smtClean="0">
                <a:solidFill>
                  <a:srgbClr val="00A6EB"/>
                </a:solidFill>
                <a:cs typeface="Times New Roman" pitchFamily="18" charset="0"/>
              </a:rPr>
              <a:t>SMA launch optimization:</a:t>
            </a:r>
            <a:endParaRPr lang="en-US" sz="1600" dirty="0">
              <a:solidFill>
                <a:srgbClr val="00A6EB"/>
              </a:solidFill>
              <a:cs typeface="Times New Roman" pitchFamily="18" charset="0"/>
            </a:endParaRPr>
          </a:p>
          <a:p>
            <a:pPr marL="285750" indent="-285750">
              <a:buFont typeface="Arial" pitchFamily="34" charset="0"/>
              <a:buChar char="•"/>
            </a:pPr>
            <a:r>
              <a:rPr lang="en-US" sz="1600" dirty="0" smtClean="0">
                <a:solidFill>
                  <a:srgbClr val="000000"/>
                </a:solidFill>
                <a:cs typeface="Times New Roman" pitchFamily="18" charset="0"/>
              </a:rPr>
              <a:t>Optimization for bandwidths up to 6 GHz.</a:t>
            </a:r>
          </a:p>
          <a:p>
            <a:endParaRPr lang="en-US" sz="1600" dirty="0">
              <a:solidFill>
                <a:srgbClr val="000000"/>
              </a:solidFill>
              <a:cs typeface="Times New Roman" pitchFamily="18" charset="0"/>
            </a:endParaRPr>
          </a:p>
          <a:p>
            <a:endParaRPr lang="en-US" sz="1600" dirty="0">
              <a:solidFill>
                <a:srgbClr val="000000"/>
              </a:solidFill>
              <a:cs typeface="Times New Roman" pitchFamily="18" charset="0"/>
            </a:endParaRPr>
          </a:p>
        </p:txBody>
      </p:sp>
      <p:pic>
        <p:nvPicPr>
          <p:cNvPr id="14585" name="Picture 1458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275714" y="25215190"/>
            <a:ext cx="18051772" cy="7922985"/>
          </a:xfrm>
          <a:prstGeom prst="rect">
            <a:avLst/>
          </a:prstGeom>
        </p:spPr>
      </p:pic>
      <p:sp>
        <p:nvSpPr>
          <p:cNvPr id="205" name="Text Box 271"/>
          <p:cNvSpPr txBox="1">
            <a:spLocks noChangeArrowheads="1"/>
          </p:cNvSpPr>
          <p:nvPr/>
        </p:nvSpPr>
        <p:spPr bwMode="auto">
          <a:xfrm>
            <a:off x="21160116" y="21642910"/>
            <a:ext cx="707016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Arial" pitchFamily="34" charset="0"/>
              <a:buChar char="•"/>
            </a:pPr>
            <a:r>
              <a:rPr lang="en-US" sz="1600" dirty="0" smtClean="0">
                <a:solidFill>
                  <a:srgbClr val="000000"/>
                </a:solidFill>
                <a:cs typeface="Times New Roman" pitchFamily="18" charset="0"/>
              </a:rPr>
              <a:t>T. </a:t>
            </a:r>
            <a:r>
              <a:rPr lang="en-US" sz="1600" dirty="0" err="1" smtClean="0">
                <a:solidFill>
                  <a:srgbClr val="000000"/>
                </a:solidFill>
                <a:cs typeface="Times New Roman" pitchFamily="18" charset="0"/>
              </a:rPr>
              <a:t>Berenc</a:t>
            </a:r>
            <a:r>
              <a:rPr lang="en-US" sz="1600" dirty="0" smtClean="0">
                <a:solidFill>
                  <a:srgbClr val="000000"/>
                </a:solidFill>
                <a:cs typeface="Times New Roman" pitchFamily="18" charset="0"/>
              </a:rPr>
              <a:t> et al. : </a:t>
            </a:r>
            <a:r>
              <a:rPr lang="en-US" sz="1600" i="1" dirty="0" smtClean="0">
                <a:solidFill>
                  <a:srgbClr val="000000"/>
                </a:solidFill>
                <a:cs typeface="Times New Roman" pitchFamily="18" charset="0"/>
              </a:rPr>
              <a:t>SPX Workshop</a:t>
            </a:r>
            <a:r>
              <a:rPr lang="en-US" sz="1600" dirty="0" smtClean="0">
                <a:solidFill>
                  <a:srgbClr val="000000"/>
                </a:solidFill>
                <a:cs typeface="Times New Roman" pitchFamily="18" charset="0"/>
              </a:rPr>
              <a:t>, LLRF R&amp;D, July, 2011 </a:t>
            </a:r>
          </a:p>
          <a:p>
            <a:pPr marL="285750" indent="-285750">
              <a:buFont typeface="Arial" pitchFamily="34" charset="0"/>
              <a:buChar char="•"/>
            </a:pPr>
            <a:r>
              <a:rPr lang="en-US" sz="1600" dirty="0">
                <a:solidFill>
                  <a:srgbClr val="000000"/>
                </a:solidFill>
                <a:cs typeface="Times New Roman" pitchFamily="18" charset="0"/>
              </a:rPr>
              <a:t>H. Ma et al. : </a:t>
            </a:r>
            <a:r>
              <a:rPr lang="en-US" sz="1600" i="1" dirty="0">
                <a:solidFill>
                  <a:srgbClr val="000000"/>
                </a:solidFill>
                <a:cs typeface="Times New Roman" pitchFamily="18" charset="0"/>
              </a:rPr>
              <a:t>A New Digital Low-Level Radio Frequency Control System Implementation Based on Multi-carrier Frequency Division Multiplexing Communication Model with Pilot-Tone Channel </a:t>
            </a:r>
            <a:r>
              <a:rPr lang="en-US" sz="1600" i="1" dirty="0" smtClean="0">
                <a:solidFill>
                  <a:srgbClr val="000000"/>
                </a:solidFill>
                <a:cs typeface="Times New Roman" pitchFamily="18" charset="0"/>
              </a:rPr>
              <a:t>Compensation, </a:t>
            </a:r>
            <a:r>
              <a:rPr lang="en-US" sz="1600" dirty="0" smtClean="0">
                <a:solidFill>
                  <a:srgbClr val="000000"/>
                </a:solidFill>
                <a:cs typeface="Times New Roman" pitchFamily="18" charset="0"/>
              </a:rPr>
              <a:t>LLRF Workshop 2011</a:t>
            </a:r>
          </a:p>
          <a:p>
            <a:pPr marL="285750" indent="-285750">
              <a:buFont typeface="Arial" pitchFamily="34" charset="0"/>
              <a:buChar char="•"/>
            </a:pPr>
            <a:r>
              <a:rPr lang="en-US" sz="1600" dirty="0">
                <a:solidFill>
                  <a:srgbClr val="000000"/>
                </a:solidFill>
                <a:cs typeface="Times New Roman" pitchFamily="18" charset="0"/>
              </a:rPr>
              <a:t>G. Huang et al. </a:t>
            </a:r>
            <a:r>
              <a:rPr lang="en-US" sz="1600" dirty="0" smtClean="0">
                <a:solidFill>
                  <a:srgbClr val="000000"/>
                </a:solidFill>
                <a:cs typeface="Times New Roman" pitchFamily="18" charset="0"/>
              </a:rPr>
              <a:t>: </a:t>
            </a:r>
            <a:r>
              <a:rPr lang="en-US" sz="1600" i="1" dirty="0" smtClean="0">
                <a:solidFill>
                  <a:srgbClr val="000000"/>
                </a:solidFill>
                <a:cs typeface="Times New Roman" pitchFamily="18" charset="0"/>
              </a:rPr>
              <a:t>Signal processing for high precision phase measurements, </a:t>
            </a:r>
            <a:r>
              <a:rPr lang="en-US" sz="1600" dirty="0" smtClean="0">
                <a:solidFill>
                  <a:srgbClr val="000000"/>
                </a:solidFill>
                <a:cs typeface="Times New Roman" pitchFamily="18" charset="0"/>
              </a:rPr>
              <a:t>BIW10, 2010</a:t>
            </a:r>
            <a:endParaRPr lang="en-US" sz="1600" i="1" dirty="0" smtClean="0">
              <a:solidFill>
                <a:srgbClr val="000000"/>
              </a:solidFill>
              <a:cs typeface="Times New Roman" pitchFamily="18" charset="0"/>
            </a:endParaRPr>
          </a:p>
          <a:p>
            <a:endParaRPr lang="en-US" sz="1600" dirty="0" smtClean="0">
              <a:solidFill>
                <a:srgbClr val="000000"/>
              </a:solidFill>
              <a:cs typeface="Times New Roman" pitchFamily="18" charset="0"/>
            </a:endParaRPr>
          </a:p>
          <a:p>
            <a:endParaRPr lang="en-US" sz="1600" dirty="0">
              <a:solidFill>
                <a:srgbClr val="000000"/>
              </a:solidFill>
              <a:cs typeface="Times New Roman" pitchFamily="18" charset="0"/>
            </a:endParaRPr>
          </a:p>
          <a:p>
            <a:endParaRPr lang="en-US" sz="1600" dirty="0">
              <a:solidFill>
                <a:srgbClr val="000000"/>
              </a:solidFill>
              <a:cs typeface="Times New Roman" pitchFamily="18" charset="0"/>
            </a:endParaRPr>
          </a:p>
        </p:txBody>
      </p:sp>
      <p:sp>
        <p:nvSpPr>
          <p:cNvPr id="207" name="Text Box 271"/>
          <p:cNvSpPr txBox="1">
            <a:spLocks noChangeArrowheads="1"/>
          </p:cNvSpPr>
          <p:nvPr/>
        </p:nvSpPr>
        <p:spPr bwMode="auto">
          <a:xfrm>
            <a:off x="22458240" y="12675276"/>
            <a:ext cx="496823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800" b="1" dirty="0" smtClean="0">
                <a:solidFill>
                  <a:srgbClr val="00A6EB"/>
                </a:solidFill>
                <a:cs typeface="Times New Roman" pitchFamily="18" charset="0"/>
              </a:rPr>
              <a:t>Coupling cell:</a:t>
            </a:r>
            <a:endParaRPr lang="en-US" sz="1800" dirty="0">
              <a:solidFill>
                <a:srgbClr val="00A6EB"/>
              </a:solidFill>
              <a:cs typeface="Times New Roman" pitchFamily="18" charset="0"/>
            </a:endParaRPr>
          </a:p>
          <a:p>
            <a:pPr marL="285750" indent="-285750">
              <a:buFont typeface="Arial" pitchFamily="34" charset="0"/>
              <a:buChar char="•"/>
            </a:pPr>
            <a:r>
              <a:rPr lang="en-US" sz="1800" dirty="0" smtClean="0">
                <a:solidFill>
                  <a:srgbClr val="000000"/>
                </a:solidFill>
                <a:cs typeface="Times New Roman" pitchFamily="18" charset="0"/>
              </a:rPr>
              <a:t>Optimize isolation between channels. For this reason good matching of intermediate stages is needed.</a:t>
            </a:r>
          </a:p>
          <a:p>
            <a:pPr marL="285750" indent="-285750">
              <a:buFont typeface="Arial" pitchFamily="34" charset="0"/>
              <a:buChar char="•"/>
            </a:pPr>
            <a:r>
              <a:rPr lang="en-US" sz="1800" dirty="0" smtClean="0">
                <a:solidFill>
                  <a:srgbClr val="000000"/>
                </a:solidFill>
                <a:cs typeface="Times New Roman" pitchFamily="18" charset="0"/>
              </a:rPr>
              <a:t>Two possible variants. With couplers or splitters.</a:t>
            </a:r>
          </a:p>
          <a:p>
            <a:endParaRPr lang="en-US" sz="1600" dirty="0" smtClean="0">
              <a:solidFill>
                <a:srgbClr val="000000"/>
              </a:solidFill>
              <a:cs typeface="Times New Roman" pitchFamily="18" charset="0"/>
            </a:endParaRPr>
          </a:p>
          <a:p>
            <a:endParaRPr lang="en-US" sz="1600" dirty="0">
              <a:solidFill>
                <a:srgbClr val="000000"/>
              </a:solidFill>
              <a:cs typeface="Times New Roman" pitchFamily="18" charset="0"/>
            </a:endParaRPr>
          </a:p>
          <a:p>
            <a:endParaRPr lang="en-US" sz="1600" dirty="0">
              <a:solidFill>
                <a:srgbClr val="000000"/>
              </a:solidFill>
              <a:cs typeface="Times New Roman" pitchFamily="18" charset="0"/>
            </a:endParaRPr>
          </a:p>
        </p:txBody>
      </p:sp>
      <p:sp>
        <p:nvSpPr>
          <p:cNvPr id="148" name="TextBox 147"/>
          <p:cNvSpPr txBox="1"/>
          <p:nvPr/>
        </p:nvSpPr>
        <p:spPr>
          <a:xfrm>
            <a:off x="25656587" y="15452831"/>
            <a:ext cx="2376188" cy="276999"/>
          </a:xfrm>
          <a:prstGeom prst="rect">
            <a:avLst/>
          </a:prstGeom>
          <a:noFill/>
        </p:spPr>
        <p:txBody>
          <a:bodyPr wrap="square">
            <a:spAutoFit/>
          </a:bodyPr>
          <a:lstStyle/>
          <a:p>
            <a:pPr>
              <a:defRPr/>
            </a:pPr>
            <a:r>
              <a:rPr lang="en-US" sz="1200" dirty="0" smtClean="0">
                <a:latin typeface="+mj-lt"/>
              </a:rPr>
              <a:t>Output (</a:t>
            </a:r>
            <a:r>
              <a:rPr lang="en-US" sz="1200" dirty="0" err="1" smtClean="0">
                <a:latin typeface="+mj-lt"/>
              </a:rPr>
              <a:t>signal+pilot</a:t>
            </a:r>
            <a:r>
              <a:rPr lang="en-US" sz="1200" dirty="0" smtClean="0">
                <a:latin typeface="+mj-lt"/>
              </a:rPr>
              <a:t>)</a:t>
            </a:r>
            <a:endParaRPr lang="en-US" sz="1200" dirty="0">
              <a:latin typeface="+mj-lt"/>
            </a:endParaRPr>
          </a:p>
        </p:txBody>
      </p:sp>
      <p:cxnSp>
        <p:nvCxnSpPr>
          <p:cNvPr id="208" name="Straight Arrow Connector 4"/>
          <p:cNvCxnSpPr>
            <a:cxnSpLocks noChangeShapeType="1"/>
          </p:cNvCxnSpPr>
          <p:nvPr/>
        </p:nvCxnSpPr>
        <p:spPr bwMode="auto">
          <a:xfrm flipV="1">
            <a:off x="26506745" y="15240478"/>
            <a:ext cx="919730" cy="1"/>
          </a:xfrm>
          <a:prstGeom prst="straightConnector1">
            <a:avLst/>
          </a:prstGeom>
          <a:noFill/>
          <a:ln w="25400" algn="ctr">
            <a:solidFill>
              <a:srgbClr val="00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0" name="Straight Arrow Connector 4"/>
          <p:cNvCxnSpPr>
            <a:cxnSpLocks noChangeShapeType="1"/>
          </p:cNvCxnSpPr>
          <p:nvPr/>
        </p:nvCxnSpPr>
        <p:spPr bwMode="auto">
          <a:xfrm>
            <a:off x="23298327" y="14904189"/>
            <a:ext cx="1885773" cy="0"/>
          </a:xfrm>
          <a:prstGeom prst="straightConnector1">
            <a:avLst/>
          </a:prstGeom>
          <a:noFill/>
          <a:ln w="25400" algn="ctr">
            <a:solidFill>
              <a:srgbClr val="00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2" name="Straight Arrow Connector 4"/>
          <p:cNvCxnSpPr>
            <a:cxnSpLocks noChangeShapeType="1"/>
          </p:cNvCxnSpPr>
          <p:nvPr/>
        </p:nvCxnSpPr>
        <p:spPr bwMode="auto">
          <a:xfrm flipV="1">
            <a:off x="25489732" y="15558830"/>
            <a:ext cx="0" cy="500573"/>
          </a:xfrm>
          <a:prstGeom prst="straightConnector1">
            <a:avLst/>
          </a:prstGeom>
          <a:noFill/>
          <a:ln w="25400" algn="ctr">
            <a:solidFill>
              <a:srgbClr val="00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593" name="Rectangle 14592"/>
          <p:cNvSpPr/>
          <p:nvPr/>
        </p:nvSpPr>
        <p:spPr bwMode="auto">
          <a:xfrm>
            <a:off x="22721207" y="20277738"/>
            <a:ext cx="4451713" cy="266393"/>
          </a:xfrm>
          <a:prstGeom prst="rect">
            <a:avLst/>
          </a:prstGeom>
          <a:noFill/>
          <a:ln w="38100" cap="flat" cmpd="sng" algn="ctr">
            <a:solidFill>
              <a:srgbClr val="CC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18" name="Text Box 269"/>
          <p:cNvSpPr txBox="1">
            <a:spLocks noChangeArrowheads="1"/>
          </p:cNvSpPr>
          <p:nvPr/>
        </p:nvSpPr>
        <p:spPr bwMode="auto">
          <a:xfrm>
            <a:off x="2510977" y="34425919"/>
            <a:ext cx="1589132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200" b="1" dirty="0" smtClean="0">
                <a:solidFill>
                  <a:srgbClr val="00A6EB"/>
                </a:solidFill>
              </a:rPr>
              <a:t>Calibration of Amplitude Drifts :</a:t>
            </a:r>
            <a:endParaRPr lang="en-US" sz="3200" b="1" dirty="0">
              <a:solidFill>
                <a:srgbClr val="00A6EB"/>
              </a:solidFill>
            </a:endParaRPr>
          </a:p>
        </p:txBody>
      </p:sp>
      <mc:AlternateContent xmlns:mc="http://schemas.openxmlformats.org/markup-compatibility/2006" xmlns:a14="http://schemas.microsoft.com/office/drawing/2010/main">
        <mc:Choice Requires="a14">
          <p:sp>
            <p:nvSpPr>
              <p:cNvPr id="14594" name="Rectangle 14593"/>
              <p:cNvSpPr/>
              <p:nvPr/>
            </p:nvSpPr>
            <p:spPr>
              <a:xfrm>
                <a:off x="2203214" y="34820194"/>
                <a:ext cx="3263260" cy="2334998"/>
              </a:xfrm>
              <a:prstGeom prst="rect">
                <a:avLst/>
              </a:prstGeom>
            </p:spPr>
            <p:txBody>
              <a:bodyPr wrap="square">
                <a:spAutoFit/>
              </a:bodyPr>
              <a:lstStyle/>
              <a:p>
                <a:r>
                  <a:rPr lang="de-DE" dirty="0"/>
                  <a:t> </a:t>
                </a:r>
                <a:endParaRPr lang="en-US" dirty="0"/>
              </a:p>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de-DE" sz="3200" i="1">
                              <a:latin typeface="Cambria Math"/>
                            </a:rPr>
                            <m:t>𝐴</m:t>
                          </m:r>
                        </m:e>
                        <m:sub>
                          <m:r>
                            <a:rPr lang="de-DE" sz="3200" i="1">
                              <a:latin typeface="Cambria Math"/>
                            </a:rPr>
                            <m:t>𝑟</m:t>
                          </m:r>
                        </m:sub>
                      </m:sSub>
                      <m:r>
                        <a:rPr lang="de-DE" sz="3200" i="1">
                          <a:latin typeface="Cambria Math"/>
                        </a:rPr>
                        <m:t>∙∆</m:t>
                      </m:r>
                      <m:sSub>
                        <m:sSubPr>
                          <m:ctrlPr>
                            <a:rPr lang="en-US" sz="3200" i="1">
                              <a:latin typeface="Cambria Math"/>
                            </a:rPr>
                          </m:ctrlPr>
                        </m:sSubPr>
                        <m:e>
                          <m:r>
                            <a:rPr lang="de-DE" sz="3200" i="1">
                              <a:latin typeface="Cambria Math"/>
                            </a:rPr>
                            <m:t>𝐴</m:t>
                          </m:r>
                        </m:e>
                        <m:sub>
                          <m:r>
                            <a:rPr lang="de-DE" sz="3200" i="1">
                              <a:latin typeface="Cambria Math"/>
                            </a:rPr>
                            <m:t>𝑟</m:t>
                          </m:r>
                        </m:sub>
                      </m:sSub>
                      <m:r>
                        <a:rPr lang="de-DE" sz="3200" i="1">
                          <a:latin typeface="Cambria Math"/>
                        </a:rPr>
                        <m:t>=</m:t>
                      </m:r>
                      <m:sSub>
                        <m:sSubPr>
                          <m:ctrlPr>
                            <a:rPr lang="en-US" sz="3200" i="1">
                              <a:latin typeface="Cambria Math"/>
                            </a:rPr>
                          </m:ctrlPr>
                        </m:sSubPr>
                        <m:e>
                          <m:r>
                            <a:rPr lang="de-DE" sz="3200" i="1">
                              <a:latin typeface="Cambria Math"/>
                            </a:rPr>
                            <m:t>𝐴</m:t>
                          </m:r>
                        </m:e>
                        <m:sub>
                          <m:r>
                            <a:rPr lang="de-DE" sz="3200" i="1">
                              <a:latin typeface="Cambria Math"/>
                            </a:rPr>
                            <m:t>𝑟𝑟</m:t>
                          </m:r>
                        </m:sub>
                      </m:sSub>
                    </m:oMath>
                  </m:oMathPara>
                </a14:m>
                <a:endParaRPr lang="en-US" sz="3200" dirty="0">
                  <a:latin typeface="+mn-lt"/>
                </a:endParaRPr>
              </a:p>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de-DE" sz="3200" i="1">
                              <a:latin typeface="Cambria Math"/>
                            </a:rPr>
                            <m:t>𝐴</m:t>
                          </m:r>
                        </m:e>
                        <m:sub>
                          <m:r>
                            <a:rPr lang="de-DE" sz="3200" i="1">
                              <a:latin typeface="Cambria Math"/>
                            </a:rPr>
                            <m:t>𝑝</m:t>
                          </m:r>
                        </m:sub>
                      </m:sSub>
                      <m:r>
                        <a:rPr lang="de-DE" sz="3200" i="1">
                          <a:latin typeface="Cambria Math"/>
                        </a:rPr>
                        <m:t>∙∆</m:t>
                      </m:r>
                      <m:sSub>
                        <m:sSubPr>
                          <m:ctrlPr>
                            <a:rPr lang="en-US" sz="3200" i="1">
                              <a:latin typeface="Cambria Math"/>
                            </a:rPr>
                          </m:ctrlPr>
                        </m:sSubPr>
                        <m:e>
                          <m:r>
                            <a:rPr lang="de-DE" sz="3200" i="1">
                              <a:latin typeface="Cambria Math"/>
                            </a:rPr>
                            <m:t>𝐴</m:t>
                          </m:r>
                        </m:e>
                        <m:sub>
                          <m:r>
                            <a:rPr lang="de-DE" sz="3200" i="1">
                              <a:latin typeface="Cambria Math"/>
                            </a:rPr>
                            <m:t>𝑟</m:t>
                          </m:r>
                        </m:sub>
                      </m:sSub>
                      <m:r>
                        <a:rPr lang="de-DE" sz="3200" i="1">
                          <a:latin typeface="Cambria Math"/>
                        </a:rPr>
                        <m:t>=</m:t>
                      </m:r>
                      <m:sSub>
                        <m:sSubPr>
                          <m:ctrlPr>
                            <a:rPr lang="en-US" sz="3200" i="1">
                              <a:latin typeface="Cambria Math"/>
                            </a:rPr>
                          </m:ctrlPr>
                        </m:sSubPr>
                        <m:e>
                          <m:r>
                            <a:rPr lang="de-DE" sz="3200" i="1">
                              <a:latin typeface="Cambria Math"/>
                            </a:rPr>
                            <m:t>𝐴</m:t>
                          </m:r>
                        </m:e>
                        <m:sub>
                          <m:r>
                            <a:rPr lang="de-DE" sz="3200" i="1">
                              <a:latin typeface="Cambria Math"/>
                            </a:rPr>
                            <m:t>𝑝𝑟</m:t>
                          </m:r>
                        </m:sub>
                      </m:sSub>
                    </m:oMath>
                  </m:oMathPara>
                </a14:m>
                <a:endParaRPr lang="en-US" sz="3200" dirty="0">
                  <a:latin typeface="+mn-lt"/>
                </a:endParaRPr>
              </a:p>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de-DE" sz="3200" i="1">
                              <a:latin typeface="Cambria Math"/>
                            </a:rPr>
                            <m:t>𝐴</m:t>
                          </m:r>
                        </m:e>
                        <m:sub>
                          <m:r>
                            <a:rPr lang="de-DE" sz="3200" i="1">
                              <a:latin typeface="Cambria Math"/>
                            </a:rPr>
                            <m:t>𝑐</m:t>
                          </m:r>
                        </m:sub>
                      </m:sSub>
                      <m:r>
                        <a:rPr lang="de-DE" sz="3200" i="1">
                          <a:latin typeface="Cambria Math"/>
                        </a:rPr>
                        <m:t>∙∆</m:t>
                      </m:r>
                      <m:sSub>
                        <m:sSubPr>
                          <m:ctrlPr>
                            <a:rPr lang="en-US" sz="3200" i="1">
                              <a:latin typeface="Cambria Math"/>
                            </a:rPr>
                          </m:ctrlPr>
                        </m:sSubPr>
                        <m:e>
                          <m:r>
                            <a:rPr lang="de-DE" sz="3200" i="1">
                              <a:latin typeface="Cambria Math"/>
                            </a:rPr>
                            <m:t>𝐴</m:t>
                          </m:r>
                        </m:e>
                        <m:sub>
                          <m:r>
                            <a:rPr lang="de-DE" sz="3200" i="1">
                              <a:latin typeface="Cambria Math"/>
                            </a:rPr>
                            <m:t>𝑐</m:t>
                          </m:r>
                        </m:sub>
                      </m:sSub>
                      <m:r>
                        <a:rPr lang="de-DE" sz="3200" i="1">
                          <a:latin typeface="Cambria Math"/>
                        </a:rPr>
                        <m:t>=</m:t>
                      </m:r>
                      <m:sSub>
                        <m:sSubPr>
                          <m:ctrlPr>
                            <a:rPr lang="en-US" sz="3200" i="1">
                              <a:latin typeface="Cambria Math"/>
                            </a:rPr>
                          </m:ctrlPr>
                        </m:sSubPr>
                        <m:e>
                          <m:r>
                            <a:rPr lang="de-DE" sz="3200" i="1">
                              <a:latin typeface="Cambria Math"/>
                            </a:rPr>
                            <m:t>𝐴</m:t>
                          </m:r>
                        </m:e>
                        <m:sub>
                          <m:r>
                            <a:rPr lang="de-DE" sz="3200" i="1">
                              <a:latin typeface="Cambria Math"/>
                            </a:rPr>
                            <m:t>𝑐𝑐</m:t>
                          </m:r>
                        </m:sub>
                      </m:sSub>
                    </m:oMath>
                  </m:oMathPara>
                </a14:m>
                <a:endParaRPr lang="en-US" sz="3200" dirty="0">
                  <a:latin typeface="+mn-lt"/>
                </a:endParaRPr>
              </a:p>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de-DE" sz="3200" i="1">
                              <a:latin typeface="Cambria Math"/>
                            </a:rPr>
                            <m:t>𝐴</m:t>
                          </m:r>
                        </m:e>
                        <m:sub>
                          <m:r>
                            <a:rPr lang="de-DE" sz="3200" i="1">
                              <a:latin typeface="Cambria Math"/>
                            </a:rPr>
                            <m:t>𝑝</m:t>
                          </m:r>
                        </m:sub>
                      </m:sSub>
                      <m:r>
                        <a:rPr lang="de-DE" sz="3200" i="1">
                          <a:latin typeface="Cambria Math"/>
                        </a:rPr>
                        <m:t>∙∆</m:t>
                      </m:r>
                      <m:sSub>
                        <m:sSubPr>
                          <m:ctrlPr>
                            <a:rPr lang="en-US" sz="3200" i="1">
                              <a:latin typeface="Cambria Math"/>
                            </a:rPr>
                          </m:ctrlPr>
                        </m:sSubPr>
                        <m:e>
                          <m:r>
                            <a:rPr lang="de-DE" sz="3200" i="1">
                              <a:latin typeface="Cambria Math"/>
                            </a:rPr>
                            <m:t>𝐴</m:t>
                          </m:r>
                        </m:e>
                        <m:sub>
                          <m:r>
                            <a:rPr lang="de-DE" sz="3200" i="1">
                              <a:latin typeface="Cambria Math"/>
                            </a:rPr>
                            <m:t>𝑐</m:t>
                          </m:r>
                        </m:sub>
                      </m:sSub>
                      <m:r>
                        <a:rPr lang="de-DE" sz="3200" i="1">
                          <a:latin typeface="Cambria Math"/>
                        </a:rPr>
                        <m:t>=</m:t>
                      </m:r>
                      <m:sSub>
                        <m:sSubPr>
                          <m:ctrlPr>
                            <a:rPr lang="en-US" sz="3200" i="1">
                              <a:latin typeface="Cambria Math"/>
                            </a:rPr>
                          </m:ctrlPr>
                        </m:sSubPr>
                        <m:e>
                          <m:r>
                            <a:rPr lang="de-DE" sz="3200" i="1">
                              <a:latin typeface="Cambria Math"/>
                            </a:rPr>
                            <m:t>𝐴</m:t>
                          </m:r>
                        </m:e>
                        <m:sub>
                          <m:r>
                            <a:rPr lang="de-DE" sz="3200" i="1">
                              <a:latin typeface="Cambria Math"/>
                            </a:rPr>
                            <m:t>𝑝𝑐</m:t>
                          </m:r>
                        </m:sub>
                      </m:sSub>
                    </m:oMath>
                  </m:oMathPara>
                </a14:m>
                <a:endParaRPr lang="en-US" sz="3200" dirty="0">
                  <a:latin typeface="+mn-lt"/>
                </a:endParaRPr>
              </a:p>
            </p:txBody>
          </p:sp>
        </mc:Choice>
        <mc:Fallback xmlns="">
          <p:sp>
            <p:nvSpPr>
              <p:cNvPr id="14594" name="Rectangle 14593"/>
              <p:cNvSpPr>
                <a:spLocks noRot="1" noChangeAspect="1" noMove="1" noResize="1" noEditPoints="1" noAdjustHandles="1" noChangeArrowheads="1" noChangeShapeType="1" noTextEdit="1"/>
              </p:cNvSpPr>
              <p:nvPr/>
            </p:nvSpPr>
            <p:spPr>
              <a:xfrm>
                <a:off x="2203214" y="34820194"/>
                <a:ext cx="3263260" cy="2334998"/>
              </a:xfrm>
              <a:prstGeom prst="rect">
                <a:avLst/>
              </a:prstGeom>
              <a:blipFill rotWithShape="1">
                <a:blip r:embed="rId25"/>
                <a:stretch>
                  <a:fillRect/>
                </a:stretch>
              </a:blipFill>
            </p:spPr>
            <p:txBody>
              <a:bodyPr/>
              <a:lstStyle/>
              <a:p>
                <a:r>
                  <a:rPr lang="en-US">
                    <a:noFill/>
                  </a:rPr>
                  <a:t> </a:t>
                </a:r>
              </a:p>
            </p:txBody>
          </p:sp>
        </mc:Fallback>
      </mc:AlternateContent>
      <p:sp>
        <p:nvSpPr>
          <p:cNvPr id="221" name="Text Box 234"/>
          <p:cNvSpPr txBox="1">
            <a:spLocks noChangeArrowheads="1"/>
          </p:cNvSpPr>
          <p:nvPr/>
        </p:nvSpPr>
        <p:spPr bwMode="auto">
          <a:xfrm>
            <a:off x="5104447" y="35033554"/>
            <a:ext cx="79649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dirty="0" smtClean="0">
                <a:latin typeface="+mn-lt"/>
              </a:rPr>
              <a:t> </a:t>
            </a:r>
            <a:r>
              <a:rPr lang="en-US" sz="2400" dirty="0" smtClean="0">
                <a:latin typeface="+mn-lt"/>
              </a:rPr>
              <a:t>- Reference passing through the reference channel</a:t>
            </a:r>
            <a:r>
              <a:rPr lang="en-US" sz="2400" dirty="0" smtClean="0"/>
              <a:t>.</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sp>
        <p:nvSpPr>
          <p:cNvPr id="222" name="Text Box 234"/>
          <p:cNvSpPr txBox="1">
            <a:spLocks noChangeArrowheads="1"/>
          </p:cNvSpPr>
          <p:nvPr/>
        </p:nvSpPr>
        <p:spPr bwMode="auto">
          <a:xfrm>
            <a:off x="5126221" y="35563318"/>
            <a:ext cx="79649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dirty="0" smtClean="0">
                <a:latin typeface="+mn-lt"/>
              </a:rPr>
              <a:t> </a:t>
            </a:r>
            <a:r>
              <a:rPr lang="en-US" sz="2400" dirty="0" smtClean="0">
                <a:latin typeface="+mn-lt"/>
              </a:rPr>
              <a:t>- Pilot passing through the reference channel</a:t>
            </a:r>
            <a:r>
              <a:rPr lang="en-US" sz="2400" dirty="0" smtClean="0"/>
              <a:t>.</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sp>
        <p:nvSpPr>
          <p:cNvPr id="223" name="Text Box 234"/>
          <p:cNvSpPr txBox="1">
            <a:spLocks noChangeArrowheads="1"/>
          </p:cNvSpPr>
          <p:nvPr/>
        </p:nvSpPr>
        <p:spPr bwMode="auto">
          <a:xfrm>
            <a:off x="5133481" y="36078568"/>
            <a:ext cx="79649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dirty="0" smtClean="0">
                <a:latin typeface="+mn-lt"/>
              </a:rPr>
              <a:t> </a:t>
            </a:r>
            <a:r>
              <a:rPr lang="en-US" sz="2400" dirty="0" smtClean="0">
                <a:latin typeface="+mn-lt"/>
              </a:rPr>
              <a:t>- Cavity signal passing through the cavity channel</a:t>
            </a:r>
            <a:r>
              <a:rPr lang="en-US" sz="2400" dirty="0" smtClean="0"/>
              <a:t>.</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p:sp>
        <p:nvSpPr>
          <p:cNvPr id="224" name="Text Box 234"/>
          <p:cNvSpPr txBox="1">
            <a:spLocks noChangeArrowheads="1"/>
          </p:cNvSpPr>
          <p:nvPr/>
        </p:nvSpPr>
        <p:spPr bwMode="auto">
          <a:xfrm>
            <a:off x="5135557" y="36563594"/>
            <a:ext cx="7964978"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dirty="0" smtClean="0">
                <a:latin typeface="+mn-lt"/>
              </a:rPr>
              <a:t> </a:t>
            </a:r>
            <a:r>
              <a:rPr lang="en-US" sz="2400" dirty="0" smtClean="0">
                <a:latin typeface="+mn-lt"/>
              </a:rPr>
              <a:t>- Pilot passing through the cavity channel</a:t>
            </a:r>
            <a:r>
              <a:rPr lang="en-US" sz="2400" dirty="0" smtClean="0"/>
              <a:t>.</a:t>
            </a:r>
            <a:endParaRPr lang="en-US" sz="2400" dirty="0"/>
          </a:p>
          <a:p>
            <a:pPr algn="just"/>
            <a:r>
              <a:rPr lang="en-US" sz="2000" dirty="0" smtClean="0"/>
              <a:t> </a:t>
            </a:r>
          </a:p>
          <a:p>
            <a:pPr algn="just"/>
            <a:endParaRPr lang="en-US" sz="2000" dirty="0" smtClean="0"/>
          </a:p>
          <a:p>
            <a:pPr algn="just"/>
            <a:endParaRPr lang="en-US" sz="1600" dirty="0"/>
          </a:p>
          <a:p>
            <a:endParaRPr lang="en-US" sz="1600" dirty="0"/>
          </a:p>
          <a:p>
            <a:endParaRPr lang="en-US" sz="1600" dirty="0">
              <a:solidFill>
                <a:srgbClr val="000000"/>
              </a:solidFill>
            </a:endParaRPr>
          </a:p>
        </p:txBody>
      </p:sp>
      <mc:AlternateContent xmlns:mc="http://schemas.openxmlformats.org/markup-compatibility/2006" xmlns:a14="http://schemas.microsoft.com/office/drawing/2010/main">
        <mc:Choice Requires="a14">
          <p:sp>
            <p:nvSpPr>
              <p:cNvPr id="14595" name="Rectangle 14594"/>
              <p:cNvSpPr/>
              <p:nvPr/>
            </p:nvSpPr>
            <p:spPr>
              <a:xfrm>
                <a:off x="12021353" y="35420726"/>
                <a:ext cx="7721872" cy="13156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600" i="1">
                              <a:latin typeface="Cambria Math"/>
                            </a:rPr>
                          </m:ctrlPr>
                        </m:fPr>
                        <m:num>
                          <m:sSub>
                            <m:sSubPr>
                              <m:ctrlPr>
                                <a:rPr lang="en-US" sz="3600" i="1">
                                  <a:latin typeface="Cambria Math"/>
                                </a:rPr>
                              </m:ctrlPr>
                            </m:sSubPr>
                            <m:e>
                              <m:r>
                                <a:rPr lang="de-DE" sz="3600" i="1">
                                  <a:latin typeface="Cambria Math"/>
                                </a:rPr>
                                <m:t>𝐴</m:t>
                              </m:r>
                            </m:e>
                            <m:sub>
                              <m:r>
                                <a:rPr lang="de-DE" sz="3600" i="1">
                                  <a:latin typeface="Cambria Math"/>
                                </a:rPr>
                                <m:t>𝑐𝑐</m:t>
                              </m:r>
                            </m:sub>
                          </m:sSub>
                        </m:num>
                        <m:den>
                          <m:sSub>
                            <m:sSubPr>
                              <m:ctrlPr>
                                <a:rPr lang="en-US" sz="3600" i="1">
                                  <a:latin typeface="Cambria Math"/>
                                </a:rPr>
                              </m:ctrlPr>
                            </m:sSubPr>
                            <m:e>
                              <m:r>
                                <a:rPr lang="de-DE" sz="3600" i="1">
                                  <a:latin typeface="Cambria Math"/>
                                </a:rPr>
                                <m:t>𝐴</m:t>
                              </m:r>
                            </m:e>
                            <m:sub>
                              <m:r>
                                <a:rPr lang="de-DE" sz="3600" i="1">
                                  <a:latin typeface="Cambria Math"/>
                                </a:rPr>
                                <m:t>𝑝𝑐</m:t>
                              </m:r>
                            </m:sub>
                          </m:sSub>
                        </m:den>
                      </m:f>
                      <m:r>
                        <a:rPr lang="de-DE" sz="3600" i="1">
                          <a:latin typeface="Cambria Math"/>
                        </a:rPr>
                        <m:t>∙</m:t>
                      </m:r>
                      <m:f>
                        <m:fPr>
                          <m:ctrlPr>
                            <a:rPr lang="en-US" sz="3600" i="1">
                              <a:latin typeface="Cambria Math"/>
                            </a:rPr>
                          </m:ctrlPr>
                        </m:fPr>
                        <m:num>
                          <m:sSub>
                            <m:sSubPr>
                              <m:ctrlPr>
                                <a:rPr lang="en-US" sz="3600" i="1">
                                  <a:latin typeface="Cambria Math"/>
                                </a:rPr>
                              </m:ctrlPr>
                            </m:sSubPr>
                            <m:e>
                              <m:r>
                                <a:rPr lang="de-DE" sz="3600" i="1">
                                  <a:latin typeface="Cambria Math"/>
                                </a:rPr>
                                <m:t>𝐴</m:t>
                              </m:r>
                            </m:e>
                            <m:sub>
                              <m:r>
                                <a:rPr lang="de-DE" sz="3600" i="1">
                                  <a:latin typeface="Cambria Math"/>
                                </a:rPr>
                                <m:t>𝑝𝑟</m:t>
                              </m:r>
                            </m:sub>
                          </m:sSub>
                        </m:num>
                        <m:den>
                          <m:sSub>
                            <m:sSubPr>
                              <m:ctrlPr>
                                <a:rPr lang="en-US" sz="3600" i="1">
                                  <a:latin typeface="Cambria Math"/>
                                </a:rPr>
                              </m:ctrlPr>
                            </m:sSubPr>
                            <m:e>
                              <m:r>
                                <a:rPr lang="de-DE" sz="3600" i="1">
                                  <a:latin typeface="Cambria Math"/>
                                </a:rPr>
                                <m:t>𝐴</m:t>
                              </m:r>
                            </m:e>
                            <m:sub>
                              <m:r>
                                <a:rPr lang="de-DE" sz="3600" i="1">
                                  <a:latin typeface="Cambria Math"/>
                                </a:rPr>
                                <m:t>𝑟𝑟</m:t>
                              </m:r>
                            </m:sub>
                          </m:sSub>
                        </m:den>
                      </m:f>
                      <m:r>
                        <a:rPr lang="de-DE" sz="3600" i="1">
                          <a:latin typeface="Cambria Math"/>
                        </a:rPr>
                        <m:t>=</m:t>
                      </m:r>
                      <m:f>
                        <m:fPr>
                          <m:ctrlPr>
                            <a:rPr lang="en-US" sz="3600" i="1">
                              <a:latin typeface="Cambria Math"/>
                            </a:rPr>
                          </m:ctrlPr>
                        </m:fPr>
                        <m:num>
                          <m:sSub>
                            <m:sSubPr>
                              <m:ctrlPr>
                                <a:rPr lang="en-US" sz="3600" i="1">
                                  <a:latin typeface="Cambria Math"/>
                                </a:rPr>
                              </m:ctrlPr>
                            </m:sSubPr>
                            <m:e>
                              <m:r>
                                <a:rPr lang="de-DE" sz="3600" i="1">
                                  <a:latin typeface="Cambria Math"/>
                                </a:rPr>
                                <m:t>𝐴</m:t>
                              </m:r>
                            </m:e>
                            <m:sub>
                              <m:r>
                                <a:rPr lang="de-DE" sz="3600" i="1">
                                  <a:latin typeface="Cambria Math"/>
                                </a:rPr>
                                <m:t>𝑐</m:t>
                              </m:r>
                            </m:sub>
                          </m:sSub>
                          <m:r>
                            <a:rPr lang="de-DE" sz="3600" i="1">
                              <a:latin typeface="Cambria Math"/>
                            </a:rPr>
                            <m:t>∙∆</m:t>
                          </m:r>
                          <m:sSub>
                            <m:sSubPr>
                              <m:ctrlPr>
                                <a:rPr lang="en-US" sz="3600" i="1">
                                  <a:latin typeface="Cambria Math"/>
                                </a:rPr>
                              </m:ctrlPr>
                            </m:sSubPr>
                            <m:e>
                              <m:r>
                                <a:rPr lang="de-DE" sz="3600" i="1">
                                  <a:latin typeface="Cambria Math"/>
                                </a:rPr>
                                <m:t>𝐴</m:t>
                              </m:r>
                            </m:e>
                            <m:sub>
                              <m:r>
                                <a:rPr lang="de-DE" sz="3600" i="1">
                                  <a:latin typeface="Cambria Math"/>
                                </a:rPr>
                                <m:t>𝑐</m:t>
                              </m:r>
                            </m:sub>
                          </m:sSub>
                        </m:num>
                        <m:den>
                          <m:sSub>
                            <m:sSubPr>
                              <m:ctrlPr>
                                <a:rPr lang="en-US" sz="3600" i="1">
                                  <a:latin typeface="Cambria Math"/>
                                </a:rPr>
                              </m:ctrlPr>
                            </m:sSubPr>
                            <m:e>
                              <m:r>
                                <a:rPr lang="de-DE" sz="3600" i="1">
                                  <a:latin typeface="Cambria Math"/>
                                </a:rPr>
                                <m:t>𝐴</m:t>
                              </m:r>
                            </m:e>
                            <m:sub>
                              <m:r>
                                <a:rPr lang="de-DE" sz="3600" i="1">
                                  <a:latin typeface="Cambria Math"/>
                                </a:rPr>
                                <m:t>𝑝</m:t>
                              </m:r>
                            </m:sub>
                          </m:sSub>
                          <m:r>
                            <a:rPr lang="de-DE" sz="3600" i="1">
                              <a:latin typeface="Cambria Math"/>
                            </a:rPr>
                            <m:t>∙∆</m:t>
                          </m:r>
                          <m:sSub>
                            <m:sSubPr>
                              <m:ctrlPr>
                                <a:rPr lang="en-US" sz="3600" i="1">
                                  <a:latin typeface="Cambria Math"/>
                                </a:rPr>
                              </m:ctrlPr>
                            </m:sSubPr>
                            <m:e>
                              <m:r>
                                <a:rPr lang="de-DE" sz="3600" i="1">
                                  <a:latin typeface="Cambria Math"/>
                                </a:rPr>
                                <m:t>𝐴</m:t>
                              </m:r>
                            </m:e>
                            <m:sub>
                              <m:r>
                                <a:rPr lang="de-DE" sz="3600" i="1">
                                  <a:latin typeface="Cambria Math"/>
                                </a:rPr>
                                <m:t>𝑐</m:t>
                              </m:r>
                            </m:sub>
                          </m:sSub>
                        </m:den>
                      </m:f>
                      <m:r>
                        <a:rPr lang="de-DE" sz="3600" i="1">
                          <a:latin typeface="Cambria Math"/>
                        </a:rPr>
                        <m:t>∙</m:t>
                      </m:r>
                      <m:f>
                        <m:fPr>
                          <m:ctrlPr>
                            <a:rPr lang="en-US" sz="3600" i="1">
                              <a:latin typeface="Cambria Math"/>
                            </a:rPr>
                          </m:ctrlPr>
                        </m:fPr>
                        <m:num>
                          <m:sSub>
                            <m:sSubPr>
                              <m:ctrlPr>
                                <a:rPr lang="en-US" sz="3600" i="1">
                                  <a:latin typeface="Cambria Math"/>
                                </a:rPr>
                              </m:ctrlPr>
                            </m:sSubPr>
                            <m:e>
                              <m:r>
                                <a:rPr lang="de-DE" sz="3600" i="1">
                                  <a:latin typeface="Cambria Math"/>
                                </a:rPr>
                                <m:t>𝐴</m:t>
                              </m:r>
                            </m:e>
                            <m:sub>
                              <m:r>
                                <a:rPr lang="de-DE" sz="3600" i="1">
                                  <a:latin typeface="Cambria Math"/>
                                </a:rPr>
                                <m:t>𝑝</m:t>
                              </m:r>
                            </m:sub>
                          </m:sSub>
                          <m:r>
                            <a:rPr lang="de-DE" sz="3600" i="1">
                              <a:latin typeface="Cambria Math"/>
                            </a:rPr>
                            <m:t>∙∆</m:t>
                          </m:r>
                          <m:sSub>
                            <m:sSubPr>
                              <m:ctrlPr>
                                <a:rPr lang="en-US" sz="3600" i="1">
                                  <a:latin typeface="Cambria Math"/>
                                </a:rPr>
                              </m:ctrlPr>
                            </m:sSubPr>
                            <m:e>
                              <m:r>
                                <a:rPr lang="de-DE" sz="3600" i="1">
                                  <a:latin typeface="Cambria Math"/>
                                </a:rPr>
                                <m:t>𝐴</m:t>
                              </m:r>
                            </m:e>
                            <m:sub>
                              <m:r>
                                <a:rPr lang="de-DE" sz="3600" i="1">
                                  <a:latin typeface="Cambria Math"/>
                                </a:rPr>
                                <m:t>𝑟</m:t>
                              </m:r>
                            </m:sub>
                          </m:sSub>
                        </m:num>
                        <m:den>
                          <m:sSub>
                            <m:sSubPr>
                              <m:ctrlPr>
                                <a:rPr lang="en-US" sz="3600" i="1">
                                  <a:latin typeface="Cambria Math"/>
                                </a:rPr>
                              </m:ctrlPr>
                            </m:sSubPr>
                            <m:e>
                              <m:r>
                                <a:rPr lang="de-DE" sz="3600" i="1">
                                  <a:latin typeface="Cambria Math"/>
                                </a:rPr>
                                <m:t>𝐴</m:t>
                              </m:r>
                            </m:e>
                            <m:sub>
                              <m:r>
                                <a:rPr lang="de-DE" sz="3600" i="1">
                                  <a:latin typeface="Cambria Math"/>
                                </a:rPr>
                                <m:t>𝑟</m:t>
                              </m:r>
                            </m:sub>
                          </m:sSub>
                          <m:r>
                            <a:rPr lang="de-DE" sz="3600" i="1">
                              <a:latin typeface="Cambria Math"/>
                            </a:rPr>
                            <m:t>∙∆</m:t>
                          </m:r>
                          <m:sSub>
                            <m:sSubPr>
                              <m:ctrlPr>
                                <a:rPr lang="en-US" sz="3600" i="1">
                                  <a:latin typeface="Cambria Math"/>
                                </a:rPr>
                              </m:ctrlPr>
                            </m:sSubPr>
                            <m:e>
                              <m:r>
                                <a:rPr lang="de-DE" sz="3600" i="1">
                                  <a:latin typeface="Cambria Math"/>
                                </a:rPr>
                                <m:t>𝐴</m:t>
                              </m:r>
                            </m:e>
                            <m:sub>
                              <m:r>
                                <a:rPr lang="de-DE" sz="3600" i="1">
                                  <a:latin typeface="Cambria Math"/>
                                </a:rPr>
                                <m:t>𝑟</m:t>
                              </m:r>
                            </m:sub>
                          </m:sSub>
                        </m:den>
                      </m:f>
                      <m:r>
                        <a:rPr lang="de-DE" sz="3600" i="1">
                          <a:latin typeface="Cambria Math"/>
                        </a:rPr>
                        <m:t>=</m:t>
                      </m:r>
                      <m:f>
                        <m:fPr>
                          <m:ctrlPr>
                            <a:rPr lang="en-US" sz="3600" i="1">
                              <a:latin typeface="Cambria Math"/>
                            </a:rPr>
                          </m:ctrlPr>
                        </m:fPr>
                        <m:num>
                          <m:sSub>
                            <m:sSubPr>
                              <m:ctrlPr>
                                <a:rPr lang="en-US" sz="3600" i="1">
                                  <a:latin typeface="Cambria Math"/>
                                </a:rPr>
                              </m:ctrlPr>
                            </m:sSubPr>
                            <m:e>
                              <m:r>
                                <a:rPr lang="de-DE" sz="3600" i="1">
                                  <a:latin typeface="Cambria Math"/>
                                </a:rPr>
                                <m:t>𝐴</m:t>
                              </m:r>
                            </m:e>
                            <m:sub>
                              <m:r>
                                <a:rPr lang="de-DE" sz="3600" i="1">
                                  <a:latin typeface="Cambria Math"/>
                                </a:rPr>
                                <m:t>𝑐</m:t>
                              </m:r>
                            </m:sub>
                          </m:sSub>
                        </m:num>
                        <m:den>
                          <m:sSub>
                            <m:sSubPr>
                              <m:ctrlPr>
                                <a:rPr lang="en-US" sz="3600" i="1">
                                  <a:latin typeface="Cambria Math"/>
                                </a:rPr>
                              </m:ctrlPr>
                            </m:sSubPr>
                            <m:e>
                              <m:r>
                                <a:rPr lang="de-DE" sz="3600" i="1">
                                  <a:latin typeface="Cambria Math"/>
                                </a:rPr>
                                <m:t>𝐴</m:t>
                              </m:r>
                            </m:e>
                            <m:sub>
                              <m:r>
                                <a:rPr lang="de-DE" sz="3600" i="1">
                                  <a:latin typeface="Cambria Math"/>
                                </a:rPr>
                                <m:t>𝑟</m:t>
                              </m:r>
                            </m:sub>
                          </m:sSub>
                        </m:den>
                      </m:f>
                    </m:oMath>
                  </m:oMathPara>
                </a14:m>
                <a:endParaRPr lang="en-US" sz="3600" dirty="0"/>
              </a:p>
            </p:txBody>
          </p:sp>
        </mc:Choice>
        <mc:Fallback xmlns="">
          <p:sp>
            <p:nvSpPr>
              <p:cNvPr id="14595" name="Rectangle 14594"/>
              <p:cNvSpPr>
                <a:spLocks noRot="1" noChangeAspect="1" noMove="1" noResize="1" noEditPoints="1" noAdjustHandles="1" noChangeArrowheads="1" noChangeShapeType="1" noTextEdit="1"/>
              </p:cNvSpPr>
              <p:nvPr/>
            </p:nvSpPr>
            <p:spPr>
              <a:xfrm>
                <a:off x="12021353" y="35420726"/>
                <a:ext cx="7721872" cy="1315681"/>
              </a:xfrm>
              <a:prstGeom prst="rect">
                <a:avLst/>
              </a:prstGeom>
              <a:blipFill rotWithShape="1">
                <a:blip r:embed="rId26"/>
                <a:stretch>
                  <a:fillRect/>
                </a:stretch>
              </a:blipFill>
            </p:spPr>
            <p:txBody>
              <a:bodyPr/>
              <a:lstStyle/>
              <a:p>
                <a:r>
                  <a:rPr lang="en-US">
                    <a:noFill/>
                  </a:rPr>
                  <a:t> </a:t>
                </a:r>
              </a:p>
            </p:txBody>
          </p:sp>
        </mc:Fallback>
      </mc:AlternateContent>
      <p:cxnSp>
        <p:nvCxnSpPr>
          <p:cNvPr id="226" name="Straight Connector 225"/>
          <p:cNvCxnSpPr/>
          <p:nvPr/>
        </p:nvCxnSpPr>
        <p:spPr bwMode="auto">
          <a:xfrm flipV="1">
            <a:off x="15497207" y="35380092"/>
            <a:ext cx="770164" cy="902607"/>
          </a:xfrm>
          <a:prstGeom prst="line">
            <a:avLst/>
          </a:prstGeom>
          <a:noFill/>
          <a:ln w="95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7" name="Straight Connector 226"/>
          <p:cNvCxnSpPr/>
          <p:nvPr/>
        </p:nvCxnSpPr>
        <p:spPr bwMode="auto">
          <a:xfrm flipV="1">
            <a:off x="15508016" y="35972272"/>
            <a:ext cx="770164" cy="902607"/>
          </a:xfrm>
          <a:prstGeom prst="line">
            <a:avLst/>
          </a:prstGeom>
          <a:noFill/>
          <a:ln w="9525"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8" name="Straight Connector 227"/>
          <p:cNvCxnSpPr/>
          <p:nvPr/>
        </p:nvCxnSpPr>
        <p:spPr bwMode="auto">
          <a:xfrm flipV="1">
            <a:off x="16402701" y="35420726"/>
            <a:ext cx="770164" cy="902607"/>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9" name="Straight Connector 228"/>
          <p:cNvCxnSpPr/>
          <p:nvPr/>
        </p:nvCxnSpPr>
        <p:spPr bwMode="auto">
          <a:xfrm flipV="1">
            <a:off x="14596042" y="35972271"/>
            <a:ext cx="770164" cy="902607"/>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Straight Connector 229"/>
          <p:cNvCxnSpPr/>
          <p:nvPr/>
        </p:nvCxnSpPr>
        <p:spPr bwMode="auto">
          <a:xfrm flipV="1">
            <a:off x="17322224" y="35887172"/>
            <a:ext cx="770164" cy="90260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Straight Connector 230"/>
          <p:cNvCxnSpPr/>
          <p:nvPr/>
        </p:nvCxnSpPr>
        <p:spPr bwMode="auto">
          <a:xfrm flipV="1">
            <a:off x="17252827" y="35380091"/>
            <a:ext cx="770164" cy="902607"/>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2" name="Rectangle 231"/>
          <p:cNvSpPr/>
          <p:nvPr/>
        </p:nvSpPr>
        <p:spPr bwMode="auto">
          <a:xfrm>
            <a:off x="18600042" y="35447380"/>
            <a:ext cx="888108" cy="1427498"/>
          </a:xfrm>
          <a:prstGeom prst="rect">
            <a:avLst/>
          </a:prstGeom>
          <a:noFill/>
          <a:ln w="7620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596" name="Rectangle 14595"/>
          <p:cNvSpPr/>
          <p:nvPr/>
        </p:nvSpPr>
        <p:spPr bwMode="auto">
          <a:xfrm>
            <a:off x="20040600" y="12287250"/>
            <a:ext cx="671968" cy="119254"/>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34" name="Rectangle 233"/>
          <p:cNvSpPr/>
          <p:nvPr/>
        </p:nvSpPr>
        <p:spPr bwMode="auto">
          <a:xfrm>
            <a:off x="20640962" y="11867937"/>
            <a:ext cx="671968" cy="119254"/>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4597" name="Rectangle 14596"/>
          <p:cNvSpPr/>
          <p:nvPr/>
        </p:nvSpPr>
        <p:spPr>
          <a:xfrm>
            <a:off x="20365085" y="12433720"/>
            <a:ext cx="551754" cy="276999"/>
          </a:xfrm>
          <a:prstGeom prst="rect">
            <a:avLst/>
          </a:prstGeom>
        </p:spPr>
        <p:txBody>
          <a:bodyPr wrap="none">
            <a:spAutoFit/>
          </a:bodyPr>
          <a:lstStyle/>
          <a:p>
            <a:r>
              <a:rPr lang="en-US" dirty="0" smtClean="0">
                <a:solidFill>
                  <a:srgbClr val="000000"/>
                </a:solidFill>
                <a:cs typeface="Times New Roman" pitchFamily="18" charset="0"/>
              </a:rPr>
              <a:t>-3 dB</a:t>
            </a:r>
            <a:endParaRPr lang="en-US" dirty="0">
              <a:solidFill>
                <a:srgbClr val="000000"/>
              </a:solidFill>
              <a:cs typeface="Times New Roman" pitchFamily="18" charset="0"/>
            </a:endParaRPr>
          </a:p>
        </p:txBody>
      </p:sp>
      <p:sp>
        <p:nvSpPr>
          <p:cNvPr id="236" name="Rectangle 235"/>
          <p:cNvSpPr/>
          <p:nvPr/>
        </p:nvSpPr>
        <p:spPr>
          <a:xfrm>
            <a:off x="21037053" y="11993830"/>
            <a:ext cx="551754" cy="276999"/>
          </a:xfrm>
          <a:prstGeom prst="rect">
            <a:avLst/>
          </a:prstGeom>
        </p:spPr>
        <p:txBody>
          <a:bodyPr wrap="none">
            <a:spAutoFit/>
          </a:bodyPr>
          <a:lstStyle/>
          <a:p>
            <a:r>
              <a:rPr lang="en-US" dirty="0" smtClean="0">
                <a:solidFill>
                  <a:srgbClr val="000000"/>
                </a:solidFill>
                <a:cs typeface="Times New Roman" pitchFamily="18" charset="0"/>
              </a:rPr>
              <a:t>-3 dB</a:t>
            </a:r>
            <a:endParaRPr lang="en-US" dirty="0">
              <a:solidFill>
                <a:srgbClr val="000000"/>
              </a:solidFill>
              <a:cs typeface="Times New Roman" pitchFamily="18" charset="0"/>
            </a:endParaRPr>
          </a:p>
        </p:txBody>
      </p:sp>
      <p:sp>
        <p:nvSpPr>
          <p:cNvPr id="237" name="Rectangle 236"/>
          <p:cNvSpPr/>
          <p:nvPr/>
        </p:nvSpPr>
        <p:spPr bwMode="auto">
          <a:xfrm rot="16200000">
            <a:off x="21107249" y="10942208"/>
            <a:ext cx="671968" cy="119254"/>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38" name="Rectangle 237"/>
          <p:cNvSpPr/>
          <p:nvPr/>
        </p:nvSpPr>
        <p:spPr>
          <a:xfrm>
            <a:off x="21198987" y="10388852"/>
            <a:ext cx="551754" cy="276999"/>
          </a:xfrm>
          <a:prstGeom prst="rect">
            <a:avLst/>
          </a:prstGeom>
        </p:spPr>
        <p:txBody>
          <a:bodyPr wrap="none">
            <a:spAutoFit/>
          </a:bodyPr>
          <a:lstStyle/>
          <a:p>
            <a:r>
              <a:rPr lang="en-US" dirty="0" smtClean="0">
                <a:solidFill>
                  <a:srgbClr val="000000"/>
                </a:solidFill>
                <a:cs typeface="Times New Roman" pitchFamily="18" charset="0"/>
              </a:rPr>
              <a:t>-6 dB</a:t>
            </a:r>
            <a:endParaRPr lang="en-US" dirty="0">
              <a:solidFill>
                <a:srgbClr val="000000"/>
              </a:solidFill>
              <a:cs typeface="Times New Roman" pitchFamily="18" charset="0"/>
            </a:endParaRPr>
          </a:p>
        </p:txBody>
      </p:sp>
      <p:sp>
        <p:nvSpPr>
          <p:cNvPr id="239" name="Rectangle 238"/>
          <p:cNvSpPr/>
          <p:nvPr/>
        </p:nvSpPr>
        <p:spPr bwMode="auto">
          <a:xfrm rot="16200000">
            <a:off x="21590539" y="11614176"/>
            <a:ext cx="671968" cy="119254"/>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40" name="Rectangle 239"/>
          <p:cNvSpPr/>
          <p:nvPr/>
        </p:nvSpPr>
        <p:spPr>
          <a:xfrm>
            <a:off x="21682277" y="11060820"/>
            <a:ext cx="551754" cy="276999"/>
          </a:xfrm>
          <a:prstGeom prst="rect">
            <a:avLst/>
          </a:prstGeom>
        </p:spPr>
        <p:txBody>
          <a:bodyPr wrap="none">
            <a:spAutoFit/>
          </a:bodyPr>
          <a:lstStyle/>
          <a:p>
            <a:r>
              <a:rPr lang="en-US" dirty="0" smtClean="0">
                <a:solidFill>
                  <a:srgbClr val="000000"/>
                </a:solidFill>
                <a:cs typeface="Times New Roman" pitchFamily="18" charset="0"/>
              </a:rPr>
              <a:t>-6 dB</a:t>
            </a:r>
            <a:endParaRPr lang="en-US" dirty="0">
              <a:solidFill>
                <a:srgbClr val="000000"/>
              </a:solidFill>
              <a:cs typeface="Times New Roman" pitchFamily="18" charset="0"/>
            </a:endParaRPr>
          </a:p>
        </p:txBody>
      </p:sp>
      <p:sp>
        <p:nvSpPr>
          <p:cNvPr id="247" name="Rectangle 246"/>
          <p:cNvSpPr/>
          <p:nvPr/>
        </p:nvSpPr>
        <p:spPr>
          <a:xfrm>
            <a:off x="19246809" y="12006585"/>
            <a:ext cx="636713" cy="276999"/>
          </a:xfrm>
          <a:prstGeom prst="rect">
            <a:avLst/>
          </a:prstGeom>
        </p:spPr>
        <p:txBody>
          <a:bodyPr wrap="none">
            <a:spAutoFit/>
          </a:bodyPr>
          <a:lstStyle/>
          <a:p>
            <a:r>
              <a:rPr lang="en-US" dirty="0" smtClean="0">
                <a:solidFill>
                  <a:srgbClr val="C00000"/>
                </a:solidFill>
                <a:cs typeface="Times New Roman" pitchFamily="18" charset="0"/>
              </a:rPr>
              <a:t>-30 dB</a:t>
            </a:r>
            <a:endParaRPr lang="en-US" dirty="0">
              <a:solidFill>
                <a:srgbClr val="C00000"/>
              </a:solidFill>
              <a:cs typeface="Times New Roman" pitchFamily="18" charset="0"/>
            </a:endParaRPr>
          </a:p>
        </p:txBody>
      </p:sp>
      <p:sp>
        <p:nvSpPr>
          <p:cNvPr id="248" name="Rectangle 247"/>
          <p:cNvSpPr/>
          <p:nvPr/>
        </p:nvSpPr>
        <p:spPr>
          <a:xfrm>
            <a:off x="20464206" y="11362022"/>
            <a:ext cx="551754" cy="276999"/>
          </a:xfrm>
          <a:prstGeom prst="rect">
            <a:avLst/>
          </a:prstGeom>
        </p:spPr>
        <p:txBody>
          <a:bodyPr wrap="none">
            <a:spAutoFit/>
          </a:bodyPr>
          <a:lstStyle/>
          <a:p>
            <a:r>
              <a:rPr lang="en-US" dirty="0" smtClean="0">
                <a:solidFill>
                  <a:srgbClr val="0070C0"/>
                </a:solidFill>
                <a:cs typeface="Times New Roman" pitchFamily="18" charset="0"/>
              </a:rPr>
              <a:t>-7 dB</a:t>
            </a:r>
            <a:endParaRPr lang="en-US" dirty="0">
              <a:solidFill>
                <a:srgbClr val="0070C0"/>
              </a:solidFill>
              <a:cs typeface="Times New Roman" pitchFamily="18" charset="0"/>
            </a:endParaRPr>
          </a:p>
        </p:txBody>
      </p:sp>
      <p:cxnSp>
        <p:nvCxnSpPr>
          <p:cNvPr id="14606" name="Straight Arrow Connector 14605"/>
          <p:cNvCxnSpPr/>
          <p:nvPr/>
        </p:nvCxnSpPr>
        <p:spPr bwMode="auto">
          <a:xfrm>
            <a:off x="19488150" y="11867937"/>
            <a:ext cx="638175" cy="277147"/>
          </a:xfrm>
          <a:prstGeom prst="straightConnector1">
            <a:avLst/>
          </a:prstGeom>
          <a:noFill/>
          <a:ln w="9525" cap="flat" cmpd="sng" algn="ctr">
            <a:solidFill>
              <a:srgbClr val="CC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Straight Arrow Connector 250"/>
          <p:cNvCxnSpPr/>
          <p:nvPr/>
        </p:nvCxnSpPr>
        <p:spPr bwMode="auto">
          <a:xfrm flipV="1">
            <a:off x="20590143" y="11639021"/>
            <a:ext cx="0" cy="686109"/>
          </a:xfrm>
          <a:prstGeom prst="straightConnector1">
            <a:avLst/>
          </a:prstGeom>
          <a:noFill/>
          <a:ln w="9525" cap="flat" cmpd="sng" algn="ctr">
            <a:solidFill>
              <a:srgbClr val="0070C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3" name="Rectangle 252"/>
          <p:cNvSpPr/>
          <p:nvPr/>
        </p:nvSpPr>
        <p:spPr>
          <a:xfrm>
            <a:off x="19760456" y="11078779"/>
            <a:ext cx="636713" cy="276999"/>
          </a:xfrm>
          <a:prstGeom prst="rect">
            <a:avLst/>
          </a:prstGeom>
        </p:spPr>
        <p:txBody>
          <a:bodyPr wrap="none">
            <a:spAutoFit/>
          </a:bodyPr>
          <a:lstStyle/>
          <a:p>
            <a:r>
              <a:rPr lang="en-US" dirty="0" smtClean="0">
                <a:solidFill>
                  <a:srgbClr val="C00000"/>
                </a:solidFill>
                <a:cs typeface="Times New Roman" pitchFamily="18" charset="0"/>
              </a:rPr>
              <a:t>-30 dB</a:t>
            </a:r>
            <a:endParaRPr lang="en-US" dirty="0">
              <a:solidFill>
                <a:srgbClr val="C00000"/>
              </a:solidFill>
              <a:cs typeface="Times New Roman" pitchFamily="18" charset="0"/>
            </a:endParaRPr>
          </a:p>
        </p:txBody>
      </p:sp>
      <p:sp>
        <p:nvSpPr>
          <p:cNvPr id="254" name="Rectangle 253"/>
          <p:cNvSpPr/>
          <p:nvPr/>
        </p:nvSpPr>
        <p:spPr>
          <a:xfrm>
            <a:off x="21194769" y="11338834"/>
            <a:ext cx="551754" cy="276999"/>
          </a:xfrm>
          <a:prstGeom prst="rect">
            <a:avLst/>
          </a:prstGeom>
        </p:spPr>
        <p:txBody>
          <a:bodyPr wrap="none">
            <a:spAutoFit/>
          </a:bodyPr>
          <a:lstStyle/>
          <a:p>
            <a:r>
              <a:rPr lang="en-US" dirty="0" smtClean="0">
                <a:solidFill>
                  <a:srgbClr val="0070C0"/>
                </a:solidFill>
                <a:cs typeface="Times New Roman" pitchFamily="18" charset="0"/>
              </a:rPr>
              <a:t>-7 dB</a:t>
            </a:r>
            <a:endParaRPr lang="en-US" dirty="0">
              <a:solidFill>
                <a:srgbClr val="0070C0"/>
              </a:solidFill>
              <a:cs typeface="Times New Roman" pitchFamily="18" charset="0"/>
            </a:endParaRPr>
          </a:p>
        </p:txBody>
      </p:sp>
      <p:cxnSp>
        <p:nvCxnSpPr>
          <p:cNvPr id="255" name="Straight Arrow Connector 254"/>
          <p:cNvCxnSpPr/>
          <p:nvPr/>
        </p:nvCxnSpPr>
        <p:spPr bwMode="auto">
          <a:xfrm>
            <a:off x="20222931" y="11064301"/>
            <a:ext cx="638175" cy="277147"/>
          </a:xfrm>
          <a:prstGeom prst="straightConnector1">
            <a:avLst/>
          </a:prstGeom>
          <a:noFill/>
          <a:ln w="9525" cap="flat" cmpd="sng" algn="ctr">
            <a:solidFill>
              <a:srgbClr val="CC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 name="Straight Arrow Connector 255"/>
          <p:cNvCxnSpPr/>
          <p:nvPr/>
        </p:nvCxnSpPr>
        <p:spPr bwMode="auto">
          <a:xfrm flipV="1">
            <a:off x="21219661" y="10938606"/>
            <a:ext cx="0" cy="686109"/>
          </a:xfrm>
          <a:prstGeom prst="straightConnector1">
            <a:avLst/>
          </a:prstGeom>
          <a:noFill/>
          <a:ln w="9525" cap="flat" cmpd="sng" algn="ctr">
            <a:solidFill>
              <a:srgbClr val="0070C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7" name="Straight Arrow Connector 256"/>
          <p:cNvCxnSpPr/>
          <p:nvPr/>
        </p:nvCxnSpPr>
        <p:spPr bwMode="auto">
          <a:xfrm>
            <a:off x="20040600" y="12784265"/>
            <a:ext cx="0" cy="107375"/>
          </a:xfrm>
          <a:prstGeom prst="straightConnector1">
            <a:avLst/>
          </a:prstGeom>
          <a:noFill/>
          <a:ln w="9525" cap="flat" cmpd="sng" algn="ctr">
            <a:solidFill>
              <a:srgbClr val="CC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9" name="Rectangle 258"/>
          <p:cNvSpPr/>
          <p:nvPr/>
        </p:nvSpPr>
        <p:spPr>
          <a:xfrm>
            <a:off x="20103370" y="12897790"/>
            <a:ext cx="636713" cy="276999"/>
          </a:xfrm>
          <a:prstGeom prst="rect">
            <a:avLst/>
          </a:prstGeom>
        </p:spPr>
        <p:txBody>
          <a:bodyPr wrap="none">
            <a:spAutoFit/>
          </a:bodyPr>
          <a:lstStyle/>
          <a:p>
            <a:r>
              <a:rPr lang="en-US" dirty="0" smtClean="0">
                <a:solidFill>
                  <a:srgbClr val="C00000"/>
                </a:solidFill>
                <a:cs typeface="Times New Roman" pitchFamily="18" charset="0"/>
              </a:rPr>
              <a:t>-40 dB</a:t>
            </a:r>
            <a:endParaRPr lang="en-US" dirty="0">
              <a:solidFill>
                <a:srgbClr val="C00000"/>
              </a:solidFill>
              <a:cs typeface="Times New Roman" pitchFamily="18" charset="0"/>
            </a:endParaRPr>
          </a:p>
        </p:txBody>
      </p:sp>
      <p:cxnSp>
        <p:nvCxnSpPr>
          <p:cNvPr id="260" name="Straight Arrow Connector 259"/>
          <p:cNvCxnSpPr/>
          <p:nvPr/>
        </p:nvCxnSpPr>
        <p:spPr bwMode="auto">
          <a:xfrm flipV="1">
            <a:off x="20040600" y="12613770"/>
            <a:ext cx="0" cy="277870"/>
          </a:xfrm>
          <a:prstGeom prst="straightConnector1">
            <a:avLst/>
          </a:prstGeom>
          <a:noFill/>
          <a:ln w="9525" cap="flat" cmpd="sng" algn="ctr">
            <a:solidFill>
              <a:srgbClr val="CC000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12" name="Rectangle 14611"/>
          <p:cNvSpPr/>
          <p:nvPr/>
        </p:nvSpPr>
        <p:spPr>
          <a:xfrm>
            <a:off x="10497205" y="11731035"/>
            <a:ext cx="15135225" cy="1323439"/>
          </a:xfrm>
          <a:prstGeom prst="rect">
            <a:avLst/>
          </a:prstGeom>
        </p:spPr>
        <p:txBody>
          <a:bodyPr>
            <a:spAutoFit/>
          </a:bodyPr>
          <a:lstStyle/>
          <a:p>
            <a:r>
              <a:rPr lang="en-US" sz="2000" b="1" dirty="0" smtClean="0">
                <a:solidFill>
                  <a:srgbClr val="00A6EB"/>
                </a:solidFill>
                <a:cs typeface="Times New Roman" pitchFamily="18" charset="0"/>
              </a:rPr>
              <a:t>Pilot Generation</a:t>
            </a:r>
            <a:endParaRPr lang="en-US" sz="2000" dirty="0">
              <a:solidFill>
                <a:srgbClr val="00A6EB"/>
              </a:solidFill>
              <a:cs typeface="Times New Roman" pitchFamily="18" charset="0"/>
            </a:endParaRPr>
          </a:p>
          <a:p>
            <a:pPr marL="285750" indent="-285750">
              <a:buFont typeface="Arial" pitchFamily="34" charset="0"/>
              <a:buChar char="•"/>
            </a:pPr>
            <a:r>
              <a:rPr lang="en-US" sz="2000" dirty="0" smtClean="0">
                <a:solidFill>
                  <a:srgbClr val="000000"/>
                </a:solidFill>
                <a:cs typeface="Times New Roman" pitchFamily="18" charset="0"/>
              </a:rPr>
              <a:t>A vector modulator with IQ at </a:t>
            </a:r>
            <a:r>
              <a:rPr lang="en-US" sz="2000" dirty="0" err="1" smtClean="0">
                <a:solidFill>
                  <a:srgbClr val="000000"/>
                </a:solidFill>
                <a:cs typeface="Times New Roman" pitchFamily="18" charset="0"/>
              </a:rPr>
              <a:t>df</a:t>
            </a:r>
            <a:r>
              <a:rPr lang="en-US" sz="2000" dirty="0" smtClean="0">
                <a:solidFill>
                  <a:srgbClr val="000000"/>
                </a:solidFill>
                <a:cs typeface="Times New Roman" pitchFamily="18" charset="0"/>
              </a:rPr>
              <a:t> (~ 1MHz) will be used</a:t>
            </a:r>
          </a:p>
          <a:p>
            <a:pPr marL="285750" indent="-285750">
              <a:buFont typeface="Arial" pitchFamily="34" charset="0"/>
              <a:buChar char="•"/>
            </a:pPr>
            <a:r>
              <a:rPr lang="en-US" sz="2000" dirty="0" smtClean="0">
                <a:solidFill>
                  <a:srgbClr val="000000"/>
                </a:solidFill>
                <a:cs typeface="Times New Roman" pitchFamily="18" charset="0"/>
              </a:rPr>
              <a:t>Lower side band can not be filtered out</a:t>
            </a:r>
          </a:p>
          <a:p>
            <a:pPr marL="285750" indent="-285750">
              <a:buFont typeface="Arial" pitchFamily="34" charset="0"/>
              <a:buChar char="•"/>
            </a:pPr>
            <a:r>
              <a:rPr lang="en-US" sz="2000" dirty="0" smtClean="0">
                <a:solidFill>
                  <a:srgbClr val="000000"/>
                </a:solidFill>
                <a:cs typeface="Times New Roman" pitchFamily="18" charset="0"/>
              </a:rPr>
              <a:t>Lower side band to be included in the calculations</a:t>
            </a:r>
            <a:endParaRPr lang="en-US" sz="2000" dirty="0">
              <a:solidFill>
                <a:srgbClr val="000000"/>
              </a:solidFill>
              <a:cs typeface="Times New Roman" pitchFamily="18" charset="0"/>
            </a:endParaRPr>
          </a:p>
        </p:txBody>
      </p:sp>
      <p:cxnSp>
        <p:nvCxnSpPr>
          <p:cNvPr id="14616" name="Straight Arrow Connector 14615"/>
          <p:cNvCxnSpPr/>
          <p:nvPr/>
        </p:nvCxnSpPr>
        <p:spPr bwMode="auto">
          <a:xfrm>
            <a:off x="11301600" y="15134565"/>
            <a:ext cx="4151988" cy="0"/>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18" name="Straight Arrow Connector 14617"/>
          <p:cNvCxnSpPr/>
          <p:nvPr/>
        </p:nvCxnSpPr>
        <p:spPr bwMode="auto">
          <a:xfrm flipV="1">
            <a:off x="11553371" y="13174789"/>
            <a:ext cx="0" cy="2125326"/>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21" name="Straight Connector 14620"/>
          <p:cNvCxnSpPr/>
          <p:nvPr/>
        </p:nvCxnSpPr>
        <p:spPr bwMode="auto">
          <a:xfrm>
            <a:off x="12882088" y="14574477"/>
            <a:ext cx="0" cy="658813"/>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2" name="Straight Connector 271"/>
          <p:cNvCxnSpPr/>
          <p:nvPr/>
        </p:nvCxnSpPr>
        <p:spPr bwMode="auto">
          <a:xfrm>
            <a:off x="13228764" y="13918718"/>
            <a:ext cx="0" cy="1311519"/>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3" name="Straight Connector 272"/>
          <p:cNvCxnSpPr/>
          <p:nvPr/>
        </p:nvCxnSpPr>
        <p:spPr bwMode="auto">
          <a:xfrm>
            <a:off x="12487190" y="14377028"/>
            <a:ext cx="0" cy="873484"/>
          </a:xfrm>
          <a:prstGeom prst="line">
            <a:avLst/>
          </a:prstGeom>
          <a:noFill/>
          <a:ln w="9525"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623" name="Rectangle 14622"/>
          <p:cNvSpPr/>
          <p:nvPr/>
        </p:nvSpPr>
        <p:spPr>
          <a:xfrm>
            <a:off x="12005596" y="13965130"/>
            <a:ext cx="569387" cy="276999"/>
          </a:xfrm>
          <a:prstGeom prst="rect">
            <a:avLst/>
          </a:prstGeom>
        </p:spPr>
        <p:txBody>
          <a:bodyPr wrap="none">
            <a:spAutoFit/>
          </a:bodyPr>
          <a:lstStyle/>
          <a:p>
            <a:r>
              <a:rPr lang="en-US" dirty="0" smtClean="0">
                <a:solidFill>
                  <a:srgbClr val="000000"/>
                </a:solidFill>
                <a:cs typeface="Times New Roman" pitchFamily="18" charset="0"/>
              </a:rPr>
              <a:t>RF-</a:t>
            </a:r>
            <a:r>
              <a:rPr lang="en-US" dirty="0" err="1" smtClean="0">
                <a:solidFill>
                  <a:srgbClr val="000000"/>
                </a:solidFill>
                <a:cs typeface="Times New Roman" pitchFamily="18" charset="0"/>
              </a:rPr>
              <a:t>df</a:t>
            </a:r>
            <a:endParaRPr lang="en-US" dirty="0"/>
          </a:p>
        </p:txBody>
      </p:sp>
      <p:sp>
        <p:nvSpPr>
          <p:cNvPr id="276" name="Rectangle 275"/>
          <p:cNvSpPr/>
          <p:nvPr/>
        </p:nvSpPr>
        <p:spPr>
          <a:xfrm>
            <a:off x="13098459" y="13558449"/>
            <a:ext cx="607859" cy="276999"/>
          </a:xfrm>
          <a:prstGeom prst="rect">
            <a:avLst/>
          </a:prstGeom>
        </p:spPr>
        <p:txBody>
          <a:bodyPr wrap="none">
            <a:spAutoFit/>
          </a:bodyPr>
          <a:lstStyle/>
          <a:p>
            <a:r>
              <a:rPr lang="en-US" dirty="0" err="1" smtClean="0">
                <a:solidFill>
                  <a:srgbClr val="000000"/>
                </a:solidFill>
                <a:cs typeface="Times New Roman" pitchFamily="18" charset="0"/>
              </a:rPr>
              <a:t>RF+df</a:t>
            </a:r>
            <a:endParaRPr lang="en-US" dirty="0"/>
          </a:p>
        </p:txBody>
      </p:sp>
      <p:sp>
        <p:nvSpPr>
          <p:cNvPr id="64" name="Rectangle 63"/>
          <p:cNvSpPr/>
          <p:nvPr/>
        </p:nvSpPr>
        <p:spPr>
          <a:xfrm>
            <a:off x="12687163" y="14178473"/>
            <a:ext cx="389850" cy="276999"/>
          </a:xfrm>
          <a:prstGeom prst="rect">
            <a:avLst/>
          </a:prstGeom>
        </p:spPr>
        <p:txBody>
          <a:bodyPr wrap="none">
            <a:spAutoFit/>
          </a:bodyPr>
          <a:lstStyle/>
          <a:p>
            <a:r>
              <a:rPr lang="en-US" dirty="0">
                <a:solidFill>
                  <a:srgbClr val="000000"/>
                </a:solidFill>
                <a:cs typeface="Times New Roman" pitchFamily="18" charset="0"/>
              </a:rPr>
              <a:t>RF</a:t>
            </a:r>
            <a:endParaRPr lang="en-US" dirty="0"/>
          </a:p>
        </p:txBody>
      </p:sp>
      <p:pic>
        <p:nvPicPr>
          <p:cNvPr id="1068" name="Picture 44"/>
          <p:cNvPicPr>
            <a:picLocks noChangeAspect="1" noChangeArrowheads="1"/>
          </p:cNvPicPr>
          <p:nvPr/>
        </p:nvPicPr>
        <p:blipFill rotWithShape="1">
          <a:blip r:embed="rId27" cstate="print">
            <a:extLst>
              <a:ext uri="{28A0092B-C50C-407E-A947-70E740481C1C}">
                <a14:useLocalDpi xmlns:a14="http://schemas.microsoft.com/office/drawing/2010/main" val="0"/>
              </a:ext>
            </a:extLst>
          </a:blip>
          <a:srcRect l="8920" t="24302" r="57749" b="19900"/>
          <a:stretch/>
        </p:blipFill>
        <p:spPr bwMode="auto">
          <a:xfrm>
            <a:off x="23190109" y="30265097"/>
            <a:ext cx="4987101" cy="2609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500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cientific-Poster_Template_A0">
  <a:themeElements>
    <a:clrScheme name="Scientific-Poster_Template_A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cientific-Poster_Template_A0">
      <a:majorFont>
        <a:latin typeface="Arial Black"/>
        <a:ea typeface=""/>
        <a:cs typeface=""/>
      </a:majorFont>
      <a:minorFont>
        <a:latin typeface="Time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charset="0"/>
          </a:defRPr>
        </a:defPPr>
      </a:lstStyle>
    </a:lnDef>
  </a:objectDefaults>
  <a:extraClrSchemeLst>
    <a:extraClrScheme>
      <a:clrScheme name="Scientific-Poster_Template_A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cientific-Poster_Template_A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cientific-Poster_Template_A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cientific-Poster_Template_A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cientific-Poster_Template_A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cientific-Poster_Template_A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cientific-Poster_Template_A0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cientific-Poster_Template_A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cientific-Poster_Template_A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cientific-Poster_Template_A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cientific-Poster_Template_A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cientific-Poster_Template_A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Scientific-Poster_Template_A0</Template>
  <TotalTime>0</TotalTime>
  <Words>893</Words>
  <Application>Microsoft Office PowerPoint</Application>
  <PresentationFormat>Custom</PresentationFormat>
  <Paragraphs>164</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Scientific-Poster_Template_A0</vt:lpstr>
      <vt:lpstr>Microsoft Word Document</vt:lpstr>
      <vt:lpstr>PowerPoint Presentation</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Thomas Walter</dc:creator>
  <cp:lastModifiedBy>Mavric, Uros</cp:lastModifiedBy>
  <cp:revision>320</cp:revision>
  <cp:lastPrinted>2014-06-12T12:12:40Z</cp:lastPrinted>
  <dcterms:created xsi:type="dcterms:W3CDTF">2013-04-18T16:53:56Z</dcterms:created>
  <dcterms:modified xsi:type="dcterms:W3CDTF">2015-07-14T08:15:41Z</dcterms:modified>
</cp:coreProperties>
</file>