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72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600">
              <a:solidFill>
                <a:srgbClr val="000000"/>
              </a:solidFill>
            </a:endParaRP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de-DE" sz="1600">
              <a:solidFill>
                <a:srgbClr val="000000"/>
              </a:solidFill>
            </a:endParaRPr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383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153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106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8445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858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2368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72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890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559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744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388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600">
              <a:solidFill>
                <a:srgbClr val="000000"/>
              </a:solidFill>
            </a:endParaRP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900" b="1" dirty="0" err="1">
                <a:solidFill>
                  <a:srgbClr val="808080"/>
                </a:solidFill>
              </a:rPr>
              <a:t>Uroš</a:t>
            </a:r>
            <a:r>
              <a:rPr lang="en-GB" sz="900" b="1" dirty="0">
                <a:solidFill>
                  <a:srgbClr val="808080"/>
                </a:solidFill>
              </a:rPr>
              <a:t> </a:t>
            </a:r>
            <a:r>
              <a:rPr lang="en-GB" sz="900" b="1" dirty="0" err="1">
                <a:solidFill>
                  <a:srgbClr val="808080"/>
                </a:solidFill>
              </a:rPr>
              <a:t>Mavrič</a:t>
            </a:r>
            <a:r>
              <a:rPr lang="en-GB" sz="900" b="1" dirty="0">
                <a:solidFill>
                  <a:srgbClr val="808080"/>
                </a:solidFill>
              </a:rPr>
              <a:t> </a:t>
            </a:r>
            <a:r>
              <a:rPr lang="en-GB" sz="900" dirty="0">
                <a:solidFill>
                  <a:srgbClr val="808080"/>
                </a:solidFill>
              </a:rPr>
              <a:t> </a:t>
            </a:r>
            <a:r>
              <a:rPr lang="en-GB" sz="900" dirty="0">
                <a:solidFill>
                  <a:srgbClr val="808080"/>
                </a:solidFill>
              </a:rPr>
              <a:t>| </a:t>
            </a:r>
            <a:r>
              <a:rPr lang="en-GB" sz="900" dirty="0" smtClean="0">
                <a:solidFill>
                  <a:srgbClr val="808080"/>
                </a:solidFill>
              </a:rPr>
              <a:t>3</a:t>
            </a:r>
            <a:r>
              <a:rPr lang="en-GB" sz="900" baseline="30000" dirty="0" smtClean="0">
                <a:solidFill>
                  <a:srgbClr val="808080"/>
                </a:solidFill>
              </a:rPr>
              <a:t>rd</a:t>
            </a:r>
            <a:r>
              <a:rPr lang="en-GB" sz="900" dirty="0" smtClean="0">
                <a:solidFill>
                  <a:srgbClr val="808080"/>
                </a:solidFill>
              </a:rPr>
              <a:t> ARD ST3 WS </a:t>
            </a:r>
            <a:r>
              <a:rPr lang="en-GB" sz="900" dirty="0">
                <a:solidFill>
                  <a:srgbClr val="808080"/>
                </a:solidFill>
              </a:rPr>
              <a:t>|  </a:t>
            </a:r>
            <a:r>
              <a:rPr lang="en-GB" sz="900" dirty="0" smtClean="0">
                <a:solidFill>
                  <a:srgbClr val="808080"/>
                </a:solidFill>
              </a:rPr>
              <a:t>16.07.2015</a:t>
            </a:r>
            <a:endParaRPr lang="en-GB" sz="900" b="1" dirty="0">
              <a:solidFill>
                <a:srgbClr val="808080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32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>
          <a:xfrm>
            <a:off x="282575" y="332656"/>
            <a:ext cx="8520113" cy="790153"/>
          </a:xfrm>
        </p:spPr>
        <p:txBody>
          <a:bodyPr/>
          <a:lstStyle/>
          <a:p>
            <a:r>
              <a:rPr lang="en-US" sz="2800" dirty="0"/>
              <a:t>Module for Compensating Environmental Influences for CW Field Detection on fs </a:t>
            </a:r>
            <a:r>
              <a:rPr lang="en-US" sz="2800" dirty="0" smtClean="0"/>
              <a:t>Scale</a:t>
            </a:r>
            <a:r>
              <a:rPr lang="en-US" sz="2800" dirty="0" smtClean="0">
                <a:solidFill>
                  <a:srgbClr val="FFFF00"/>
                </a:solidFill>
              </a:rPr>
              <a:t>.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360680" y="4869160"/>
            <a:ext cx="85201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None/>
              <a:defRPr sz="2000" b="1">
                <a:solidFill>
                  <a:srgbClr val="F28E00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200" dirty="0"/>
              <a:t>U. </a:t>
            </a:r>
            <a:r>
              <a:rPr lang="en-US" sz="1200" dirty="0" smtClean="0"/>
              <a:t>Mavric, </a:t>
            </a:r>
            <a:r>
              <a:rPr lang="en-US" sz="1200" dirty="0"/>
              <a:t>F. Ludwig, H. Schlarb, DESY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J. Piekarski, T. Lesniak, ISE-WUT </a:t>
            </a:r>
            <a:endParaRPr lang="en-US" sz="1200" dirty="0" smtClean="0"/>
          </a:p>
          <a:p>
            <a:pPr>
              <a:lnSpc>
                <a:spcPct val="90000"/>
              </a:lnSpc>
            </a:pPr>
            <a:endParaRPr lang="en-US" sz="1200" dirty="0" smtClean="0"/>
          </a:p>
          <a:p>
            <a:pPr>
              <a:lnSpc>
                <a:spcPct val="90000"/>
              </a:lnSpc>
            </a:pPr>
            <a:r>
              <a:rPr lang="en-US" sz="1400" dirty="0" smtClean="0"/>
              <a:t>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ARD ST3 Workshop, 15-17 July 2015, KIT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7556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Poster Summary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 : Minimize the influences of the environment on detection electronics to a fs scale.  </a:t>
            </a:r>
          </a:p>
          <a:p>
            <a:r>
              <a:rPr lang="en-US" dirty="0" smtClean="0"/>
              <a:t>Basic principle of operation of the device</a:t>
            </a:r>
            <a:endParaRPr lang="en-US" dirty="0" smtClean="0"/>
          </a:p>
          <a:p>
            <a:r>
              <a:rPr lang="en-US" dirty="0" smtClean="0"/>
              <a:t>Implementation details</a:t>
            </a:r>
          </a:p>
          <a:p>
            <a:r>
              <a:rPr lang="en-US" dirty="0" smtClean="0"/>
              <a:t>Discussion about limitations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65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 of Operation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7824993" y="4324184"/>
                <a:ext cx="118654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600" i="1">
                              <a:latin typeface="Cambria Math"/>
                            </a:rPr>
                            <m:t>𝜑</m:t>
                          </m:r>
                        </m:e>
                        <m:sub>
                          <m:r>
                            <a:rPr lang="de-DE" sz="1600" i="1"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de-DE" sz="1600" i="1">
                          <a:latin typeface="Cambria Math"/>
                        </a:rPr>
                        <m:t>− 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600" i="1">
                              <a:latin typeface="Cambria Math"/>
                            </a:rPr>
                            <m:t>𝜑</m:t>
                          </m:r>
                        </m:e>
                        <m:sub>
                          <m:r>
                            <a:rPr lang="de-DE" sz="1600" i="1">
                              <a:latin typeface="Cambria Math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993" y="4324184"/>
                <a:ext cx="1186542" cy="338554"/>
              </a:xfrm>
              <a:prstGeom prst="rect">
                <a:avLst/>
              </a:prstGeom>
              <a:blipFill rotWithShape="1">
                <a:blip r:embed="rId2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36912"/>
            <a:ext cx="7573473" cy="3324024"/>
          </a:xfrm>
          <a:prstGeom prst="rect">
            <a:avLst/>
          </a:prstGeom>
        </p:spPr>
      </p:pic>
      <p:pic>
        <p:nvPicPr>
          <p:cNvPr id="25" name="Picture 4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0" t="24302" r="57749" b="19900"/>
          <a:stretch/>
        </p:blipFill>
        <p:spPr bwMode="auto">
          <a:xfrm>
            <a:off x="45896" y="948842"/>
            <a:ext cx="2313967" cy="1210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108" y="930579"/>
            <a:ext cx="1426148" cy="129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9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62" t="13405" r="8528" b="21843"/>
          <a:stretch/>
        </p:blipFill>
        <p:spPr bwMode="auto">
          <a:xfrm>
            <a:off x="4499992" y="845265"/>
            <a:ext cx="1883986" cy="161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98" t="32166" r="25000" b="22028"/>
          <a:stretch>
            <a:fillRect/>
          </a:stretch>
        </p:blipFill>
        <p:spPr bwMode="auto">
          <a:xfrm>
            <a:off x="6737881" y="1030255"/>
            <a:ext cx="2174223" cy="1245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0498266"/>
      </p:ext>
    </p:extLst>
  </p:cSld>
  <p:clrMapOvr>
    <a:masterClrMapping/>
  </p:clrMapOvr>
</p:sld>
</file>

<file path=ppt/theme/theme1.xml><?xml version="1.0" encoding="utf-8"?>
<a:theme xmlns:a="http://schemas.openxmlformats.org/drawingml/2006/main" name="EBPM_mavric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EBPM_mavric</vt:lpstr>
      <vt:lpstr>Module for Compensating Environmental Influences for CW Field Detection on fs Scale.</vt:lpstr>
      <vt:lpstr>Poster Summary.</vt:lpstr>
      <vt:lpstr>Basic Principle of Operation.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MTCA.4 at DESY.</dc:title>
  <dc:creator>Mavric, Uros</dc:creator>
  <cp:lastModifiedBy>Mavric, Uros</cp:lastModifiedBy>
  <cp:revision>7</cp:revision>
  <dcterms:created xsi:type="dcterms:W3CDTF">2015-07-14T07:39:37Z</dcterms:created>
  <dcterms:modified xsi:type="dcterms:W3CDTF">2015-07-14T08:15:29Z</dcterms:modified>
</cp:coreProperties>
</file>