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3" r:id="rId2"/>
    <p:sldId id="266" r:id="rId3"/>
    <p:sldId id="309" r:id="rId4"/>
    <p:sldId id="308" r:id="rId5"/>
    <p:sldId id="310" r:id="rId6"/>
    <p:sldId id="327" r:id="rId7"/>
    <p:sldId id="311" r:id="rId8"/>
    <p:sldId id="312" r:id="rId9"/>
    <p:sldId id="313" r:id="rId10"/>
    <p:sldId id="314" r:id="rId11"/>
    <p:sldId id="315" r:id="rId12"/>
    <p:sldId id="284" r:id="rId13"/>
    <p:sldId id="326" r:id="rId14"/>
    <p:sldId id="317" r:id="rId15"/>
    <p:sldId id="319" r:id="rId16"/>
    <p:sldId id="307" r:id="rId17"/>
    <p:sldId id="329" r:id="rId18"/>
  </p:sldIdLst>
  <p:sldSz cx="9144000" cy="6858000" type="screen4x3"/>
  <p:notesSz cx="9926638" cy="67976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E00"/>
    <a:srgbClr val="00A5EB"/>
    <a:srgbClr val="9C9E9F"/>
    <a:srgbClr val="FF00FF"/>
    <a:srgbClr val="FFCC00"/>
    <a:srgbClr val="FF481D"/>
    <a:srgbClr val="FFFFFF"/>
    <a:srgbClr val="DDDDDD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5" autoAdjust="0"/>
    <p:restoredTop sz="94618" autoAdjust="0"/>
  </p:normalViewPr>
  <p:slideViewPr>
    <p:cSldViewPr snapToGrid="0">
      <p:cViewPr varScale="1">
        <p:scale>
          <a:sx n="70" d="100"/>
          <a:sy n="70" d="100"/>
        </p:scale>
        <p:origin x="-984" y="-9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15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23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636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436398845859796E-2"/>
          <c:y val="0.15339565427594801"/>
          <c:w val="0.85536723163841799"/>
          <c:h val="0.733496332518338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962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3FFF7C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54D081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78FFE7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FF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99FF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7030A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33CC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00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D32CF2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6388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0EBB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3"/>
            <c:bubble3D val="0"/>
            <c:spPr>
              <a:solidFill>
                <a:schemeClr val="accent2">
                  <a:lumMod val="75000"/>
                </a:schemeClr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4"/>
            <c:bubble3D val="0"/>
            <c:spPr>
              <a:solidFill>
                <a:srgbClr val="FFFF00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5"/>
            <c:bubble3D val="0"/>
            <c:spPr>
              <a:solidFill>
                <a:srgbClr val="B2B2B2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6"/>
            <c:bubble3D val="0"/>
            <c:spPr>
              <a:solidFill>
                <a:srgbClr val="FFFFFF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dPt>
            <c:idx val="17"/>
            <c:bubble3D val="0"/>
            <c:spPr>
              <a:solidFill>
                <a:srgbClr val="4D4D4D"/>
              </a:solidFill>
              <a:ln w="962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Sheet1!$B$1:$Q$1</c:f>
              <c:strCache>
                <c:ptCount val="16"/>
                <c:pt idx="0">
                  <c:v>RF-gun</c:v>
                </c:pt>
                <c:pt idx="1">
                  <c:v>RF-gun water</c:v>
                </c:pt>
                <c:pt idx="2">
                  <c:v>RF-3</c:v>
                </c:pt>
                <c:pt idx="3">
                  <c:v>RF-stations</c:v>
                </c:pt>
                <c:pt idx="4">
                  <c:v>RF-water</c:v>
                </c:pt>
                <c:pt idx="5">
                  <c:v>RF-39</c:v>
                </c:pt>
                <c:pt idx="6">
                  <c:v>LLRF</c:v>
                </c:pt>
                <c:pt idx="7">
                  <c:v>Magnet PS</c:v>
                </c:pt>
                <c:pt idx="8">
                  <c:v>Cryo</c:v>
                </c:pt>
                <c:pt idx="9">
                  <c:v>Power glitch</c:v>
                </c:pt>
                <c:pt idx="10">
                  <c:v>Infrstructure</c:v>
                </c:pt>
                <c:pt idx="11">
                  <c:v>Timing</c:v>
                </c:pt>
                <c:pt idx="12">
                  <c:v>Controls</c:v>
                </c:pt>
                <c:pt idx="13">
                  <c:v>Operating</c:v>
                </c:pt>
                <c:pt idx="14">
                  <c:v>Photon</c:v>
                </c:pt>
                <c:pt idx="15">
                  <c:v>Others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4.1899999999999986</c:v>
                </c:pt>
                <c:pt idx="1">
                  <c:v>49.76</c:v>
                </c:pt>
                <c:pt idx="2">
                  <c:v>17.54</c:v>
                </c:pt>
                <c:pt idx="3">
                  <c:v>39.31</c:v>
                </c:pt>
                <c:pt idx="4">
                  <c:v>8.8000000000000007</c:v>
                </c:pt>
                <c:pt idx="5">
                  <c:v>16.55</c:v>
                </c:pt>
                <c:pt idx="6">
                  <c:v>42.87</c:v>
                </c:pt>
                <c:pt idx="7">
                  <c:v>15.52</c:v>
                </c:pt>
                <c:pt idx="8">
                  <c:v>13.05</c:v>
                </c:pt>
                <c:pt idx="9">
                  <c:v>4.45</c:v>
                </c:pt>
                <c:pt idx="10">
                  <c:v>9.85</c:v>
                </c:pt>
                <c:pt idx="11">
                  <c:v>8.36</c:v>
                </c:pt>
                <c:pt idx="12">
                  <c:v>38.49</c:v>
                </c:pt>
                <c:pt idx="13">
                  <c:v>18.8</c:v>
                </c:pt>
                <c:pt idx="14">
                  <c:v>26.69</c:v>
                </c:pt>
                <c:pt idx="15">
                  <c:v>37.96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25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Downtime </a:t>
            </a:r>
            <a:r>
              <a:rPr lang="de-DE" dirty="0" smtClean="0"/>
              <a:t>per</a:t>
            </a:r>
            <a:r>
              <a:rPr lang="de-DE" baseline="0" dirty="0" smtClean="0"/>
              <a:t> </a:t>
            </a:r>
            <a:r>
              <a:rPr lang="de-DE" dirty="0" err="1" smtClean="0"/>
              <a:t>week</a:t>
            </a:r>
            <a:endParaRPr lang="en-US" dirty="0"/>
          </a:p>
        </c:rich>
      </c:tx>
      <c:layout>
        <c:manualLayout>
          <c:xMode val="edge"/>
          <c:yMode val="edge"/>
          <c:x val="4.6990133177797272E-3"/>
          <c:y val="2.67896430956343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967386021191799E-2"/>
          <c:y val="0.14822649431152526"/>
          <c:w val="0.91444237873043643"/>
          <c:h val="0.69496339609026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Downtime</c:v>
                </c:pt>
              </c:strCache>
            </c:strRef>
          </c:tx>
          <c:spPr>
            <a:solidFill>
              <a:srgbClr val="00A5EB"/>
            </a:solidFill>
            <a:ln>
              <a:solidFill>
                <a:srgbClr val="000000"/>
              </a:solidFill>
            </a:ln>
          </c:spPr>
          <c:invertIfNegative val="0"/>
          <c:cat>
            <c:numRef>
              <c:f>Sheet1!$A$2:$A$53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1.3273809523809521</c:v>
                </c:pt>
                <c:pt idx="3">
                  <c:v>1.0952380952380949</c:v>
                </c:pt>
                <c:pt idx="4">
                  <c:v>5.0476190476190466</c:v>
                </c:pt>
                <c:pt idx="5">
                  <c:v>2.2261904761904772</c:v>
                </c:pt>
                <c:pt idx="6">
                  <c:v>3.75595238095238</c:v>
                </c:pt>
                <c:pt idx="7">
                  <c:v>2.3095238095238071</c:v>
                </c:pt>
                <c:pt idx="8">
                  <c:v>1.8035714285714279</c:v>
                </c:pt>
                <c:pt idx="9">
                  <c:v>2.3809523809523809</c:v>
                </c:pt>
                <c:pt idx="10">
                  <c:v>2.815476190476176</c:v>
                </c:pt>
                <c:pt idx="11">
                  <c:v>9.7916666666666643</c:v>
                </c:pt>
                <c:pt idx="12">
                  <c:v>3.565476190476188</c:v>
                </c:pt>
                <c:pt idx="13">
                  <c:v>0.107142857142857</c:v>
                </c:pt>
                <c:pt idx="15">
                  <c:v>4.6249999999999689</c:v>
                </c:pt>
                <c:pt idx="16">
                  <c:v>1.8035714285714279</c:v>
                </c:pt>
                <c:pt idx="17">
                  <c:v>6.2619047619047619</c:v>
                </c:pt>
                <c:pt idx="18">
                  <c:v>0.89285714285714302</c:v>
                </c:pt>
                <c:pt idx="19">
                  <c:v>9.0535714285714182</c:v>
                </c:pt>
                <c:pt idx="20">
                  <c:v>2.6488095238095242</c:v>
                </c:pt>
                <c:pt idx="21">
                  <c:v>8.2916666666666661</c:v>
                </c:pt>
                <c:pt idx="22">
                  <c:v>7.4464285714285721</c:v>
                </c:pt>
                <c:pt idx="23">
                  <c:v>7.3928571428571406</c:v>
                </c:pt>
                <c:pt idx="24">
                  <c:v>0</c:v>
                </c:pt>
                <c:pt idx="25">
                  <c:v>0.70833333333333304</c:v>
                </c:pt>
                <c:pt idx="26">
                  <c:v>2.952380952380953</c:v>
                </c:pt>
                <c:pt idx="27">
                  <c:v>10.18452380952381</c:v>
                </c:pt>
                <c:pt idx="28">
                  <c:v>3.4226190476190479</c:v>
                </c:pt>
                <c:pt idx="29">
                  <c:v>10.79166666666667</c:v>
                </c:pt>
                <c:pt idx="30">
                  <c:v>6.916666666666667</c:v>
                </c:pt>
                <c:pt idx="31">
                  <c:v>4.0654761904761898</c:v>
                </c:pt>
                <c:pt idx="32">
                  <c:v>1.8273809523809521</c:v>
                </c:pt>
                <c:pt idx="33">
                  <c:v>1.56547619047619</c:v>
                </c:pt>
                <c:pt idx="34">
                  <c:v>27.113095238095241</c:v>
                </c:pt>
                <c:pt idx="35">
                  <c:v>1.11904761904762</c:v>
                </c:pt>
                <c:pt idx="36">
                  <c:v>2.7619047619047619</c:v>
                </c:pt>
                <c:pt idx="37">
                  <c:v>4.7619047619047619</c:v>
                </c:pt>
                <c:pt idx="38">
                  <c:v>2.4166666666666661</c:v>
                </c:pt>
                <c:pt idx="39">
                  <c:v>7.6011904761904656</c:v>
                </c:pt>
                <c:pt idx="40">
                  <c:v>3.345238095238094</c:v>
                </c:pt>
                <c:pt idx="41">
                  <c:v>1.75</c:v>
                </c:pt>
                <c:pt idx="42">
                  <c:v>2.25</c:v>
                </c:pt>
                <c:pt idx="43">
                  <c:v>10.422619047619049</c:v>
                </c:pt>
                <c:pt idx="44">
                  <c:v>4.7440476190476186</c:v>
                </c:pt>
                <c:pt idx="45">
                  <c:v>2.0297619047619051</c:v>
                </c:pt>
                <c:pt idx="46">
                  <c:v>0.702380952380952</c:v>
                </c:pt>
                <c:pt idx="47">
                  <c:v>1.857142857142857</c:v>
                </c:pt>
                <c:pt idx="48">
                  <c:v>1.81547619047619</c:v>
                </c:pt>
                <c:pt idx="49">
                  <c:v>6.6249999999999689</c:v>
                </c:pt>
                <c:pt idx="50">
                  <c:v>1.142857142857143</c:v>
                </c:pt>
                <c:pt idx="51">
                  <c:v>0.160714285714286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48416"/>
        <c:axId val="33949952"/>
      </c:barChart>
      <c:catAx>
        <c:axId val="3394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949952"/>
        <c:crosses val="autoZero"/>
        <c:auto val="1"/>
        <c:lblAlgn val="ctr"/>
        <c:lblOffset val="100"/>
        <c:noMultiLvlLbl val="0"/>
      </c:catAx>
      <c:valAx>
        <c:axId val="3394995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394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698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92945-F789-47C1-B423-F9600D495C91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698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9555C-A6A5-46FA-9964-2507479A34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450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4302317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006" y="1"/>
            <a:ext cx="4302317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5" y="3228897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56703"/>
            <a:ext cx="4302317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006" y="6456703"/>
            <a:ext cx="4302317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6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6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Sven Pfeiffer </a:t>
            </a:r>
            <a:r>
              <a:rPr lang="en-GB" sz="900" dirty="0" smtClean="0">
                <a:solidFill>
                  <a:schemeClr val="bg2"/>
                </a:solidFill>
              </a:rPr>
              <a:t> |  3</a:t>
            </a:r>
            <a:r>
              <a:rPr lang="en-GB" sz="900" baseline="30000" dirty="0" smtClean="0">
                <a:solidFill>
                  <a:schemeClr val="bg2"/>
                </a:solidFill>
              </a:rPr>
              <a:t>rd</a:t>
            </a:r>
            <a:r>
              <a:rPr lang="en-GB" sz="900" dirty="0" smtClean="0">
                <a:solidFill>
                  <a:schemeClr val="bg2"/>
                </a:solidFill>
              </a:rPr>
              <a:t> ARD ST3 Workshop</a:t>
            </a:r>
            <a:r>
              <a:rPr lang="en-GB" sz="900" baseline="0" dirty="0" smtClean="0">
                <a:solidFill>
                  <a:schemeClr val="bg2"/>
                </a:solidFill>
              </a:rPr>
              <a:t>, Karlsruhe</a:t>
            </a:r>
            <a:r>
              <a:rPr lang="en-GB" sz="900" dirty="0" smtClean="0">
                <a:solidFill>
                  <a:schemeClr val="bg2"/>
                </a:solidFill>
              </a:rPr>
              <a:t> |  16.07.2015  |  </a:t>
            </a:r>
            <a:r>
              <a:rPr lang="en-GB" sz="900" b="1" dirty="0" smtClean="0">
                <a:solidFill>
                  <a:schemeClr val="bg2"/>
                </a:solidFill>
              </a:rPr>
              <a:t>Page </a:t>
            </a:r>
            <a:fld id="{9CF3698C-BB6B-42E9-B529-3BCF46D40F1F}" type="slidenum">
              <a:rPr lang="en-GB" sz="900" b="1" smtClean="0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282575" y="186259"/>
            <a:ext cx="8520113" cy="792688"/>
          </a:xfrm>
        </p:spPr>
        <p:txBody>
          <a:bodyPr/>
          <a:lstStyle/>
          <a:p>
            <a:r>
              <a:rPr lang="en-US" dirty="0" smtClean="0"/>
              <a:t>Latest LLRF Developments</a:t>
            </a:r>
            <a:r>
              <a:rPr lang="en-US" noProof="0" dirty="0" smtClean="0">
                <a:solidFill>
                  <a:srgbClr val="F28E00"/>
                </a:solidFill>
              </a:rPr>
              <a:t>.	</a:t>
            </a:r>
            <a:endParaRPr lang="en-US" noProof="0" dirty="0">
              <a:solidFill>
                <a:srgbClr val="F28E00"/>
              </a:solidFill>
            </a:endParaRPr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012442" y="4356100"/>
            <a:ext cx="4799771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Sven Pfeiffer </a:t>
            </a:r>
            <a:r>
              <a:rPr lang="en-US" dirty="0" smtClean="0">
                <a:solidFill>
                  <a:srgbClr val="00A5EB"/>
                </a:solidFill>
              </a:rPr>
              <a:t>for the LLRF team</a:t>
            </a:r>
          </a:p>
          <a:p>
            <a:endParaRPr lang="de-DE" sz="1050" dirty="0" smtClean="0">
              <a:solidFill>
                <a:srgbClr val="00A5EB"/>
              </a:solidFill>
            </a:endParaRPr>
          </a:p>
          <a:p>
            <a:r>
              <a:rPr lang="en-US" dirty="0"/>
              <a:t>The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ARD ST3 Workshop</a:t>
            </a:r>
          </a:p>
          <a:p>
            <a:endParaRPr lang="en-US" sz="1050" dirty="0"/>
          </a:p>
          <a:p>
            <a:r>
              <a:rPr lang="de-DE" dirty="0" smtClean="0"/>
              <a:t>Karlsruhe, 16.07.2015</a:t>
            </a:r>
            <a:endParaRPr lang="en-GB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SRF &amp; NRF Control @ FLASH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U:\Presentations DESY\20150324_Groemitz_Seminar\AP_MTCA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1501774"/>
            <a:ext cx="4326545" cy="506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:\Presentations DESY\20150324_Groemitz_Seminar\AP_MTCA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511299"/>
            <a:ext cx="4513871" cy="506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GUN Regulation @ FLASH	</a:t>
            </a:r>
            <a:endParaRPr lang="en-US" noProof="0" dirty="0"/>
          </a:p>
        </p:txBody>
      </p:sp>
      <p:sp>
        <p:nvSpPr>
          <p:cNvPr id="4" name="Textfeld 3"/>
          <p:cNvSpPr txBox="1"/>
          <p:nvPr/>
        </p:nvSpPr>
        <p:spPr>
          <a:xfrm>
            <a:off x="282575" y="6135687"/>
            <a:ext cx="1867694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ym typeface="Wingdings" panose="05000000000000000000" pitchFamily="2" charset="2"/>
              </a:rPr>
              <a:t>PI </a:t>
            </a:r>
            <a:r>
              <a:rPr lang="en-US" b="1" dirty="0" err="1" smtClean="0">
                <a:sym typeface="Wingdings" panose="05000000000000000000" pitchFamily="2" charset="2"/>
              </a:rPr>
              <a:t>Regler</a:t>
            </a:r>
            <a:endParaRPr lang="en-US" b="1" dirty="0" smtClean="0">
              <a:sym typeface="Wingdings" panose="05000000000000000000" pitchFamily="2" charset="2"/>
            </a:endParaRPr>
          </a:p>
        </p:txBody>
      </p:sp>
      <p:cxnSp>
        <p:nvCxnSpPr>
          <p:cNvPr id="7" name="Gerade Verbindung mit Pfeil 6"/>
          <p:cNvCxnSpPr>
            <a:stCxn id="4" idx="0"/>
          </p:cNvCxnSpPr>
          <p:nvPr/>
        </p:nvCxnSpPr>
        <p:spPr bwMode="auto">
          <a:xfrm flipV="1">
            <a:off x="1216422" y="5410201"/>
            <a:ext cx="612378" cy="7254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4573681" y="675912"/>
            <a:ext cx="4481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F28E00"/>
                </a:solidFill>
              </a:rPr>
              <a:t>Average </a:t>
            </a:r>
            <a:r>
              <a:rPr lang="de-DE" sz="1800" b="1" dirty="0" err="1" smtClean="0">
                <a:solidFill>
                  <a:srgbClr val="F28E00"/>
                </a:solidFill>
              </a:rPr>
              <a:t>of</a:t>
            </a:r>
            <a:r>
              <a:rPr lang="de-DE" sz="1800" b="1" dirty="0" smtClean="0">
                <a:solidFill>
                  <a:srgbClr val="F28E00"/>
                </a:solidFill>
              </a:rPr>
              <a:t> 800 RF </a:t>
            </a:r>
            <a:r>
              <a:rPr lang="de-DE" sz="1800" b="1" dirty="0" err="1" smtClean="0">
                <a:solidFill>
                  <a:srgbClr val="F28E00"/>
                </a:solidFill>
              </a:rPr>
              <a:t>pulses</a:t>
            </a:r>
            <a:endParaRPr lang="de-DE" sz="1800" b="1" dirty="0" smtClean="0">
              <a:solidFill>
                <a:srgbClr val="F28E00"/>
              </a:solidFill>
            </a:endParaRPr>
          </a:p>
          <a:p>
            <a:r>
              <a:rPr lang="de-DE" sz="1800" b="1" dirty="0" smtClean="0">
                <a:solidFill>
                  <a:srgbClr val="F28E00"/>
                </a:solidFill>
              </a:rPr>
              <a:t>Beam transient (</a:t>
            </a:r>
            <a:r>
              <a:rPr lang="en-US" sz="1800" b="1" dirty="0" smtClean="0">
                <a:solidFill>
                  <a:srgbClr val="F28E00"/>
                </a:solidFill>
              </a:rPr>
              <a:t>10 Bunche@100kHz)</a:t>
            </a:r>
          </a:p>
          <a:p>
            <a:r>
              <a:rPr lang="en-US" sz="1800" b="1" dirty="0" smtClean="0">
                <a:solidFill>
                  <a:srgbClr val="F28E00"/>
                </a:solidFill>
              </a:rPr>
              <a:t>Pk2pk ~ </a:t>
            </a:r>
            <a:r>
              <a:rPr lang="en-US" sz="1800" b="1" dirty="0" smtClean="0">
                <a:solidFill>
                  <a:srgbClr val="F28E00"/>
                </a:solidFill>
              </a:rPr>
              <a:t>0.008 </a:t>
            </a:r>
            <a:r>
              <a:rPr lang="en-US" sz="1800" b="1" dirty="0" smtClean="0">
                <a:solidFill>
                  <a:srgbClr val="F28E00"/>
                </a:solidFill>
              </a:rPr>
              <a:t>~ </a:t>
            </a:r>
            <a:r>
              <a:rPr lang="en-US" sz="1800" b="1" dirty="0" smtClean="0">
                <a:solidFill>
                  <a:srgbClr val="F28E00"/>
                </a:solidFill>
              </a:rPr>
              <a:t>0.01</a:t>
            </a:r>
            <a:r>
              <a:rPr lang="en-US" sz="1800" b="1" dirty="0" smtClean="0">
                <a:solidFill>
                  <a:srgbClr val="F28E00"/>
                </a:solidFill>
              </a:rPr>
              <a:t>% or </a:t>
            </a:r>
            <a:r>
              <a:rPr lang="en-US" sz="1800" b="1" dirty="0" smtClean="0">
                <a:solidFill>
                  <a:srgbClr val="F28E00"/>
                </a:solidFill>
              </a:rPr>
              <a:t>0.1</a:t>
            </a:r>
            <a:r>
              <a:rPr lang="en-US" sz="1800" b="1" dirty="0" smtClean="0">
                <a:solidFill>
                  <a:srgbClr val="F28E00"/>
                </a:solidFill>
              </a:rPr>
              <a:t>‰ </a:t>
            </a:r>
            <a:endParaRPr lang="en-US" sz="1800" b="1" dirty="0">
              <a:solidFill>
                <a:srgbClr val="F28E00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6096000" y="1501774"/>
            <a:ext cx="138112" cy="4603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hteck 8"/>
          <p:cNvSpPr/>
          <p:nvPr/>
        </p:nvSpPr>
        <p:spPr bwMode="auto">
          <a:xfrm>
            <a:off x="1216423" y="2809875"/>
            <a:ext cx="717154" cy="23971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228726" y="5029200"/>
            <a:ext cx="723900" cy="23971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V="1">
            <a:off x="1952626" y="2809875"/>
            <a:ext cx="3181349" cy="1198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 flipV="1">
            <a:off x="1952626" y="5029200"/>
            <a:ext cx="3181349" cy="1198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329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:\Presentations DESY\20150324_Groemitz_Seminar\AP_MTCA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511299"/>
            <a:ext cx="4513871" cy="506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GUN Regulation @ FLASH	</a:t>
            </a:r>
            <a:endParaRPr lang="en-US" noProof="0" dirty="0"/>
          </a:p>
        </p:txBody>
      </p:sp>
      <p:sp>
        <p:nvSpPr>
          <p:cNvPr id="4" name="Textfeld 3"/>
          <p:cNvSpPr txBox="1"/>
          <p:nvPr/>
        </p:nvSpPr>
        <p:spPr>
          <a:xfrm>
            <a:off x="282575" y="6135687"/>
            <a:ext cx="1867694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ym typeface="Wingdings" panose="05000000000000000000" pitchFamily="2" charset="2"/>
              </a:rPr>
              <a:t>PI control</a:t>
            </a:r>
          </a:p>
        </p:txBody>
      </p:sp>
      <p:cxnSp>
        <p:nvCxnSpPr>
          <p:cNvPr id="7" name="Gerade Verbindung mit Pfeil 6"/>
          <p:cNvCxnSpPr>
            <a:stCxn id="4" idx="0"/>
          </p:cNvCxnSpPr>
          <p:nvPr/>
        </p:nvCxnSpPr>
        <p:spPr bwMode="auto">
          <a:xfrm flipV="1">
            <a:off x="1216422" y="5410201"/>
            <a:ext cx="612378" cy="7254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6" descr="U:\Presentations DESY\20150324_Groemitz_Seminar\AP_std_11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/>
          <a:stretch/>
        </p:blipFill>
        <p:spPr bwMode="auto">
          <a:xfrm>
            <a:off x="4646613" y="1492250"/>
            <a:ext cx="4470400" cy="47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4459288" y="1282700"/>
            <a:ext cx="579437" cy="965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6" descr="U:\Presentations DESY\20150324_Groemitz_Seminar\AP_std_11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3" r="56822" b="83397"/>
          <a:stretch/>
        </p:blipFill>
        <p:spPr bwMode="auto">
          <a:xfrm>
            <a:off x="6950076" y="777875"/>
            <a:ext cx="203835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Gerade Verbindung 18"/>
          <p:cNvCxnSpPr/>
          <p:nvPr/>
        </p:nvCxnSpPr>
        <p:spPr bwMode="auto">
          <a:xfrm>
            <a:off x="5425484" y="3532889"/>
            <a:ext cx="3453404" cy="1594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5425484" y="5542419"/>
            <a:ext cx="3453404" cy="1594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7152186" y="3080116"/>
            <a:ext cx="9108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0.01%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588201" y="5018507"/>
            <a:ext cx="11817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0.01deg.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3" name="Gerade Verbindung mit Pfeil 22"/>
          <p:cNvCxnSpPr/>
          <p:nvPr/>
        </p:nvCxnSpPr>
        <p:spPr bwMode="auto">
          <a:xfrm flipV="1">
            <a:off x="1304925" y="5314950"/>
            <a:ext cx="4476750" cy="10515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5980134" y="4542822"/>
            <a:ext cx="29400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28E00"/>
                </a:solidFill>
              </a:rPr>
              <a:t>Factor 3-4 improvement necessary</a:t>
            </a:r>
            <a:endParaRPr lang="en-US" sz="1800" b="1" dirty="0">
              <a:solidFill>
                <a:srgbClr val="F28E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876925" y="2784841"/>
            <a:ext cx="241444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MTCA.4</a:t>
            </a:r>
            <a:r>
              <a:rPr lang="en-US" b="1" dirty="0"/>
              <a:t> </a:t>
            </a:r>
            <a:r>
              <a:rPr lang="en-US" b="1" dirty="0" smtClean="0"/>
              <a:t>(9MHz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/>
              <a:t>1MHz</a:t>
            </a:r>
            <a:r>
              <a:rPr lang="en-US" b="1" dirty="0"/>
              <a:t>)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981700" y="2003791"/>
            <a:ext cx="13596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VME (1MHz)</a:t>
            </a:r>
            <a:endParaRPr lang="en-US" b="1" dirty="0"/>
          </a:p>
        </p:txBody>
      </p:sp>
      <p:cxnSp>
        <p:nvCxnSpPr>
          <p:cNvPr id="27" name="Gerade Verbindung mit Pfeil 26"/>
          <p:cNvCxnSpPr>
            <a:stCxn id="26" idx="1"/>
          </p:cNvCxnSpPr>
          <p:nvPr/>
        </p:nvCxnSpPr>
        <p:spPr bwMode="auto">
          <a:xfrm flipH="1">
            <a:off x="5711948" y="2173068"/>
            <a:ext cx="269752" cy="1976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mit Pfeil 28"/>
          <p:cNvCxnSpPr>
            <a:stCxn id="25" idx="1"/>
          </p:cNvCxnSpPr>
          <p:nvPr/>
        </p:nvCxnSpPr>
        <p:spPr bwMode="auto">
          <a:xfrm flipH="1">
            <a:off x="5645273" y="2954118"/>
            <a:ext cx="231652" cy="1692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/>
          <p:cNvSpPr txBox="1"/>
          <p:nvPr/>
        </p:nvSpPr>
        <p:spPr>
          <a:xfrm>
            <a:off x="3366211" y="779556"/>
            <a:ext cx="3403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28E00"/>
                </a:solidFill>
              </a:rPr>
              <a:t>Goal: 	</a:t>
            </a:r>
            <a:r>
              <a:rPr lang="de-DE" sz="2000" b="1" dirty="0" err="1" smtClean="0">
                <a:solidFill>
                  <a:srgbClr val="F28E00"/>
                </a:solidFill>
              </a:rPr>
              <a:t>dA</a:t>
            </a:r>
            <a:r>
              <a:rPr lang="de-DE" sz="2000" b="1" dirty="0" smtClean="0">
                <a:solidFill>
                  <a:srgbClr val="F28E00"/>
                </a:solidFill>
              </a:rPr>
              <a:t>/A&lt;0.01</a:t>
            </a:r>
            <a:r>
              <a:rPr lang="de-DE" sz="2000" b="1" dirty="0">
                <a:solidFill>
                  <a:srgbClr val="F28E00"/>
                </a:solidFill>
              </a:rPr>
              <a:t>% </a:t>
            </a:r>
            <a:endParaRPr lang="de-DE" sz="2000" b="1" dirty="0" smtClean="0">
              <a:solidFill>
                <a:srgbClr val="F28E00"/>
              </a:solidFill>
            </a:endParaRPr>
          </a:p>
          <a:p>
            <a:r>
              <a:rPr lang="de-DE" sz="2000" b="1" dirty="0" smtClean="0">
                <a:solidFill>
                  <a:srgbClr val="F28E00"/>
                </a:solidFill>
              </a:rPr>
              <a:t>	d</a:t>
            </a:r>
            <a:r>
              <a:rPr lang="el-GR" sz="2000" b="1" dirty="0" smtClean="0">
                <a:solidFill>
                  <a:srgbClr val="F28E00"/>
                </a:solidFill>
              </a:rPr>
              <a:t>φ</a:t>
            </a:r>
            <a:r>
              <a:rPr lang="de-DE" sz="2000" b="1" dirty="0" smtClean="0">
                <a:solidFill>
                  <a:srgbClr val="F28E00"/>
                </a:solidFill>
              </a:rPr>
              <a:t>&lt;0.01 </a:t>
            </a:r>
            <a:r>
              <a:rPr lang="de-DE" sz="2000" b="1" dirty="0" err="1">
                <a:solidFill>
                  <a:srgbClr val="F28E00"/>
                </a:solidFill>
              </a:rPr>
              <a:t>deg</a:t>
            </a:r>
            <a:r>
              <a:rPr lang="de-DE" sz="2000" b="1" dirty="0">
                <a:solidFill>
                  <a:srgbClr val="F28E00"/>
                </a:solidFill>
              </a:rPr>
              <a:t>. (rms</a:t>
            </a:r>
            <a:r>
              <a:rPr lang="de-DE" sz="2000" b="1" dirty="0" smtClean="0">
                <a:solidFill>
                  <a:srgbClr val="F28E00"/>
                </a:solidFill>
              </a:rPr>
              <a:t>)</a:t>
            </a:r>
            <a:endParaRPr lang="de-DE" sz="2000" b="1" dirty="0">
              <a:solidFill>
                <a:srgbClr val="F28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Loop @ SRF and NRF cavities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4389205" y="5126817"/>
            <a:ext cx="989963" cy="43629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78911" y="5129859"/>
            <a:ext cx="1000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Pre-Amp,</a:t>
            </a:r>
          </a:p>
          <a:p>
            <a:r>
              <a:rPr lang="en-US" sz="1100" dirty="0" smtClean="0"/>
              <a:t>Klystron,…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2187417" y="5126817"/>
            <a:ext cx="993021" cy="43629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Gerade Verbindung mit Pfeil 8"/>
          <p:cNvCxnSpPr>
            <a:stCxn id="6" idx="3"/>
            <a:endCxn id="17" idx="2"/>
          </p:cNvCxnSpPr>
          <p:nvPr/>
        </p:nvCxnSpPr>
        <p:spPr bwMode="auto">
          <a:xfrm>
            <a:off x="3180438" y="5344962"/>
            <a:ext cx="457453" cy="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>
            <a:endCxn id="6" idx="1"/>
          </p:cNvCxnSpPr>
          <p:nvPr/>
        </p:nvCxnSpPr>
        <p:spPr bwMode="auto">
          <a:xfrm flipV="1">
            <a:off x="1425197" y="5344962"/>
            <a:ext cx="762220" cy="16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Ellipse 12"/>
          <p:cNvSpPr/>
          <p:nvPr/>
        </p:nvSpPr>
        <p:spPr bwMode="auto">
          <a:xfrm>
            <a:off x="1579900" y="5283934"/>
            <a:ext cx="146104" cy="12531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3637891" y="5282328"/>
            <a:ext cx="146104" cy="12531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Gerade Verbindung mit Pfeil 18"/>
          <p:cNvCxnSpPr>
            <a:stCxn id="17" idx="6"/>
            <a:endCxn id="4" idx="1"/>
          </p:cNvCxnSpPr>
          <p:nvPr/>
        </p:nvCxnSpPr>
        <p:spPr bwMode="auto">
          <a:xfrm flipV="1">
            <a:off x="3783995" y="5344962"/>
            <a:ext cx="605210" cy="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>
            <a:stCxn id="97" idx="3"/>
            <a:endCxn id="23" idx="2"/>
          </p:cNvCxnSpPr>
          <p:nvPr/>
        </p:nvCxnSpPr>
        <p:spPr bwMode="auto">
          <a:xfrm flipV="1">
            <a:off x="6592073" y="5343601"/>
            <a:ext cx="559976" cy="6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Ellipse 22"/>
          <p:cNvSpPr/>
          <p:nvPr/>
        </p:nvSpPr>
        <p:spPr bwMode="auto">
          <a:xfrm>
            <a:off x="7152049" y="5280942"/>
            <a:ext cx="146104" cy="12531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Gerade Verbindung mit Pfeil 23"/>
          <p:cNvCxnSpPr>
            <a:stCxn id="23" idx="6"/>
            <a:endCxn id="78" idx="1"/>
          </p:cNvCxnSpPr>
          <p:nvPr/>
        </p:nvCxnSpPr>
        <p:spPr bwMode="auto">
          <a:xfrm>
            <a:off x="7298153" y="5343600"/>
            <a:ext cx="521586" cy="10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Ellipse 26"/>
          <p:cNvSpPr/>
          <p:nvPr/>
        </p:nvSpPr>
        <p:spPr bwMode="auto">
          <a:xfrm>
            <a:off x="7364502" y="6034975"/>
            <a:ext cx="146104" cy="12531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Gerade Verbindung mit Pfeil 27"/>
          <p:cNvCxnSpPr>
            <a:endCxn id="27" idx="0"/>
          </p:cNvCxnSpPr>
          <p:nvPr/>
        </p:nvCxnSpPr>
        <p:spPr bwMode="auto">
          <a:xfrm>
            <a:off x="7437554" y="5345207"/>
            <a:ext cx="1" cy="6897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mit Pfeil 30"/>
          <p:cNvCxnSpPr>
            <a:endCxn id="27" idx="6"/>
          </p:cNvCxnSpPr>
          <p:nvPr/>
        </p:nvCxnSpPr>
        <p:spPr bwMode="auto">
          <a:xfrm flipH="1">
            <a:off x="7510606" y="6097633"/>
            <a:ext cx="309133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>
            <a:stCxn id="82" idx="1"/>
          </p:cNvCxnSpPr>
          <p:nvPr/>
        </p:nvCxnSpPr>
        <p:spPr bwMode="auto">
          <a:xfrm flipH="1">
            <a:off x="1652952" y="6097301"/>
            <a:ext cx="23607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mit Pfeil 41"/>
          <p:cNvCxnSpPr>
            <a:endCxn id="13" idx="2"/>
          </p:cNvCxnSpPr>
          <p:nvPr/>
        </p:nvCxnSpPr>
        <p:spPr bwMode="auto">
          <a:xfrm flipV="1">
            <a:off x="984232" y="5346593"/>
            <a:ext cx="595669" cy="13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mit Pfeil 43"/>
          <p:cNvCxnSpPr>
            <a:endCxn id="13" idx="4"/>
          </p:cNvCxnSpPr>
          <p:nvPr/>
        </p:nvCxnSpPr>
        <p:spPr bwMode="auto">
          <a:xfrm flipV="1">
            <a:off x="1652952" y="5409250"/>
            <a:ext cx="1" cy="694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feld 45"/>
          <p:cNvSpPr txBox="1"/>
          <p:nvPr/>
        </p:nvSpPr>
        <p:spPr>
          <a:xfrm>
            <a:off x="572383" y="5198895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r(t)</a:t>
            </a:r>
            <a:endParaRPr lang="en-US" sz="1200" dirty="0"/>
          </a:p>
        </p:txBody>
      </p:sp>
      <p:sp>
        <p:nvSpPr>
          <p:cNvPr id="47" name="Textfeld 46"/>
          <p:cNvSpPr txBox="1"/>
          <p:nvPr/>
        </p:nvSpPr>
        <p:spPr>
          <a:xfrm>
            <a:off x="1706804" y="5070166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</a:t>
            </a:r>
            <a:r>
              <a:rPr lang="en-US" sz="1200" dirty="0" smtClean="0"/>
              <a:t>(t)</a:t>
            </a:r>
            <a:endParaRPr lang="en-US" sz="1200" dirty="0"/>
          </a:p>
        </p:txBody>
      </p:sp>
      <p:cxnSp>
        <p:nvCxnSpPr>
          <p:cNvPr id="49" name="Gerade Verbindung mit Pfeil 48"/>
          <p:cNvCxnSpPr/>
          <p:nvPr/>
        </p:nvCxnSpPr>
        <p:spPr bwMode="auto">
          <a:xfrm>
            <a:off x="3710943" y="4962500"/>
            <a:ext cx="0" cy="3084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mit Pfeil 50"/>
          <p:cNvCxnSpPr/>
          <p:nvPr/>
        </p:nvCxnSpPr>
        <p:spPr bwMode="auto">
          <a:xfrm>
            <a:off x="7218869" y="4962500"/>
            <a:ext cx="6232" cy="3071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Gerade Verbindung 70"/>
          <p:cNvCxnSpPr/>
          <p:nvPr/>
        </p:nvCxnSpPr>
        <p:spPr bwMode="auto">
          <a:xfrm>
            <a:off x="1738804" y="5478117"/>
            <a:ext cx="9026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feld 74"/>
          <p:cNvSpPr txBox="1"/>
          <p:nvPr/>
        </p:nvSpPr>
        <p:spPr>
          <a:xfrm>
            <a:off x="3464529" y="4687683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</a:t>
            </a:r>
            <a:r>
              <a:rPr lang="en-US" sz="1200" baseline="-25000" dirty="0" smtClean="0"/>
              <a:t>u</a:t>
            </a:r>
            <a:r>
              <a:rPr lang="en-US" sz="1200" dirty="0" smtClean="0"/>
              <a:t>(t)</a:t>
            </a:r>
            <a:endParaRPr lang="en-US" sz="1200" dirty="0"/>
          </a:p>
        </p:txBody>
      </p:sp>
      <p:sp>
        <p:nvSpPr>
          <p:cNvPr id="76" name="Textfeld 75"/>
          <p:cNvSpPr txBox="1"/>
          <p:nvPr/>
        </p:nvSpPr>
        <p:spPr>
          <a:xfrm>
            <a:off x="6943620" y="4673983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</a:t>
            </a:r>
            <a:r>
              <a:rPr lang="en-US" sz="1200" baseline="-25000" dirty="0" err="1" smtClean="0"/>
              <a:t>y</a:t>
            </a:r>
            <a:r>
              <a:rPr lang="en-US" sz="1200" dirty="0" smtClean="0"/>
              <a:t>(t)</a:t>
            </a:r>
            <a:endParaRPr lang="en-US" sz="1200" dirty="0"/>
          </a:p>
        </p:txBody>
      </p:sp>
      <p:sp>
        <p:nvSpPr>
          <p:cNvPr id="77" name="Textfeld 76"/>
          <p:cNvSpPr txBox="1"/>
          <p:nvPr/>
        </p:nvSpPr>
        <p:spPr>
          <a:xfrm>
            <a:off x="7819739" y="5965890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n(t)</a:t>
            </a:r>
            <a:endParaRPr lang="en-US" sz="1200" dirty="0"/>
          </a:p>
        </p:txBody>
      </p:sp>
      <p:sp>
        <p:nvSpPr>
          <p:cNvPr id="78" name="Textfeld 77"/>
          <p:cNvSpPr txBox="1"/>
          <p:nvPr/>
        </p:nvSpPr>
        <p:spPr>
          <a:xfrm>
            <a:off x="7819739" y="520619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y</a:t>
            </a:r>
            <a:r>
              <a:rPr lang="en-US" sz="1200" baseline="-25000" dirty="0" err="1" smtClean="0"/>
              <a:t>r</a:t>
            </a:r>
            <a:r>
              <a:rPr lang="en-US" sz="1200" dirty="0" smtClean="0"/>
              <a:t>(t)</a:t>
            </a:r>
            <a:endParaRPr lang="en-US" sz="1200" dirty="0"/>
          </a:p>
        </p:txBody>
      </p:sp>
      <p:sp>
        <p:nvSpPr>
          <p:cNvPr id="79" name="Textfeld 78"/>
          <p:cNvSpPr txBox="1"/>
          <p:nvPr/>
        </p:nvSpPr>
        <p:spPr>
          <a:xfrm>
            <a:off x="6671997" y="506878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y</a:t>
            </a:r>
            <a:r>
              <a:rPr lang="en-US" sz="1200" baseline="-25000" dirty="0" err="1" smtClean="0"/>
              <a:t>i</a:t>
            </a:r>
            <a:r>
              <a:rPr lang="en-US" sz="1200" dirty="0" smtClean="0"/>
              <a:t>(t)</a:t>
            </a:r>
            <a:endParaRPr lang="en-US" sz="1200" dirty="0"/>
          </a:p>
        </p:txBody>
      </p:sp>
      <p:sp>
        <p:nvSpPr>
          <p:cNvPr id="80" name="Textfeld 79"/>
          <p:cNvSpPr txBox="1"/>
          <p:nvPr/>
        </p:nvSpPr>
        <p:spPr>
          <a:xfrm>
            <a:off x="3126610" y="5080785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</a:t>
            </a:r>
            <a:r>
              <a:rPr lang="en-US" sz="1200" baseline="-25000" dirty="0" err="1" smtClean="0"/>
              <a:t>i</a:t>
            </a:r>
            <a:r>
              <a:rPr lang="en-US" sz="1200" dirty="0" smtClean="0"/>
              <a:t>(t)</a:t>
            </a:r>
            <a:endParaRPr lang="en-US" sz="1200" dirty="0"/>
          </a:p>
        </p:txBody>
      </p:sp>
      <p:sp>
        <p:nvSpPr>
          <p:cNvPr id="81" name="Textfeld 80"/>
          <p:cNvSpPr txBox="1"/>
          <p:nvPr/>
        </p:nvSpPr>
        <p:spPr>
          <a:xfrm>
            <a:off x="3737118" y="5080785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</a:t>
            </a:r>
            <a:r>
              <a:rPr lang="en-US" sz="1200" baseline="-25000" dirty="0" smtClean="0"/>
              <a:t>r</a:t>
            </a:r>
            <a:r>
              <a:rPr lang="en-US" sz="1200" dirty="0" smtClean="0"/>
              <a:t>(t)</a:t>
            </a:r>
            <a:endParaRPr lang="en-US" sz="1200" dirty="0"/>
          </a:p>
        </p:txBody>
      </p:sp>
      <p:sp>
        <p:nvSpPr>
          <p:cNvPr id="82" name="Rechteck 81"/>
          <p:cNvSpPr/>
          <p:nvPr/>
        </p:nvSpPr>
        <p:spPr bwMode="auto">
          <a:xfrm>
            <a:off x="4013745" y="5879156"/>
            <a:ext cx="989963" cy="43629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5" name="Gerade Verbindung mit Pfeil 84"/>
          <p:cNvCxnSpPr>
            <a:stCxn id="27" idx="2"/>
            <a:endCxn id="82" idx="3"/>
          </p:cNvCxnSpPr>
          <p:nvPr/>
        </p:nvCxnSpPr>
        <p:spPr bwMode="auto">
          <a:xfrm flipH="1" flipV="1">
            <a:off x="5003708" y="6097301"/>
            <a:ext cx="2360794" cy="3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Textfeld 87"/>
          <p:cNvSpPr txBox="1"/>
          <p:nvPr/>
        </p:nvSpPr>
        <p:spPr>
          <a:xfrm>
            <a:off x="4192317" y="5954225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Delay</a:t>
            </a:r>
            <a:endParaRPr lang="en-US" sz="1200" dirty="0"/>
          </a:p>
        </p:txBody>
      </p:sp>
      <p:sp>
        <p:nvSpPr>
          <p:cNvPr id="97" name="Rechteck 96"/>
          <p:cNvSpPr/>
          <p:nvPr/>
        </p:nvSpPr>
        <p:spPr bwMode="auto">
          <a:xfrm>
            <a:off x="5602111" y="5126080"/>
            <a:ext cx="989963" cy="43629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2" name="Gerade Verbindung mit Pfeil 101"/>
          <p:cNvCxnSpPr>
            <a:stCxn id="4" idx="3"/>
            <a:endCxn id="97" idx="1"/>
          </p:cNvCxnSpPr>
          <p:nvPr/>
        </p:nvCxnSpPr>
        <p:spPr bwMode="auto">
          <a:xfrm flipV="1">
            <a:off x="5379167" y="5344225"/>
            <a:ext cx="222943" cy="7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Rechteck 104"/>
          <p:cNvSpPr/>
          <p:nvPr/>
        </p:nvSpPr>
        <p:spPr bwMode="auto">
          <a:xfrm>
            <a:off x="4231278" y="5029928"/>
            <a:ext cx="2474812" cy="66016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U:\Presentations DESY\20150623_Wismar\b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58" y="776938"/>
            <a:ext cx="4438984" cy="325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0" name="Gerade Verbindung 109"/>
          <p:cNvCxnSpPr/>
          <p:nvPr/>
        </p:nvCxnSpPr>
        <p:spPr bwMode="auto">
          <a:xfrm>
            <a:off x="5025339" y="1261465"/>
            <a:ext cx="66451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689850" y="1261465"/>
            <a:ext cx="2121622" cy="10260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32"/>
          <p:cNvCxnSpPr/>
          <p:nvPr/>
        </p:nvCxnSpPr>
        <p:spPr bwMode="auto">
          <a:xfrm>
            <a:off x="5030486" y="1262455"/>
            <a:ext cx="1981753" cy="299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28E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134"/>
          <p:cNvCxnSpPr/>
          <p:nvPr/>
        </p:nvCxnSpPr>
        <p:spPr bwMode="auto">
          <a:xfrm>
            <a:off x="7012239" y="1262455"/>
            <a:ext cx="1422365" cy="6869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28E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Gerade Verbindung 175"/>
          <p:cNvCxnSpPr/>
          <p:nvPr/>
        </p:nvCxnSpPr>
        <p:spPr bwMode="auto">
          <a:xfrm>
            <a:off x="5014620" y="3184144"/>
            <a:ext cx="36452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 flipH="1" flipV="1">
            <a:off x="6215318" y="2683977"/>
            <a:ext cx="255653" cy="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A5EB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Bogen 82"/>
          <p:cNvSpPr/>
          <p:nvPr/>
        </p:nvSpPr>
        <p:spPr bwMode="auto">
          <a:xfrm rot="16200000">
            <a:off x="4802518" y="3646060"/>
            <a:ext cx="3913903" cy="2157130"/>
          </a:xfrm>
          <a:prstGeom prst="arc">
            <a:avLst>
              <a:gd name="adj1" fmla="val 161894"/>
              <a:gd name="adj2" fmla="val 2123871"/>
            </a:avLst>
          </a:prstGeom>
          <a:noFill/>
          <a:ln w="28575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7" name="Gerade Verbindung 86"/>
          <p:cNvCxnSpPr/>
          <p:nvPr/>
        </p:nvCxnSpPr>
        <p:spPr bwMode="auto">
          <a:xfrm>
            <a:off x="7269197" y="3021368"/>
            <a:ext cx="0" cy="1538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7263805" y="1258506"/>
            <a:ext cx="1254" cy="1193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Textfeld 91"/>
          <p:cNvSpPr txBox="1"/>
          <p:nvPr/>
        </p:nvSpPr>
        <p:spPr>
          <a:xfrm>
            <a:off x="7826092" y="1034613"/>
            <a:ext cx="9428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GM = </a:t>
            </a:r>
            <a:r>
              <a:rPr lang="en-US" sz="1200" b="1" dirty="0"/>
              <a:t>9</a:t>
            </a:r>
            <a:r>
              <a:rPr lang="en-US" sz="1200" b="1" dirty="0" smtClean="0"/>
              <a:t> dB</a:t>
            </a:r>
          </a:p>
          <a:p>
            <a:r>
              <a:rPr lang="en-US" sz="1200" b="1" dirty="0" smtClean="0"/>
              <a:t>K</a:t>
            </a:r>
            <a:r>
              <a:rPr lang="en-US" sz="1200" b="1" baseline="-25000" dirty="0" smtClean="0"/>
              <a:t>P</a:t>
            </a:r>
            <a:r>
              <a:rPr lang="en-US" sz="1200" b="1" dirty="0" smtClean="0"/>
              <a:t> = 2.8</a:t>
            </a:r>
            <a:endParaRPr lang="en-US" sz="1200" b="1" dirty="0"/>
          </a:p>
        </p:txBody>
      </p:sp>
      <p:cxnSp>
        <p:nvCxnSpPr>
          <p:cNvPr id="140" name="Gerade Verbindung 139"/>
          <p:cNvCxnSpPr/>
          <p:nvPr/>
        </p:nvCxnSpPr>
        <p:spPr bwMode="auto">
          <a:xfrm flipV="1">
            <a:off x="5014620" y="2681209"/>
            <a:ext cx="1447678" cy="10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Gerade Verbindung 140"/>
          <p:cNvCxnSpPr/>
          <p:nvPr/>
        </p:nvCxnSpPr>
        <p:spPr bwMode="auto">
          <a:xfrm>
            <a:off x="6465656" y="2681209"/>
            <a:ext cx="1047244" cy="2559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28E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Gerade Verbindung 141"/>
          <p:cNvCxnSpPr/>
          <p:nvPr/>
        </p:nvCxnSpPr>
        <p:spPr bwMode="auto">
          <a:xfrm>
            <a:off x="7509542" y="2937118"/>
            <a:ext cx="889705" cy="109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28E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100"/>
          <p:cNvCxnSpPr>
            <a:endCxn id="83" idx="0"/>
          </p:cNvCxnSpPr>
          <p:nvPr/>
        </p:nvCxnSpPr>
        <p:spPr bwMode="auto">
          <a:xfrm>
            <a:off x="6470123" y="2680463"/>
            <a:ext cx="381238" cy="943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feld 103"/>
              <p:cNvSpPr txBox="1"/>
              <p:nvPr/>
            </p:nvSpPr>
            <p:spPr>
              <a:xfrm>
                <a:off x="2414677" y="3100279"/>
                <a:ext cx="1728358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solidFill>
                              <a:srgbClr val="F28E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dirty="0" smtClean="0">
                            <a:solidFill>
                              <a:srgbClr val="F28E00"/>
                            </a:solidFill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1400" b="1" i="1" dirty="0" smtClean="0">
                            <a:solidFill>
                              <a:srgbClr val="F28E00"/>
                            </a:solidFill>
                            <a:latin typeface="Cambria Math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sz="1400" b="1" dirty="0" smtClean="0">
                    <a:solidFill>
                      <a:srgbClr val="F28E00"/>
                    </a:solidFill>
                  </a:rPr>
                  <a:t> limited to ~ 2.8</a:t>
                </a:r>
              </a:p>
              <a:p>
                <a:r>
                  <a:rPr lang="en-US" sz="1400" b="1" dirty="0" smtClean="0">
                    <a:solidFill>
                      <a:srgbClr val="F28E00"/>
                    </a:solidFill>
                  </a:rPr>
                  <a:t>Error suppressed </a:t>
                </a:r>
              </a:p>
              <a:p>
                <a:r>
                  <a:rPr lang="en-US" sz="1400" b="1" dirty="0" smtClean="0">
                    <a:solidFill>
                      <a:srgbClr val="F28E00"/>
                    </a:solidFill>
                  </a:rPr>
                  <a:t>by x3.8</a:t>
                </a:r>
              </a:p>
            </p:txBody>
          </p:sp>
        </mc:Choice>
        <mc:Fallback xmlns="">
          <p:sp>
            <p:nvSpPr>
              <p:cNvPr id="104" name="Textfeld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677" y="3100279"/>
                <a:ext cx="1728358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704" t="-826" r="-352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uppieren 89"/>
          <p:cNvGrpSpPr/>
          <p:nvPr/>
        </p:nvGrpSpPr>
        <p:grpSpPr>
          <a:xfrm>
            <a:off x="5014620" y="2682305"/>
            <a:ext cx="2639745" cy="4170705"/>
            <a:chOff x="5014620" y="2682305"/>
            <a:chExt cx="2639745" cy="4170705"/>
          </a:xfrm>
        </p:grpSpPr>
        <p:cxnSp>
          <p:nvCxnSpPr>
            <p:cNvPr id="93" name="Gerade Verbindung 92"/>
            <p:cNvCxnSpPr/>
            <p:nvPr/>
          </p:nvCxnSpPr>
          <p:spPr bwMode="auto">
            <a:xfrm>
              <a:off x="5014620" y="2682305"/>
              <a:ext cx="13538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A5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3" name="Gruppieren 102"/>
            <p:cNvGrpSpPr/>
            <p:nvPr/>
          </p:nvGrpSpPr>
          <p:grpSpPr>
            <a:xfrm>
              <a:off x="5150008" y="2682305"/>
              <a:ext cx="2504357" cy="4170705"/>
              <a:chOff x="5150008" y="2682305"/>
              <a:chExt cx="2504357" cy="4170705"/>
            </a:xfrm>
          </p:grpSpPr>
          <p:cxnSp>
            <p:nvCxnSpPr>
              <p:cNvPr id="107" name="Gerade Verbindung 106"/>
              <p:cNvCxnSpPr/>
              <p:nvPr/>
            </p:nvCxnSpPr>
            <p:spPr bwMode="auto">
              <a:xfrm>
                <a:off x="5150008" y="2682305"/>
                <a:ext cx="1047244" cy="25590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A5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8" name="Bogen 107"/>
              <p:cNvSpPr/>
              <p:nvPr/>
            </p:nvSpPr>
            <p:spPr bwMode="auto">
              <a:xfrm rot="16200000">
                <a:off x="4618848" y="3817494"/>
                <a:ext cx="3913903" cy="2157130"/>
              </a:xfrm>
              <a:prstGeom prst="arc">
                <a:avLst>
                  <a:gd name="adj1" fmla="val 3454"/>
                  <a:gd name="adj2" fmla="val 2123871"/>
                </a:avLst>
              </a:prstGeom>
              <a:noFill/>
              <a:ln w="28575" cap="flat" cmpd="sng" algn="ctr">
                <a:solidFill>
                  <a:srgbClr val="00A5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9" name="Gerade Verbindung 108"/>
              <p:cNvCxnSpPr/>
              <p:nvPr/>
            </p:nvCxnSpPr>
            <p:spPr bwMode="auto">
              <a:xfrm flipH="1">
                <a:off x="6196731" y="2940447"/>
                <a:ext cx="37906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A5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11" name="Gerade Verbindung 110"/>
          <p:cNvCxnSpPr/>
          <p:nvPr/>
        </p:nvCxnSpPr>
        <p:spPr bwMode="auto">
          <a:xfrm>
            <a:off x="6829751" y="3021368"/>
            <a:ext cx="0" cy="1538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Textfeld 113"/>
          <p:cNvSpPr txBox="1"/>
          <p:nvPr/>
        </p:nvSpPr>
        <p:spPr>
          <a:xfrm>
            <a:off x="6915133" y="1552183"/>
            <a:ext cx="74411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A5EB"/>
                </a:solidFill>
              </a:rPr>
              <a:t>K</a:t>
            </a:r>
            <a:r>
              <a:rPr lang="en-US" sz="1100" b="1" baseline="-25000" dirty="0" smtClean="0">
                <a:solidFill>
                  <a:srgbClr val="00A5EB"/>
                </a:solidFill>
              </a:rPr>
              <a:t>P</a:t>
            </a:r>
            <a:r>
              <a:rPr lang="en-US" sz="1100" b="1" dirty="0" smtClean="0">
                <a:solidFill>
                  <a:srgbClr val="00A5EB"/>
                </a:solidFill>
              </a:rPr>
              <a:t> = 100</a:t>
            </a:r>
            <a:endParaRPr lang="en-US" sz="1100" b="1" dirty="0">
              <a:solidFill>
                <a:srgbClr val="00A5EB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10094" y="3927378"/>
            <a:ext cx="41585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NRF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cavity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regulation:</a:t>
            </a:r>
          </a:p>
          <a:p>
            <a:pPr marL="285750" indent="-285750">
              <a:buFont typeface="Wingdings" charset="2"/>
              <a:buChar char="à"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Low noise subsystems </a:t>
            </a:r>
          </a:p>
          <a:p>
            <a:pPr marL="285750" indent="-285750">
              <a:buFont typeface="Wingdings" charset="2"/>
              <a:buChar char="à"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Small errors (disturbances and noise)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feld 116"/>
              <p:cNvSpPr txBox="1"/>
              <p:nvPr/>
            </p:nvSpPr>
            <p:spPr>
              <a:xfrm>
                <a:off x="384774" y="3097813"/>
                <a:ext cx="1749197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solidFill>
                              <a:srgbClr val="00A5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dirty="0" smtClean="0">
                            <a:solidFill>
                              <a:srgbClr val="00A5EB"/>
                            </a:solidFill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1400" b="1" i="1" dirty="0" smtClean="0">
                            <a:solidFill>
                              <a:srgbClr val="00A5EB"/>
                            </a:solidFill>
                            <a:latin typeface="Cambria Math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sz="1400" b="1" dirty="0" smtClean="0">
                    <a:solidFill>
                      <a:srgbClr val="00A5EB"/>
                    </a:solidFill>
                  </a:rPr>
                  <a:t> = 100</a:t>
                </a:r>
              </a:p>
              <a:p>
                <a:r>
                  <a:rPr lang="en-US" sz="1400" b="1" dirty="0" smtClean="0">
                    <a:solidFill>
                      <a:srgbClr val="00A5EB"/>
                    </a:solidFill>
                  </a:rPr>
                  <a:t>Error suppressed </a:t>
                </a:r>
              </a:p>
              <a:p>
                <a:r>
                  <a:rPr lang="en-US" sz="1400" b="1" dirty="0" smtClean="0">
                    <a:solidFill>
                      <a:srgbClr val="00A5EB"/>
                    </a:solidFill>
                  </a:rPr>
                  <a:t>by 1+K</a:t>
                </a:r>
                <a:r>
                  <a:rPr lang="en-US" sz="1400" b="1" baseline="-25000" dirty="0" smtClean="0">
                    <a:solidFill>
                      <a:srgbClr val="00A5EB"/>
                    </a:solidFill>
                  </a:rPr>
                  <a:t>P</a:t>
                </a:r>
                <a:r>
                  <a:rPr lang="en-US" sz="1400" b="1" dirty="0" smtClean="0">
                    <a:solidFill>
                      <a:srgbClr val="00A5EB"/>
                    </a:solidFill>
                  </a:rPr>
                  <a:t> = 101</a:t>
                </a:r>
              </a:p>
            </p:txBody>
          </p:sp>
        </mc:Choice>
        <mc:Fallback xmlns="">
          <p:sp>
            <p:nvSpPr>
              <p:cNvPr id="117" name="Textfeld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74" y="3097813"/>
                <a:ext cx="1749197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697" t="-82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feld 117"/>
          <p:cNvSpPr txBox="1"/>
          <p:nvPr/>
        </p:nvSpPr>
        <p:spPr>
          <a:xfrm>
            <a:off x="5951986" y="3336676"/>
            <a:ext cx="109837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PM ≈ 60 deg.</a:t>
            </a:r>
            <a:endParaRPr lang="en-US" sz="1200" dirty="0"/>
          </a:p>
        </p:txBody>
      </p:sp>
      <p:grpSp>
        <p:nvGrpSpPr>
          <p:cNvPr id="119" name="Gruppieren 118"/>
          <p:cNvGrpSpPr/>
          <p:nvPr/>
        </p:nvGrpSpPr>
        <p:grpSpPr>
          <a:xfrm>
            <a:off x="197510" y="889430"/>
            <a:ext cx="4570606" cy="2797431"/>
            <a:chOff x="197510" y="889430"/>
            <a:chExt cx="4570606" cy="2797431"/>
          </a:xfrm>
        </p:grpSpPr>
        <p:sp>
          <p:nvSpPr>
            <p:cNvPr id="120" name="Inhaltsplatzhalter 2"/>
            <p:cNvSpPr txBox="1">
              <a:spLocks/>
            </p:cNvSpPr>
            <p:nvPr/>
          </p:nvSpPr>
          <p:spPr bwMode="auto">
            <a:xfrm>
              <a:off x="197510" y="892503"/>
              <a:ext cx="2285495" cy="2794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65113" indent="-265113" algn="l" rtl="0" eaLnBrk="1" fontAlgn="base" hangingPunct="1">
                <a:spcBef>
                  <a:spcPct val="0"/>
                </a:spcBef>
                <a:spcAft>
                  <a:spcPct val="50000"/>
                </a:spcAft>
                <a:buClr>
                  <a:srgbClr val="F28E00"/>
                </a:buClr>
                <a:buFont typeface="Arial Black" pitchFamily="34" charset="0"/>
                <a:buChar char="&gt;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184150" algn="l" rtl="0" eaLnBrk="1" fontAlgn="base" hangingPunct="1">
                <a:spcBef>
                  <a:spcPct val="0"/>
                </a:spcBef>
                <a:spcAft>
                  <a:spcPct val="50000"/>
                </a:spcAft>
                <a:buClr>
                  <a:schemeClr val="bg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1236663" indent="-228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Arial Black" pitchFamily="34" charset="0"/>
                <a:defRPr sz="1200">
                  <a:solidFill>
                    <a:schemeClr val="tx1"/>
                  </a:solidFill>
                  <a:latin typeface="+mn-lt"/>
                </a:defRPr>
              </a:lvl3pPr>
              <a:lvl4pPr marL="1644650" indent="-228600" algn="l" rtl="0"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800" kern="0" dirty="0" smtClean="0">
                  <a:solidFill>
                    <a:srgbClr val="00A5EB"/>
                  </a:solidFill>
                </a:rPr>
                <a:t>Plant: SRF</a:t>
              </a:r>
            </a:p>
            <a:p>
              <a:pPr marL="0" indent="0">
                <a:buNone/>
              </a:pPr>
              <a:r>
                <a:rPr lang="en-US" sz="1400" b="1" kern="0" dirty="0" smtClean="0"/>
                <a:t>Pulsed mode (~1 </a:t>
              </a:r>
              <a:r>
                <a:rPr lang="en-US" sz="1400" b="1" kern="0" dirty="0" err="1" smtClean="0"/>
                <a:t>ms</a:t>
              </a:r>
              <a:r>
                <a:rPr lang="en-US" sz="1400" b="1" kern="0" dirty="0" smtClean="0"/>
                <a:t>)</a:t>
              </a:r>
            </a:p>
            <a:p>
              <a:pPr marL="0" indent="0">
                <a:buNone/>
              </a:pPr>
              <a:endParaRPr lang="en-US" sz="1400" b="1" kern="0" dirty="0" smtClean="0"/>
            </a:p>
            <a:p>
              <a:pPr marL="269875" lvl="1" indent="-87313"/>
              <a:r>
                <a:rPr lang="en-US" sz="1200" kern="0" dirty="0" smtClean="0"/>
                <a:t>Half Bandwidth </a:t>
              </a:r>
              <a:r>
                <a:rPr lang="en-US" sz="1200" b="1" kern="0" dirty="0" smtClean="0">
                  <a:solidFill>
                    <a:srgbClr val="00A5EB"/>
                  </a:solidFill>
                </a:rPr>
                <a:t>~ 200 Hz </a:t>
              </a:r>
              <a:endParaRPr lang="en-US" sz="1200" kern="0" dirty="0" smtClean="0"/>
            </a:p>
            <a:p>
              <a:pPr marL="269875" lvl="1" indent="-87313"/>
              <a:r>
                <a:rPr lang="en-US" sz="1200" kern="0" dirty="0" smtClean="0"/>
                <a:t>Latency ~ 2 </a:t>
              </a:r>
              <a:r>
                <a:rPr lang="el-GR" sz="1200" kern="0" dirty="0" smtClean="0"/>
                <a:t>μ</a:t>
              </a:r>
              <a:r>
                <a:rPr lang="en-US" sz="1200" kern="0" dirty="0" smtClean="0"/>
                <a:t>s</a:t>
              </a:r>
              <a:endParaRPr lang="en-US" kern="0" dirty="0" smtClean="0"/>
            </a:p>
            <a:p>
              <a:pPr marL="1008063" lvl="2" indent="0"/>
              <a:endParaRPr lang="en-US" sz="1100" kern="0" dirty="0"/>
            </a:p>
            <a:p>
              <a:pPr marL="444500" lvl="1" indent="0">
                <a:buNone/>
              </a:pPr>
              <a:endParaRPr lang="en-US" sz="1400" kern="0" dirty="0"/>
            </a:p>
          </p:txBody>
        </p:sp>
        <p:sp>
          <p:nvSpPr>
            <p:cNvPr id="121" name="Inhaltsplatzhalter 2"/>
            <p:cNvSpPr txBox="1">
              <a:spLocks/>
            </p:cNvSpPr>
            <p:nvPr/>
          </p:nvSpPr>
          <p:spPr bwMode="auto">
            <a:xfrm>
              <a:off x="2324687" y="889430"/>
              <a:ext cx="2443429" cy="2488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65113" indent="-265113" algn="l" rtl="0" eaLnBrk="1" fontAlgn="base" hangingPunct="1">
                <a:spcBef>
                  <a:spcPct val="0"/>
                </a:spcBef>
                <a:spcAft>
                  <a:spcPct val="50000"/>
                </a:spcAft>
                <a:buClr>
                  <a:srgbClr val="F28E00"/>
                </a:buClr>
                <a:buFont typeface="Arial Black" pitchFamily="34" charset="0"/>
                <a:buChar char="&gt;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184150" algn="l" rtl="0" eaLnBrk="1" fontAlgn="base" hangingPunct="1">
                <a:spcBef>
                  <a:spcPct val="0"/>
                </a:spcBef>
                <a:spcAft>
                  <a:spcPct val="50000"/>
                </a:spcAft>
                <a:buClr>
                  <a:schemeClr val="bg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1236663" indent="-228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Arial Black" pitchFamily="34" charset="0"/>
                <a:defRPr sz="1200">
                  <a:solidFill>
                    <a:schemeClr val="tx1"/>
                  </a:solidFill>
                  <a:latin typeface="+mn-lt"/>
                </a:defRPr>
              </a:lvl3pPr>
              <a:lvl4pPr marL="1644650" indent="-228600" algn="l" rtl="0"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sz="1800" kern="0" dirty="0" smtClean="0">
                  <a:solidFill>
                    <a:srgbClr val="F28E00"/>
                  </a:solidFill>
                </a:rPr>
                <a:t>Plant: NRF</a:t>
              </a:r>
            </a:p>
            <a:p>
              <a:pPr marL="0" indent="0">
                <a:buNone/>
              </a:pPr>
              <a:r>
                <a:rPr lang="en-US" sz="1400" b="1" kern="0" dirty="0" smtClean="0"/>
                <a:t>Pulsed mode (</a:t>
              </a:r>
              <a:r>
                <a:rPr lang="en-US" sz="1400" kern="0" dirty="0"/>
                <a:t>~ </a:t>
              </a:r>
              <a:r>
                <a:rPr lang="en-US" sz="1400" kern="0" dirty="0" smtClean="0"/>
                <a:t>1 </a:t>
              </a:r>
              <a:r>
                <a:rPr lang="en-US" sz="1400" kern="0" dirty="0" err="1" smtClean="0"/>
                <a:t>ms</a:t>
              </a:r>
              <a:r>
                <a:rPr lang="en-US" sz="1400" b="1" kern="0" dirty="0" smtClean="0"/>
                <a:t>)</a:t>
              </a:r>
            </a:p>
            <a:p>
              <a:pPr marL="0" indent="0">
                <a:buNone/>
              </a:pPr>
              <a:endParaRPr lang="en-US" sz="1400" b="1" kern="0" dirty="0" smtClean="0"/>
            </a:p>
            <a:p>
              <a:pPr marL="269875" lvl="1" indent="-87313">
                <a:spcAft>
                  <a:spcPts val="720"/>
                </a:spcAft>
              </a:pPr>
              <a:r>
                <a:rPr lang="en-US" sz="1200" kern="0" dirty="0" smtClean="0"/>
                <a:t>Half Bandwidth </a:t>
              </a:r>
              <a:r>
                <a:rPr lang="en-US" sz="1200" b="1" kern="0" dirty="0">
                  <a:solidFill>
                    <a:srgbClr val="F28E00"/>
                  </a:solidFill>
                </a:rPr>
                <a:t>~ </a:t>
              </a:r>
              <a:r>
                <a:rPr lang="en-US" sz="1200" b="1" kern="0" dirty="0" smtClean="0">
                  <a:solidFill>
                    <a:srgbClr val="F28E00"/>
                  </a:solidFill>
                </a:rPr>
                <a:t>65 kHz</a:t>
              </a:r>
              <a:endParaRPr lang="en-US" sz="1100" b="1" kern="0" dirty="0" smtClean="0">
                <a:solidFill>
                  <a:srgbClr val="F28E00"/>
                </a:solidFill>
              </a:endParaRPr>
            </a:p>
            <a:p>
              <a:pPr marL="269875" lvl="1" indent="-87313">
                <a:spcAft>
                  <a:spcPts val="720"/>
                </a:spcAft>
              </a:pPr>
              <a:r>
                <a:rPr lang="en-US" sz="1200" kern="0" dirty="0" smtClean="0"/>
                <a:t>Latency </a:t>
              </a:r>
              <a:r>
                <a:rPr lang="en-US" sz="1200" kern="0" dirty="0"/>
                <a:t>~ </a:t>
              </a:r>
              <a:r>
                <a:rPr lang="en-US" sz="1200" kern="0" dirty="0" smtClean="0"/>
                <a:t>1.1 </a:t>
              </a:r>
              <a:r>
                <a:rPr lang="el-GR" sz="1200" kern="0" dirty="0" smtClean="0"/>
                <a:t>μ</a:t>
              </a:r>
              <a:r>
                <a:rPr lang="en-US" sz="1200" kern="0" dirty="0" smtClean="0"/>
                <a:t>s	</a:t>
              </a:r>
              <a:endParaRPr lang="en-US" sz="1200" kern="0" dirty="0"/>
            </a:p>
          </p:txBody>
        </p:sp>
        <p:sp>
          <p:nvSpPr>
            <p:cNvPr id="122" name="Textfeld 121"/>
            <p:cNvSpPr txBox="1"/>
            <p:nvPr/>
          </p:nvSpPr>
          <p:spPr>
            <a:xfrm>
              <a:off x="2602719" y="1641673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x325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23" name="Textfeld 122"/>
            <p:cNvSpPr txBox="1"/>
            <p:nvPr/>
          </p:nvSpPr>
          <p:spPr>
            <a:xfrm>
              <a:off x="2106868" y="2542232"/>
              <a:ext cx="7264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~ x 1/2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24" name="Nach unten gekrümmter Pfeil 123"/>
            <p:cNvSpPr/>
            <p:nvPr/>
          </p:nvSpPr>
          <p:spPr bwMode="auto">
            <a:xfrm>
              <a:off x="1843802" y="1621341"/>
              <a:ext cx="2218893" cy="328109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Nach oben gekrümmter Pfeil 124"/>
            <p:cNvSpPr/>
            <p:nvPr/>
          </p:nvSpPr>
          <p:spPr bwMode="auto">
            <a:xfrm>
              <a:off x="1354811" y="2477406"/>
              <a:ext cx="2256388" cy="409798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27" name="Gerade Verbindung mit Pfeil 126"/>
          <p:cNvCxnSpPr/>
          <p:nvPr/>
        </p:nvCxnSpPr>
        <p:spPr bwMode="auto">
          <a:xfrm flipV="1">
            <a:off x="6829751" y="1298584"/>
            <a:ext cx="0" cy="4847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A5EB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feld 83"/>
          <p:cNvSpPr txBox="1"/>
          <p:nvPr/>
        </p:nvSpPr>
        <p:spPr>
          <a:xfrm>
            <a:off x="2250611" y="5195736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Controller</a:t>
            </a:r>
            <a:endParaRPr lang="en-US" sz="1200" dirty="0"/>
          </a:p>
        </p:txBody>
      </p:sp>
      <p:sp>
        <p:nvSpPr>
          <p:cNvPr id="86" name="Textfeld 85"/>
          <p:cNvSpPr txBox="1"/>
          <p:nvPr/>
        </p:nvSpPr>
        <p:spPr>
          <a:xfrm>
            <a:off x="5799208" y="520278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Cavity</a:t>
            </a:r>
            <a:endParaRPr lang="en-US" sz="1200" dirty="0"/>
          </a:p>
        </p:txBody>
      </p:sp>
      <p:sp>
        <p:nvSpPr>
          <p:cNvPr id="89" name="Textfeld 88"/>
          <p:cNvSpPr txBox="1"/>
          <p:nvPr/>
        </p:nvSpPr>
        <p:spPr>
          <a:xfrm>
            <a:off x="5183191" y="2207733"/>
            <a:ext cx="106792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Open loop</a:t>
            </a:r>
            <a:endParaRPr lang="en-US" sz="1400" b="1" dirty="0"/>
          </a:p>
        </p:txBody>
      </p:sp>
      <p:cxnSp>
        <p:nvCxnSpPr>
          <p:cNvPr id="94" name="Gerade Verbindung mit Pfeil 93"/>
          <p:cNvCxnSpPr/>
          <p:nvPr/>
        </p:nvCxnSpPr>
        <p:spPr bwMode="auto">
          <a:xfrm>
            <a:off x="5489679" y="4715633"/>
            <a:ext cx="6232" cy="3071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feld 94"/>
          <p:cNvSpPr txBox="1"/>
          <p:nvPr/>
        </p:nvSpPr>
        <p:spPr>
          <a:xfrm>
            <a:off x="5214430" y="4427116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</a:t>
            </a:r>
            <a:r>
              <a:rPr lang="en-US" sz="1200" baseline="-25000" dirty="0" err="1" smtClean="0"/>
              <a:t>P</a:t>
            </a:r>
            <a:r>
              <a:rPr lang="en-US" sz="1200" dirty="0" smtClean="0"/>
              <a:t>(t)</a:t>
            </a:r>
            <a:endParaRPr lang="en-US" sz="1200" dirty="0"/>
          </a:p>
        </p:txBody>
      </p:sp>
      <p:sp>
        <p:nvSpPr>
          <p:cNvPr id="96" name="Textfeld 95"/>
          <p:cNvSpPr txBox="1"/>
          <p:nvPr/>
        </p:nvSpPr>
        <p:spPr>
          <a:xfrm>
            <a:off x="5970313" y="4726584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Plant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08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Disturbances and Noise - </a:t>
            </a:r>
            <a:r>
              <a:rPr lang="en-US" dirty="0"/>
              <a:t>Fast and </a:t>
            </a:r>
            <a:r>
              <a:rPr lang="en-US" dirty="0" smtClean="0"/>
              <a:t>Slow Distortions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 bwMode="auto">
          <a:xfrm>
            <a:off x="4389205" y="5126817"/>
            <a:ext cx="989963" cy="43629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378911" y="5129859"/>
            <a:ext cx="1000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Pre-Amp,</a:t>
            </a:r>
          </a:p>
          <a:p>
            <a:r>
              <a:rPr lang="en-US" sz="1100" dirty="0" smtClean="0"/>
              <a:t>Klystron,…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2187417" y="5126817"/>
            <a:ext cx="993021" cy="43629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50611" y="5195736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Controller</a:t>
            </a:r>
            <a:endParaRPr lang="en-US" sz="1200" dirty="0"/>
          </a:p>
        </p:txBody>
      </p:sp>
      <p:cxnSp>
        <p:nvCxnSpPr>
          <p:cNvPr id="10" name="Gerade Verbindung mit Pfeil 9"/>
          <p:cNvCxnSpPr>
            <a:stCxn id="8" idx="3"/>
            <a:endCxn id="13" idx="2"/>
          </p:cNvCxnSpPr>
          <p:nvPr/>
        </p:nvCxnSpPr>
        <p:spPr bwMode="auto">
          <a:xfrm>
            <a:off x="3180438" y="5344962"/>
            <a:ext cx="457453" cy="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>
            <a:endCxn id="8" idx="1"/>
          </p:cNvCxnSpPr>
          <p:nvPr/>
        </p:nvCxnSpPr>
        <p:spPr bwMode="auto">
          <a:xfrm flipV="1">
            <a:off x="1425197" y="5344962"/>
            <a:ext cx="762220" cy="16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Ellipse 11"/>
          <p:cNvSpPr/>
          <p:nvPr/>
        </p:nvSpPr>
        <p:spPr bwMode="auto">
          <a:xfrm>
            <a:off x="1579900" y="5283934"/>
            <a:ext cx="146104" cy="12531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3637891" y="5282328"/>
            <a:ext cx="146104" cy="12531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Gerade Verbindung mit Pfeil 13"/>
          <p:cNvCxnSpPr>
            <a:stCxn id="13" idx="6"/>
            <a:endCxn id="6" idx="1"/>
          </p:cNvCxnSpPr>
          <p:nvPr/>
        </p:nvCxnSpPr>
        <p:spPr bwMode="auto">
          <a:xfrm flipV="1">
            <a:off x="3783995" y="5344962"/>
            <a:ext cx="605210" cy="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>
            <a:stCxn id="40" idx="3"/>
            <a:endCxn id="16" idx="2"/>
          </p:cNvCxnSpPr>
          <p:nvPr/>
        </p:nvCxnSpPr>
        <p:spPr bwMode="auto">
          <a:xfrm flipV="1">
            <a:off x="6592073" y="5343601"/>
            <a:ext cx="559976" cy="6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Ellipse 15"/>
          <p:cNvSpPr/>
          <p:nvPr/>
        </p:nvSpPr>
        <p:spPr bwMode="auto">
          <a:xfrm>
            <a:off x="7152049" y="5280942"/>
            <a:ext cx="146104" cy="12531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Gerade Verbindung mit Pfeil 16"/>
          <p:cNvCxnSpPr>
            <a:stCxn id="16" idx="6"/>
            <a:endCxn id="32" idx="1"/>
          </p:cNvCxnSpPr>
          <p:nvPr/>
        </p:nvCxnSpPr>
        <p:spPr bwMode="auto">
          <a:xfrm>
            <a:off x="7298153" y="5343600"/>
            <a:ext cx="521586" cy="10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Ellipse 17"/>
          <p:cNvSpPr/>
          <p:nvPr/>
        </p:nvSpPr>
        <p:spPr bwMode="auto">
          <a:xfrm>
            <a:off x="7364502" y="6034975"/>
            <a:ext cx="146104" cy="12531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Gerade Verbindung mit Pfeil 18"/>
          <p:cNvCxnSpPr>
            <a:endCxn id="18" idx="0"/>
          </p:cNvCxnSpPr>
          <p:nvPr/>
        </p:nvCxnSpPr>
        <p:spPr bwMode="auto">
          <a:xfrm>
            <a:off x="7437554" y="5345207"/>
            <a:ext cx="1" cy="6897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>
            <a:endCxn id="18" idx="6"/>
          </p:cNvCxnSpPr>
          <p:nvPr/>
        </p:nvCxnSpPr>
        <p:spPr bwMode="auto">
          <a:xfrm flipH="1">
            <a:off x="7510606" y="6097633"/>
            <a:ext cx="309133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>
            <a:stCxn id="36" idx="1"/>
          </p:cNvCxnSpPr>
          <p:nvPr/>
        </p:nvCxnSpPr>
        <p:spPr bwMode="auto">
          <a:xfrm flipH="1">
            <a:off x="1652952" y="6097301"/>
            <a:ext cx="236079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>
            <a:endCxn id="12" idx="2"/>
          </p:cNvCxnSpPr>
          <p:nvPr/>
        </p:nvCxnSpPr>
        <p:spPr bwMode="auto">
          <a:xfrm flipV="1">
            <a:off x="984232" y="5346593"/>
            <a:ext cx="595669" cy="13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>
            <a:endCxn id="12" idx="4"/>
          </p:cNvCxnSpPr>
          <p:nvPr/>
        </p:nvCxnSpPr>
        <p:spPr bwMode="auto">
          <a:xfrm flipV="1">
            <a:off x="1652952" y="5409250"/>
            <a:ext cx="1" cy="694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/>
          <p:cNvSpPr txBox="1"/>
          <p:nvPr/>
        </p:nvSpPr>
        <p:spPr>
          <a:xfrm>
            <a:off x="572383" y="5198895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r(t)</a:t>
            </a:r>
            <a:endParaRPr lang="en-US" sz="1200" dirty="0"/>
          </a:p>
        </p:txBody>
      </p:sp>
      <p:sp>
        <p:nvSpPr>
          <p:cNvPr id="25" name="Textfeld 24"/>
          <p:cNvSpPr txBox="1"/>
          <p:nvPr/>
        </p:nvSpPr>
        <p:spPr>
          <a:xfrm>
            <a:off x="1706804" y="5070166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</a:t>
            </a:r>
            <a:r>
              <a:rPr lang="en-US" sz="1200" dirty="0" smtClean="0"/>
              <a:t>(t)</a:t>
            </a:r>
            <a:endParaRPr lang="en-US" sz="1200" dirty="0"/>
          </a:p>
        </p:txBody>
      </p:sp>
      <p:cxnSp>
        <p:nvCxnSpPr>
          <p:cNvPr id="26" name="Gerade Verbindung mit Pfeil 25"/>
          <p:cNvCxnSpPr/>
          <p:nvPr/>
        </p:nvCxnSpPr>
        <p:spPr bwMode="auto">
          <a:xfrm>
            <a:off x="3710943" y="4962500"/>
            <a:ext cx="0" cy="3084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/>
          <p:cNvCxnSpPr/>
          <p:nvPr/>
        </p:nvCxnSpPr>
        <p:spPr bwMode="auto">
          <a:xfrm>
            <a:off x="5489679" y="4715633"/>
            <a:ext cx="6232" cy="3071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1738804" y="5478117"/>
            <a:ext cx="9026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>
            <a:off x="3464529" y="4687683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</a:t>
            </a:r>
            <a:r>
              <a:rPr lang="en-US" sz="1200" b="1" baseline="-25000" dirty="0" smtClean="0"/>
              <a:t>u</a:t>
            </a:r>
            <a:r>
              <a:rPr lang="en-US" sz="1200" b="1" dirty="0" smtClean="0"/>
              <a:t>(t)</a:t>
            </a:r>
            <a:endParaRPr lang="en-US" sz="1200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5214430" y="4427116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d</a:t>
            </a:r>
            <a:r>
              <a:rPr lang="en-US" sz="1200" b="1" baseline="-25000" dirty="0" err="1" smtClean="0"/>
              <a:t>P</a:t>
            </a:r>
            <a:r>
              <a:rPr lang="en-US" sz="1200" b="1" dirty="0" smtClean="0"/>
              <a:t>(t)</a:t>
            </a:r>
            <a:endParaRPr lang="en-US" sz="1200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7819739" y="596589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n(t)</a:t>
            </a:r>
            <a:endParaRPr lang="en-US" sz="1200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7819739" y="520619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y</a:t>
            </a:r>
            <a:r>
              <a:rPr lang="en-US" sz="1200" baseline="-25000" dirty="0" err="1" smtClean="0"/>
              <a:t>r</a:t>
            </a:r>
            <a:r>
              <a:rPr lang="en-US" sz="1200" dirty="0" smtClean="0"/>
              <a:t>(t)</a:t>
            </a:r>
            <a:endParaRPr lang="en-US" sz="1200" dirty="0"/>
          </a:p>
        </p:txBody>
      </p:sp>
      <p:sp>
        <p:nvSpPr>
          <p:cNvPr id="33" name="Textfeld 32"/>
          <p:cNvSpPr txBox="1"/>
          <p:nvPr/>
        </p:nvSpPr>
        <p:spPr>
          <a:xfrm>
            <a:off x="6683427" y="506878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y</a:t>
            </a:r>
            <a:r>
              <a:rPr lang="en-US" sz="1200" baseline="-25000" dirty="0" err="1" smtClean="0"/>
              <a:t>i</a:t>
            </a:r>
            <a:r>
              <a:rPr lang="en-US" sz="1200" dirty="0" smtClean="0"/>
              <a:t>(t)</a:t>
            </a:r>
            <a:endParaRPr lang="en-US" sz="1200" dirty="0"/>
          </a:p>
        </p:txBody>
      </p:sp>
      <p:sp>
        <p:nvSpPr>
          <p:cNvPr id="34" name="Textfeld 33"/>
          <p:cNvSpPr txBox="1"/>
          <p:nvPr/>
        </p:nvSpPr>
        <p:spPr>
          <a:xfrm>
            <a:off x="3126610" y="5080785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u</a:t>
            </a:r>
            <a:r>
              <a:rPr lang="en-US" sz="1200" baseline="-25000" dirty="0" err="1" smtClean="0"/>
              <a:t>i</a:t>
            </a:r>
            <a:r>
              <a:rPr lang="en-US" sz="1200" dirty="0" smtClean="0"/>
              <a:t>(t)</a:t>
            </a:r>
            <a:endParaRPr lang="en-US" sz="1200" dirty="0"/>
          </a:p>
        </p:txBody>
      </p:sp>
      <p:sp>
        <p:nvSpPr>
          <p:cNvPr id="35" name="Textfeld 34"/>
          <p:cNvSpPr txBox="1"/>
          <p:nvPr/>
        </p:nvSpPr>
        <p:spPr>
          <a:xfrm>
            <a:off x="3737118" y="5080785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</a:t>
            </a:r>
            <a:r>
              <a:rPr lang="en-US" sz="1200" baseline="-25000" dirty="0" smtClean="0"/>
              <a:t>r</a:t>
            </a:r>
            <a:r>
              <a:rPr lang="en-US" sz="1200" dirty="0" smtClean="0"/>
              <a:t>(t)</a:t>
            </a:r>
            <a:endParaRPr lang="en-US" sz="1200" dirty="0"/>
          </a:p>
        </p:txBody>
      </p:sp>
      <p:sp>
        <p:nvSpPr>
          <p:cNvPr id="36" name="Rechteck 35"/>
          <p:cNvSpPr/>
          <p:nvPr/>
        </p:nvSpPr>
        <p:spPr bwMode="auto">
          <a:xfrm>
            <a:off x="4013745" y="5879156"/>
            <a:ext cx="989963" cy="43629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Gerade Verbindung mit Pfeil 36"/>
          <p:cNvCxnSpPr>
            <a:stCxn id="18" idx="2"/>
            <a:endCxn id="36" idx="3"/>
          </p:cNvCxnSpPr>
          <p:nvPr/>
        </p:nvCxnSpPr>
        <p:spPr bwMode="auto">
          <a:xfrm flipH="1" flipV="1">
            <a:off x="5003708" y="6097301"/>
            <a:ext cx="2360794" cy="3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feld 37"/>
          <p:cNvSpPr txBox="1"/>
          <p:nvPr/>
        </p:nvSpPr>
        <p:spPr>
          <a:xfrm>
            <a:off x="4192317" y="5954225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Delay</a:t>
            </a:r>
            <a:endParaRPr lang="en-US" sz="1200" dirty="0"/>
          </a:p>
        </p:txBody>
      </p:sp>
      <p:sp>
        <p:nvSpPr>
          <p:cNvPr id="40" name="Rechteck 39"/>
          <p:cNvSpPr/>
          <p:nvPr/>
        </p:nvSpPr>
        <p:spPr bwMode="auto">
          <a:xfrm>
            <a:off x="5602111" y="5126080"/>
            <a:ext cx="989963" cy="43629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799208" y="520278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Cavity</a:t>
            </a:r>
            <a:endParaRPr lang="en-US" sz="1200" dirty="0"/>
          </a:p>
        </p:txBody>
      </p:sp>
      <p:cxnSp>
        <p:nvCxnSpPr>
          <p:cNvPr id="42" name="Gerade Verbindung mit Pfeil 41"/>
          <p:cNvCxnSpPr>
            <a:stCxn id="6" idx="3"/>
            <a:endCxn id="40" idx="1"/>
          </p:cNvCxnSpPr>
          <p:nvPr/>
        </p:nvCxnSpPr>
        <p:spPr bwMode="auto">
          <a:xfrm flipV="1">
            <a:off x="5379167" y="5344225"/>
            <a:ext cx="222943" cy="7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hteck 42"/>
          <p:cNvSpPr/>
          <p:nvPr/>
        </p:nvSpPr>
        <p:spPr bwMode="auto">
          <a:xfrm>
            <a:off x="4231278" y="5029928"/>
            <a:ext cx="2474812" cy="66016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970313" y="4726584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Plant</a:t>
            </a:r>
            <a:endParaRPr lang="en-US" sz="1200" dirty="0"/>
          </a:p>
        </p:txBody>
      </p:sp>
      <p:cxnSp>
        <p:nvCxnSpPr>
          <p:cNvPr id="49" name="Gerade Verbindung mit Pfeil 48"/>
          <p:cNvCxnSpPr/>
          <p:nvPr/>
        </p:nvCxnSpPr>
        <p:spPr bwMode="auto">
          <a:xfrm>
            <a:off x="7214553" y="4957955"/>
            <a:ext cx="6232" cy="3071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feld 49"/>
          <p:cNvSpPr txBox="1"/>
          <p:nvPr/>
        </p:nvSpPr>
        <p:spPr>
          <a:xfrm>
            <a:off x="6939304" y="466943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d</a:t>
            </a:r>
            <a:r>
              <a:rPr lang="en-US" sz="1200" b="1" baseline="-25000" dirty="0" err="1" smtClean="0"/>
              <a:t>y</a:t>
            </a:r>
            <a:r>
              <a:rPr lang="en-US" sz="1200" b="1" dirty="0" smtClean="0"/>
              <a:t>(t)</a:t>
            </a:r>
            <a:endParaRPr lang="en-US" sz="1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99035" y="3856136"/>
            <a:ext cx="4179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Many poster with focus on improvement </a:t>
            </a:r>
          </a:p>
          <a:p>
            <a:r>
              <a:rPr lang="en-US" b="1" dirty="0" smtClean="0"/>
              <a:t>of subsystems and drift compensation </a:t>
            </a:r>
          </a:p>
          <a:p>
            <a:r>
              <a:rPr lang="en-US" b="1" dirty="0" smtClean="0"/>
              <a:t>schemes</a:t>
            </a:r>
            <a:endParaRPr lang="en-US" b="1" dirty="0"/>
          </a:p>
        </p:txBody>
      </p:sp>
      <p:sp>
        <p:nvSpPr>
          <p:cNvPr id="47" name="Inhaltsplatzhalter 2"/>
          <p:cNvSpPr txBox="1">
            <a:spLocks/>
          </p:cNvSpPr>
          <p:nvPr/>
        </p:nvSpPr>
        <p:spPr bwMode="auto">
          <a:xfrm>
            <a:off x="4508726" y="851297"/>
            <a:ext cx="4339439" cy="371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280"/>
              </a:spcAft>
            </a:pPr>
            <a:r>
              <a:rPr lang="en-US" sz="1800" kern="0" dirty="0" smtClean="0"/>
              <a:t>Other:</a:t>
            </a:r>
          </a:p>
          <a:p>
            <a:pPr lvl="1"/>
            <a:r>
              <a:rPr lang="en-US" sz="1400" kern="0" dirty="0" smtClean="0"/>
              <a:t>Aging, switching in electronics (e.g. vans), ground motion and vibrations, faults in devices and components, thermal heating within </a:t>
            </a:r>
            <a:r>
              <a:rPr lang="en-US" sz="1400" kern="0" dirty="0" err="1" smtClean="0"/>
              <a:t>macropulse</a:t>
            </a:r>
            <a:r>
              <a:rPr lang="en-US" sz="1400" kern="0" dirty="0" smtClean="0"/>
              <a:t>, …</a:t>
            </a:r>
          </a:p>
          <a:p>
            <a:pPr lvl="1">
              <a:spcAft>
                <a:spcPts val="240"/>
              </a:spcAft>
            </a:pPr>
            <a:r>
              <a:rPr lang="en-US" sz="1400" kern="0" dirty="0" smtClean="0"/>
              <a:t>Electromagnetic interference (EMI)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kern="0" dirty="0" smtClean="0">
                <a:sym typeface="Wingdings" panose="05000000000000000000" pitchFamily="2" charset="2"/>
              </a:rPr>
              <a:t>F. Ludwig  - Tutorial 2</a:t>
            </a:r>
            <a:endParaRPr lang="en-US" kern="0" dirty="0" smtClean="0"/>
          </a:p>
          <a:p>
            <a:pPr lvl="1">
              <a:spcAft>
                <a:spcPts val="240"/>
              </a:spcAft>
            </a:pPr>
            <a:r>
              <a:rPr lang="en-US" sz="1400" kern="0" dirty="0" smtClean="0"/>
              <a:t>Drifts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kern="0" dirty="0" smtClean="0"/>
              <a:t>Talk: K. </a:t>
            </a:r>
            <a:r>
              <a:rPr lang="en-US" kern="0" dirty="0" err="1" smtClean="0"/>
              <a:t>Shafak</a:t>
            </a:r>
            <a:r>
              <a:rPr lang="en-US" kern="0" dirty="0" smtClean="0"/>
              <a:t> – Opt. synchronization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kern="0" dirty="0" smtClean="0"/>
              <a:t>C. </a:t>
            </a:r>
            <a:r>
              <a:rPr lang="en-US" kern="0" dirty="0" err="1" smtClean="0"/>
              <a:t>Sydlo</a:t>
            </a:r>
            <a:r>
              <a:rPr lang="en-US" kern="0" dirty="0" smtClean="0"/>
              <a:t> – Timing distribution XFEL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kern="0" dirty="0" smtClean="0"/>
              <a:t>M. </a:t>
            </a:r>
            <a:r>
              <a:rPr lang="en-US" kern="0" dirty="0" err="1" smtClean="0"/>
              <a:t>Tikberidze</a:t>
            </a:r>
            <a:r>
              <a:rPr lang="en-US" kern="0" dirty="0" smtClean="0"/>
              <a:t> - Laser2RF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kern="0" dirty="0" smtClean="0"/>
              <a:t>U. </a:t>
            </a:r>
            <a:r>
              <a:rPr lang="en-US" kern="0" dirty="0" err="1" smtClean="0"/>
              <a:t>Mavric</a:t>
            </a:r>
            <a:r>
              <a:rPr lang="en-US" kern="0" dirty="0" smtClean="0"/>
              <a:t> – CW DCM</a:t>
            </a:r>
          </a:p>
          <a:p>
            <a:pPr marL="444500" lvl="1" indent="0">
              <a:spcAft>
                <a:spcPts val="240"/>
              </a:spcAft>
              <a:buNone/>
            </a:pPr>
            <a:endParaRPr lang="en-US" kern="0" dirty="0" smtClean="0"/>
          </a:p>
          <a:p>
            <a:pPr lvl="1"/>
            <a:endParaRPr lang="en-US" sz="1400" kern="0" dirty="0"/>
          </a:p>
        </p:txBody>
      </p:sp>
      <p:sp>
        <p:nvSpPr>
          <p:cNvPr id="51" name="Inhaltsplatzhalter 2"/>
          <p:cNvSpPr txBox="1">
            <a:spLocks/>
          </p:cNvSpPr>
          <p:nvPr/>
        </p:nvSpPr>
        <p:spPr bwMode="auto">
          <a:xfrm>
            <a:off x="411288" y="849701"/>
            <a:ext cx="4097438" cy="313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280"/>
              </a:spcAft>
            </a:pPr>
            <a:r>
              <a:rPr lang="en-US" sz="1800" kern="0" dirty="0" smtClean="0"/>
              <a:t>Disturbance to plant input - </a:t>
            </a:r>
            <a:r>
              <a:rPr lang="en-US" sz="1800" dirty="0"/>
              <a:t>d</a:t>
            </a:r>
            <a:r>
              <a:rPr lang="en-US" sz="1800" baseline="-25000" dirty="0"/>
              <a:t>u</a:t>
            </a:r>
            <a:r>
              <a:rPr lang="en-US" sz="1800" dirty="0"/>
              <a:t>(t</a:t>
            </a:r>
            <a:r>
              <a:rPr lang="en-US" sz="1800" dirty="0" smtClean="0"/>
              <a:t>)</a:t>
            </a:r>
            <a:endParaRPr lang="en-US" sz="1800" kern="0" dirty="0" smtClean="0"/>
          </a:p>
          <a:p>
            <a:pPr lvl="1"/>
            <a:r>
              <a:rPr lang="en-US" sz="1400" kern="0" dirty="0" smtClean="0"/>
              <a:t>DAC, vector modulator, temperature &amp; humidity (PCB)</a:t>
            </a:r>
          </a:p>
          <a:p>
            <a:pPr>
              <a:spcAft>
                <a:spcPts val="280"/>
              </a:spcAft>
            </a:pPr>
            <a:r>
              <a:rPr lang="en-US" sz="1800" kern="0" dirty="0" smtClean="0"/>
              <a:t>Disturbance to plant - </a:t>
            </a:r>
            <a:r>
              <a:rPr lang="en-US" sz="1800" dirty="0" err="1"/>
              <a:t>d</a:t>
            </a:r>
            <a:r>
              <a:rPr lang="en-US" sz="1800" baseline="-25000" dirty="0" err="1"/>
              <a:t>P</a:t>
            </a:r>
            <a:r>
              <a:rPr lang="en-US" sz="1800" dirty="0"/>
              <a:t>(t</a:t>
            </a:r>
            <a:r>
              <a:rPr lang="en-US" sz="1800" dirty="0" smtClean="0"/>
              <a:t>)</a:t>
            </a:r>
            <a:endParaRPr lang="en-US" sz="1800" kern="0" dirty="0"/>
          </a:p>
          <a:p>
            <a:pPr lvl="1"/>
            <a:r>
              <a:rPr lang="en-US" sz="1400" kern="0" dirty="0" smtClean="0"/>
              <a:t>Pre-amplifier, Klystron, HV modulator, </a:t>
            </a:r>
            <a:r>
              <a:rPr lang="en-US" sz="1400" b="1" kern="0" dirty="0" smtClean="0">
                <a:solidFill>
                  <a:srgbClr val="FF0000"/>
                </a:solidFill>
              </a:rPr>
              <a:t>cavity length (water regulation)</a:t>
            </a:r>
            <a:r>
              <a:rPr lang="en-US" sz="1400" kern="0" dirty="0" smtClean="0"/>
              <a:t>, </a:t>
            </a:r>
            <a:r>
              <a:rPr lang="en-US" sz="1400" dirty="0" smtClean="0"/>
              <a:t>Beam (beam </a:t>
            </a:r>
            <a:r>
              <a:rPr lang="en-US" sz="1400" dirty="0"/>
              <a:t>loading and multi bunch </a:t>
            </a:r>
            <a:r>
              <a:rPr lang="en-US" sz="1400" dirty="0" smtClean="0"/>
              <a:t>effects)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kern="0" dirty="0" smtClean="0"/>
              <a:t>M</a:t>
            </a:r>
            <a:r>
              <a:rPr lang="en-US" kern="0" dirty="0"/>
              <a:t>. Hoffmann </a:t>
            </a:r>
            <a:r>
              <a:rPr lang="en-US" kern="0" dirty="0" smtClean="0"/>
              <a:t>– </a:t>
            </a:r>
            <a:r>
              <a:rPr lang="en-US" kern="0" dirty="0" err="1" smtClean="0"/>
              <a:t>Meas</a:t>
            </a:r>
            <a:r>
              <a:rPr lang="en-US" kern="0" dirty="0" smtClean="0"/>
              <a:t>.@REGAE</a:t>
            </a:r>
          </a:p>
          <a:p>
            <a:pPr>
              <a:spcAft>
                <a:spcPts val="280"/>
              </a:spcAft>
            </a:pPr>
            <a:r>
              <a:rPr lang="en-US" sz="1800" kern="0" dirty="0" smtClean="0"/>
              <a:t>Noise – n(t)</a:t>
            </a:r>
          </a:p>
          <a:p>
            <a:pPr lvl="1"/>
            <a:r>
              <a:rPr lang="en-US" sz="1400" kern="0" dirty="0" smtClean="0"/>
              <a:t>ADC distortions, noise, quantization noise, temperature &amp; humidity (PCB)</a:t>
            </a:r>
          </a:p>
          <a:p>
            <a:pPr lvl="1"/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036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27" y="977900"/>
            <a:ext cx="4730423" cy="364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GUN Frequency Control @ </a:t>
            </a:r>
            <a:r>
              <a:rPr lang="en-US" dirty="0" smtClean="0"/>
              <a:t>FLASH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4104461"/>
          </a:xfrm>
        </p:spPr>
        <p:txBody>
          <a:bodyPr/>
          <a:lstStyle/>
          <a:p>
            <a:pPr marL="0" indent="0">
              <a:buNone/>
            </a:pPr>
            <a:r>
              <a:rPr lang="en-US" sz="2400" b="1" noProof="0" dirty="0" smtClean="0"/>
              <a:t>2 Control schemes</a:t>
            </a:r>
          </a:p>
          <a:p>
            <a:r>
              <a:rPr lang="en-US" b="1" i="1" dirty="0" smtClean="0"/>
              <a:t>Water regulation</a:t>
            </a:r>
            <a:r>
              <a:rPr lang="en-US" noProof="0" dirty="0" smtClean="0"/>
              <a:t> (</a:t>
            </a:r>
            <a:r>
              <a:rPr lang="en-US" dirty="0" smtClean="0"/>
              <a:t>slow loop – sub-Hz</a:t>
            </a:r>
            <a:r>
              <a:rPr lang="en-US" noProof="0" dirty="0" smtClean="0"/>
              <a:t>)</a:t>
            </a:r>
          </a:p>
          <a:p>
            <a:pPr lvl="1"/>
            <a:r>
              <a:rPr lang="en-US" noProof="0" dirty="0" smtClean="0"/>
              <a:t>PI </a:t>
            </a:r>
            <a:r>
              <a:rPr lang="en-US" dirty="0" smtClean="0"/>
              <a:t>Control</a:t>
            </a:r>
            <a:endParaRPr lang="en-US" noProof="0" dirty="0" smtClean="0"/>
          </a:p>
          <a:p>
            <a:pPr lvl="1"/>
            <a:r>
              <a:rPr lang="en-US" noProof="0" dirty="0" smtClean="0"/>
              <a:t>Sensor: IRIS Temp. (LP </a:t>
            </a:r>
            <a:r>
              <a:rPr lang="en-US" dirty="0" smtClean="0"/>
              <a:t>c</a:t>
            </a:r>
            <a:r>
              <a:rPr lang="en-US" noProof="0" dirty="0" err="1" smtClean="0"/>
              <a:t>haracteristic</a:t>
            </a:r>
            <a:r>
              <a:rPr lang="en-US" noProof="0" dirty="0" smtClean="0"/>
              <a:t>)</a:t>
            </a:r>
          </a:p>
          <a:p>
            <a:pPr lvl="1"/>
            <a:r>
              <a:rPr lang="en-US" noProof="0" dirty="0" smtClean="0"/>
              <a:t>Actuator: valve for cold mixing water</a:t>
            </a:r>
          </a:p>
          <a:p>
            <a:r>
              <a:rPr lang="en-US" b="1" i="1" noProof="0" dirty="0" smtClean="0"/>
              <a:t>LLRF</a:t>
            </a:r>
            <a:r>
              <a:rPr lang="en-US" noProof="0" dirty="0" smtClean="0"/>
              <a:t> (</a:t>
            </a:r>
            <a:r>
              <a:rPr lang="en-US" dirty="0" smtClean="0"/>
              <a:t>fast loop - MHz</a:t>
            </a:r>
            <a:r>
              <a:rPr lang="en-US" noProof="0" dirty="0" smtClean="0"/>
              <a:t>)</a:t>
            </a:r>
          </a:p>
          <a:p>
            <a:pPr lvl="1"/>
            <a:r>
              <a:rPr lang="en-US" noProof="0" dirty="0" smtClean="0"/>
              <a:t>MIMO controller</a:t>
            </a:r>
          </a:p>
          <a:p>
            <a:pPr lvl="1"/>
            <a:r>
              <a:rPr lang="en-US" noProof="0" dirty="0" smtClean="0"/>
              <a:t>Sensor: </a:t>
            </a:r>
            <a:r>
              <a:rPr lang="en-US" dirty="0" smtClean="0"/>
              <a:t>v</a:t>
            </a:r>
            <a:r>
              <a:rPr lang="en-US" noProof="0" dirty="0" err="1" smtClean="0"/>
              <a:t>irtual</a:t>
            </a:r>
            <a:r>
              <a:rPr lang="en-US" noProof="0" dirty="0" smtClean="0"/>
              <a:t> </a:t>
            </a:r>
            <a:r>
              <a:rPr lang="en-US" dirty="0" smtClean="0"/>
              <a:t>p</a:t>
            </a:r>
            <a:r>
              <a:rPr lang="en-US" noProof="0" dirty="0" smtClean="0"/>
              <a:t>robe (</a:t>
            </a:r>
            <a:r>
              <a:rPr lang="en-US" noProof="0" dirty="0" err="1" smtClean="0"/>
              <a:t>V</a:t>
            </a:r>
            <a:r>
              <a:rPr lang="en-US" baseline="-25000" noProof="0" dirty="0" err="1" smtClean="0"/>
              <a:t>forw</a:t>
            </a:r>
            <a:r>
              <a:rPr lang="en-US" noProof="0" dirty="0" smtClean="0"/>
              <a:t> and </a:t>
            </a:r>
            <a:r>
              <a:rPr lang="en-US" noProof="0" dirty="0" err="1" smtClean="0"/>
              <a:t>V</a:t>
            </a:r>
            <a:r>
              <a:rPr lang="en-US" baseline="-25000" noProof="0" dirty="0" err="1" smtClean="0"/>
              <a:t>refl</a:t>
            </a:r>
            <a:r>
              <a:rPr lang="en-US" noProof="0" dirty="0" smtClean="0"/>
              <a:t>)</a:t>
            </a:r>
          </a:p>
          <a:p>
            <a:pPr lvl="1"/>
            <a:r>
              <a:rPr lang="en-US" noProof="0" dirty="0" smtClean="0"/>
              <a:t>Actuator: input to Klystron</a:t>
            </a:r>
          </a:p>
          <a:p>
            <a:pPr marL="0" indent="0">
              <a:buNone/>
            </a:pPr>
            <a:r>
              <a:rPr lang="en-US" b="1" noProof="0" dirty="0" smtClean="0">
                <a:sym typeface="Wingdings" panose="05000000000000000000" pitchFamily="2" charset="2"/>
              </a:rPr>
              <a:t> Cascaded regulation scheme</a:t>
            </a:r>
            <a:endParaRPr lang="en-US" noProof="0" dirty="0" smtClean="0">
              <a:sym typeface="Wingdings" panose="05000000000000000000" pitchFamily="2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48587" y="5082361"/>
            <a:ext cx="7634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28E00"/>
                </a:solidFill>
              </a:rPr>
              <a:t>Goal: 	Fast </a:t>
            </a:r>
            <a:r>
              <a:rPr lang="de-DE" sz="2000" b="1" dirty="0" err="1" smtClean="0">
                <a:solidFill>
                  <a:srgbClr val="F28E00"/>
                </a:solidFill>
              </a:rPr>
              <a:t>compensation</a:t>
            </a:r>
            <a:r>
              <a:rPr lang="de-DE" sz="2000" b="1" dirty="0" smtClean="0">
                <a:solidFill>
                  <a:srgbClr val="F28E00"/>
                </a:solidFill>
              </a:rPr>
              <a:t> </a:t>
            </a:r>
            <a:r>
              <a:rPr lang="de-DE" sz="2000" b="1" dirty="0" err="1" smtClean="0">
                <a:solidFill>
                  <a:srgbClr val="F28E00"/>
                </a:solidFill>
              </a:rPr>
              <a:t>of</a:t>
            </a:r>
            <a:r>
              <a:rPr lang="de-DE" sz="2000" b="1" dirty="0" smtClean="0">
                <a:solidFill>
                  <a:srgbClr val="F28E00"/>
                </a:solidFill>
              </a:rPr>
              <a:t> </a:t>
            </a:r>
            <a:r>
              <a:rPr lang="de-DE" sz="2000" b="1" dirty="0" err="1" smtClean="0">
                <a:solidFill>
                  <a:srgbClr val="F28E00"/>
                </a:solidFill>
              </a:rPr>
              <a:t>temperature</a:t>
            </a:r>
            <a:r>
              <a:rPr lang="de-DE" sz="2000" b="1" dirty="0" smtClean="0">
                <a:solidFill>
                  <a:srgbClr val="F28E00"/>
                </a:solidFill>
              </a:rPr>
              <a:t> </a:t>
            </a:r>
            <a:r>
              <a:rPr lang="de-DE" sz="2000" b="1" dirty="0" err="1" smtClean="0">
                <a:solidFill>
                  <a:srgbClr val="F28E00"/>
                </a:solidFill>
              </a:rPr>
              <a:t>drifts</a:t>
            </a:r>
            <a:endParaRPr lang="de-DE" sz="2000" b="1" dirty="0" smtClean="0">
              <a:solidFill>
                <a:srgbClr val="F28E00"/>
              </a:solidFill>
            </a:endParaRPr>
          </a:p>
          <a:p>
            <a:r>
              <a:rPr lang="de-DE" sz="2000" b="1" dirty="0" smtClean="0">
                <a:solidFill>
                  <a:srgbClr val="F28E00"/>
                </a:solidFill>
              </a:rPr>
              <a:t>	</a:t>
            </a:r>
            <a:r>
              <a:rPr lang="de-DE" sz="2000" b="1" dirty="0" smtClean="0">
                <a:solidFill>
                  <a:srgbClr val="F28E00"/>
                </a:solidFill>
                <a:sym typeface="Wingdings" panose="05000000000000000000" pitchFamily="2" charset="2"/>
              </a:rPr>
              <a:t> fast </a:t>
            </a:r>
            <a:r>
              <a:rPr lang="de-DE" sz="2000" b="1" dirty="0" err="1" smtClean="0">
                <a:solidFill>
                  <a:srgbClr val="F28E00"/>
                </a:solidFill>
                <a:sym typeface="Wingdings" panose="05000000000000000000" pitchFamily="2" charset="2"/>
              </a:rPr>
              <a:t>actuator</a:t>
            </a:r>
            <a:endParaRPr lang="de-DE" sz="2000" b="1" dirty="0" smtClean="0">
              <a:solidFill>
                <a:srgbClr val="F28E00"/>
              </a:solidFill>
            </a:endParaRPr>
          </a:p>
          <a:p>
            <a:r>
              <a:rPr lang="de-DE" sz="2000" b="1" dirty="0" smtClean="0">
                <a:solidFill>
                  <a:srgbClr val="F28E00"/>
                </a:solidFill>
                <a:sym typeface="Wingdings" panose="05000000000000000000" pitchFamily="2" charset="2"/>
              </a:rPr>
              <a:t>	 fast </a:t>
            </a:r>
            <a:r>
              <a:rPr lang="de-DE" sz="2000" b="1" dirty="0" err="1" smtClean="0">
                <a:solidFill>
                  <a:srgbClr val="F28E00"/>
                </a:solidFill>
                <a:sym typeface="Wingdings" panose="05000000000000000000" pitchFamily="2" charset="2"/>
              </a:rPr>
              <a:t>sensor</a:t>
            </a:r>
            <a:r>
              <a:rPr lang="de-DE" sz="2000" b="1" dirty="0" smtClean="0">
                <a:solidFill>
                  <a:srgbClr val="F28E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 smtClean="0">
                <a:solidFill>
                  <a:srgbClr val="F28E00"/>
                </a:solidFill>
                <a:sym typeface="Wingdings" panose="05000000000000000000" pitchFamily="2" charset="2"/>
              </a:rPr>
              <a:t>with</a:t>
            </a:r>
            <a:r>
              <a:rPr lang="de-DE" sz="2000" b="1" dirty="0" smtClean="0">
                <a:solidFill>
                  <a:srgbClr val="F28E00"/>
                </a:solidFill>
                <a:sym typeface="Wingdings" panose="05000000000000000000" pitchFamily="2" charset="2"/>
              </a:rPr>
              <a:t> high </a:t>
            </a:r>
            <a:r>
              <a:rPr lang="de-DE" sz="2000" b="1" dirty="0" err="1" smtClean="0">
                <a:solidFill>
                  <a:srgbClr val="F28E00"/>
                </a:solidFill>
                <a:sym typeface="Wingdings" panose="05000000000000000000" pitchFamily="2" charset="2"/>
              </a:rPr>
              <a:t>temperature</a:t>
            </a:r>
            <a:r>
              <a:rPr lang="de-DE" sz="2000" b="1" dirty="0" smtClean="0">
                <a:solidFill>
                  <a:srgbClr val="F28E00"/>
                </a:solidFill>
                <a:sym typeface="Wingdings" panose="05000000000000000000" pitchFamily="2" charset="2"/>
              </a:rPr>
              <a:t> </a:t>
            </a:r>
            <a:r>
              <a:rPr lang="de-DE" sz="2000" b="1" dirty="0" err="1" smtClean="0">
                <a:solidFill>
                  <a:srgbClr val="F28E00"/>
                </a:solidFill>
                <a:sym typeface="Wingdings" panose="05000000000000000000" pitchFamily="2" charset="2"/>
              </a:rPr>
              <a:t>resolution</a:t>
            </a:r>
            <a:endParaRPr lang="de-DE" sz="2000" b="1" dirty="0" smtClean="0">
              <a:solidFill>
                <a:srgbClr val="F28E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144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27" y="977900"/>
            <a:ext cx="4730423" cy="364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GUN Frequency Control @ FLASH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59288" y="4624499"/>
            <a:ext cx="4684712" cy="1541720"/>
          </a:xfrm>
        </p:spPr>
        <p:txBody>
          <a:bodyPr/>
          <a:lstStyle/>
          <a:p>
            <a:r>
              <a:rPr lang="en-US" sz="1600" noProof="0" dirty="0" smtClean="0"/>
              <a:t>T</a:t>
            </a:r>
            <a:r>
              <a:rPr lang="en-US" sz="1600" baseline="-25000" noProof="0" dirty="0" smtClean="0"/>
              <a:t>IRIS</a:t>
            </a:r>
            <a:r>
              <a:rPr lang="en-US" sz="1600" noProof="0" dirty="0" smtClean="0"/>
              <a:t> and T</a:t>
            </a:r>
            <a:r>
              <a:rPr lang="en-US" sz="1600" baseline="-25000" noProof="0" dirty="0" smtClean="0"/>
              <a:t>IN </a:t>
            </a:r>
            <a:r>
              <a:rPr lang="en-US" sz="1600" dirty="0" smtClean="0"/>
              <a:t>are</a:t>
            </a:r>
            <a:r>
              <a:rPr lang="en-US" sz="1600" noProof="0" dirty="0" smtClean="0"/>
              <a:t> time delayed</a:t>
            </a:r>
          </a:p>
          <a:p>
            <a:r>
              <a:rPr lang="en-US" sz="1600" noProof="0" dirty="0" smtClean="0"/>
              <a:t>Temperature estimation using LLRF highly suitable for control</a:t>
            </a:r>
          </a:p>
          <a:p>
            <a:pPr marL="0" indent="0">
              <a:buNone/>
            </a:pPr>
            <a:r>
              <a:rPr lang="en-US" sz="1600" b="1" noProof="0" dirty="0" smtClean="0">
                <a:sym typeface="Wingdings" panose="05000000000000000000" pitchFamily="2" charset="2"/>
              </a:rPr>
              <a:t> Frequency control by pulse width change</a:t>
            </a:r>
          </a:p>
          <a:p>
            <a:pPr>
              <a:buFont typeface="Wingdings"/>
              <a:buChar char="à"/>
            </a:pPr>
            <a:endParaRPr lang="en-US" sz="1600" b="1" noProof="0" dirty="0"/>
          </a:p>
        </p:txBody>
      </p:sp>
      <p:pic>
        <p:nvPicPr>
          <p:cNvPr id="7173" name="Picture 5" descr="U:\Presentations DESY\20150324_Groemitz_Seminar\RF_GUN_Temp_all_Tsensors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0" y="975088"/>
            <a:ext cx="42195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 bwMode="auto">
          <a:xfrm>
            <a:off x="7198241" y="1307804"/>
            <a:ext cx="499731" cy="71238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Gerade Verbindung mit Pfeil 7"/>
          <p:cNvCxnSpPr>
            <a:stCxn id="5" idx="2"/>
          </p:cNvCxnSpPr>
          <p:nvPr/>
        </p:nvCxnSpPr>
        <p:spPr bwMode="auto">
          <a:xfrm flipH="1">
            <a:off x="4506845" y="1663995"/>
            <a:ext cx="2691396" cy="1854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Ellipse 9"/>
          <p:cNvSpPr/>
          <p:nvPr/>
        </p:nvSpPr>
        <p:spPr bwMode="auto">
          <a:xfrm>
            <a:off x="5884443" y="2850188"/>
            <a:ext cx="410034" cy="40095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Gerade Verbindung mit Pfeil 10"/>
          <p:cNvCxnSpPr>
            <a:stCxn id="10" idx="3"/>
          </p:cNvCxnSpPr>
          <p:nvPr/>
        </p:nvCxnSpPr>
        <p:spPr bwMode="auto">
          <a:xfrm flipH="1">
            <a:off x="4384327" y="3192425"/>
            <a:ext cx="1560164" cy="3028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Ellipse 14"/>
          <p:cNvSpPr/>
          <p:nvPr/>
        </p:nvSpPr>
        <p:spPr bwMode="auto">
          <a:xfrm>
            <a:off x="5383464" y="2849524"/>
            <a:ext cx="426547" cy="408240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Gerade Verbindung mit Pfeil 15"/>
          <p:cNvCxnSpPr>
            <a:stCxn id="15" idx="3"/>
          </p:cNvCxnSpPr>
          <p:nvPr/>
        </p:nvCxnSpPr>
        <p:spPr bwMode="auto">
          <a:xfrm flipH="1">
            <a:off x="4309896" y="3197979"/>
            <a:ext cx="1136034" cy="11082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4459220" y="761847"/>
            <a:ext cx="442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err="1" smtClean="0">
                <a:solidFill>
                  <a:srgbClr val="F28E00"/>
                </a:solidFill>
              </a:rPr>
              <a:t>Idea</a:t>
            </a:r>
            <a:r>
              <a:rPr lang="de-DE" sz="1800" b="1" dirty="0" smtClean="0">
                <a:solidFill>
                  <a:srgbClr val="F28E00"/>
                </a:solidFill>
              </a:rPr>
              <a:t>: </a:t>
            </a:r>
            <a:r>
              <a:rPr lang="de-DE" sz="1800" b="1" dirty="0" err="1" smtClean="0">
                <a:solidFill>
                  <a:srgbClr val="F28E00"/>
                </a:solidFill>
              </a:rPr>
              <a:t>Estimate</a:t>
            </a:r>
            <a:r>
              <a:rPr lang="de-DE" sz="1800" b="1" dirty="0" smtClean="0">
                <a:solidFill>
                  <a:srgbClr val="F28E00"/>
                </a:solidFill>
              </a:rPr>
              <a:t> </a:t>
            </a:r>
            <a:r>
              <a:rPr lang="de-DE" sz="1800" b="1" dirty="0" err="1" smtClean="0">
                <a:solidFill>
                  <a:srgbClr val="F28E00"/>
                </a:solidFill>
              </a:rPr>
              <a:t>temp</a:t>
            </a:r>
            <a:r>
              <a:rPr lang="de-DE" sz="1800" b="1" dirty="0" smtClean="0">
                <a:solidFill>
                  <a:srgbClr val="F28E00"/>
                </a:solidFill>
              </a:rPr>
              <a:t>. </a:t>
            </a:r>
            <a:r>
              <a:rPr lang="de-DE" sz="1800" b="1" dirty="0" err="1">
                <a:solidFill>
                  <a:srgbClr val="F28E00"/>
                </a:solidFill>
              </a:rPr>
              <a:t>b</a:t>
            </a:r>
            <a:r>
              <a:rPr lang="de-DE" sz="1800" b="1" dirty="0" err="1" smtClean="0">
                <a:solidFill>
                  <a:srgbClr val="F28E00"/>
                </a:solidFill>
              </a:rPr>
              <a:t>y</a:t>
            </a:r>
            <a:r>
              <a:rPr lang="de-DE" sz="1800" b="1" dirty="0" smtClean="0">
                <a:solidFill>
                  <a:srgbClr val="F28E00"/>
                </a:solidFill>
              </a:rPr>
              <a:t> LLRF </a:t>
            </a:r>
            <a:r>
              <a:rPr lang="de-DE" sz="1800" b="1" dirty="0" err="1" smtClean="0">
                <a:solidFill>
                  <a:srgbClr val="F28E00"/>
                </a:solidFill>
              </a:rPr>
              <a:t>signals</a:t>
            </a:r>
            <a:endParaRPr lang="de-DE" sz="1800" b="1" dirty="0" smtClean="0">
              <a:solidFill>
                <a:srgbClr val="F28E00"/>
              </a:solidFill>
              <a:sym typeface="Wingdings" panose="05000000000000000000" pitchFamily="2" charset="2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929696" y="3894716"/>
            <a:ext cx="2153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LLRF based temp. </a:t>
            </a:r>
          </a:p>
          <a:p>
            <a:r>
              <a:rPr lang="en-US" b="1" dirty="0" smtClean="0"/>
              <a:t>Resolution ~ 0.1 </a:t>
            </a:r>
            <a:r>
              <a:rPr lang="en-US" b="1" dirty="0" err="1" smtClean="0"/>
              <a:t>mK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80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GUN Frequency Control @ </a:t>
            </a:r>
            <a:r>
              <a:rPr lang="en-US" dirty="0" smtClean="0"/>
              <a:t>FLASH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82512" y="2463196"/>
            <a:ext cx="3947259" cy="62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sz="1400" dirty="0"/>
          </a:p>
          <a:p>
            <a:endParaRPr lang="en-US" sz="1600" kern="0" dirty="0" smtClean="0"/>
          </a:p>
          <a:p>
            <a:endParaRPr lang="de-DE" sz="1600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82860" y="4925240"/>
                <a:ext cx="3997889" cy="1463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Detuning: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𝜓</m:t>
                    </m:r>
                    <m:r>
                      <a:rPr lang="en-US" sz="18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  ;  </m:t>
                    </m:r>
                    <m:r>
                      <a:rPr lang="en-US" sz="1800" b="1" i="0" smtClean="0">
                        <a:latin typeface="Cambria Math"/>
                      </a:rPr>
                      <m:t>𝚫</m:t>
                    </m:r>
                    <m:r>
                      <a:rPr lang="en-US" sz="1800" b="1" i="1" smtClean="0">
                        <a:latin typeface="Cambria Math"/>
                      </a:rPr>
                      <m:t>𝑻</m:t>
                    </m:r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1800" b="1" i="0" smtClean="0">
                                <a:latin typeface="Cambria Math"/>
                              </a:rPr>
                              <m:t>𝐭𝐚𝐧</m:t>
                            </m:r>
                          </m:fName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𝝍</m:t>
                            </m:r>
                            <m:r>
                              <a:rPr lang="en-US" sz="1800" b="1" i="1" smtClean="0"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a:rPr lang="en-US" sz="1800" b="1" i="1" smtClean="0">
                            <a:latin typeface="Cambria Math"/>
                          </a:rPr>
                          <m:t>𝟐</m:t>
                        </m:r>
                        <m:sSub>
                          <m:sSub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𝑸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/>
                              </a:rPr>
                              <m:t>𝑳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𝑲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1800" b="1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sz="1800" b="1" i="1" smtClean="0">
                                <a:latin typeface="Cambria Math"/>
                              </a:rPr>
                              <m:t>𝑻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 smtClean="0"/>
              </a:p>
              <a:p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f</a:t>
                </a:r>
                <a:r>
                  <a:rPr lang="en-US" baseline="-25000" dirty="0" smtClean="0"/>
                  <a:t>/T</a:t>
                </a:r>
                <a:r>
                  <a:rPr lang="en-US" dirty="0" smtClean="0"/>
                  <a:t> = 21 kHz/K</a:t>
                </a:r>
              </a:p>
              <a:p>
                <a:r>
                  <a:rPr lang="en-US" dirty="0" smtClean="0"/>
                  <a:t>Q</a:t>
                </a:r>
                <a:r>
                  <a:rPr lang="en-US" baseline="-25000" dirty="0" smtClean="0"/>
                  <a:t>L </a:t>
                </a:r>
                <a:r>
                  <a:rPr lang="en-US" dirty="0" smtClean="0"/>
                  <a:t>  = 10.000</a:t>
                </a:r>
              </a:p>
              <a:p>
                <a:r>
                  <a:rPr lang="en-US" dirty="0" smtClean="0"/>
                  <a:t>f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   = 1.3 GHz</a:t>
                </a:r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60" y="4925240"/>
                <a:ext cx="3997889" cy="1463478"/>
              </a:xfrm>
              <a:prstGeom prst="rect">
                <a:avLst/>
              </a:prstGeom>
              <a:blipFill rotWithShape="1">
                <a:blip r:embed="rId3"/>
                <a:stretch>
                  <a:fillRect l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eschweifte Klammer rechts 11"/>
          <p:cNvSpPr/>
          <p:nvPr/>
        </p:nvSpPr>
        <p:spPr bwMode="auto">
          <a:xfrm>
            <a:off x="1880843" y="5397301"/>
            <a:ext cx="148682" cy="795457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105729" y="5596116"/>
            <a:ext cx="21531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Resolution ~ 0.1 </a:t>
            </a:r>
            <a:r>
              <a:rPr lang="en-US" b="1" dirty="0" err="1" smtClean="0"/>
              <a:t>mK</a:t>
            </a:r>
            <a:endParaRPr lang="en-US" b="1" dirty="0" smtClean="0"/>
          </a:p>
          <a:p>
            <a:r>
              <a:rPr lang="en-US" sz="1400" b="1" dirty="0" smtClean="0"/>
              <a:t>(Sub-</a:t>
            </a:r>
            <a:r>
              <a:rPr lang="en-US" sz="1400" b="1" dirty="0" err="1" smtClean="0"/>
              <a:t>mK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3373090" y="2958174"/>
                <a:ext cx="11864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𝑻</m:t>
                    </m:r>
                  </m:oMath>
                </a14:m>
                <a:r>
                  <a:rPr lang="en-US" dirty="0" smtClean="0"/>
                  <a:t> [K]</a:t>
                </a:r>
              </a:p>
              <a:p>
                <a:r>
                  <a:rPr lang="en-US" sz="1200" b="1" dirty="0" smtClean="0"/>
                  <a:t>Pk2pk ~ 0.1K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090" y="2958174"/>
                <a:ext cx="1186402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3488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3395391" y="3920895"/>
                <a:ext cx="11320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latin typeface="Cambria Math"/>
                      </a:rPr>
                      <m:t>𝚫</m:t>
                    </m:r>
                    <m:r>
                      <a:rPr lang="en-US" b="1" i="1" smtClean="0">
                        <a:latin typeface="Cambria Math"/>
                      </a:rPr>
                      <m:t>𝝓</m:t>
                    </m:r>
                  </m:oMath>
                </a14:m>
                <a:r>
                  <a:rPr lang="en-US" dirty="0" smtClean="0"/>
                  <a:t> [deg.]</a:t>
                </a:r>
              </a:p>
              <a:p>
                <a:r>
                  <a:rPr lang="en-US" sz="1200" b="1" dirty="0"/>
                  <a:t>Pk2pk ~ </a:t>
                </a:r>
                <a:r>
                  <a:rPr lang="en-US" sz="1200" b="1" dirty="0" smtClean="0"/>
                  <a:t>0.4</a:t>
                </a:r>
                <a:r>
                  <a:rPr lang="en-US" sz="1200" b="1" baseline="30000" dirty="0" smtClean="0"/>
                  <a:t>o</a:t>
                </a:r>
                <a:r>
                  <a:rPr lang="en-US" sz="1200" b="1" dirty="0" smtClean="0"/>
                  <a:t> 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1" y="3920895"/>
                <a:ext cx="1132041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538" t="-3488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6" name="Textfeld 9215"/>
          <p:cNvSpPr txBox="1"/>
          <p:nvPr/>
        </p:nvSpPr>
        <p:spPr>
          <a:xfrm>
            <a:off x="3464392" y="1438198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Pulsed mode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anose="05000000000000000000" pitchFamily="2" charset="2"/>
              </a:rPr>
              <a:t>Pulse Width Modulation</a:t>
            </a:r>
          </a:p>
          <a:p>
            <a:r>
              <a:rPr lang="en-US" sz="1200" dirty="0" smtClean="0">
                <a:sym typeface="Wingdings" panose="05000000000000000000" pitchFamily="2" charset="2"/>
              </a:rPr>
              <a:t>    to keep cavity on resonance</a:t>
            </a:r>
            <a:endParaRPr lang="en-US" sz="1200" dirty="0"/>
          </a:p>
        </p:txBody>
      </p:sp>
      <p:sp>
        <p:nvSpPr>
          <p:cNvPr id="36" name="Textfeld 35"/>
          <p:cNvSpPr txBox="1"/>
          <p:nvPr/>
        </p:nvSpPr>
        <p:spPr>
          <a:xfrm>
            <a:off x="3386983" y="3571761"/>
            <a:ext cx="80182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28E00"/>
                </a:solidFill>
                <a:sym typeface="Wingdings" panose="05000000000000000000" pitchFamily="2" charset="2"/>
              </a:rPr>
              <a:t>PWM off</a:t>
            </a:r>
            <a:endParaRPr lang="en-US" sz="1200" b="1" dirty="0">
              <a:solidFill>
                <a:srgbClr val="F28E00"/>
              </a:solidFill>
            </a:endParaRPr>
          </a:p>
        </p:txBody>
      </p:sp>
      <p:sp>
        <p:nvSpPr>
          <p:cNvPr id="19" name="Inhaltsplatzhalter 18"/>
          <p:cNvSpPr>
            <a:spLocks noGrp="1"/>
          </p:cNvSpPr>
          <p:nvPr>
            <p:ph idx="1"/>
          </p:nvPr>
        </p:nvSpPr>
        <p:spPr>
          <a:xfrm>
            <a:off x="282575" y="836655"/>
            <a:ext cx="4276917" cy="460297"/>
          </a:xfrm>
        </p:spPr>
        <p:txBody>
          <a:bodyPr/>
          <a:lstStyle/>
          <a:p>
            <a:r>
              <a:rPr lang="en-US" dirty="0" smtClean="0"/>
              <a:t>NRF </a:t>
            </a:r>
            <a:r>
              <a:rPr lang="en-US" dirty="0"/>
              <a:t>cavity as heater @ </a:t>
            </a:r>
            <a:r>
              <a:rPr lang="en-US" dirty="0" smtClean="0"/>
              <a:t>FLASH </a:t>
            </a:r>
            <a:endParaRPr lang="en-US" dirty="0"/>
          </a:p>
          <a:p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3319603" y="2234447"/>
            <a:ext cx="25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Factor &gt; 3 improvement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U:\Presentations DESY\20150716_ARD_KIT\PWM_small_activ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06" y="1281879"/>
            <a:ext cx="3181197" cy="346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:\Presentations DESY\20150716_ARD_KIT\PWM_small_of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6" y="1271646"/>
            <a:ext cx="3147528" cy="34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4559491" y="2950124"/>
                <a:ext cx="12986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𝑻</m:t>
                    </m:r>
                  </m:oMath>
                </a14:m>
                <a:r>
                  <a:rPr lang="en-US" dirty="0" smtClean="0"/>
                  <a:t> [K]</a:t>
                </a:r>
              </a:p>
              <a:p>
                <a:pPr algn="r"/>
                <a:r>
                  <a:rPr lang="en-US" sz="1200" b="1" dirty="0" smtClean="0"/>
                  <a:t>Pk2pk ~ 0.03K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491" y="2950124"/>
                <a:ext cx="1298615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3488" r="-2347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4629369" y="3909132"/>
                <a:ext cx="12170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b="1" smtClean="0">
                        <a:latin typeface="Cambria Math"/>
                      </a:rPr>
                      <m:t>𝚫</m:t>
                    </m:r>
                    <m:r>
                      <a:rPr lang="en-US" b="1" i="1" smtClean="0">
                        <a:latin typeface="Cambria Math"/>
                      </a:rPr>
                      <m:t>𝝓</m:t>
                    </m:r>
                  </m:oMath>
                </a14:m>
                <a:r>
                  <a:rPr lang="en-US" dirty="0" smtClean="0"/>
                  <a:t> [deg.]</a:t>
                </a:r>
              </a:p>
              <a:p>
                <a:pPr algn="r"/>
                <a:r>
                  <a:rPr lang="en-US" sz="1200" b="1" dirty="0"/>
                  <a:t>Pk2pk ~ </a:t>
                </a:r>
                <a:r>
                  <a:rPr lang="en-US" sz="1200" b="1" dirty="0" smtClean="0"/>
                  <a:t>0.17</a:t>
                </a:r>
                <a:r>
                  <a:rPr lang="en-US" sz="1200" b="1" baseline="30000" dirty="0" smtClean="0"/>
                  <a:t>o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369" y="3909132"/>
                <a:ext cx="1217000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3488" r="-3000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feld 41"/>
          <p:cNvSpPr txBox="1"/>
          <p:nvPr/>
        </p:nvSpPr>
        <p:spPr>
          <a:xfrm>
            <a:off x="4945968" y="3563359"/>
            <a:ext cx="7938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F28E00"/>
                </a:solidFill>
                <a:sym typeface="Wingdings" panose="05000000000000000000" pitchFamily="2" charset="2"/>
              </a:rPr>
              <a:t>PWM on</a:t>
            </a:r>
            <a:endParaRPr lang="en-US" sz="1200" b="1" dirty="0">
              <a:solidFill>
                <a:srgbClr val="F28E00"/>
              </a:solidFill>
            </a:endParaRPr>
          </a:p>
        </p:txBody>
      </p:sp>
      <p:sp>
        <p:nvSpPr>
          <p:cNvPr id="9217" name="Nach unten gekrümmter Pfeil 9216"/>
          <p:cNvSpPr/>
          <p:nvPr/>
        </p:nvSpPr>
        <p:spPr bwMode="auto">
          <a:xfrm>
            <a:off x="3632893" y="2544050"/>
            <a:ext cx="1836234" cy="413819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18" name="Textfeld 9217"/>
          <p:cNvSpPr txBox="1"/>
          <p:nvPr/>
        </p:nvSpPr>
        <p:spPr>
          <a:xfrm>
            <a:off x="4644672" y="4944598"/>
            <a:ext cx="422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A5EB"/>
                </a:solidFill>
              </a:rPr>
              <a:t>Extremely precise frequency control  is essential for all NRF cavities due to limited FB gain!</a:t>
            </a:r>
            <a:endParaRPr lang="en-US" sz="1800" b="1" dirty="0">
              <a:solidFill>
                <a:srgbClr val="00A5EB"/>
              </a:solidFill>
            </a:endParaRPr>
          </a:p>
        </p:txBody>
      </p:sp>
      <p:sp>
        <p:nvSpPr>
          <p:cNvPr id="9219" name="Textfeld 9218"/>
          <p:cNvSpPr txBox="1"/>
          <p:nvPr/>
        </p:nvSpPr>
        <p:spPr>
          <a:xfrm>
            <a:off x="6418689" y="806824"/>
            <a:ext cx="2504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Same y-</a:t>
            </a:r>
            <a:r>
              <a:rPr lang="de-DE" sz="1200" b="1" dirty="0" err="1" smtClean="0"/>
              <a:t>scaling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for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both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panels</a:t>
            </a:r>
            <a:r>
              <a:rPr lang="de-DE" sz="1200" b="1" dirty="0" smtClean="0"/>
              <a:t>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433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82512" y="2463196"/>
            <a:ext cx="3947259" cy="62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sz="1400" dirty="0"/>
          </a:p>
          <a:p>
            <a:endParaRPr lang="en-US" sz="1600" kern="0" dirty="0" smtClean="0"/>
          </a:p>
          <a:p>
            <a:endParaRPr lang="de-DE" sz="1600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82860" y="4925240"/>
                <a:ext cx="3997889" cy="1463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Detuning: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𝜓</m:t>
                    </m:r>
                    <m:r>
                      <a:rPr lang="en-US" sz="18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  ;  </m:t>
                    </m:r>
                    <m:r>
                      <a:rPr lang="en-US" sz="1800" b="1" i="0" smtClean="0">
                        <a:latin typeface="Cambria Math"/>
                      </a:rPr>
                      <m:t>𝚫</m:t>
                    </m:r>
                    <m:r>
                      <a:rPr lang="en-US" sz="1800" b="1" i="1" smtClean="0">
                        <a:latin typeface="Cambria Math"/>
                      </a:rPr>
                      <m:t>𝑻</m:t>
                    </m:r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1800" b="1" i="0" smtClean="0">
                                <a:latin typeface="Cambria Math"/>
                              </a:rPr>
                              <m:t>𝐭𝐚𝐧</m:t>
                            </m:r>
                          </m:fName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𝝍</m:t>
                            </m:r>
                            <m:r>
                              <a:rPr lang="en-US" sz="1800" b="1" i="1" smtClean="0"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a:rPr lang="en-US" sz="1800" b="1" i="1" smtClean="0">
                            <a:latin typeface="Cambria Math"/>
                          </a:rPr>
                          <m:t>𝟐</m:t>
                        </m:r>
                        <m:sSub>
                          <m:sSub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𝑸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/>
                              </a:rPr>
                              <m:t>𝑳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/>
                              </a:rPr>
                              <m:t>𝑲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/>
                              </a:rPr>
                              <m:t>𝒇</m:t>
                            </m:r>
                            <m:r>
                              <a:rPr lang="en-US" sz="1800" b="1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sz="1800" b="1" i="1" smtClean="0">
                                <a:latin typeface="Cambria Math"/>
                              </a:rPr>
                              <m:t>𝑻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 smtClean="0"/>
              </a:p>
              <a:p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f</a:t>
                </a:r>
                <a:r>
                  <a:rPr lang="en-US" baseline="-25000" dirty="0" smtClean="0"/>
                  <a:t>/T</a:t>
                </a:r>
                <a:r>
                  <a:rPr lang="en-US" dirty="0" smtClean="0"/>
                  <a:t> = 21 kHz/K</a:t>
                </a:r>
              </a:p>
              <a:p>
                <a:r>
                  <a:rPr lang="en-US" dirty="0" smtClean="0"/>
                  <a:t>Q</a:t>
                </a:r>
                <a:r>
                  <a:rPr lang="en-US" baseline="-25000" dirty="0" smtClean="0"/>
                  <a:t>L </a:t>
                </a:r>
                <a:r>
                  <a:rPr lang="en-US" dirty="0" smtClean="0"/>
                  <a:t>  = 10.000</a:t>
                </a:r>
              </a:p>
              <a:p>
                <a:r>
                  <a:rPr lang="en-US" dirty="0" smtClean="0"/>
                  <a:t>f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   = 1.3 GHz</a:t>
                </a:r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60" y="4925240"/>
                <a:ext cx="3997889" cy="1463478"/>
              </a:xfrm>
              <a:prstGeom prst="rect">
                <a:avLst/>
              </a:prstGeom>
              <a:blipFill rotWithShape="1">
                <a:blip r:embed="rId3"/>
                <a:stretch>
                  <a:fillRect l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eschweifte Klammer rechts 11"/>
          <p:cNvSpPr/>
          <p:nvPr/>
        </p:nvSpPr>
        <p:spPr bwMode="auto">
          <a:xfrm>
            <a:off x="1880843" y="5397301"/>
            <a:ext cx="148682" cy="795457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105729" y="5596116"/>
            <a:ext cx="21531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Resolution ~ 0.1 </a:t>
            </a:r>
            <a:r>
              <a:rPr lang="en-US" b="1" dirty="0" err="1" smtClean="0"/>
              <a:t>mK</a:t>
            </a:r>
            <a:endParaRPr lang="en-US" b="1" dirty="0" smtClean="0"/>
          </a:p>
          <a:p>
            <a:r>
              <a:rPr lang="en-US" sz="1400" b="1" dirty="0" smtClean="0"/>
              <a:t>(Sub-</a:t>
            </a:r>
            <a:r>
              <a:rPr lang="en-US" sz="1400" b="1" dirty="0" err="1" smtClean="0"/>
              <a:t>mK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3373090" y="2958174"/>
                <a:ext cx="11864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𝑻</m:t>
                    </m:r>
                  </m:oMath>
                </a14:m>
                <a:r>
                  <a:rPr lang="en-US" dirty="0" smtClean="0"/>
                  <a:t> [K]</a:t>
                </a:r>
              </a:p>
              <a:p>
                <a:r>
                  <a:rPr lang="en-US" sz="1200" b="1" dirty="0" smtClean="0"/>
                  <a:t>Pk2pk ~ 0.1K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090" y="2958174"/>
                <a:ext cx="1186402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3488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3395391" y="3920895"/>
                <a:ext cx="11320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latin typeface="Cambria Math"/>
                      </a:rPr>
                      <m:t>𝚫</m:t>
                    </m:r>
                    <m:r>
                      <a:rPr lang="en-US" b="1" i="1" smtClean="0">
                        <a:latin typeface="Cambria Math"/>
                      </a:rPr>
                      <m:t>𝝓</m:t>
                    </m:r>
                  </m:oMath>
                </a14:m>
                <a:r>
                  <a:rPr lang="en-US" dirty="0" smtClean="0"/>
                  <a:t> [deg.]</a:t>
                </a:r>
              </a:p>
              <a:p>
                <a:r>
                  <a:rPr lang="en-US" sz="1200" b="1" dirty="0"/>
                  <a:t>Pk2pk ~ </a:t>
                </a:r>
                <a:r>
                  <a:rPr lang="en-US" sz="1200" b="1" dirty="0" smtClean="0"/>
                  <a:t>0.4</a:t>
                </a:r>
                <a:r>
                  <a:rPr lang="en-US" sz="1200" b="1" baseline="30000" dirty="0" smtClean="0"/>
                  <a:t>o</a:t>
                </a:r>
                <a:r>
                  <a:rPr lang="en-US" sz="1200" b="1" dirty="0" smtClean="0"/>
                  <a:t> 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1" y="3920895"/>
                <a:ext cx="1132041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538" t="-3488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6" name="Textfeld 9215"/>
          <p:cNvSpPr txBox="1"/>
          <p:nvPr/>
        </p:nvSpPr>
        <p:spPr>
          <a:xfrm>
            <a:off x="3464392" y="1438198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Pulsed mode</a:t>
            </a:r>
          </a:p>
          <a:p>
            <a:pPr marL="171450" indent="-171450">
              <a:buFont typeface="Wingdings"/>
              <a:buChar char="à"/>
            </a:pPr>
            <a:r>
              <a:rPr lang="en-US" sz="1200" dirty="0" smtClean="0">
                <a:sym typeface="Wingdings" panose="05000000000000000000" pitchFamily="2" charset="2"/>
              </a:rPr>
              <a:t>Pulse Width Modulation</a:t>
            </a:r>
          </a:p>
          <a:p>
            <a:r>
              <a:rPr lang="en-US" sz="1200" dirty="0" smtClean="0">
                <a:sym typeface="Wingdings" panose="05000000000000000000" pitchFamily="2" charset="2"/>
              </a:rPr>
              <a:t>    to keep cavity on resonance</a:t>
            </a:r>
            <a:endParaRPr lang="en-US" sz="1200" dirty="0"/>
          </a:p>
        </p:txBody>
      </p:sp>
      <p:sp>
        <p:nvSpPr>
          <p:cNvPr id="36" name="Textfeld 35"/>
          <p:cNvSpPr txBox="1"/>
          <p:nvPr/>
        </p:nvSpPr>
        <p:spPr>
          <a:xfrm>
            <a:off x="3386983" y="3571761"/>
            <a:ext cx="80182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28E00"/>
                </a:solidFill>
                <a:sym typeface="Wingdings" panose="05000000000000000000" pitchFamily="2" charset="2"/>
              </a:rPr>
              <a:t>PWM off</a:t>
            </a:r>
            <a:endParaRPr lang="en-US" sz="1200" b="1" dirty="0">
              <a:solidFill>
                <a:srgbClr val="F28E00"/>
              </a:solidFill>
            </a:endParaRPr>
          </a:p>
        </p:txBody>
      </p:sp>
      <p:sp>
        <p:nvSpPr>
          <p:cNvPr id="19" name="Inhaltsplatzhalter 18"/>
          <p:cNvSpPr>
            <a:spLocks noGrp="1"/>
          </p:cNvSpPr>
          <p:nvPr>
            <p:ph idx="1"/>
          </p:nvPr>
        </p:nvSpPr>
        <p:spPr>
          <a:xfrm>
            <a:off x="282575" y="836655"/>
            <a:ext cx="4276917" cy="460297"/>
          </a:xfrm>
        </p:spPr>
        <p:txBody>
          <a:bodyPr/>
          <a:lstStyle/>
          <a:p>
            <a:r>
              <a:rPr lang="en-US" dirty="0" smtClean="0"/>
              <a:t>NRF </a:t>
            </a:r>
            <a:r>
              <a:rPr lang="en-US" dirty="0"/>
              <a:t>cavity as heater @ </a:t>
            </a:r>
            <a:r>
              <a:rPr lang="en-US" dirty="0" smtClean="0"/>
              <a:t>FLASH </a:t>
            </a:r>
            <a:endParaRPr lang="en-US" dirty="0"/>
          </a:p>
          <a:p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3319603" y="2234447"/>
            <a:ext cx="25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Factor &gt; 3 improvement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U:\Presentations DESY\20150716_ARD_KIT\PWM_small_activ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06" y="1281879"/>
            <a:ext cx="3181197" cy="346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:\Presentations DESY\20150716_ARD_KIT\PWM_small_of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6" y="1271646"/>
            <a:ext cx="3147528" cy="34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4559491" y="2950124"/>
                <a:ext cx="12986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𝚫</m:t>
                    </m:r>
                    <m:r>
                      <a:rPr lang="en-US" b="1" i="1">
                        <a:latin typeface="Cambria Math"/>
                      </a:rPr>
                      <m:t>𝑻</m:t>
                    </m:r>
                  </m:oMath>
                </a14:m>
                <a:r>
                  <a:rPr lang="en-US" dirty="0" smtClean="0"/>
                  <a:t> [K]</a:t>
                </a:r>
              </a:p>
              <a:p>
                <a:pPr algn="r"/>
                <a:r>
                  <a:rPr lang="en-US" sz="1200" b="1" dirty="0" smtClean="0"/>
                  <a:t>Pk2pk ~ 0.03K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491" y="2950124"/>
                <a:ext cx="1298615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3488" r="-2347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4629369" y="3909132"/>
                <a:ext cx="12170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b="1" smtClean="0">
                        <a:latin typeface="Cambria Math"/>
                      </a:rPr>
                      <m:t>𝚫</m:t>
                    </m:r>
                    <m:r>
                      <a:rPr lang="en-US" b="1" i="1" smtClean="0">
                        <a:latin typeface="Cambria Math"/>
                      </a:rPr>
                      <m:t>𝝓</m:t>
                    </m:r>
                  </m:oMath>
                </a14:m>
                <a:r>
                  <a:rPr lang="en-US" dirty="0" smtClean="0"/>
                  <a:t> [deg.]</a:t>
                </a:r>
              </a:p>
              <a:p>
                <a:pPr algn="r"/>
                <a:r>
                  <a:rPr lang="en-US" sz="1200" b="1" dirty="0"/>
                  <a:t>Pk2pk ~ </a:t>
                </a:r>
                <a:r>
                  <a:rPr lang="en-US" sz="1200" b="1" dirty="0" smtClean="0"/>
                  <a:t>0.17</a:t>
                </a:r>
                <a:r>
                  <a:rPr lang="en-US" sz="1200" b="1" baseline="30000" dirty="0" smtClean="0"/>
                  <a:t>o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369" y="3909132"/>
                <a:ext cx="1217000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3488" r="-3000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feld 41"/>
          <p:cNvSpPr txBox="1"/>
          <p:nvPr/>
        </p:nvSpPr>
        <p:spPr>
          <a:xfrm>
            <a:off x="4945968" y="3563359"/>
            <a:ext cx="7938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F28E00"/>
                </a:solidFill>
                <a:sym typeface="Wingdings" panose="05000000000000000000" pitchFamily="2" charset="2"/>
              </a:rPr>
              <a:t>PWM on</a:t>
            </a:r>
            <a:endParaRPr lang="en-US" sz="1200" b="1" dirty="0">
              <a:solidFill>
                <a:srgbClr val="F28E00"/>
              </a:solidFill>
            </a:endParaRPr>
          </a:p>
        </p:txBody>
      </p:sp>
      <p:sp>
        <p:nvSpPr>
          <p:cNvPr id="9217" name="Nach unten gekrümmter Pfeil 9216"/>
          <p:cNvSpPr/>
          <p:nvPr/>
        </p:nvSpPr>
        <p:spPr bwMode="auto">
          <a:xfrm>
            <a:off x="3632893" y="2544050"/>
            <a:ext cx="1836234" cy="413819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18" name="Textfeld 9217"/>
          <p:cNvSpPr txBox="1"/>
          <p:nvPr/>
        </p:nvSpPr>
        <p:spPr>
          <a:xfrm>
            <a:off x="4644672" y="4944598"/>
            <a:ext cx="422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A5EB"/>
                </a:solidFill>
              </a:rPr>
              <a:t>Extremely precise frequency control  is essential for all NRF cavities due to limited FB gain!</a:t>
            </a:r>
            <a:endParaRPr lang="en-US" sz="1800" b="1" dirty="0">
              <a:solidFill>
                <a:srgbClr val="00A5EB"/>
              </a:solidFill>
            </a:endParaRPr>
          </a:p>
        </p:txBody>
      </p:sp>
      <p:sp>
        <p:nvSpPr>
          <p:cNvPr id="9219" name="Textfeld 9218"/>
          <p:cNvSpPr txBox="1"/>
          <p:nvPr/>
        </p:nvSpPr>
        <p:spPr>
          <a:xfrm>
            <a:off x="6418689" y="806824"/>
            <a:ext cx="2504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Same y-</a:t>
            </a:r>
            <a:r>
              <a:rPr lang="de-DE" sz="1200" b="1" dirty="0" err="1" smtClean="0"/>
              <a:t>scaling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for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both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panels</a:t>
            </a:r>
            <a:r>
              <a:rPr lang="de-DE" sz="1200" b="1" dirty="0" smtClean="0"/>
              <a:t> </a:t>
            </a:r>
            <a:endParaRPr lang="en-US" sz="1200" b="1" dirty="0"/>
          </a:p>
        </p:txBody>
      </p:sp>
      <p:sp>
        <p:nvSpPr>
          <p:cNvPr id="3" name="Rechteck 2"/>
          <p:cNvSpPr/>
          <p:nvPr/>
        </p:nvSpPr>
        <p:spPr bwMode="auto">
          <a:xfrm>
            <a:off x="0" y="743803"/>
            <a:ext cx="9144000" cy="6114197"/>
          </a:xfrm>
          <a:prstGeom prst="rect">
            <a:avLst/>
          </a:prstGeom>
          <a:solidFill>
            <a:schemeClr val="bg1">
              <a:alpha val="84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algn="ctr"/>
            <a:r>
              <a:rPr lang="en-US" sz="4400" b="1" dirty="0" smtClean="0">
                <a:solidFill>
                  <a:srgbClr val="F28E00"/>
                </a:solidFill>
              </a:rPr>
              <a:t>Thank </a:t>
            </a:r>
            <a:r>
              <a:rPr lang="en-US" sz="4400" b="1" dirty="0">
                <a:solidFill>
                  <a:srgbClr val="F28E00"/>
                </a:solidFill>
              </a:rPr>
              <a:t>you for your attention</a:t>
            </a:r>
            <a:r>
              <a:rPr lang="en-US" sz="4400" b="1" dirty="0" smtClean="0">
                <a:solidFill>
                  <a:srgbClr val="F28E00"/>
                </a:solidFill>
              </a:rPr>
              <a:t>!</a:t>
            </a:r>
            <a:endParaRPr lang="en-US" sz="4400" b="1" dirty="0">
              <a:solidFill>
                <a:srgbClr val="F28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Content</a:t>
            </a:r>
            <a:endParaRPr lang="en-US" noProof="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28E00"/>
                </a:solidFill>
              </a:rPr>
              <a:t>MicroTCA.4 Operation @ FLASH</a:t>
            </a:r>
          </a:p>
          <a:p>
            <a:pPr lvl="1"/>
            <a:r>
              <a:rPr lang="en-US" dirty="0" smtClean="0"/>
              <a:t>Overview – SRF Control</a:t>
            </a:r>
          </a:p>
          <a:p>
            <a:pPr lvl="1"/>
            <a:r>
              <a:rPr lang="en-US" dirty="0" smtClean="0"/>
              <a:t>Statistics 2014</a:t>
            </a:r>
          </a:p>
          <a:p>
            <a:pPr lvl="1"/>
            <a:r>
              <a:rPr lang="de-DE" dirty="0" smtClean="0"/>
              <a:t>FLASH1/2(/3)</a:t>
            </a:r>
            <a:endParaRPr lang="en-US" dirty="0"/>
          </a:p>
          <a:p>
            <a:r>
              <a:rPr lang="en-US" dirty="0" smtClean="0"/>
              <a:t>NRF GUN Regulation</a:t>
            </a:r>
          </a:p>
          <a:p>
            <a:pPr lvl="1"/>
            <a:r>
              <a:rPr lang="en-US" dirty="0" smtClean="0"/>
              <a:t>Concept - single cavity regulation</a:t>
            </a:r>
          </a:p>
          <a:p>
            <a:pPr lvl="1"/>
            <a:r>
              <a:rPr lang="en-US" dirty="0" smtClean="0"/>
              <a:t>Achievements so far</a:t>
            </a:r>
          </a:p>
          <a:p>
            <a:pPr lvl="1"/>
            <a:r>
              <a:rPr lang="en-US" dirty="0" smtClean="0"/>
              <a:t>Disturbance sources and noise</a:t>
            </a:r>
          </a:p>
          <a:p>
            <a:pPr lvl="1"/>
            <a:r>
              <a:rPr lang="en-US" dirty="0" smtClean="0"/>
              <a:t>Frequency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MicroTCA.4 @ FLASH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6321033" cy="4792663"/>
          </a:xfrm>
        </p:spPr>
        <p:txBody>
          <a:bodyPr/>
          <a:lstStyle/>
          <a:p>
            <a:r>
              <a:rPr lang="en-US" dirty="0" smtClean="0"/>
              <a:t>Since ~ 2 years (8/2013) in standard operation for all SRF nodules</a:t>
            </a:r>
          </a:p>
          <a:p>
            <a:pPr lvl="1"/>
            <a:r>
              <a:rPr lang="en-US" dirty="0" smtClean="0"/>
              <a:t>Mainly software problems at beginning</a:t>
            </a:r>
          </a:p>
          <a:p>
            <a:pPr lvl="1"/>
            <a:r>
              <a:rPr lang="en-US" dirty="0" smtClean="0"/>
              <a:t>Switched 3x back to VME based backup system </a:t>
            </a:r>
          </a:p>
          <a:p>
            <a:r>
              <a:rPr lang="en-US" dirty="0" smtClean="0"/>
              <a:t>Factor 4-5 improvement to VME system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Achieved XFEL specifications 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dA</a:t>
            </a:r>
            <a:r>
              <a:rPr lang="en-US" dirty="0" smtClean="0">
                <a:sym typeface="Wingdings" panose="05000000000000000000" pitchFamily="2" charset="2"/>
              </a:rPr>
              <a:t>/A &lt; 0.01%, d</a:t>
            </a:r>
            <a:r>
              <a:rPr lang="el-GR" dirty="0" smtClean="0">
                <a:sym typeface="Wingdings" panose="05000000000000000000" pitchFamily="2" charset="2"/>
              </a:rPr>
              <a:t>φ</a:t>
            </a:r>
            <a:r>
              <a:rPr lang="de-DE" dirty="0" smtClean="0">
                <a:sym typeface="Wingdings" panose="05000000000000000000" pitchFamily="2" charset="2"/>
              </a:rPr>
              <a:t> &lt; 0.01 </a:t>
            </a:r>
            <a:r>
              <a:rPr lang="de-DE" dirty="0" err="1" smtClean="0">
                <a:sym typeface="Wingdings" panose="05000000000000000000" pitchFamily="2" charset="2"/>
              </a:rPr>
              <a:t>deg</a:t>
            </a:r>
            <a:r>
              <a:rPr lang="de-DE" dirty="0" smtClean="0">
                <a:sym typeface="Wingdings" panose="05000000000000000000" pitchFamily="2" charset="2"/>
              </a:rPr>
              <a:t>.</a:t>
            </a:r>
            <a:endParaRPr lang="en-US" dirty="0" smtClean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4" b="21876"/>
          <a:stretch/>
        </p:blipFill>
        <p:spPr>
          <a:xfrm>
            <a:off x="6869789" y="795865"/>
            <a:ext cx="1924283" cy="2075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4" name="Gruppieren 53"/>
          <p:cNvGrpSpPr/>
          <p:nvPr/>
        </p:nvGrpSpPr>
        <p:grpSpPr>
          <a:xfrm>
            <a:off x="4898041" y="2988252"/>
            <a:ext cx="3296708" cy="3210574"/>
            <a:chOff x="5057775" y="1702764"/>
            <a:chExt cx="3810000" cy="354827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" r="706"/>
            <a:stretch>
              <a:fillRect/>
            </a:stretch>
          </p:blipFill>
          <p:spPr bwMode="auto">
            <a:xfrm flipH="1" flipV="1">
              <a:off x="5192973" y="1702764"/>
              <a:ext cx="3534425" cy="1653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12"/>
            <p:cNvSpPr txBox="1"/>
            <p:nvPr/>
          </p:nvSpPr>
          <p:spPr>
            <a:xfrm>
              <a:off x="5230539" y="3094234"/>
              <a:ext cx="16385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Vector Modulator  (</a:t>
              </a:r>
              <a:r>
                <a:rPr lang="en-US" sz="105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uVM</a:t>
              </a:r>
              <a:r>
                <a:rPr lang="en-US" sz="10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3"/>
            <p:cNvSpPr/>
            <p:nvPr/>
          </p:nvSpPr>
          <p:spPr>
            <a:xfrm>
              <a:off x="7041373" y="3107581"/>
              <a:ext cx="151996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0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LLRF Controller (</a:t>
              </a:r>
              <a:r>
                <a:rPr lang="en-US" sz="105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uTC</a:t>
              </a:r>
              <a:r>
                <a:rPr lang="en-US" sz="105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Group 14"/>
            <p:cNvGrpSpPr/>
            <p:nvPr/>
          </p:nvGrpSpPr>
          <p:grpSpPr>
            <a:xfrm>
              <a:off x="5244207" y="3370198"/>
              <a:ext cx="3503090" cy="1696630"/>
              <a:chOff x="-1" y="1780248"/>
              <a:chExt cx="9144001" cy="4406113"/>
            </a:xfrm>
          </p:grpSpPr>
          <p:grpSp>
            <p:nvGrpSpPr>
              <p:cNvPr id="13" name="Group 15"/>
              <p:cNvGrpSpPr/>
              <p:nvPr/>
            </p:nvGrpSpPr>
            <p:grpSpPr>
              <a:xfrm>
                <a:off x="-1" y="1780248"/>
                <a:ext cx="9144001" cy="4406113"/>
                <a:chOff x="-1" y="1780248"/>
                <a:chExt cx="9144001" cy="4406113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1" y="2006319"/>
                  <a:ext cx="9144001" cy="36766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Rectangle 23"/>
                <p:cNvSpPr/>
                <p:nvPr/>
              </p:nvSpPr>
              <p:spPr bwMode="auto">
                <a:xfrm>
                  <a:off x="3843717" y="3657600"/>
                  <a:ext cx="1165253" cy="2314322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2" name="Rectangle 24"/>
                <p:cNvSpPr/>
                <p:nvPr/>
              </p:nvSpPr>
              <p:spPr bwMode="auto">
                <a:xfrm>
                  <a:off x="1051965" y="5437848"/>
                  <a:ext cx="3916545" cy="686474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3" name="Rectangle 25"/>
                <p:cNvSpPr/>
                <p:nvPr/>
              </p:nvSpPr>
              <p:spPr bwMode="auto">
                <a:xfrm>
                  <a:off x="0" y="5485052"/>
                  <a:ext cx="3916545" cy="686474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4" name="Rectangle 26"/>
                <p:cNvSpPr/>
                <p:nvPr/>
              </p:nvSpPr>
              <p:spPr bwMode="auto">
                <a:xfrm>
                  <a:off x="4410159" y="5499887"/>
                  <a:ext cx="791671" cy="686474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5" name="Rectangle 27"/>
                <p:cNvSpPr/>
                <p:nvPr/>
              </p:nvSpPr>
              <p:spPr bwMode="auto">
                <a:xfrm>
                  <a:off x="4733841" y="3661646"/>
                  <a:ext cx="490917" cy="360096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6" name="Rectangle 28"/>
                <p:cNvSpPr/>
                <p:nvPr/>
              </p:nvSpPr>
              <p:spPr bwMode="auto">
                <a:xfrm>
                  <a:off x="0" y="2342644"/>
                  <a:ext cx="280523" cy="3192307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7" name="Rectangle 29"/>
                <p:cNvSpPr/>
                <p:nvPr/>
              </p:nvSpPr>
              <p:spPr bwMode="auto">
                <a:xfrm>
                  <a:off x="1" y="1877351"/>
                  <a:ext cx="469337" cy="325029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8" name="Rectangle 30"/>
                <p:cNvSpPr/>
                <p:nvPr/>
              </p:nvSpPr>
              <p:spPr bwMode="auto">
                <a:xfrm>
                  <a:off x="412694" y="1827451"/>
                  <a:ext cx="8116311" cy="325029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29" name="Rectangle 31"/>
                <p:cNvSpPr/>
                <p:nvPr/>
              </p:nvSpPr>
              <p:spPr bwMode="auto">
                <a:xfrm>
                  <a:off x="3916545" y="1979851"/>
                  <a:ext cx="1327094" cy="325029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0" name="Rectangle 32"/>
                <p:cNvSpPr/>
                <p:nvPr/>
              </p:nvSpPr>
              <p:spPr bwMode="auto">
                <a:xfrm>
                  <a:off x="4392625" y="2116067"/>
                  <a:ext cx="762001" cy="325029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1" name="Rectangle 33"/>
                <p:cNvSpPr/>
                <p:nvPr/>
              </p:nvSpPr>
              <p:spPr bwMode="auto">
                <a:xfrm>
                  <a:off x="5184295" y="1920509"/>
                  <a:ext cx="3182870" cy="325029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2" name="Rectangle 34"/>
                <p:cNvSpPr/>
                <p:nvPr/>
              </p:nvSpPr>
              <p:spPr bwMode="auto">
                <a:xfrm>
                  <a:off x="8860778" y="1959621"/>
                  <a:ext cx="283221" cy="3502503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3" name="Rectangle 35"/>
                <p:cNvSpPr/>
                <p:nvPr/>
              </p:nvSpPr>
              <p:spPr bwMode="auto">
                <a:xfrm>
                  <a:off x="8779858" y="5592944"/>
                  <a:ext cx="364142" cy="325029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4" name="Rectangle 36"/>
                <p:cNvSpPr/>
                <p:nvPr/>
              </p:nvSpPr>
              <p:spPr bwMode="auto">
                <a:xfrm>
                  <a:off x="9030712" y="5373110"/>
                  <a:ext cx="113288" cy="325029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5" name="Rectangle 37"/>
                <p:cNvSpPr/>
                <p:nvPr/>
              </p:nvSpPr>
              <p:spPr bwMode="auto">
                <a:xfrm>
                  <a:off x="8649036" y="1780248"/>
                  <a:ext cx="365491" cy="273780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6" name="Rectangle 38"/>
                <p:cNvSpPr/>
                <p:nvPr/>
              </p:nvSpPr>
              <p:spPr bwMode="auto">
                <a:xfrm>
                  <a:off x="8747490" y="4313055"/>
                  <a:ext cx="217136" cy="1108609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7" name="Rectangle 39"/>
                <p:cNvSpPr/>
                <p:nvPr/>
              </p:nvSpPr>
              <p:spPr bwMode="auto">
                <a:xfrm>
                  <a:off x="8649037" y="4288779"/>
                  <a:ext cx="217136" cy="200952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8" name="Rectangle 40"/>
                <p:cNvSpPr/>
                <p:nvPr/>
              </p:nvSpPr>
              <p:spPr bwMode="auto">
                <a:xfrm>
                  <a:off x="8647688" y="3924637"/>
                  <a:ext cx="217136" cy="231972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39" name="Rectangle 41"/>
                <p:cNvSpPr/>
                <p:nvPr/>
              </p:nvSpPr>
              <p:spPr bwMode="auto">
                <a:xfrm>
                  <a:off x="8654431" y="3542963"/>
                  <a:ext cx="217136" cy="231972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0" name="Rectangle 42"/>
                <p:cNvSpPr/>
                <p:nvPr/>
              </p:nvSpPr>
              <p:spPr bwMode="auto">
                <a:xfrm>
                  <a:off x="8646339" y="2257678"/>
                  <a:ext cx="217136" cy="538121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1" name="Rectangle 43"/>
                <p:cNvSpPr/>
                <p:nvPr/>
              </p:nvSpPr>
              <p:spPr bwMode="auto">
                <a:xfrm>
                  <a:off x="8644990" y="2969776"/>
                  <a:ext cx="217136" cy="132171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2" name="Rectangle 44"/>
                <p:cNvSpPr/>
                <p:nvPr/>
              </p:nvSpPr>
              <p:spPr bwMode="auto">
                <a:xfrm>
                  <a:off x="8651733" y="3251649"/>
                  <a:ext cx="217136" cy="171282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3" name="Rectangle 45"/>
                <p:cNvSpPr/>
                <p:nvPr/>
              </p:nvSpPr>
              <p:spPr bwMode="auto">
                <a:xfrm>
                  <a:off x="218484" y="5297586"/>
                  <a:ext cx="299406" cy="229274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4" name="Rectangle 46"/>
                <p:cNvSpPr/>
                <p:nvPr/>
              </p:nvSpPr>
              <p:spPr bwMode="auto">
                <a:xfrm>
                  <a:off x="241412" y="4754071"/>
                  <a:ext cx="299406" cy="125426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5" name="Rectangle 47"/>
                <p:cNvSpPr/>
                <p:nvPr/>
              </p:nvSpPr>
              <p:spPr bwMode="auto">
                <a:xfrm>
                  <a:off x="215788" y="5052127"/>
                  <a:ext cx="299406" cy="125426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6" name="Rectangle 48"/>
                <p:cNvSpPr/>
                <p:nvPr/>
              </p:nvSpPr>
              <p:spPr bwMode="auto">
                <a:xfrm>
                  <a:off x="231971" y="4313055"/>
                  <a:ext cx="299406" cy="249504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7" name="Rectangle 49"/>
                <p:cNvSpPr/>
                <p:nvPr/>
              </p:nvSpPr>
              <p:spPr bwMode="auto">
                <a:xfrm>
                  <a:off x="223880" y="2896949"/>
                  <a:ext cx="299406" cy="209043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8" name="Rectangle 50"/>
                <p:cNvSpPr/>
                <p:nvPr/>
              </p:nvSpPr>
              <p:spPr bwMode="auto">
                <a:xfrm>
                  <a:off x="169932" y="3099250"/>
                  <a:ext cx="167236" cy="1220548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49" name="Rectangle 51"/>
                <p:cNvSpPr/>
                <p:nvPr/>
              </p:nvSpPr>
              <p:spPr bwMode="auto">
                <a:xfrm>
                  <a:off x="231972" y="2567872"/>
                  <a:ext cx="299406" cy="125426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50" name="Rectangle 52"/>
                <p:cNvSpPr/>
                <p:nvPr/>
              </p:nvSpPr>
              <p:spPr bwMode="auto">
                <a:xfrm>
                  <a:off x="8639596" y="5230152"/>
                  <a:ext cx="299406" cy="231972"/>
                </a:xfrm>
                <a:prstGeom prst="rect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SzTx/>
                    <a:buFont typeface="Wingdings" pitchFamily="2" charset="2"/>
                    <a:buChar char="n"/>
                    <a:tabLst/>
                  </a:pPr>
                  <a:endPara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  <p:sp>
            <p:nvSpPr>
              <p:cNvPr id="14" name="Rectangle 16"/>
              <p:cNvSpPr/>
              <p:nvPr/>
            </p:nvSpPr>
            <p:spPr bwMode="auto">
              <a:xfrm>
                <a:off x="5049430" y="5543044"/>
                <a:ext cx="356050" cy="202301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 bwMode="auto">
              <a:xfrm>
                <a:off x="5201829" y="5591596"/>
                <a:ext cx="2849745" cy="202301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6" name="Rectangle 18"/>
              <p:cNvSpPr/>
              <p:nvPr/>
            </p:nvSpPr>
            <p:spPr bwMode="auto">
              <a:xfrm>
                <a:off x="8003023" y="5614524"/>
                <a:ext cx="370884" cy="10654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7" name="Rectangle 19"/>
              <p:cNvSpPr/>
              <p:nvPr/>
            </p:nvSpPr>
            <p:spPr bwMode="auto">
              <a:xfrm>
                <a:off x="8649037" y="5596992"/>
                <a:ext cx="370884" cy="10654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8" name="Rectangle 20"/>
              <p:cNvSpPr/>
              <p:nvPr/>
            </p:nvSpPr>
            <p:spPr bwMode="auto">
              <a:xfrm>
                <a:off x="8813576" y="1979851"/>
                <a:ext cx="160491" cy="42348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19" name="Rectangle 21"/>
              <p:cNvSpPr/>
              <p:nvPr/>
            </p:nvSpPr>
            <p:spPr bwMode="auto">
              <a:xfrm>
                <a:off x="8488546" y="1925904"/>
                <a:ext cx="186115" cy="20904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</p:grpSp>
        <p:sp>
          <p:nvSpPr>
            <p:cNvPr id="51" name="TextBox 53"/>
            <p:cNvSpPr txBox="1"/>
            <p:nvPr/>
          </p:nvSpPr>
          <p:spPr>
            <a:xfrm>
              <a:off x="5252452" y="4849979"/>
              <a:ext cx="18053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Down Converter (DWC)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Rectangle 54"/>
            <p:cNvSpPr/>
            <p:nvPr/>
          </p:nvSpPr>
          <p:spPr>
            <a:xfrm>
              <a:off x="7298917" y="4867148"/>
              <a:ext cx="13019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Digitizer (uDAQ)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Rectangle 6"/>
            <p:cNvSpPr/>
            <p:nvPr/>
          </p:nvSpPr>
          <p:spPr bwMode="auto">
            <a:xfrm>
              <a:off x="5057775" y="1702764"/>
              <a:ext cx="3810000" cy="3548277"/>
            </a:xfrm>
            <a:prstGeom prst="rect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2" y="3859306"/>
            <a:ext cx="3708180" cy="2472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3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Statistics 2014 - Downtime</a:t>
            </a:r>
            <a:endParaRPr lang="en-US" dirty="0"/>
          </a:p>
        </p:txBody>
      </p:sp>
      <p:grpSp>
        <p:nvGrpSpPr>
          <p:cNvPr id="4" name="Group 15"/>
          <p:cNvGrpSpPr/>
          <p:nvPr/>
        </p:nvGrpSpPr>
        <p:grpSpPr>
          <a:xfrm>
            <a:off x="366369" y="376474"/>
            <a:ext cx="6787953" cy="3348858"/>
            <a:chOff x="662714" y="418809"/>
            <a:chExt cx="6336316" cy="2904644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6476960"/>
                </p:ext>
              </p:extLst>
            </p:nvPr>
          </p:nvGraphicFramePr>
          <p:xfrm>
            <a:off x="920632" y="418809"/>
            <a:ext cx="5505634" cy="2904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24"/>
            <p:cNvSpPr txBox="1"/>
            <p:nvPr/>
          </p:nvSpPr>
          <p:spPr>
            <a:xfrm>
              <a:off x="913552" y="979351"/>
              <a:ext cx="1166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RF-gun </a:t>
              </a:r>
              <a:b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</a:b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interlocks </a:t>
              </a:r>
              <a:endParaRPr lang="en-US" sz="800" dirty="0" smtClean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" name="TextBox 27"/>
            <p:cNvSpPr txBox="1"/>
            <p:nvPr/>
          </p:nvSpPr>
          <p:spPr>
            <a:xfrm>
              <a:off x="3606842" y="769878"/>
              <a:ext cx="7819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RF-3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8" name="TextBox 28"/>
            <p:cNvSpPr txBox="1"/>
            <p:nvPr/>
          </p:nvSpPr>
          <p:spPr>
            <a:xfrm>
              <a:off x="4585236" y="856797"/>
              <a:ext cx="12408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Other RF-stations </a:t>
              </a:r>
              <a:r>
                <a:rPr lang="en-US" sz="1000" dirty="0">
                  <a:solidFill>
                    <a:prstClr val="black"/>
                  </a:solidFill>
                  <a:latin typeface="Calibri"/>
                  <a:ea typeface="+mn-ea"/>
                </a:rPr>
                <a:t> </a:t>
              </a:r>
            </a:p>
          </p:txBody>
        </p:sp>
        <p:sp>
          <p:nvSpPr>
            <p:cNvPr id="9" name="TextBox 30"/>
            <p:cNvSpPr txBox="1"/>
            <p:nvPr/>
          </p:nvSpPr>
          <p:spPr>
            <a:xfrm>
              <a:off x="1857978" y="701411"/>
              <a:ext cx="1531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RF-gun temperature stabilization</a:t>
              </a:r>
            </a:p>
          </p:txBody>
        </p:sp>
        <p:sp>
          <p:nvSpPr>
            <p:cNvPr id="10" name="TextBox 31"/>
            <p:cNvSpPr txBox="1"/>
            <p:nvPr/>
          </p:nvSpPr>
          <p:spPr>
            <a:xfrm>
              <a:off x="5479810" y="1139704"/>
              <a:ext cx="1519220" cy="251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RF-stations water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" name="TextBox 34"/>
            <p:cNvSpPr txBox="1"/>
            <p:nvPr/>
          </p:nvSpPr>
          <p:spPr>
            <a:xfrm>
              <a:off x="5909509" y="1345131"/>
              <a:ext cx="832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RF-39 </a:t>
              </a:r>
            </a:p>
          </p:txBody>
        </p:sp>
        <p:sp>
          <p:nvSpPr>
            <p:cNvPr id="12" name="TextBox 35"/>
            <p:cNvSpPr txBox="1"/>
            <p:nvPr/>
          </p:nvSpPr>
          <p:spPr>
            <a:xfrm>
              <a:off x="5928606" y="1777152"/>
              <a:ext cx="858156" cy="347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FF0000"/>
                  </a:solidFill>
                  <a:latin typeface="Calibri"/>
                  <a:ea typeface="+mn-ea"/>
                </a:rPr>
                <a:t>LLRF</a:t>
              </a:r>
              <a:endParaRPr lang="en-US" sz="1100" b="1" dirty="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  <p:sp>
          <p:nvSpPr>
            <p:cNvPr id="13" name="TextBox 37"/>
            <p:cNvSpPr txBox="1"/>
            <p:nvPr/>
          </p:nvSpPr>
          <p:spPr>
            <a:xfrm>
              <a:off x="4895923" y="2669399"/>
              <a:ext cx="9402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Cryogenics 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14" name="Straight Arrow Connector 39"/>
            <p:cNvCxnSpPr/>
            <p:nvPr/>
          </p:nvCxnSpPr>
          <p:spPr bwMode="auto">
            <a:xfrm flipH="1" flipV="1">
              <a:off x="4367565" y="2808409"/>
              <a:ext cx="207317" cy="183301"/>
            </a:xfrm>
            <a:prstGeom prst="straightConnector1">
              <a:avLst/>
            </a:prstGeom>
            <a:solidFill>
              <a:srgbClr val="3333FF">
                <a:alpha val="65881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5" name="TextBox 43"/>
            <p:cNvSpPr txBox="1"/>
            <p:nvPr/>
          </p:nvSpPr>
          <p:spPr>
            <a:xfrm>
              <a:off x="5235363" y="2549798"/>
              <a:ext cx="10365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Magnet PS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6" name="TextBox 44"/>
            <p:cNvSpPr txBox="1"/>
            <p:nvPr/>
          </p:nvSpPr>
          <p:spPr>
            <a:xfrm>
              <a:off x="4336499" y="2931039"/>
              <a:ext cx="11221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Infrastructure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7" name="TextBox 45"/>
            <p:cNvSpPr txBox="1"/>
            <p:nvPr/>
          </p:nvSpPr>
          <p:spPr>
            <a:xfrm>
              <a:off x="4718462" y="2807583"/>
              <a:ext cx="1108208" cy="247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Power glitches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18" name="Straight Arrow Connector 46"/>
            <p:cNvCxnSpPr/>
            <p:nvPr/>
          </p:nvCxnSpPr>
          <p:spPr bwMode="auto">
            <a:xfrm flipH="1" flipV="1">
              <a:off x="4658631" y="2771434"/>
              <a:ext cx="202304" cy="145617"/>
            </a:xfrm>
            <a:prstGeom prst="straightConnector1">
              <a:avLst/>
            </a:prstGeom>
            <a:solidFill>
              <a:srgbClr val="3333FF">
                <a:alpha val="65881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9" name="TextBox 47"/>
            <p:cNvSpPr txBox="1"/>
            <p:nvPr/>
          </p:nvSpPr>
          <p:spPr>
            <a:xfrm>
              <a:off x="662714" y="1438428"/>
              <a:ext cx="10380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Others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0" name="TextBox 48"/>
            <p:cNvSpPr txBox="1"/>
            <p:nvPr/>
          </p:nvSpPr>
          <p:spPr>
            <a:xfrm>
              <a:off x="828913" y="2108383"/>
              <a:ext cx="791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Photon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/>
                  <a:ea typeface="+mn-ea"/>
                </a:rPr>
                <a:t>beamlines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1" name="TextBox 49"/>
            <p:cNvSpPr txBox="1"/>
            <p:nvPr/>
          </p:nvSpPr>
          <p:spPr>
            <a:xfrm>
              <a:off x="1328901" y="2572685"/>
              <a:ext cx="9926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Operating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2" name="TextBox 50"/>
            <p:cNvSpPr txBox="1"/>
            <p:nvPr/>
          </p:nvSpPr>
          <p:spPr>
            <a:xfrm>
              <a:off x="2612961" y="2825197"/>
              <a:ext cx="9339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Controls 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3" name="TextBox 51"/>
            <p:cNvSpPr txBox="1"/>
            <p:nvPr/>
          </p:nvSpPr>
          <p:spPr>
            <a:xfrm>
              <a:off x="3824033" y="2990061"/>
              <a:ext cx="6211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prstClr val="black"/>
                  </a:solidFill>
                  <a:latin typeface="Calibri"/>
                  <a:ea typeface="+mn-ea"/>
                </a:rPr>
                <a:t>Timing </a:t>
              </a:r>
              <a:endParaRPr lang="en-US" sz="1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24" name="Straight Arrow Connector 53"/>
            <p:cNvCxnSpPr/>
            <p:nvPr/>
          </p:nvCxnSpPr>
          <p:spPr bwMode="auto">
            <a:xfrm flipH="1" flipV="1">
              <a:off x="3999470" y="2849494"/>
              <a:ext cx="92566" cy="205894"/>
            </a:xfrm>
            <a:prstGeom prst="straightConnector1">
              <a:avLst/>
            </a:prstGeom>
            <a:solidFill>
              <a:srgbClr val="3333FF">
                <a:alpha val="65881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2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692450"/>
              </p:ext>
            </p:extLst>
          </p:nvPr>
        </p:nvGraphicFramePr>
        <p:xfrm>
          <a:off x="499093" y="3292815"/>
          <a:ext cx="8229600" cy="308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14"/>
          <p:cNvSpPr txBox="1"/>
          <p:nvPr/>
        </p:nvSpPr>
        <p:spPr>
          <a:xfrm rot="16200000">
            <a:off x="-768639" y="4617303"/>
            <a:ext cx="2323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Downtime (%)</a:t>
            </a:r>
            <a:endParaRPr lang="en-US" dirty="0"/>
          </a:p>
        </p:txBody>
      </p:sp>
      <p:sp>
        <p:nvSpPr>
          <p:cNvPr id="27" name="TextBox 21"/>
          <p:cNvSpPr txBox="1"/>
          <p:nvPr/>
        </p:nvSpPr>
        <p:spPr>
          <a:xfrm>
            <a:off x="6936381" y="959208"/>
            <a:ext cx="214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Total downtime</a:t>
            </a:r>
          </a:p>
          <a:p>
            <a:pPr algn="ctr"/>
            <a:r>
              <a:rPr lang="en-US" dirty="0" smtClean="0"/>
              <a:t>352 h = 4.5%</a:t>
            </a:r>
            <a:endParaRPr lang="en-US" dirty="0"/>
          </a:p>
        </p:txBody>
      </p:sp>
      <p:sp>
        <p:nvSpPr>
          <p:cNvPr id="28" name="TextBox 22"/>
          <p:cNvSpPr txBox="1"/>
          <p:nvPr/>
        </p:nvSpPr>
        <p:spPr>
          <a:xfrm>
            <a:off x="5553710" y="3833128"/>
            <a:ext cx="219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RF-Gun water stabilization </a:t>
            </a:r>
            <a:endParaRPr lang="en-US" sz="1400" dirty="0"/>
          </a:p>
        </p:txBody>
      </p:sp>
      <p:sp>
        <p:nvSpPr>
          <p:cNvPr id="29" name="Textfeld 28"/>
          <p:cNvSpPr txBox="1"/>
          <p:nvPr/>
        </p:nvSpPr>
        <p:spPr>
          <a:xfrm>
            <a:off x="6726917" y="197695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43 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1" name="Gerade Verbindung mit Pfeil 30"/>
          <p:cNvCxnSpPr>
            <a:stCxn id="29" idx="0"/>
            <a:endCxn id="27" idx="2"/>
          </p:cNvCxnSpPr>
          <p:nvPr/>
        </p:nvCxnSpPr>
        <p:spPr bwMode="auto">
          <a:xfrm flipV="1">
            <a:off x="7024435" y="1543983"/>
            <a:ext cx="986121" cy="4329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feld 31"/>
          <p:cNvSpPr txBox="1"/>
          <p:nvPr/>
        </p:nvSpPr>
        <p:spPr>
          <a:xfrm>
            <a:off x="7601343" y="1651215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12.2 %</a:t>
            </a:r>
            <a:endParaRPr lang="en-US" b="1" dirty="0"/>
          </a:p>
        </p:txBody>
      </p:sp>
      <p:sp>
        <p:nvSpPr>
          <p:cNvPr id="34" name="TextBox 21"/>
          <p:cNvSpPr txBox="1"/>
          <p:nvPr/>
        </p:nvSpPr>
        <p:spPr>
          <a:xfrm>
            <a:off x="6995650" y="2741337"/>
            <a:ext cx="214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Operation hours</a:t>
            </a:r>
          </a:p>
          <a:p>
            <a:pPr algn="ctr"/>
            <a:r>
              <a:rPr lang="en-US" dirty="0" smtClean="0"/>
              <a:t>7791 h</a:t>
            </a:r>
            <a:endParaRPr lang="en-US" dirty="0"/>
          </a:p>
        </p:txBody>
      </p:sp>
      <p:cxnSp>
        <p:nvCxnSpPr>
          <p:cNvPr id="35" name="Gerade Verbindung mit Pfeil 34"/>
          <p:cNvCxnSpPr>
            <a:stCxn id="29" idx="2"/>
            <a:endCxn id="34" idx="0"/>
          </p:cNvCxnSpPr>
          <p:nvPr/>
        </p:nvCxnSpPr>
        <p:spPr bwMode="auto">
          <a:xfrm>
            <a:off x="7024435" y="2315513"/>
            <a:ext cx="1045390" cy="4258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feld 37"/>
          <p:cNvSpPr txBox="1"/>
          <p:nvPr/>
        </p:nvSpPr>
        <p:spPr>
          <a:xfrm>
            <a:off x="7660612" y="2298857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0.55 %</a:t>
            </a:r>
            <a:endParaRPr lang="en-US" b="1" dirty="0"/>
          </a:p>
        </p:txBody>
      </p:sp>
      <p:sp>
        <p:nvSpPr>
          <p:cNvPr id="39" name="TextBox 14"/>
          <p:cNvSpPr txBox="1"/>
          <p:nvPr/>
        </p:nvSpPr>
        <p:spPr>
          <a:xfrm>
            <a:off x="1392083" y="6316114"/>
            <a:ext cx="2323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3" y="4528017"/>
            <a:ext cx="7419799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Beamline Operation - FLASH1/2 (/3)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56566" y="2564863"/>
            <a:ext cx="4289139" cy="1375486"/>
          </a:xfrm>
        </p:spPr>
        <p:txBody>
          <a:bodyPr/>
          <a:lstStyle/>
          <a:p>
            <a:r>
              <a:rPr lang="de-DE" sz="1800" dirty="0" smtClean="0"/>
              <a:t>Variation in Amplitude </a:t>
            </a:r>
            <a:r>
              <a:rPr lang="de-DE" sz="1800" dirty="0" err="1" smtClean="0"/>
              <a:t>and</a:t>
            </a:r>
            <a:r>
              <a:rPr lang="de-DE" sz="1800" dirty="0" smtClean="0"/>
              <a:t> Phase</a:t>
            </a:r>
            <a:endParaRPr lang="en-US" sz="1800" dirty="0" smtClean="0"/>
          </a:p>
          <a:p>
            <a:r>
              <a:rPr lang="en-US" sz="1800" dirty="0" smtClean="0"/>
              <a:t>Restricted transition time</a:t>
            </a:r>
          </a:p>
          <a:p>
            <a:pPr lvl="1"/>
            <a:r>
              <a:rPr lang="en-US" sz="1400" dirty="0" smtClean="0"/>
              <a:t>Large step </a:t>
            </a:r>
            <a:r>
              <a:rPr lang="en-US" sz="1400" dirty="0" smtClean="0">
                <a:sym typeface="Wingdings" panose="05000000000000000000" pitchFamily="2" charset="2"/>
              </a:rPr>
              <a:t> more time needed due to limited Klystron 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4382" r="8668" b="6341"/>
          <a:stretch/>
        </p:blipFill>
        <p:spPr>
          <a:xfrm>
            <a:off x="160455" y="881241"/>
            <a:ext cx="4828403" cy="3677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84" y="821882"/>
            <a:ext cx="2283462" cy="162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7138323" y="870962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First </a:t>
            </a:r>
            <a:r>
              <a:rPr lang="de-DE" dirty="0" err="1" smtClean="0"/>
              <a:t>lasing</a:t>
            </a:r>
            <a:r>
              <a:rPr lang="de-DE" dirty="0" smtClean="0"/>
              <a:t> FLASH2</a:t>
            </a:r>
          </a:p>
          <a:p>
            <a:r>
              <a:rPr lang="de-DE" dirty="0" smtClean="0"/>
              <a:t> 20.08.2014</a:t>
            </a: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775012" y="1163349"/>
            <a:ext cx="2111188" cy="4695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Content</a:t>
            </a:r>
            <a:endParaRPr lang="en-US" noProof="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MicroTCA.4 Operation @ FLASH</a:t>
            </a:r>
          </a:p>
          <a:p>
            <a:pPr lvl="1"/>
            <a:r>
              <a:rPr lang="en-US" dirty="0" smtClean="0"/>
              <a:t>Overview – SRF Control</a:t>
            </a:r>
          </a:p>
          <a:p>
            <a:pPr lvl="1"/>
            <a:r>
              <a:rPr lang="en-US" dirty="0" smtClean="0"/>
              <a:t>Statistics 2014</a:t>
            </a:r>
          </a:p>
          <a:p>
            <a:pPr lvl="1"/>
            <a:r>
              <a:rPr lang="de-DE" dirty="0" smtClean="0"/>
              <a:t>FLASH1/2(/3)</a:t>
            </a:r>
            <a:endParaRPr lang="en-US" dirty="0"/>
          </a:p>
          <a:p>
            <a:r>
              <a:rPr lang="en-US" b="1" dirty="0" smtClean="0">
                <a:solidFill>
                  <a:srgbClr val="F28E00"/>
                </a:solidFill>
              </a:rPr>
              <a:t>NRF GUN Regulation</a:t>
            </a:r>
          </a:p>
          <a:p>
            <a:pPr lvl="1"/>
            <a:r>
              <a:rPr lang="en-US" dirty="0" smtClean="0"/>
              <a:t>Concept - single cavity regulation</a:t>
            </a:r>
          </a:p>
          <a:p>
            <a:pPr lvl="1"/>
            <a:r>
              <a:rPr lang="en-US" dirty="0" smtClean="0"/>
              <a:t>Achievements so far</a:t>
            </a:r>
          </a:p>
          <a:p>
            <a:pPr lvl="1"/>
            <a:r>
              <a:rPr lang="en-US" dirty="0" smtClean="0"/>
              <a:t>Disturbance sources and noise</a:t>
            </a:r>
          </a:p>
          <a:p>
            <a:pPr lvl="1"/>
            <a:r>
              <a:rPr lang="en-US" dirty="0" smtClean="0"/>
              <a:t>Frequency control</a:t>
            </a:r>
          </a:p>
        </p:txBody>
      </p:sp>
    </p:spTree>
    <p:extLst>
      <p:ext uri="{BB962C8B-B14F-4D97-AF65-F5344CB8AC3E}">
        <p14:creationId xmlns:p14="http://schemas.microsoft.com/office/powerpoint/2010/main" val="41707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GUN Regulation @ FLASH	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74852" y="796722"/>
            <a:ext cx="4105379" cy="1653763"/>
          </a:xfrm>
        </p:spPr>
        <p:txBody>
          <a:bodyPr/>
          <a:lstStyle/>
          <a:p>
            <a:r>
              <a:rPr lang="en-US" sz="1600" dirty="0" smtClean="0"/>
              <a:t>NRF cavity with bandwidth ~ 60 kHz</a:t>
            </a:r>
          </a:p>
          <a:p>
            <a:r>
              <a:rPr lang="en-US" sz="1600" dirty="0" smtClean="0"/>
              <a:t>Latency reduced &lt; 1100 ns</a:t>
            </a:r>
          </a:p>
          <a:p>
            <a:pPr lvl="1"/>
            <a:r>
              <a:rPr lang="en-US" dirty="0" smtClean="0"/>
              <a:t>FPGA code optimization/clean-up</a:t>
            </a:r>
          </a:p>
          <a:p>
            <a:pPr lvl="1"/>
            <a:r>
              <a:rPr lang="en-US" dirty="0" smtClean="0"/>
              <a:t>Latency since 05/2015 @ 700 ns</a:t>
            </a:r>
          </a:p>
        </p:txBody>
      </p:sp>
      <p:pic>
        <p:nvPicPr>
          <p:cNvPr id="3074" name="Picture 2" descr="U:\Presentations DESY\20150623_Wismar\SingleCav_contr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57" y="4374498"/>
            <a:ext cx="4366472" cy="233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Textfeld 145"/>
          <p:cNvSpPr txBox="1"/>
          <p:nvPr/>
        </p:nvSpPr>
        <p:spPr>
          <a:xfrm>
            <a:off x="1277967" y="6120548"/>
            <a:ext cx="96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1.3 GHz</a:t>
            </a:r>
            <a:endParaRPr lang="en-US" sz="1400" dirty="0"/>
          </a:p>
        </p:txBody>
      </p:sp>
      <p:sp>
        <p:nvSpPr>
          <p:cNvPr id="148" name="Textfeld 147"/>
          <p:cNvSpPr txBox="1"/>
          <p:nvPr/>
        </p:nvSpPr>
        <p:spPr>
          <a:xfrm>
            <a:off x="325644" y="5116473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1.3 GHz + IF</a:t>
            </a:r>
            <a:endParaRPr lang="en-US" sz="1400" dirty="0"/>
          </a:p>
        </p:txBody>
      </p:sp>
      <p:sp>
        <p:nvSpPr>
          <p:cNvPr id="150" name="Textfeld 149"/>
          <p:cNvSpPr txBox="1"/>
          <p:nvPr/>
        </p:nvSpPr>
        <p:spPr>
          <a:xfrm>
            <a:off x="51962" y="6260307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 Pre-</a:t>
            </a:r>
            <a:r>
              <a:rPr lang="en-US" sz="1400" dirty="0" err="1" smtClean="0"/>
              <a:t>ampl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49" name="Textfeld 148"/>
          <p:cNvSpPr txBox="1"/>
          <p:nvPr/>
        </p:nvSpPr>
        <p:spPr>
          <a:xfrm>
            <a:off x="1486648" y="4967413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clk</a:t>
            </a:r>
            <a:endParaRPr lang="en-US" sz="1400" dirty="0"/>
          </a:p>
        </p:txBody>
      </p:sp>
      <p:cxnSp>
        <p:nvCxnSpPr>
          <p:cNvPr id="154" name="Gerade Verbindung mit Pfeil 153"/>
          <p:cNvCxnSpPr/>
          <p:nvPr/>
        </p:nvCxnSpPr>
        <p:spPr bwMode="auto">
          <a:xfrm>
            <a:off x="1457514" y="5246816"/>
            <a:ext cx="74686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Gerade Verbindung mit Pfeil 156"/>
          <p:cNvCxnSpPr/>
          <p:nvPr/>
        </p:nvCxnSpPr>
        <p:spPr bwMode="auto">
          <a:xfrm>
            <a:off x="1833895" y="5132613"/>
            <a:ext cx="367960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Gerade Verbindung mit Pfeil 169"/>
          <p:cNvCxnSpPr/>
          <p:nvPr/>
        </p:nvCxnSpPr>
        <p:spPr bwMode="auto">
          <a:xfrm flipH="1">
            <a:off x="1203939" y="6405393"/>
            <a:ext cx="1001235" cy="14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Textfeld 173"/>
          <p:cNvSpPr txBox="1"/>
          <p:nvPr/>
        </p:nvSpPr>
        <p:spPr>
          <a:xfrm>
            <a:off x="1312951" y="5543099"/>
            <a:ext cx="691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ADC’s</a:t>
            </a:r>
            <a:endParaRPr lang="en-US" sz="1400" dirty="0"/>
          </a:p>
        </p:txBody>
      </p:sp>
      <p:sp>
        <p:nvSpPr>
          <p:cNvPr id="175" name="Geschweifte Klammer links 174"/>
          <p:cNvSpPr/>
          <p:nvPr/>
        </p:nvSpPr>
        <p:spPr bwMode="auto">
          <a:xfrm>
            <a:off x="1965834" y="5427365"/>
            <a:ext cx="239340" cy="563784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H="1" flipV="1">
            <a:off x="2685997" y="2764910"/>
            <a:ext cx="229632" cy="26593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0" name="Inhaltsplatzhalter 2"/>
          <p:cNvSpPr txBox="1">
            <a:spLocks/>
          </p:cNvSpPr>
          <p:nvPr/>
        </p:nvSpPr>
        <p:spPr bwMode="auto">
          <a:xfrm>
            <a:off x="301257" y="798138"/>
            <a:ext cx="4105379" cy="165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 smtClean="0"/>
              <a:t>MicroTCA.4 operation since 01</a:t>
            </a:r>
            <a:r>
              <a:rPr lang="de-DE" sz="1600" dirty="0" smtClean="0"/>
              <a:t>/</a:t>
            </a:r>
            <a:r>
              <a:rPr lang="en-US" sz="1600" dirty="0" smtClean="0"/>
              <a:t>2015</a:t>
            </a:r>
          </a:p>
          <a:p>
            <a:r>
              <a:rPr lang="en-US" sz="1600" dirty="0" smtClean="0"/>
              <a:t>Single </a:t>
            </a:r>
            <a:r>
              <a:rPr lang="en-US" sz="1600" dirty="0"/>
              <a:t>cavity regulation by </a:t>
            </a:r>
            <a:r>
              <a:rPr lang="en-US" sz="1600" dirty="0" smtClean="0"/>
              <a:t>2 </a:t>
            </a:r>
            <a:r>
              <a:rPr lang="en-US" sz="1600" dirty="0"/>
              <a:t>boards with </a:t>
            </a:r>
            <a:r>
              <a:rPr lang="en-US" sz="1600" dirty="0" smtClean="0"/>
              <a:t>MicroTCA.4 </a:t>
            </a:r>
            <a:r>
              <a:rPr lang="en-US" sz="1600" dirty="0"/>
              <a:t>standard</a:t>
            </a:r>
          </a:p>
          <a:p>
            <a:pPr lvl="1"/>
            <a:r>
              <a:rPr lang="en-US" kern="0" dirty="0" smtClean="0"/>
              <a:t>DWC8VM1</a:t>
            </a:r>
          </a:p>
          <a:p>
            <a:pPr lvl="1"/>
            <a:r>
              <a:rPr lang="en-US" kern="0" dirty="0" smtClean="0"/>
              <a:t>SIS8300L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4226222" y="2520716"/>
            <a:ext cx="860525" cy="44981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1806726" y="3383875"/>
            <a:ext cx="276999" cy="607377"/>
            <a:chOff x="1009955" y="4016045"/>
            <a:chExt cx="307719" cy="730941"/>
          </a:xfrm>
        </p:grpSpPr>
        <p:cxnSp>
          <p:nvCxnSpPr>
            <p:cNvPr id="7" name="Gerade Verbindung 6"/>
            <p:cNvCxnSpPr/>
            <p:nvPr/>
          </p:nvCxnSpPr>
          <p:spPr bwMode="auto">
            <a:xfrm>
              <a:off x="1031443" y="4294022"/>
              <a:ext cx="0" cy="3877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Gerade Verbindung 7"/>
            <p:cNvCxnSpPr/>
            <p:nvPr/>
          </p:nvCxnSpPr>
          <p:spPr bwMode="auto">
            <a:xfrm>
              <a:off x="1296188" y="4309879"/>
              <a:ext cx="0" cy="3877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Gerade Verbindung 8"/>
            <p:cNvCxnSpPr/>
            <p:nvPr/>
          </p:nvCxnSpPr>
          <p:spPr bwMode="auto">
            <a:xfrm>
              <a:off x="1031443" y="4697585"/>
              <a:ext cx="26474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11"/>
            <p:cNvCxnSpPr/>
            <p:nvPr/>
          </p:nvCxnSpPr>
          <p:spPr bwMode="auto">
            <a:xfrm flipV="1">
              <a:off x="1031443" y="4016045"/>
              <a:ext cx="132372" cy="2779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 flipH="1" flipV="1">
              <a:off x="1163815" y="4016045"/>
              <a:ext cx="132373" cy="2938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feld 17"/>
            <p:cNvSpPr txBox="1"/>
            <p:nvPr/>
          </p:nvSpPr>
          <p:spPr>
            <a:xfrm rot="16200000">
              <a:off x="857856" y="4287167"/>
              <a:ext cx="611918" cy="307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DAC</a:t>
              </a:r>
              <a:endParaRPr lang="en-US" sz="1200" dirty="0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2215447" y="3381199"/>
            <a:ext cx="276999" cy="607377"/>
            <a:chOff x="1009955" y="4016045"/>
            <a:chExt cx="307719" cy="730941"/>
          </a:xfrm>
        </p:grpSpPr>
        <p:cxnSp>
          <p:nvCxnSpPr>
            <p:cNvPr id="21" name="Gerade Verbindung 20"/>
            <p:cNvCxnSpPr/>
            <p:nvPr/>
          </p:nvCxnSpPr>
          <p:spPr bwMode="auto">
            <a:xfrm>
              <a:off x="1031443" y="4294022"/>
              <a:ext cx="0" cy="3877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/>
          </p:nvCxnSpPr>
          <p:spPr bwMode="auto">
            <a:xfrm>
              <a:off x="1296188" y="4309879"/>
              <a:ext cx="0" cy="3877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>
              <a:off x="1031443" y="4697585"/>
              <a:ext cx="26474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23"/>
            <p:cNvCxnSpPr/>
            <p:nvPr/>
          </p:nvCxnSpPr>
          <p:spPr bwMode="auto">
            <a:xfrm flipV="1">
              <a:off x="1031443" y="4016045"/>
              <a:ext cx="132372" cy="2779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24"/>
            <p:cNvCxnSpPr/>
            <p:nvPr/>
          </p:nvCxnSpPr>
          <p:spPr bwMode="auto">
            <a:xfrm flipH="1" flipV="1">
              <a:off x="1163815" y="4016045"/>
              <a:ext cx="132373" cy="2938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Textfeld 25"/>
            <p:cNvSpPr txBox="1"/>
            <p:nvPr/>
          </p:nvSpPr>
          <p:spPr>
            <a:xfrm rot="16200000">
              <a:off x="857856" y="4287167"/>
              <a:ext cx="611918" cy="307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DAC</a:t>
              </a:r>
              <a:endParaRPr lang="en-US" sz="1200" dirty="0"/>
            </a:p>
          </p:txBody>
        </p:sp>
      </p:grpSp>
      <p:sp>
        <p:nvSpPr>
          <p:cNvPr id="27" name="Ellipse 26"/>
          <p:cNvSpPr/>
          <p:nvPr/>
        </p:nvSpPr>
        <p:spPr bwMode="auto">
          <a:xfrm>
            <a:off x="653371" y="2538954"/>
            <a:ext cx="458340" cy="419422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75671" y="2611198"/>
            <a:ext cx="433132" cy="277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MO</a:t>
            </a:r>
            <a:endParaRPr lang="en-US" sz="1200" dirty="0"/>
          </a:p>
        </p:txBody>
      </p:sp>
      <p:sp>
        <p:nvSpPr>
          <p:cNvPr id="29" name="Rechteck 28"/>
          <p:cNvSpPr/>
          <p:nvPr/>
        </p:nvSpPr>
        <p:spPr bwMode="auto">
          <a:xfrm>
            <a:off x="1865894" y="2490324"/>
            <a:ext cx="587457" cy="51667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Gerade Verbindung mit Pfeil 30"/>
          <p:cNvCxnSpPr/>
          <p:nvPr/>
        </p:nvCxnSpPr>
        <p:spPr bwMode="auto">
          <a:xfrm flipV="1">
            <a:off x="1945226" y="3007003"/>
            <a:ext cx="0" cy="3768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/>
          <p:nvPr/>
        </p:nvCxnSpPr>
        <p:spPr bwMode="auto">
          <a:xfrm flipV="1">
            <a:off x="2353947" y="3007003"/>
            <a:ext cx="0" cy="3768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feld 32"/>
          <p:cNvSpPr txBox="1"/>
          <p:nvPr/>
        </p:nvSpPr>
        <p:spPr>
          <a:xfrm>
            <a:off x="1945206" y="2615404"/>
            <a:ext cx="430223" cy="27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VM</a:t>
            </a:r>
            <a:endParaRPr lang="en-US" sz="1200" dirty="0"/>
          </a:p>
        </p:txBody>
      </p:sp>
      <p:cxnSp>
        <p:nvCxnSpPr>
          <p:cNvPr id="35" name="Gerade Verbindung mit Pfeil 34"/>
          <p:cNvCxnSpPr>
            <a:stCxn id="27" idx="6"/>
            <a:endCxn id="29" idx="1"/>
          </p:cNvCxnSpPr>
          <p:nvPr/>
        </p:nvCxnSpPr>
        <p:spPr bwMode="auto">
          <a:xfrm flipV="1">
            <a:off x="1111711" y="2748664"/>
            <a:ext cx="754183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mit Pfeil 35"/>
          <p:cNvCxnSpPr>
            <a:stCxn id="29" idx="3"/>
            <a:endCxn id="58" idx="1"/>
          </p:cNvCxnSpPr>
          <p:nvPr/>
        </p:nvCxnSpPr>
        <p:spPr bwMode="auto">
          <a:xfrm flipV="1">
            <a:off x="2453351" y="2746028"/>
            <a:ext cx="568128" cy="26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feld 39"/>
          <p:cNvSpPr txBox="1"/>
          <p:nvPr/>
        </p:nvSpPr>
        <p:spPr>
          <a:xfrm>
            <a:off x="4284913" y="2600645"/>
            <a:ext cx="748006" cy="27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Klystron</a:t>
            </a:r>
            <a:endParaRPr lang="en-US" sz="1200" dirty="0"/>
          </a:p>
        </p:txBody>
      </p:sp>
      <p:sp>
        <p:nvSpPr>
          <p:cNvPr id="42" name="Ellipse 41"/>
          <p:cNvSpPr/>
          <p:nvPr/>
        </p:nvSpPr>
        <p:spPr bwMode="auto">
          <a:xfrm>
            <a:off x="4619583" y="2119529"/>
            <a:ext cx="81298" cy="79027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4" name="Gerade Verbindung 43"/>
          <p:cNvCxnSpPr>
            <a:stCxn id="42" idx="4"/>
            <a:endCxn id="4" idx="0"/>
          </p:cNvCxnSpPr>
          <p:nvPr/>
        </p:nvCxnSpPr>
        <p:spPr bwMode="auto">
          <a:xfrm flipH="1">
            <a:off x="4656484" y="2198556"/>
            <a:ext cx="3747" cy="3221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/>
        </p:nvCxnSpPr>
        <p:spPr bwMode="auto">
          <a:xfrm>
            <a:off x="4576035" y="3291810"/>
            <a:ext cx="18421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49"/>
          <p:cNvCxnSpPr>
            <a:stCxn id="4" idx="2"/>
          </p:cNvCxnSpPr>
          <p:nvPr/>
        </p:nvCxnSpPr>
        <p:spPr bwMode="auto">
          <a:xfrm>
            <a:off x="4656484" y="2970530"/>
            <a:ext cx="0" cy="3239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feld 51"/>
          <p:cNvSpPr txBox="1"/>
          <p:nvPr/>
        </p:nvSpPr>
        <p:spPr>
          <a:xfrm>
            <a:off x="4449413" y="1870373"/>
            <a:ext cx="397866" cy="277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HV</a:t>
            </a:r>
            <a:endParaRPr lang="en-US" sz="1200" dirty="0"/>
          </a:p>
        </p:txBody>
      </p:sp>
      <p:sp>
        <p:nvSpPr>
          <p:cNvPr id="58" name="Rechteck 57"/>
          <p:cNvSpPr/>
          <p:nvPr/>
        </p:nvSpPr>
        <p:spPr bwMode="auto">
          <a:xfrm>
            <a:off x="3021479" y="2521121"/>
            <a:ext cx="792014" cy="44981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3008496" y="2506743"/>
            <a:ext cx="829409" cy="46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Pre-</a:t>
            </a:r>
          </a:p>
          <a:p>
            <a:pPr algn="ctr"/>
            <a:r>
              <a:rPr lang="en-US" sz="1200" dirty="0" err="1" smtClean="0"/>
              <a:t>Ampl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cxnSp>
        <p:nvCxnSpPr>
          <p:cNvPr id="61" name="Gerade Verbindung mit Pfeil 60"/>
          <p:cNvCxnSpPr>
            <a:stCxn id="58" idx="3"/>
            <a:endCxn id="4" idx="1"/>
          </p:cNvCxnSpPr>
          <p:nvPr/>
        </p:nvCxnSpPr>
        <p:spPr bwMode="auto">
          <a:xfrm flipV="1">
            <a:off x="3813493" y="2745623"/>
            <a:ext cx="412729" cy="4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Rechteck 82"/>
          <p:cNvSpPr/>
          <p:nvPr/>
        </p:nvSpPr>
        <p:spPr bwMode="auto">
          <a:xfrm>
            <a:off x="7057362" y="2521709"/>
            <a:ext cx="792015" cy="44981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7061974" y="2605956"/>
            <a:ext cx="790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RF GUN</a:t>
            </a:r>
            <a:endParaRPr lang="en-US" sz="1200" dirty="0"/>
          </a:p>
        </p:txBody>
      </p:sp>
      <p:cxnSp>
        <p:nvCxnSpPr>
          <p:cNvPr id="106" name="Gerade Verbindung 105"/>
          <p:cNvCxnSpPr/>
          <p:nvPr/>
        </p:nvCxnSpPr>
        <p:spPr bwMode="auto">
          <a:xfrm>
            <a:off x="2685997" y="2838027"/>
            <a:ext cx="1700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Gerade Verbindung 106"/>
          <p:cNvCxnSpPr/>
          <p:nvPr/>
        </p:nvCxnSpPr>
        <p:spPr bwMode="auto">
          <a:xfrm>
            <a:off x="2856051" y="2838027"/>
            <a:ext cx="0" cy="5431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111"/>
          <p:cNvCxnSpPr/>
          <p:nvPr/>
        </p:nvCxnSpPr>
        <p:spPr bwMode="auto">
          <a:xfrm>
            <a:off x="5561181" y="2838027"/>
            <a:ext cx="1700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Gerade Verbindung 112"/>
          <p:cNvCxnSpPr/>
          <p:nvPr/>
        </p:nvCxnSpPr>
        <p:spPr bwMode="auto">
          <a:xfrm>
            <a:off x="5731234" y="2838027"/>
            <a:ext cx="0" cy="5431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Gerade Verbindung 113"/>
          <p:cNvCxnSpPr/>
          <p:nvPr/>
        </p:nvCxnSpPr>
        <p:spPr bwMode="auto">
          <a:xfrm flipH="1">
            <a:off x="5974525" y="2840703"/>
            <a:ext cx="20363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Gerade Verbindung 114"/>
          <p:cNvCxnSpPr/>
          <p:nvPr/>
        </p:nvCxnSpPr>
        <p:spPr bwMode="auto">
          <a:xfrm>
            <a:off x="5974525" y="2840703"/>
            <a:ext cx="0" cy="5431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8" name="Gruppieren 117"/>
          <p:cNvGrpSpPr/>
          <p:nvPr/>
        </p:nvGrpSpPr>
        <p:grpSpPr>
          <a:xfrm>
            <a:off x="5592733" y="3381199"/>
            <a:ext cx="276999" cy="607377"/>
            <a:chOff x="1009955" y="4016045"/>
            <a:chExt cx="307719" cy="730941"/>
          </a:xfrm>
        </p:grpSpPr>
        <p:cxnSp>
          <p:nvCxnSpPr>
            <p:cNvPr id="119" name="Gerade Verbindung 118"/>
            <p:cNvCxnSpPr/>
            <p:nvPr/>
          </p:nvCxnSpPr>
          <p:spPr bwMode="auto">
            <a:xfrm>
              <a:off x="1031443" y="4294022"/>
              <a:ext cx="0" cy="3877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Gerade Verbindung 119"/>
            <p:cNvCxnSpPr/>
            <p:nvPr/>
          </p:nvCxnSpPr>
          <p:spPr bwMode="auto">
            <a:xfrm>
              <a:off x="1296188" y="4309879"/>
              <a:ext cx="0" cy="3877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Gerade Verbindung 120"/>
            <p:cNvCxnSpPr/>
            <p:nvPr/>
          </p:nvCxnSpPr>
          <p:spPr bwMode="auto">
            <a:xfrm>
              <a:off x="1031443" y="4697585"/>
              <a:ext cx="26474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Gerade Verbindung 121"/>
            <p:cNvCxnSpPr/>
            <p:nvPr/>
          </p:nvCxnSpPr>
          <p:spPr bwMode="auto">
            <a:xfrm flipV="1">
              <a:off x="1031443" y="4016045"/>
              <a:ext cx="132372" cy="2779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Gerade Verbindung 122"/>
            <p:cNvCxnSpPr/>
            <p:nvPr/>
          </p:nvCxnSpPr>
          <p:spPr bwMode="auto">
            <a:xfrm flipH="1" flipV="1">
              <a:off x="1163815" y="4016045"/>
              <a:ext cx="132373" cy="2938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4" name="Textfeld 123"/>
            <p:cNvSpPr txBox="1"/>
            <p:nvPr/>
          </p:nvSpPr>
          <p:spPr>
            <a:xfrm rot="16200000">
              <a:off x="857856" y="4287167"/>
              <a:ext cx="611918" cy="307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ADC</a:t>
              </a:r>
              <a:endParaRPr lang="en-US" sz="1200" dirty="0"/>
            </a:p>
          </p:txBody>
        </p:sp>
      </p:grpSp>
      <p:grpSp>
        <p:nvGrpSpPr>
          <p:cNvPr id="125" name="Gruppieren 124"/>
          <p:cNvGrpSpPr/>
          <p:nvPr/>
        </p:nvGrpSpPr>
        <p:grpSpPr>
          <a:xfrm>
            <a:off x="5836024" y="3381199"/>
            <a:ext cx="276999" cy="607377"/>
            <a:chOff x="1009955" y="4016045"/>
            <a:chExt cx="307719" cy="730941"/>
          </a:xfrm>
        </p:grpSpPr>
        <p:cxnSp>
          <p:nvCxnSpPr>
            <p:cNvPr id="126" name="Gerade Verbindung 125"/>
            <p:cNvCxnSpPr/>
            <p:nvPr/>
          </p:nvCxnSpPr>
          <p:spPr bwMode="auto">
            <a:xfrm>
              <a:off x="1031443" y="4294022"/>
              <a:ext cx="0" cy="3877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Gerade Verbindung 126"/>
            <p:cNvCxnSpPr/>
            <p:nvPr/>
          </p:nvCxnSpPr>
          <p:spPr bwMode="auto">
            <a:xfrm>
              <a:off x="1296188" y="4309879"/>
              <a:ext cx="0" cy="3877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Gerade Verbindung 127"/>
            <p:cNvCxnSpPr/>
            <p:nvPr/>
          </p:nvCxnSpPr>
          <p:spPr bwMode="auto">
            <a:xfrm>
              <a:off x="1031443" y="4697585"/>
              <a:ext cx="26474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Gerade Verbindung 128"/>
            <p:cNvCxnSpPr/>
            <p:nvPr/>
          </p:nvCxnSpPr>
          <p:spPr bwMode="auto">
            <a:xfrm flipV="1">
              <a:off x="1031443" y="4016045"/>
              <a:ext cx="132372" cy="2779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Gerade Verbindung 129"/>
            <p:cNvCxnSpPr/>
            <p:nvPr/>
          </p:nvCxnSpPr>
          <p:spPr bwMode="auto">
            <a:xfrm flipH="1" flipV="1">
              <a:off x="1163815" y="4016045"/>
              <a:ext cx="132373" cy="2938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1" name="Textfeld 130"/>
            <p:cNvSpPr txBox="1"/>
            <p:nvPr/>
          </p:nvSpPr>
          <p:spPr>
            <a:xfrm rot="16200000">
              <a:off x="857856" y="4287167"/>
              <a:ext cx="611918" cy="307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ADC</a:t>
              </a:r>
              <a:endParaRPr lang="en-US" sz="1200" dirty="0"/>
            </a:p>
          </p:txBody>
        </p:sp>
      </p:grpSp>
      <p:grpSp>
        <p:nvGrpSpPr>
          <p:cNvPr id="139" name="Gruppieren 138"/>
          <p:cNvGrpSpPr/>
          <p:nvPr/>
        </p:nvGrpSpPr>
        <p:grpSpPr>
          <a:xfrm>
            <a:off x="2717550" y="3383875"/>
            <a:ext cx="276999" cy="608188"/>
            <a:chOff x="1009955" y="4016045"/>
            <a:chExt cx="307719" cy="731917"/>
          </a:xfrm>
        </p:grpSpPr>
        <p:cxnSp>
          <p:nvCxnSpPr>
            <p:cNvPr id="140" name="Gerade Verbindung 139"/>
            <p:cNvCxnSpPr/>
            <p:nvPr/>
          </p:nvCxnSpPr>
          <p:spPr bwMode="auto">
            <a:xfrm>
              <a:off x="1031443" y="4294022"/>
              <a:ext cx="0" cy="3877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Gerade Verbindung 140"/>
            <p:cNvCxnSpPr/>
            <p:nvPr/>
          </p:nvCxnSpPr>
          <p:spPr bwMode="auto">
            <a:xfrm>
              <a:off x="1296188" y="4309879"/>
              <a:ext cx="0" cy="38770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Gerade Verbindung 141"/>
            <p:cNvCxnSpPr/>
            <p:nvPr/>
          </p:nvCxnSpPr>
          <p:spPr bwMode="auto">
            <a:xfrm>
              <a:off x="1031443" y="4697585"/>
              <a:ext cx="26474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Gerade Verbindung 142"/>
            <p:cNvCxnSpPr/>
            <p:nvPr/>
          </p:nvCxnSpPr>
          <p:spPr bwMode="auto">
            <a:xfrm flipV="1">
              <a:off x="1031443" y="4016045"/>
              <a:ext cx="132372" cy="2779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Gerade Verbindung 143"/>
            <p:cNvCxnSpPr/>
            <p:nvPr/>
          </p:nvCxnSpPr>
          <p:spPr bwMode="auto">
            <a:xfrm flipH="1" flipV="1">
              <a:off x="1163815" y="4016045"/>
              <a:ext cx="132373" cy="2938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5" name="Textfeld 144"/>
            <p:cNvSpPr txBox="1"/>
            <p:nvPr/>
          </p:nvSpPr>
          <p:spPr>
            <a:xfrm rot="16200000">
              <a:off x="857855" y="4288143"/>
              <a:ext cx="611919" cy="307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ADC</a:t>
              </a:r>
              <a:endParaRPr lang="en-US" sz="1200" dirty="0"/>
            </a:p>
          </p:txBody>
        </p:sp>
      </p:grpSp>
      <p:cxnSp>
        <p:nvCxnSpPr>
          <p:cNvPr id="101" name="Gerade Verbindung mit Pfeil 100"/>
          <p:cNvCxnSpPr/>
          <p:nvPr/>
        </p:nvCxnSpPr>
        <p:spPr bwMode="auto">
          <a:xfrm flipV="1">
            <a:off x="1948946" y="3954841"/>
            <a:ext cx="0" cy="3768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mit Pfeil 101"/>
          <p:cNvCxnSpPr/>
          <p:nvPr/>
        </p:nvCxnSpPr>
        <p:spPr bwMode="auto">
          <a:xfrm flipV="1">
            <a:off x="2357667" y="3954841"/>
            <a:ext cx="0" cy="3768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/>
          <p:nvPr/>
        </p:nvCxnSpPr>
        <p:spPr bwMode="auto">
          <a:xfrm>
            <a:off x="1269393" y="2835350"/>
            <a:ext cx="1700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rade Verbindung 116"/>
          <p:cNvCxnSpPr/>
          <p:nvPr/>
        </p:nvCxnSpPr>
        <p:spPr bwMode="auto">
          <a:xfrm>
            <a:off x="1439447" y="2835350"/>
            <a:ext cx="0" cy="5431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2" name="Textfeld 151"/>
          <p:cNvSpPr txBox="1"/>
          <p:nvPr/>
        </p:nvSpPr>
        <p:spPr>
          <a:xfrm rot="16200000">
            <a:off x="1185209" y="3595838"/>
            <a:ext cx="508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ADC</a:t>
            </a:r>
            <a:endParaRPr lang="en-US" sz="1200" dirty="0"/>
          </a:p>
        </p:txBody>
      </p:sp>
      <p:cxnSp>
        <p:nvCxnSpPr>
          <p:cNvPr id="153" name="Gerade Verbindung 152"/>
          <p:cNvCxnSpPr/>
          <p:nvPr/>
        </p:nvCxnSpPr>
        <p:spPr bwMode="auto">
          <a:xfrm>
            <a:off x="1324696" y="3615606"/>
            <a:ext cx="0" cy="3221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Gerade Verbindung 154"/>
          <p:cNvCxnSpPr/>
          <p:nvPr/>
        </p:nvCxnSpPr>
        <p:spPr bwMode="auto">
          <a:xfrm>
            <a:off x="1563011" y="3628782"/>
            <a:ext cx="0" cy="3221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Gerade Verbindung 155"/>
          <p:cNvCxnSpPr/>
          <p:nvPr/>
        </p:nvCxnSpPr>
        <p:spPr bwMode="auto">
          <a:xfrm>
            <a:off x="1324696" y="3950947"/>
            <a:ext cx="23831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Gerade Verbindung 157"/>
          <p:cNvCxnSpPr/>
          <p:nvPr/>
        </p:nvCxnSpPr>
        <p:spPr bwMode="auto">
          <a:xfrm flipV="1">
            <a:off x="1324696" y="3384620"/>
            <a:ext cx="119157" cy="2309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Gerade Verbindung 158"/>
          <p:cNvCxnSpPr/>
          <p:nvPr/>
        </p:nvCxnSpPr>
        <p:spPr bwMode="auto">
          <a:xfrm flipH="1" flipV="1">
            <a:off x="1443853" y="3384620"/>
            <a:ext cx="119158" cy="244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Gerade Verbindung mit Pfeil 160"/>
          <p:cNvCxnSpPr/>
          <p:nvPr/>
        </p:nvCxnSpPr>
        <p:spPr bwMode="auto">
          <a:xfrm>
            <a:off x="5974525" y="3953107"/>
            <a:ext cx="0" cy="3715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Gerade Verbindung mit Pfeil 161"/>
          <p:cNvCxnSpPr/>
          <p:nvPr/>
        </p:nvCxnSpPr>
        <p:spPr bwMode="auto">
          <a:xfrm>
            <a:off x="5731233" y="3953134"/>
            <a:ext cx="0" cy="3715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Gerade Verbindung mit Pfeil 163"/>
          <p:cNvCxnSpPr/>
          <p:nvPr/>
        </p:nvCxnSpPr>
        <p:spPr bwMode="auto">
          <a:xfrm>
            <a:off x="2856051" y="3953107"/>
            <a:ext cx="0" cy="3715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Gerade Verbindung mit Pfeil 164"/>
          <p:cNvCxnSpPr/>
          <p:nvPr/>
        </p:nvCxnSpPr>
        <p:spPr bwMode="auto">
          <a:xfrm>
            <a:off x="1439447" y="3937771"/>
            <a:ext cx="0" cy="3715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Textfeld 180"/>
          <p:cNvSpPr txBox="1"/>
          <p:nvPr/>
        </p:nvSpPr>
        <p:spPr>
          <a:xfrm>
            <a:off x="5291585" y="3030199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Forw</a:t>
            </a:r>
            <a:endParaRPr lang="en-US" sz="1100" dirty="0"/>
          </a:p>
        </p:txBody>
      </p:sp>
      <p:sp>
        <p:nvSpPr>
          <p:cNvPr id="182" name="Textfeld 181"/>
          <p:cNvSpPr txBox="1"/>
          <p:nvPr/>
        </p:nvSpPr>
        <p:spPr>
          <a:xfrm>
            <a:off x="5935735" y="303293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Refl</a:t>
            </a:r>
            <a:endParaRPr lang="en-US" sz="1100" dirty="0"/>
          </a:p>
        </p:txBody>
      </p:sp>
      <p:cxnSp>
        <p:nvCxnSpPr>
          <p:cNvPr id="57" name="Gerade Verbindung 56"/>
          <p:cNvCxnSpPr>
            <a:stCxn id="4" idx="3"/>
            <a:endCxn id="83" idx="1"/>
          </p:cNvCxnSpPr>
          <p:nvPr/>
        </p:nvCxnSpPr>
        <p:spPr bwMode="auto">
          <a:xfrm>
            <a:off x="5086747" y="2745624"/>
            <a:ext cx="1970615" cy="9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mit Pfeil 204"/>
          <p:cNvCxnSpPr/>
          <p:nvPr/>
        </p:nvCxnSpPr>
        <p:spPr bwMode="auto">
          <a:xfrm>
            <a:off x="2044027" y="6276183"/>
            <a:ext cx="145880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Gerade Verbindung mit Pfeil 205"/>
          <p:cNvCxnSpPr/>
          <p:nvPr/>
        </p:nvCxnSpPr>
        <p:spPr bwMode="auto">
          <a:xfrm flipH="1">
            <a:off x="5612076" y="4246980"/>
            <a:ext cx="223950" cy="4460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Gebogener Pfeil 95"/>
          <p:cNvSpPr/>
          <p:nvPr/>
        </p:nvSpPr>
        <p:spPr bwMode="auto">
          <a:xfrm>
            <a:off x="2068621" y="1797797"/>
            <a:ext cx="4883510" cy="3192172"/>
          </a:xfrm>
          <a:prstGeom prst="circularArrow">
            <a:avLst>
              <a:gd name="adj1" fmla="val 4015"/>
              <a:gd name="adj2" fmla="val 489945"/>
              <a:gd name="adj3" fmla="val 21105095"/>
              <a:gd name="adj4" fmla="val 413416"/>
              <a:gd name="adj5" fmla="val 6140"/>
            </a:avLst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Textfeld 97"/>
          <p:cNvSpPr txBox="1"/>
          <p:nvPr/>
        </p:nvSpPr>
        <p:spPr>
          <a:xfrm rot="20681490">
            <a:off x="2871967" y="1764897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Feedback </a:t>
            </a:r>
            <a:r>
              <a:rPr lang="en-US" dirty="0" smtClean="0">
                <a:solidFill>
                  <a:srgbClr val="FF0000"/>
                </a:solidFill>
              </a:rPr>
              <a:t>loop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68926" y="1984468"/>
            <a:ext cx="426878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 smtClean="0">
                <a:sym typeface="Wingdings" panose="05000000000000000000" pitchFamily="2" charset="2"/>
              </a:rPr>
              <a:t>1) Output </a:t>
            </a:r>
            <a:r>
              <a:rPr lang="de-DE" b="1" dirty="0" err="1" smtClean="0">
                <a:sym typeface="Wingdings" panose="05000000000000000000" pitchFamily="2" charset="2"/>
              </a:rPr>
              <a:t>Vector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Correction</a:t>
            </a:r>
            <a:r>
              <a:rPr lang="de-DE" b="1" dirty="0" smtClean="0">
                <a:sym typeface="Wingdings" panose="05000000000000000000" pitchFamily="2" charset="2"/>
              </a:rPr>
              <a:t> (OVC)</a:t>
            </a:r>
          </a:p>
          <a:p>
            <a:pPr marL="742950" lvl="1" indent="-285750">
              <a:lnSpc>
                <a:spcPct val="150000"/>
              </a:lnSpc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Drift </a:t>
            </a:r>
            <a:r>
              <a:rPr lang="de-DE" dirty="0" err="1" smtClean="0">
                <a:sym typeface="Wingdings" panose="05000000000000000000" pitchFamily="2" charset="2"/>
              </a:rPr>
              <a:t>compensation</a:t>
            </a:r>
            <a:endParaRPr lang="de-DE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DE" b="1" dirty="0" smtClean="0">
                <a:sym typeface="Wingdings" panose="05000000000000000000" pitchFamily="2" charset="2"/>
              </a:rPr>
              <a:t>2) Learning </a:t>
            </a:r>
            <a:r>
              <a:rPr lang="de-DE" b="1" dirty="0" err="1" smtClean="0">
                <a:sym typeface="Wingdings" panose="05000000000000000000" pitchFamily="2" charset="2"/>
              </a:rPr>
              <a:t>Feedforward</a:t>
            </a:r>
            <a:r>
              <a:rPr lang="de-DE" b="1" dirty="0" smtClean="0">
                <a:sym typeface="Wingdings" panose="05000000000000000000" pitchFamily="2" charset="2"/>
              </a:rPr>
              <a:t> (LFF)</a:t>
            </a:r>
          </a:p>
          <a:p>
            <a:pPr lvl="1">
              <a:lnSpc>
                <a:spcPct val="150000"/>
              </a:lnSpc>
            </a:pPr>
            <a:r>
              <a:rPr lang="de-DE" dirty="0" smtClean="0">
                <a:sym typeface="Wingdings" panose="05000000000000000000" pitchFamily="2" charset="2"/>
              </a:rPr>
              <a:t> Pulse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pulse FF </a:t>
            </a:r>
            <a:r>
              <a:rPr lang="de-DE" dirty="0" err="1" smtClean="0">
                <a:sym typeface="Wingdings" panose="05000000000000000000" pitchFamily="2" charset="2"/>
              </a:rPr>
              <a:t>adjustment</a:t>
            </a:r>
            <a:endParaRPr lang="de-DE" b="1" dirty="0" smtClean="0"/>
          </a:p>
          <a:p>
            <a:pPr>
              <a:lnSpc>
                <a:spcPct val="150000"/>
              </a:lnSpc>
            </a:pPr>
            <a:r>
              <a:rPr lang="de-DE" b="1" dirty="0" smtClean="0"/>
              <a:t>3) MIMO Controller (FPGA - FB)</a:t>
            </a:r>
          </a:p>
          <a:p>
            <a:pPr lvl="1">
              <a:lnSpc>
                <a:spcPct val="150000"/>
              </a:lnSpc>
            </a:pPr>
            <a:r>
              <a:rPr lang="de-DE" dirty="0" smtClean="0">
                <a:sym typeface="Wingdings" panose="05000000000000000000" pitchFamily="2" charset="2"/>
              </a:rPr>
              <a:t> Intra-pulse </a:t>
            </a:r>
            <a:r>
              <a:rPr lang="de-DE" dirty="0" err="1" smtClean="0">
                <a:sym typeface="Wingdings" panose="05000000000000000000" pitchFamily="2" charset="2"/>
              </a:rPr>
              <a:t>feedback</a:t>
            </a:r>
            <a:endParaRPr lang="de-DE" dirty="0" smtClean="0"/>
          </a:p>
          <a:p>
            <a:pPr marL="742950" lvl="1" indent="-285750">
              <a:lnSpc>
                <a:spcPct val="150000"/>
              </a:lnSpc>
              <a:buFont typeface="Wingdings"/>
              <a:buChar char="à"/>
            </a:pPr>
            <a:r>
              <a:rPr lang="de-DE" dirty="0" err="1" smtClean="0">
                <a:sym typeface="Wingdings" panose="05000000000000000000" pitchFamily="2" charset="2"/>
              </a:rPr>
              <a:t>Currently</a:t>
            </a:r>
            <a:r>
              <a:rPr lang="de-DE" dirty="0" smtClean="0">
                <a:sym typeface="Wingdings" panose="05000000000000000000" pitchFamily="2" charset="2"/>
              </a:rPr>
              <a:t>: PI – like </a:t>
            </a:r>
            <a:r>
              <a:rPr lang="de-DE" dirty="0" err="1" smtClean="0">
                <a:sym typeface="Wingdings" panose="05000000000000000000" pitchFamily="2" charset="2"/>
              </a:rPr>
              <a:t>feedback</a:t>
            </a:r>
            <a:endParaRPr lang="de-DE" dirty="0" smtClean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de-D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 smtClean="0"/>
              <a:t>Limitatio</a:t>
            </a:r>
            <a:r>
              <a:rPr lang="de-DE" sz="1800" b="1" dirty="0"/>
              <a:t>n</a:t>
            </a:r>
            <a:r>
              <a:rPr lang="de-DE" sz="1800" b="1" dirty="0" smtClean="0"/>
              <a:t>: </a:t>
            </a:r>
            <a:r>
              <a:rPr lang="de-DE" sz="1800" dirty="0" smtClean="0"/>
              <a:t>Loop-</a:t>
            </a:r>
            <a:r>
              <a:rPr lang="de-DE" sz="1800" dirty="0" err="1" smtClean="0"/>
              <a:t>delay</a:t>
            </a:r>
            <a:r>
              <a:rPr lang="de-DE" sz="1800" dirty="0" smtClean="0"/>
              <a:t> ≈ 1.1 </a:t>
            </a:r>
            <a:r>
              <a:rPr lang="de-DE" sz="1800" dirty="0" err="1"/>
              <a:t>μ</a:t>
            </a:r>
            <a:r>
              <a:rPr lang="de-DE" sz="1800" dirty="0" err="1" smtClean="0"/>
              <a:t>s</a:t>
            </a:r>
            <a:r>
              <a:rPr lang="de-DE" sz="18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de-DE" sz="1800" dirty="0" smtClean="0">
                <a:sym typeface="Wingdings" panose="05000000000000000000" pitchFamily="2" charset="2"/>
              </a:rPr>
              <a:t> Limits </a:t>
            </a:r>
            <a:r>
              <a:rPr lang="de-DE" sz="1800" dirty="0" err="1" smtClean="0">
                <a:sym typeface="Wingdings" panose="05000000000000000000" pitchFamily="2" charset="2"/>
              </a:rPr>
              <a:t>feedback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gain</a:t>
            </a:r>
            <a:r>
              <a:rPr lang="de-DE" sz="1800" dirty="0" smtClean="0">
                <a:sym typeface="Wingdings" panose="05000000000000000000" pitchFamily="2" charset="2"/>
              </a:rPr>
              <a:t>!</a:t>
            </a:r>
          </a:p>
          <a:p>
            <a:pPr marL="742950" lvl="1" indent="-285750">
              <a:lnSpc>
                <a:spcPct val="150000"/>
              </a:lnSpc>
              <a:buFont typeface="Wingdings"/>
              <a:buChar char="à"/>
            </a:pPr>
            <a:endParaRPr lang="de-DE" sz="200" dirty="0" smtClean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à"/>
            </a:pPr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GUN Regulation @ FLASH	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4176713" cy="102571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Regulation Concepts</a:t>
            </a:r>
          </a:p>
          <a:p>
            <a:pPr marL="0" indent="0">
              <a:buNone/>
            </a:pPr>
            <a:r>
              <a:rPr lang="de-DE" noProof="0" dirty="0" err="1" smtClean="0"/>
              <a:t>Adapted</a:t>
            </a:r>
            <a:r>
              <a:rPr lang="de-DE" noProof="0" dirty="0" smtClean="0"/>
              <a:t> </a:t>
            </a:r>
            <a:r>
              <a:rPr lang="de-DE" noProof="0" dirty="0" err="1" smtClean="0"/>
              <a:t>from</a:t>
            </a:r>
            <a:r>
              <a:rPr lang="de-DE" noProof="0" dirty="0" smtClean="0"/>
              <a:t> SRF </a:t>
            </a:r>
            <a:r>
              <a:rPr lang="de-DE" noProof="0" dirty="0" err="1" smtClean="0"/>
              <a:t>regulation</a:t>
            </a:r>
            <a:endParaRPr lang="en-US" noProof="0" dirty="0" smtClean="0"/>
          </a:p>
        </p:txBody>
      </p:sp>
      <p:pic>
        <p:nvPicPr>
          <p:cNvPr id="12" name="Picture 3" descr="U:\Presentations DESY\20150324_Groemitz_Seminar\AP_MTCA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17" y="1511300"/>
            <a:ext cx="4513871" cy="50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944432" y="779556"/>
            <a:ext cx="3403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28E00"/>
                </a:solidFill>
              </a:rPr>
              <a:t>Goal: 	</a:t>
            </a:r>
            <a:r>
              <a:rPr lang="de-DE" sz="2000" b="1" dirty="0" err="1" smtClean="0">
                <a:solidFill>
                  <a:srgbClr val="F28E00"/>
                </a:solidFill>
              </a:rPr>
              <a:t>dA</a:t>
            </a:r>
            <a:r>
              <a:rPr lang="de-DE" sz="2000" b="1" dirty="0" smtClean="0">
                <a:solidFill>
                  <a:srgbClr val="F28E00"/>
                </a:solidFill>
              </a:rPr>
              <a:t>/A&lt;0.01</a:t>
            </a:r>
            <a:r>
              <a:rPr lang="de-DE" sz="2000" b="1" dirty="0">
                <a:solidFill>
                  <a:srgbClr val="F28E00"/>
                </a:solidFill>
              </a:rPr>
              <a:t>% </a:t>
            </a:r>
            <a:endParaRPr lang="de-DE" sz="2000" b="1" dirty="0" smtClean="0">
              <a:solidFill>
                <a:srgbClr val="F28E00"/>
              </a:solidFill>
            </a:endParaRPr>
          </a:p>
          <a:p>
            <a:r>
              <a:rPr lang="de-DE" sz="2000" b="1" dirty="0" smtClean="0">
                <a:solidFill>
                  <a:srgbClr val="F28E00"/>
                </a:solidFill>
              </a:rPr>
              <a:t>	d</a:t>
            </a:r>
            <a:r>
              <a:rPr lang="el-GR" sz="2000" b="1" dirty="0" smtClean="0">
                <a:solidFill>
                  <a:srgbClr val="F28E00"/>
                </a:solidFill>
              </a:rPr>
              <a:t>φ</a:t>
            </a:r>
            <a:r>
              <a:rPr lang="de-DE" sz="2000" b="1" dirty="0" smtClean="0">
                <a:solidFill>
                  <a:srgbClr val="F28E00"/>
                </a:solidFill>
              </a:rPr>
              <a:t>&lt;0.01 </a:t>
            </a:r>
            <a:r>
              <a:rPr lang="de-DE" sz="2000" b="1" dirty="0" err="1">
                <a:solidFill>
                  <a:srgbClr val="F28E00"/>
                </a:solidFill>
              </a:rPr>
              <a:t>deg</a:t>
            </a:r>
            <a:r>
              <a:rPr lang="de-DE" sz="2000" b="1" dirty="0">
                <a:solidFill>
                  <a:srgbClr val="F28E00"/>
                </a:solidFill>
              </a:rPr>
              <a:t>. (rms</a:t>
            </a:r>
            <a:r>
              <a:rPr lang="de-DE" sz="2000" b="1" dirty="0" smtClean="0">
                <a:solidFill>
                  <a:srgbClr val="F28E00"/>
                </a:solidFill>
              </a:rPr>
              <a:t>)</a:t>
            </a:r>
            <a:endParaRPr lang="de-DE" sz="2000" b="1" dirty="0">
              <a:solidFill>
                <a:srgbClr val="F28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:\Presentations DESY\20150324_Groemitz_Seminar\AP_MTCA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511299"/>
            <a:ext cx="4513871" cy="506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GUN Regulation @ FLASH	</a:t>
            </a:r>
            <a:endParaRPr lang="en-US" noProof="0" dirty="0"/>
          </a:p>
        </p:txBody>
      </p:sp>
      <p:sp>
        <p:nvSpPr>
          <p:cNvPr id="4" name="Textfeld 3"/>
          <p:cNvSpPr txBox="1"/>
          <p:nvPr/>
        </p:nvSpPr>
        <p:spPr>
          <a:xfrm>
            <a:off x="282575" y="6135687"/>
            <a:ext cx="1867694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ym typeface="Wingdings" panose="05000000000000000000" pitchFamily="2" charset="2"/>
              </a:rPr>
              <a:t>PI </a:t>
            </a:r>
            <a:r>
              <a:rPr lang="en-US" b="1" dirty="0" err="1" smtClean="0">
                <a:sym typeface="Wingdings" panose="05000000000000000000" pitchFamily="2" charset="2"/>
              </a:rPr>
              <a:t>Regler</a:t>
            </a:r>
            <a:endParaRPr lang="en-US" b="1" dirty="0" smtClean="0">
              <a:sym typeface="Wingdings" panose="05000000000000000000" pitchFamily="2" charset="2"/>
            </a:endParaRPr>
          </a:p>
        </p:txBody>
      </p:sp>
      <p:cxnSp>
        <p:nvCxnSpPr>
          <p:cNvPr id="7" name="Gerade Verbindung mit Pfeil 6"/>
          <p:cNvCxnSpPr>
            <a:stCxn id="4" idx="0"/>
          </p:cNvCxnSpPr>
          <p:nvPr/>
        </p:nvCxnSpPr>
        <p:spPr bwMode="auto">
          <a:xfrm flipV="1">
            <a:off x="1216422" y="5410201"/>
            <a:ext cx="612378" cy="7254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3" descr="U:\Presentations DESY\20150324_Groemitz_Seminar\AP_MTCA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18" y="1511300"/>
            <a:ext cx="4513871" cy="50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/>
          <p:cNvSpPr/>
          <p:nvPr/>
        </p:nvSpPr>
        <p:spPr bwMode="auto">
          <a:xfrm>
            <a:off x="5619749" y="2105025"/>
            <a:ext cx="2695575" cy="239713"/>
          </a:xfrm>
          <a:prstGeom prst="rect">
            <a:avLst/>
          </a:prstGeom>
          <a:solidFill>
            <a:srgbClr val="00A5EB">
              <a:alpha val="30000"/>
            </a:srgbClr>
          </a:solidFill>
          <a:ln w="9525" cap="flat" cmpd="sng" algn="ctr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5605462" y="5600700"/>
            <a:ext cx="2695575" cy="239713"/>
          </a:xfrm>
          <a:prstGeom prst="rect">
            <a:avLst/>
          </a:prstGeom>
          <a:solidFill>
            <a:srgbClr val="00A5EB">
              <a:alpha val="30000"/>
            </a:srgbClr>
          </a:solidFill>
          <a:ln w="9525" cap="flat" cmpd="sng" algn="ctr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Gerade Verbindung mit Pfeil 26"/>
          <p:cNvCxnSpPr>
            <a:stCxn id="21" idx="1"/>
          </p:cNvCxnSpPr>
          <p:nvPr/>
        </p:nvCxnSpPr>
        <p:spPr bwMode="auto">
          <a:xfrm flipH="1">
            <a:off x="4362450" y="2224882"/>
            <a:ext cx="1257299" cy="623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C9E9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9"/>
          <p:cNvCxnSpPr>
            <a:stCxn id="26" idx="1"/>
          </p:cNvCxnSpPr>
          <p:nvPr/>
        </p:nvCxnSpPr>
        <p:spPr bwMode="auto">
          <a:xfrm flipH="1" flipV="1">
            <a:off x="4362450" y="5248275"/>
            <a:ext cx="1243012" cy="4722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C9E9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3944432" y="779556"/>
            <a:ext cx="3403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28E00"/>
                </a:solidFill>
              </a:rPr>
              <a:t>Goal: 	</a:t>
            </a:r>
            <a:r>
              <a:rPr lang="de-DE" sz="2000" b="1" dirty="0" err="1" smtClean="0">
                <a:solidFill>
                  <a:srgbClr val="F28E00"/>
                </a:solidFill>
              </a:rPr>
              <a:t>dA</a:t>
            </a:r>
            <a:r>
              <a:rPr lang="de-DE" sz="2000" b="1" dirty="0" smtClean="0">
                <a:solidFill>
                  <a:srgbClr val="F28E00"/>
                </a:solidFill>
              </a:rPr>
              <a:t>/A&lt;0.01</a:t>
            </a:r>
            <a:r>
              <a:rPr lang="de-DE" sz="2000" b="1" dirty="0">
                <a:solidFill>
                  <a:srgbClr val="F28E00"/>
                </a:solidFill>
              </a:rPr>
              <a:t>% </a:t>
            </a:r>
            <a:endParaRPr lang="de-DE" sz="2000" b="1" dirty="0" smtClean="0">
              <a:solidFill>
                <a:srgbClr val="F28E00"/>
              </a:solidFill>
            </a:endParaRPr>
          </a:p>
          <a:p>
            <a:r>
              <a:rPr lang="de-DE" sz="2000" b="1" dirty="0" smtClean="0">
                <a:solidFill>
                  <a:srgbClr val="F28E00"/>
                </a:solidFill>
              </a:rPr>
              <a:t>	d</a:t>
            </a:r>
            <a:r>
              <a:rPr lang="el-GR" sz="2000" b="1" dirty="0" smtClean="0">
                <a:solidFill>
                  <a:srgbClr val="F28E00"/>
                </a:solidFill>
              </a:rPr>
              <a:t>φ</a:t>
            </a:r>
            <a:r>
              <a:rPr lang="de-DE" sz="2000" b="1" dirty="0" smtClean="0">
                <a:solidFill>
                  <a:srgbClr val="F28E00"/>
                </a:solidFill>
              </a:rPr>
              <a:t>&lt;0.01 </a:t>
            </a:r>
            <a:r>
              <a:rPr lang="de-DE" sz="2000" b="1" dirty="0" err="1">
                <a:solidFill>
                  <a:srgbClr val="F28E00"/>
                </a:solidFill>
              </a:rPr>
              <a:t>deg</a:t>
            </a:r>
            <a:r>
              <a:rPr lang="de-DE" sz="2000" b="1" dirty="0">
                <a:solidFill>
                  <a:srgbClr val="F28E00"/>
                </a:solidFill>
              </a:rPr>
              <a:t>. (rms</a:t>
            </a:r>
            <a:r>
              <a:rPr lang="de-DE" sz="2000" b="1" dirty="0" smtClean="0">
                <a:solidFill>
                  <a:srgbClr val="F28E00"/>
                </a:solidFill>
              </a:rPr>
              <a:t>)</a:t>
            </a:r>
            <a:endParaRPr lang="de-DE" sz="2000" b="1" dirty="0">
              <a:solidFill>
                <a:srgbClr val="F28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d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PPT-Vorlage_de</Template>
  <TotalTime>0</TotalTime>
  <Words>1145</Words>
  <Application>Microsoft Office PowerPoint</Application>
  <PresentationFormat>Bildschirmpräsentation (4:3)</PresentationFormat>
  <Paragraphs>293</Paragraphs>
  <Slides>17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PPT-Vorlage_de</vt:lpstr>
      <vt:lpstr>Latest LLRF Developments. </vt:lpstr>
      <vt:lpstr>Content</vt:lpstr>
      <vt:lpstr>MicroTCA.4 @ FLASH</vt:lpstr>
      <vt:lpstr>Operation Statistics 2014 - Downtime</vt:lpstr>
      <vt:lpstr>Multi Beamline Operation - FLASH1/2 (/3)</vt:lpstr>
      <vt:lpstr>Content</vt:lpstr>
      <vt:lpstr>RF GUN Regulation @ FLASH </vt:lpstr>
      <vt:lpstr>RF GUN Regulation @ FLASH </vt:lpstr>
      <vt:lpstr>RF GUN Regulation @ FLASH </vt:lpstr>
      <vt:lpstr>RF GUN Regulation @ FLASH </vt:lpstr>
      <vt:lpstr>RF GUN Regulation @ FLASH </vt:lpstr>
      <vt:lpstr>Control Loop @ SRF and NRF cavities</vt:lpstr>
      <vt:lpstr>Disturbances and Noise - Fast and Slow Distortions</vt:lpstr>
      <vt:lpstr>RF GUN Frequency Control @ FLASH</vt:lpstr>
      <vt:lpstr>RF GUN Frequency Control @ FLASH</vt:lpstr>
      <vt:lpstr>RF GUN Frequency Control @ FLASH</vt:lpstr>
      <vt:lpstr>Question?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Pfeiffer, Sven</dc:creator>
  <cp:lastModifiedBy>Pfeiffer, Sven</cp:lastModifiedBy>
  <cp:revision>308</cp:revision>
  <cp:lastPrinted>2015-06-22T20:52:48Z</cp:lastPrinted>
  <dcterms:created xsi:type="dcterms:W3CDTF">2015-03-19T11:07:00Z</dcterms:created>
  <dcterms:modified xsi:type="dcterms:W3CDTF">2015-07-23T11:02:40Z</dcterms:modified>
</cp:coreProperties>
</file>