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1" r:id="rId5"/>
  </p:sldMasterIdLst>
  <p:notesMasterIdLst>
    <p:notesMasterId r:id="rId41"/>
  </p:notesMasterIdLst>
  <p:handoutMasterIdLst>
    <p:handoutMasterId r:id="rId42"/>
  </p:handoutMasterIdLst>
  <p:sldIdLst>
    <p:sldId id="263" r:id="rId6"/>
    <p:sldId id="266" r:id="rId7"/>
    <p:sldId id="320" r:id="rId8"/>
    <p:sldId id="303" r:id="rId9"/>
    <p:sldId id="304" r:id="rId10"/>
    <p:sldId id="305" r:id="rId11"/>
    <p:sldId id="268" r:id="rId12"/>
    <p:sldId id="307" r:id="rId13"/>
    <p:sldId id="308" r:id="rId14"/>
    <p:sldId id="340" r:id="rId15"/>
    <p:sldId id="339" r:id="rId16"/>
    <p:sldId id="341" r:id="rId17"/>
    <p:sldId id="309" r:id="rId18"/>
    <p:sldId id="310" r:id="rId19"/>
    <p:sldId id="311" r:id="rId20"/>
    <p:sldId id="313" r:id="rId21"/>
    <p:sldId id="316" r:id="rId22"/>
    <p:sldId id="317" r:id="rId23"/>
    <p:sldId id="318" r:id="rId24"/>
    <p:sldId id="324" r:id="rId25"/>
    <p:sldId id="325" r:id="rId26"/>
    <p:sldId id="329" r:id="rId27"/>
    <p:sldId id="330" r:id="rId28"/>
    <p:sldId id="328" r:id="rId29"/>
    <p:sldId id="337" r:id="rId30"/>
    <p:sldId id="338" r:id="rId31"/>
    <p:sldId id="332" r:id="rId32"/>
    <p:sldId id="333" r:id="rId33"/>
    <p:sldId id="335" r:id="rId34"/>
    <p:sldId id="323" r:id="rId35"/>
    <p:sldId id="342" r:id="rId36"/>
    <p:sldId id="344" r:id="rId37"/>
    <p:sldId id="346" r:id="rId38"/>
    <p:sldId id="294" r:id="rId39"/>
    <p:sldId id="315" r:id="rId40"/>
  </p:sldIdLst>
  <p:sldSz cx="9144000" cy="6858000" type="screen4x3"/>
  <p:notesSz cx="9926638" cy="67976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8E00"/>
    <a:srgbClr val="FF481D"/>
    <a:srgbClr val="00A5EB"/>
    <a:srgbClr val="9C9E9F"/>
    <a:srgbClr val="FF00FF"/>
    <a:srgbClr val="FFCC00"/>
    <a:srgbClr val="DDDDDD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7" autoAdjust="0"/>
    <p:restoredTop sz="94643" autoAdjust="0"/>
  </p:normalViewPr>
  <p:slideViewPr>
    <p:cSldViewPr snapToGrid="0">
      <p:cViewPr>
        <p:scale>
          <a:sx n="110" d="100"/>
          <a:sy n="110" d="100"/>
        </p:scale>
        <p:origin x="-1644" y="-552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15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16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1698" y="1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92945-F789-47C1-B423-F9600D495C9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456325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1698" y="6456325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9555C-A6A5-46FA-9964-2507479A3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450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1"/>
            <a:ext cx="430231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006" y="1"/>
            <a:ext cx="430231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5" y="3228897"/>
            <a:ext cx="7941310" cy="30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6456703"/>
            <a:ext cx="430231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006" y="6456703"/>
            <a:ext cx="430231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F78CA52-E024-45A9-A6DA-6EE92DD2B0F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917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B52570-A0C9-4EDB-AF1A-A7BDB337965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20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DCM</a:t>
            </a:r>
          </a:p>
          <a:p>
            <a:r>
              <a:rPr lang="en-US" dirty="0" smtClean="0"/>
              <a:t>SIS8300L2</a:t>
            </a:r>
          </a:p>
          <a:p>
            <a:r>
              <a:rPr lang="de-DE" dirty="0" smtClean="0"/>
              <a:t>REFM, RF Interferometer (?)</a:t>
            </a:r>
          </a:p>
          <a:p>
            <a:r>
              <a:rPr lang="de-DE" dirty="0" smtClean="0"/>
              <a:t>Smith </a:t>
            </a:r>
            <a:r>
              <a:rPr lang="de-DE" dirty="0" err="1" smtClean="0"/>
              <a:t>Predictor</a:t>
            </a:r>
            <a:endParaRPr lang="de-DE" dirty="0" smtClean="0"/>
          </a:p>
          <a:p>
            <a:r>
              <a:rPr lang="de-DE" dirty="0" err="1" smtClean="0"/>
              <a:t>Decoupling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GUN/Buncher</a:t>
            </a:r>
          </a:p>
          <a:p>
            <a:endParaRPr lang="de-DE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7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C4B7A-DCDB-874B-BF08-1B126EA27B7E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3F3C-2783-3C4D-92E2-646CC326BFE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4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DCM</a:t>
            </a:r>
          </a:p>
          <a:p>
            <a:r>
              <a:rPr lang="en-US" dirty="0" smtClean="0"/>
              <a:t>SIS8300L2</a:t>
            </a:r>
          </a:p>
          <a:p>
            <a:r>
              <a:rPr lang="de-DE" dirty="0" smtClean="0"/>
              <a:t>REFM, RF Interferometer (?)</a:t>
            </a:r>
          </a:p>
          <a:p>
            <a:r>
              <a:rPr lang="de-DE" dirty="0" smtClean="0"/>
              <a:t>Smith </a:t>
            </a:r>
            <a:r>
              <a:rPr lang="de-DE" dirty="0" err="1" smtClean="0"/>
              <a:t>Predictor</a:t>
            </a:r>
            <a:endParaRPr lang="de-DE" dirty="0" smtClean="0"/>
          </a:p>
          <a:p>
            <a:r>
              <a:rPr lang="de-DE" dirty="0" err="1" smtClean="0"/>
              <a:t>Decoupling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GUN/Buncher</a:t>
            </a:r>
          </a:p>
          <a:p>
            <a:endParaRPr lang="de-DE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7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DCM</a:t>
            </a:r>
          </a:p>
          <a:p>
            <a:r>
              <a:rPr lang="en-US" dirty="0" smtClean="0"/>
              <a:t>SIS8300L2</a:t>
            </a:r>
          </a:p>
          <a:p>
            <a:r>
              <a:rPr lang="de-DE" dirty="0" smtClean="0"/>
              <a:t>REFM, RF Interferometer (?)</a:t>
            </a:r>
          </a:p>
          <a:p>
            <a:r>
              <a:rPr lang="de-DE" dirty="0" smtClean="0"/>
              <a:t>Smith </a:t>
            </a:r>
            <a:r>
              <a:rPr lang="de-DE" dirty="0" err="1" smtClean="0"/>
              <a:t>Predictor</a:t>
            </a:r>
            <a:endParaRPr lang="de-DE" dirty="0" smtClean="0"/>
          </a:p>
          <a:p>
            <a:r>
              <a:rPr lang="de-DE" dirty="0" err="1" smtClean="0"/>
              <a:t>Decoupling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GUN/Buncher</a:t>
            </a:r>
          </a:p>
          <a:p>
            <a:endParaRPr lang="de-DE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72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DCM</a:t>
            </a:r>
          </a:p>
          <a:p>
            <a:r>
              <a:rPr lang="en-US" dirty="0" smtClean="0"/>
              <a:t>SIS8300L2</a:t>
            </a:r>
          </a:p>
          <a:p>
            <a:r>
              <a:rPr lang="de-DE" dirty="0" smtClean="0"/>
              <a:t>REFM, RF Interferometer (?)</a:t>
            </a:r>
          </a:p>
          <a:p>
            <a:r>
              <a:rPr lang="de-DE" dirty="0" smtClean="0"/>
              <a:t>Smith </a:t>
            </a:r>
            <a:r>
              <a:rPr lang="de-DE" dirty="0" err="1" smtClean="0"/>
              <a:t>Predictor</a:t>
            </a:r>
            <a:endParaRPr lang="de-DE" dirty="0" smtClean="0"/>
          </a:p>
          <a:p>
            <a:r>
              <a:rPr lang="de-DE" dirty="0" err="1" smtClean="0"/>
              <a:t>Decoupling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GUN/Buncher</a:t>
            </a:r>
          </a:p>
          <a:p>
            <a:endParaRPr lang="de-DE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72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1165D-8C60-4D83-B3C2-DB0C16BC1284}" type="slidenum">
              <a:rPr lang="de-DE">
                <a:solidFill>
                  <a:prstClr val="black"/>
                </a:solidFill>
              </a:rPr>
              <a:pPr/>
              <a:t>20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3552" y="3228896"/>
            <a:ext cx="7279535" cy="30589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/>
              <a:t>   </a:t>
            </a:r>
            <a:r>
              <a:rPr lang="en-GB" sz="1100" b="1"/>
              <a:t>Before you start</a:t>
            </a:r>
            <a:r>
              <a:rPr lang="en-GB" sz="1100"/>
              <a:t> editing the slides of your talk change to the </a:t>
            </a:r>
            <a:r>
              <a:rPr lang="en-GB" sz="1100" b="1"/>
              <a:t>Master Slide view</a:t>
            </a:r>
            <a:r>
              <a:rPr lang="en-GB" sz="1100"/>
              <a:t>:   </a:t>
            </a:r>
            <a:br>
              <a:rPr lang="en-GB" sz="1100"/>
            </a:br>
            <a:r>
              <a:rPr lang="en-GB" sz="1100"/>
              <a:t>   Menu button “View”,</a:t>
            </a:r>
            <a:r>
              <a:rPr lang="en-GB" sz="1100">
                <a:sym typeface="Wingdings" pitchFamily="2" charset="2"/>
              </a:rPr>
              <a:t> Master, Slide Master: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Edit the following 2 items in the 1st slide:</a:t>
            </a:r>
            <a:r>
              <a:rPr lang="en-GB" sz="1100">
                <a:sym typeface="Wingdings" pitchFamily="2" charset="2"/>
              </a:rPr>
              <a:t/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1)  1st row in the violet header: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If you want to use more </a:t>
            </a:r>
            <a:r>
              <a:rPr lang="en-GB" sz="1100" b="1">
                <a:sym typeface="Wingdings" pitchFamily="2" charset="2"/>
              </a:rPr>
              <a:t>partner logos</a:t>
            </a:r>
            <a:r>
              <a:rPr lang="en-GB" sz="1100">
                <a:sym typeface="Wingdings" pitchFamily="2" charset="2"/>
              </a:rPr>
              <a:t> position them left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beside the DESY logo in the footer area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Close Master View</a:t>
            </a:r>
            <a:endParaRPr lang="en-GB" sz="1100" b="1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85FD0-6647-464E-8120-8B74EE7CC2C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0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20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42" name="Picture 10" descr="Helmholtz-Logo_schwarz_70_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49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308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812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19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42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13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8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21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49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8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60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9DD594-1494-490C-A2F0-850B64D3D3D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05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AED1BB-FE41-4B34-8868-58B8EAB3BB7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46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697EAD-642F-47FE-85E0-4AAA449E39A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42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471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80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83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30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04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8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6575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39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9DD594-1494-490C-A2F0-850B64D3D3D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8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AED1BB-FE41-4B34-8868-58B8EAB3BB7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12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697EAD-642F-47FE-85E0-4AAA449E39A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90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754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714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71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50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12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35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1295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9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84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9DD594-1494-490C-A2F0-850B64D3D3D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23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AED1BB-FE41-4B34-8868-58B8EAB3BB7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95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697EAD-642F-47FE-85E0-4AAA449E39A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8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46676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ECFA Meeting, 25.07.2014, Winfried Decking,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541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46676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ECFA Meeting, 25.07.2014, Winfried Decking,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01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024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67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6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820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61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9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009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11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598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9DD594-1494-490C-A2F0-850B64D3D3D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062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AED1BB-FE41-4B34-8868-58B8EAB3BB7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74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697EAD-642F-47FE-85E0-4AAA449E39A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569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XFEL Users' Meeting – 23 / 24 January 2013  Hans Weise, DESY</a:t>
            </a:r>
          </a:p>
        </p:txBody>
      </p:sp>
    </p:spTree>
    <p:extLst>
      <p:ext uri="{BB962C8B-B14F-4D97-AF65-F5344CB8AC3E}">
        <p14:creationId xmlns:p14="http://schemas.microsoft.com/office/powerpoint/2010/main" val="1375556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46676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ECFA Meeting, 25.07.2014, Winfried Decking,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45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6685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46676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ECFA Meeting, 25.07.2014, Winfried Decking,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701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04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063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6578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 b="1" dirty="0" err="1" smtClean="0">
                <a:solidFill>
                  <a:schemeClr val="bg2"/>
                </a:solidFill>
              </a:rPr>
              <a:t>Holger</a:t>
            </a:r>
            <a:r>
              <a:rPr lang="en-GB" sz="900" b="1" dirty="0" smtClean="0">
                <a:solidFill>
                  <a:schemeClr val="bg2"/>
                </a:solidFill>
              </a:rPr>
              <a:t> </a:t>
            </a:r>
            <a:r>
              <a:rPr lang="en-GB" sz="900" b="1" dirty="0" err="1" smtClean="0">
                <a:solidFill>
                  <a:schemeClr val="bg2"/>
                </a:solidFill>
              </a:rPr>
              <a:t>Schlarb</a:t>
            </a:r>
            <a:r>
              <a:rPr lang="en-GB" sz="900" b="1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 |  3</a:t>
            </a:r>
            <a:r>
              <a:rPr lang="en-GB" sz="900" baseline="30000" dirty="0" smtClean="0">
                <a:solidFill>
                  <a:schemeClr val="bg2"/>
                </a:solidFill>
              </a:rPr>
              <a:t>rd</a:t>
            </a:r>
            <a:r>
              <a:rPr lang="en-GB" sz="900" baseline="0" dirty="0" smtClean="0">
                <a:solidFill>
                  <a:schemeClr val="bg2"/>
                </a:solidFill>
              </a:rPr>
              <a:t> ARD-ST3 Workshop “</a:t>
            </a:r>
            <a:r>
              <a:rPr lang="en-GB" sz="900" baseline="0" dirty="0" err="1" smtClean="0">
                <a:solidFill>
                  <a:schemeClr val="bg2"/>
                </a:solidFill>
              </a:rPr>
              <a:t>ps</a:t>
            </a:r>
            <a:r>
              <a:rPr lang="en-GB" sz="900" baseline="0" dirty="0" smtClean="0">
                <a:solidFill>
                  <a:schemeClr val="bg2"/>
                </a:solidFill>
              </a:rPr>
              <a:t> and fs electron and photon beams”, KIT</a:t>
            </a:r>
            <a:r>
              <a:rPr lang="en-GB" sz="900" dirty="0" smtClean="0">
                <a:solidFill>
                  <a:schemeClr val="bg2"/>
                </a:solidFill>
              </a:rPr>
              <a:t> |  15.07.2015  |  </a:t>
            </a:r>
            <a:r>
              <a:rPr lang="en-GB" sz="900" b="1" dirty="0" smtClean="0">
                <a:solidFill>
                  <a:schemeClr val="bg2"/>
                </a:solidFill>
              </a:rPr>
              <a:t>Page </a:t>
            </a:r>
            <a:fld id="{9CF3698C-BB6B-42E9-B529-3BCF46D40F1F}" type="slidenum">
              <a:rPr lang="en-GB" sz="900" b="1" smtClean="0">
                <a:solidFill>
                  <a:schemeClr val="bg2"/>
                </a:solidFill>
              </a:rPr>
              <a:pPr algn="r" eaLnBrk="1" hangingPunct="1"/>
              <a:t>‹#›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GB" sz="1000" dirty="0">
                <a:solidFill>
                  <a:srgbClr val="FFFFFF"/>
                </a:solidFill>
              </a:rPr>
              <a:t>Delete this text and put in here: The title of your talk</a:t>
            </a: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" name="Text Box 123"/>
          <p:cNvSpPr txBox="1">
            <a:spLocks noChangeArrowheads="1"/>
          </p:cNvSpPr>
          <p:nvPr/>
        </p:nvSpPr>
        <p:spPr bwMode="auto">
          <a:xfrm>
            <a:off x="115200" y="6508000"/>
            <a:ext cx="6629400" cy="3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spcBef>
                <a:spcPts val="0"/>
              </a:spcBef>
            </a:pPr>
            <a:r>
              <a:rPr lang="en-US" sz="900" dirty="0" smtClean="0">
                <a:solidFill>
                  <a:srgbClr val="261748"/>
                </a:solidFill>
              </a:rPr>
              <a:t>Date of the Talk, location, … </a:t>
            </a:r>
          </a:p>
          <a:p>
            <a:pPr>
              <a:spcBef>
                <a:spcPts val="0"/>
              </a:spcBef>
            </a:pPr>
            <a:r>
              <a:rPr lang="en-US" sz="900" dirty="0" smtClean="0">
                <a:solidFill>
                  <a:srgbClr val="261748"/>
                </a:solidFill>
              </a:rPr>
              <a:t>Name of the speaker, function, affiliation, … </a:t>
            </a:r>
            <a:r>
              <a:rPr lang="en-GB" sz="1000" dirty="0" smtClean="0">
                <a:solidFill>
                  <a:srgbClr val="FFFFFF"/>
                </a:solidFill>
              </a:rPr>
              <a:t>The title of your talk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5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400">
              <a:solidFill>
                <a:srgbClr val="261748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553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GB" sz="1000" dirty="0" smtClean="0">
                <a:solidFill>
                  <a:srgbClr val="FFFFFF"/>
                </a:solidFill>
              </a:rPr>
              <a:t>European XFEL Construction Status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" name="Text Box 123"/>
          <p:cNvSpPr txBox="1">
            <a:spLocks noChangeArrowheads="1"/>
          </p:cNvSpPr>
          <p:nvPr/>
        </p:nvSpPr>
        <p:spPr bwMode="auto">
          <a:xfrm>
            <a:off x="115200" y="6508000"/>
            <a:ext cx="6629400" cy="3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spcBef>
                <a:spcPts val="0"/>
              </a:spcBef>
            </a:pPr>
            <a:r>
              <a:rPr lang="en-US" sz="900" dirty="0" smtClean="0">
                <a:solidFill>
                  <a:srgbClr val="261748"/>
                </a:solidFill>
              </a:rPr>
              <a:t>FEL 2014, 27.08.2014</a:t>
            </a:r>
          </a:p>
          <a:p>
            <a:pPr>
              <a:spcBef>
                <a:spcPts val="0"/>
              </a:spcBef>
            </a:pPr>
            <a:r>
              <a:rPr lang="en-US" sz="900" dirty="0" smtClean="0">
                <a:solidFill>
                  <a:srgbClr val="261748"/>
                </a:solidFill>
              </a:rPr>
              <a:t>Winni Decking, DESY</a:t>
            </a:r>
            <a:r>
              <a:rPr lang="en-GB" sz="1000" dirty="0" smtClean="0">
                <a:solidFill>
                  <a:srgbClr val="FFFFFF"/>
                </a:solidFill>
              </a:rPr>
              <a:t> title of your talk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7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  <p:sldLayoutId id="2147483710" r:id="rId1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GB" sz="1000" dirty="0" smtClean="0">
                <a:solidFill>
                  <a:srgbClr val="FFFFFF"/>
                </a:solidFill>
              </a:rPr>
              <a:t>European XFEL Construction Status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" name="Text Box 123"/>
          <p:cNvSpPr txBox="1">
            <a:spLocks noChangeArrowheads="1"/>
          </p:cNvSpPr>
          <p:nvPr/>
        </p:nvSpPr>
        <p:spPr bwMode="auto">
          <a:xfrm>
            <a:off x="115200" y="6508000"/>
            <a:ext cx="6629400" cy="3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spcBef>
                <a:spcPts val="0"/>
              </a:spcBef>
            </a:pPr>
            <a:r>
              <a:rPr lang="en-US" sz="900" dirty="0" smtClean="0">
                <a:solidFill>
                  <a:srgbClr val="261748"/>
                </a:solidFill>
              </a:rPr>
              <a:t>FEL 2014, 27.08.2014</a:t>
            </a:r>
          </a:p>
          <a:p>
            <a:pPr>
              <a:spcBef>
                <a:spcPts val="0"/>
              </a:spcBef>
            </a:pPr>
            <a:r>
              <a:rPr lang="en-US" sz="900" dirty="0" smtClean="0">
                <a:solidFill>
                  <a:srgbClr val="261748"/>
                </a:solidFill>
              </a:rPr>
              <a:t>Winni Decking, DESY</a:t>
            </a:r>
            <a:r>
              <a:rPr lang="en-GB" sz="1000" dirty="0" smtClean="0">
                <a:solidFill>
                  <a:srgbClr val="FFFFFF"/>
                </a:solidFill>
              </a:rPr>
              <a:t> title of your talk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0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9.jpeg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7.wmf"/><Relationship Id="rId10" Type="http://schemas.openxmlformats.org/officeDocument/2006/relationships/image" Target="../media/image112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 smtClean="0"/>
              <a:t>Status of accelerator facilities &amp; ARD activities at DESY</a:t>
            </a:r>
            <a:r>
              <a:rPr lang="en-US" noProof="0" dirty="0" smtClean="0">
                <a:solidFill>
                  <a:srgbClr val="F28E00"/>
                </a:solidFill>
              </a:rPr>
              <a:t>.	</a:t>
            </a:r>
            <a:endParaRPr lang="en-US" noProof="0" dirty="0">
              <a:solidFill>
                <a:srgbClr val="F28E00"/>
              </a:solidFill>
            </a:endParaRPr>
          </a:p>
        </p:txBody>
      </p:sp>
      <p:sp>
        <p:nvSpPr>
          <p:cNvPr id="185374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282575" y="1363663"/>
            <a:ext cx="8529638" cy="753895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nd overview who is doing what …</a:t>
            </a:r>
            <a:endParaRPr lang="en-US" noProof="0" dirty="0"/>
          </a:p>
        </p:txBody>
      </p:sp>
      <p:sp>
        <p:nvSpPr>
          <p:cNvPr id="185379" name="Text Box 35"/>
          <p:cNvSpPr txBox="1">
            <a:spLocks noChangeArrowheads="1"/>
          </p:cNvSpPr>
          <p:nvPr/>
        </p:nvSpPr>
        <p:spPr bwMode="auto">
          <a:xfrm>
            <a:off x="4012442" y="4356100"/>
            <a:ext cx="4799771" cy="123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A5EB"/>
                </a:solidFill>
              </a:rPr>
              <a:t>Holger </a:t>
            </a:r>
            <a:r>
              <a:rPr lang="de-DE" dirty="0" err="1" smtClean="0">
                <a:solidFill>
                  <a:srgbClr val="00A5EB"/>
                </a:solidFill>
              </a:rPr>
              <a:t>Schlarb</a:t>
            </a:r>
            <a:endParaRPr lang="de-DE" dirty="0" smtClean="0">
              <a:solidFill>
                <a:srgbClr val="00A5EB"/>
              </a:solidFill>
            </a:endParaRPr>
          </a:p>
          <a:p>
            <a:endParaRPr lang="de-DE" dirty="0">
              <a:solidFill>
                <a:srgbClr val="00A5EB"/>
              </a:solidFill>
            </a:endParaRP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ARD – ST3 Workshop</a:t>
            </a:r>
          </a:p>
          <a:p>
            <a:endParaRPr lang="en-US" sz="1050" dirty="0"/>
          </a:p>
          <a:p>
            <a:r>
              <a:rPr lang="de-DE" dirty="0" smtClean="0"/>
              <a:t>KIT, 15-17.07.2015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Seeded FLASH: </a:t>
            </a:r>
            <a:r>
              <a:rPr lang="en-US" dirty="0" err="1" smtClean="0"/>
              <a:t>sFLASH</a:t>
            </a:r>
            <a:endParaRPr lang="en-US" b="0" dirty="0"/>
          </a:p>
        </p:txBody>
      </p:sp>
      <p:grpSp>
        <p:nvGrpSpPr>
          <p:cNvPr id="38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39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0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41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42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2" y="1066560"/>
            <a:ext cx="8490742" cy="23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398936" y="882609"/>
            <a:ext cx="2997641" cy="10972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531" y="3819325"/>
            <a:ext cx="54335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External laser  at UV (266nm) is used to seed FEL radiation in a single stage HGHG configuration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 Improve longitudinal coherence and control of radiation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First step:</a:t>
            </a:r>
            <a:r>
              <a:rPr lang="en-US" dirty="0" smtClean="0"/>
              <a:t> 7</a:t>
            </a:r>
            <a:r>
              <a:rPr lang="en-US" baseline="30000" dirty="0" smtClean="0"/>
              <a:t>th</a:t>
            </a:r>
            <a:r>
              <a:rPr lang="en-US" dirty="0" smtClean="0"/>
              <a:t> harmonics </a:t>
            </a:r>
            <a:r>
              <a:rPr lang="en-US" dirty="0" smtClean="0">
                <a:sym typeface="Wingdings" panose="05000000000000000000" pitchFamily="2" charset="2"/>
              </a:rPr>
              <a:t> 38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ym typeface="Wingdings" panose="05000000000000000000" pitchFamily="2" charset="2"/>
              </a:rPr>
              <a:t>Second step:</a:t>
            </a:r>
            <a:r>
              <a:rPr lang="en-US" dirty="0" smtClean="0">
                <a:sym typeface="Wingdings" panose="05000000000000000000" pitchFamily="2" charset="2"/>
              </a:rPr>
              <a:t> Echo Enabled Harmonic Generation down to 12nm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353912" y="2981749"/>
            <a:ext cx="337358" cy="2544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353912" y="3228239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Photon </a:t>
            </a:r>
            <a:r>
              <a:rPr lang="de-DE" sz="1400" b="1" dirty="0" err="1" smtClean="0"/>
              <a:t>Diag</a:t>
            </a:r>
            <a:r>
              <a:rPr lang="de-DE" sz="1400" b="1" dirty="0" smtClean="0"/>
              <a:t>.</a:t>
            </a:r>
          </a:p>
          <a:p>
            <a:r>
              <a:rPr lang="de-DE" sz="1400" b="1" dirty="0" err="1" smtClean="0"/>
              <a:t>Exp</a:t>
            </a:r>
            <a:r>
              <a:rPr lang="de-DE" sz="1400" b="1" dirty="0" smtClean="0"/>
              <a:t>. </a:t>
            </a:r>
            <a:r>
              <a:rPr lang="de-DE" sz="1400" b="1" dirty="0" err="1" smtClean="0"/>
              <a:t>hutch</a:t>
            </a:r>
            <a:endParaRPr lang="de-DE" sz="1400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98" y="3892447"/>
            <a:ext cx="3216083" cy="175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4542" y="77692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/>
              <a:t>HGHG </a:t>
            </a:r>
            <a:r>
              <a:rPr lang="de-DE" sz="1800" b="1" dirty="0" err="1" smtClean="0"/>
              <a:t>Seeding</a:t>
            </a:r>
            <a:r>
              <a:rPr lang="de-DE" sz="1800" b="1" dirty="0" smtClean="0"/>
              <a:t> at FLASH</a:t>
            </a:r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27120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Seeded FLASH: </a:t>
            </a:r>
            <a:r>
              <a:rPr lang="en-US" dirty="0" err="1" smtClean="0"/>
              <a:t>sFLASH</a:t>
            </a:r>
            <a:endParaRPr lang="en-US" b="0" dirty="0"/>
          </a:p>
        </p:txBody>
      </p:sp>
      <p:grpSp>
        <p:nvGrpSpPr>
          <p:cNvPr id="38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39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0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41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42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6" y="990600"/>
            <a:ext cx="8111738" cy="525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96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Seeded FLASH: </a:t>
            </a:r>
            <a:r>
              <a:rPr lang="en-US" dirty="0" err="1" smtClean="0"/>
              <a:t>sFLASH</a:t>
            </a:r>
            <a:endParaRPr lang="en-US" b="0" dirty="0"/>
          </a:p>
        </p:txBody>
      </p:sp>
      <p:grpSp>
        <p:nvGrpSpPr>
          <p:cNvPr id="38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39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0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41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42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5" y="971590"/>
            <a:ext cx="8432510" cy="53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1293" y="5963478"/>
            <a:ext cx="2260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: J. </a:t>
            </a:r>
            <a:r>
              <a:rPr lang="de-DE" dirty="0" err="1" smtClean="0"/>
              <a:t>Bödeward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402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861425" cy="2438400"/>
          </a:xfrm>
        </p:spPr>
        <p:txBody>
          <a:bodyPr/>
          <a:lstStyle/>
          <a:p>
            <a:r>
              <a:rPr lang="en-US" b="1" dirty="0"/>
              <a:t>Extends user capacity</a:t>
            </a:r>
            <a:r>
              <a:rPr lang="en-US" dirty="0"/>
              <a:t>: bunch train is shared between the two </a:t>
            </a:r>
            <a:r>
              <a:rPr lang="en-US" dirty="0" err="1" smtClean="0"/>
              <a:t>beamlines</a:t>
            </a:r>
            <a:endParaRPr lang="en-US" dirty="0" smtClean="0"/>
          </a:p>
          <a:p>
            <a:r>
              <a:rPr lang="en-US" b="1" dirty="0" smtClean="0"/>
              <a:t>Existing FLASH infrastructure </a:t>
            </a:r>
            <a:r>
              <a:rPr lang="en-US" dirty="0" smtClean="0"/>
              <a:t>up </a:t>
            </a:r>
            <a:r>
              <a:rPr lang="en-US" dirty="0"/>
              <a:t>to last accelerating </a:t>
            </a:r>
            <a:r>
              <a:rPr lang="en-US" dirty="0" smtClean="0"/>
              <a:t>module used</a:t>
            </a:r>
          </a:p>
          <a:p>
            <a:r>
              <a:rPr lang="en-US" b="1" dirty="0"/>
              <a:t>Second </a:t>
            </a:r>
            <a:r>
              <a:rPr lang="en-US" b="1" dirty="0" err="1"/>
              <a:t>undulator</a:t>
            </a:r>
            <a:r>
              <a:rPr lang="en-US" b="1" dirty="0"/>
              <a:t> </a:t>
            </a:r>
            <a:r>
              <a:rPr lang="en-US" b="1" dirty="0" err="1" smtClean="0"/>
              <a:t>beamline</a:t>
            </a:r>
            <a:r>
              <a:rPr lang="en-US" b="1" dirty="0" smtClean="0"/>
              <a:t> </a:t>
            </a:r>
            <a:r>
              <a:rPr lang="en-US" dirty="0"/>
              <a:t>and additional experimental </a:t>
            </a:r>
            <a:r>
              <a:rPr lang="en-US" dirty="0" smtClean="0"/>
              <a:t>hall constructed</a:t>
            </a:r>
          </a:p>
          <a:p>
            <a:r>
              <a:rPr lang="en-US" b="1" dirty="0" smtClean="0"/>
              <a:t>Variable gap </a:t>
            </a:r>
            <a:r>
              <a:rPr lang="en-US" b="1" dirty="0" err="1" smtClean="0"/>
              <a:t>undulators</a:t>
            </a:r>
            <a:r>
              <a:rPr lang="en-US" b="1" dirty="0" smtClean="0"/>
              <a:t> </a:t>
            </a:r>
            <a:r>
              <a:rPr lang="en-US" dirty="0" smtClean="0"/>
              <a:t>allow wavelength changes at FLASH2 </a:t>
            </a:r>
            <a:br>
              <a:rPr lang="en-US" dirty="0" smtClean="0"/>
            </a:br>
            <a:r>
              <a:rPr lang="en-US" dirty="0" smtClean="0"/>
              <a:t>with a fixed electron beam energy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2" descr="C:\Users\Faatz\Desktop\Overvie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296" y="3160096"/>
            <a:ext cx="4329686" cy="175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02999" y="4983545"/>
            <a:ext cx="4231866" cy="1381811"/>
            <a:chOff x="4220932" y="4615233"/>
            <a:chExt cx="4231866" cy="1381811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4220932" y="4615233"/>
              <a:ext cx="4095068" cy="1202367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92075" indent="-6350" algn="ctr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charset="0"/>
                <a:buNone/>
                <a:tabLst>
                  <a:tab pos="539750" algn="l"/>
                  <a:tab pos="714375" algn="l"/>
                </a:tabLst>
              </a:pPr>
              <a:r>
                <a:rPr lang="en-US" sz="1400" dirty="0" smtClean="0"/>
                <a:t>Expected FLASH2 Radiation Parameters</a:t>
              </a:r>
              <a:endParaRPr lang="en-US" sz="1100" dirty="0" smtClean="0"/>
            </a:p>
            <a:p>
              <a:pPr marL="92075" indent="-6350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charset="0"/>
                <a:buNone/>
                <a:tabLst>
                  <a:tab pos="539750" algn="l"/>
                  <a:tab pos="714375" algn="l"/>
                </a:tabLst>
              </a:pPr>
              <a:r>
                <a:rPr lang="en-US" sz="1400" dirty="0" smtClean="0"/>
                <a:t>Wavelength </a:t>
              </a:r>
              <a:r>
                <a:rPr lang="en-US" sz="1400" dirty="0"/>
                <a:t>range (</a:t>
              </a:r>
              <a:r>
                <a:rPr lang="en-US" sz="1400" dirty="0" smtClean="0"/>
                <a:t>fundamental)         4 </a:t>
              </a:r>
              <a:r>
                <a:rPr lang="en-US" sz="1400" dirty="0"/>
                <a:t>– </a:t>
              </a:r>
              <a:r>
                <a:rPr lang="en-US" sz="1400" dirty="0" smtClean="0"/>
                <a:t>60 </a:t>
              </a:r>
              <a:r>
                <a:rPr lang="en-US" sz="1400" dirty="0"/>
                <a:t>nm </a:t>
              </a:r>
              <a:br>
                <a:rPr lang="en-US" sz="1400" dirty="0"/>
              </a:br>
              <a:r>
                <a:rPr lang="en-US" sz="1400" dirty="0"/>
                <a:t>Average single pulse energy         </a:t>
              </a:r>
              <a:r>
                <a:rPr lang="en-US" sz="1400" dirty="0" smtClean="0"/>
                <a:t>     10 </a:t>
              </a:r>
              <a:r>
                <a:rPr lang="en-US" sz="1400" dirty="0"/>
                <a:t>– 5</a:t>
              </a:r>
              <a:r>
                <a:rPr lang="en-US" sz="1400" dirty="0" smtClean="0"/>
                <a:t>00 </a:t>
              </a:r>
              <a:r>
                <a:rPr lang="en-US" sz="1400" dirty="0">
                  <a:cs typeface="Arial" charset="0"/>
                </a:rPr>
                <a:t>µ</a:t>
              </a:r>
              <a:r>
                <a:rPr lang="en-US" sz="1400" dirty="0"/>
                <a:t>J</a:t>
              </a:r>
              <a:br>
                <a:rPr lang="en-US" sz="1400" dirty="0"/>
              </a:br>
              <a:r>
                <a:rPr lang="en-US" sz="1400" dirty="0"/>
                <a:t>Pulse duration (</a:t>
              </a:r>
              <a:r>
                <a:rPr lang="en-US" sz="1400" dirty="0" smtClean="0"/>
                <a:t>FWHM)                   &lt; 50 </a:t>
              </a:r>
              <a:r>
                <a:rPr lang="en-US" sz="1400" dirty="0"/>
                <a:t>– </a:t>
              </a:r>
              <a:r>
                <a:rPr lang="en-US" sz="1400" dirty="0" smtClean="0"/>
                <a:t>200 </a:t>
              </a:r>
              <a:r>
                <a:rPr lang="en-US" sz="1400" dirty="0"/>
                <a:t>fs </a:t>
              </a:r>
              <a:br>
                <a:rPr lang="en-US" sz="1400" dirty="0"/>
              </a:br>
              <a:r>
                <a:rPr lang="en-US" sz="1400" dirty="0" smtClean="0"/>
                <a:t>Pulses per second                              10 </a:t>
              </a:r>
              <a:r>
                <a:rPr lang="en-US" sz="1400" dirty="0"/>
                <a:t>– </a:t>
              </a:r>
              <a:r>
                <a:rPr lang="en-US" sz="1400" dirty="0" smtClean="0"/>
                <a:t>7000 *</a:t>
              </a:r>
              <a:endParaRPr lang="de-DE" sz="1400" dirty="0"/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6834697" y="5781600"/>
              <a:ext cx="1618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0" hangingPunct="0">
                <a:spcBef>
                  <a:spcPct val="50000"/>
                </a:spcBef>
              </a:pPr>
              <a:r>
                <a:rPr lang="en-US" sz="800" dirty="0"/>
                <a:t>* p</a:t>
              </a:r>
              <a:r>
                <a:rPr lang="en-US" sz="800" dirty="0" smtClean="0"/>
                <a:t>art of bunch train to FLASH1</a:t>
              </a:r>
              <a:endParaRPr lang="en-US" sz="800" dirty="0"/>
            </a:p>
          </p:txBody>
        </p:sp>
      </p:grpSp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5210" y="4792933"/>
            <a:ext cx="2988945" cy="1464701"/>
          </a:xfrm>
          <a:prstGeom prst="rect">
            <a:avLst/>
          </a:prstGeom>
        </p:spPr>
      </p:pic>
      <p:pic>
        <p:nvPicPr>
          <p:cNvPr id="13" name="Content Placeholder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2856" y="3091706"/>
            <a:ext cx="2002827" cy="145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12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14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16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17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818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FLASH2: </a:t>
            </a:r>
            <a:r>
              <a:rPr lang="en-US" dirty="0" err="1" smtClean="0"/>
              <a:t>Undulator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208" y="826824"/>
            <a:ext cx="4282225" cy="3142321"/>
          </a:xfrm>
        </p:spPr>
        <p:txBody>
          <a:bodyPr/>
          <a:lstStyle/>
          <a:p>
            <a:r>
              <a:rPr lang="en-US" dirty="0" smtClean="0"/>
              <a:t>12 variable gap </a:t>
            </a:r>
            <a:r>
              <a:rPr lang="en-US" dirty="0" err="1" smtClean="0"/>
              <a:t>undulators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eriod 31.4 mm</a:t>
            </a:r>
          </a:p>
          <a:p>
            <a:pPr lvl="1"/>
            <a:r>
              <a:rPr lang="en-US" dirty="0" smtClean="0"/>
              <a:t>K-value 0.5 – 2 (</a:t>
            </a:r>
            <a:r>
              <a:rPr lang="en-US" dirty="0" err="1" smtClean="0"/>
              <a:t>rms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egment length 2.5 m</a:t>
            </a:r>
            <a:endParaRPr lang="en-US" dirty="0"/>
          </a:p>
        </p:txBody>
      </p:sp>
      <p:pic>
        <p:nvPicPr>
          <p:cNvPr id="4" name="Content Placeholder 7" descr="IMG_609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5"/>
          <a:stretch/>
        </p:blipFill>
        <p:spPr bwMode="auto">
          <a:xfrm>
            <a:off x="355216" y="2621950"/>
            <a:ext cx="3697147" cy="315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34" y="3736119"/>
            <a:ext cx="4577660" cy="250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Content Placeholder 11" descr="IMG_611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4551092" y="925794"/>
            <a:ext cx="3711389" cy="235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8" name="Picture 35" descr="D:\Presentations\HASYLAB_2015-01-28\2015-01-12T02 42 5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1748" y="3345224"/>
            <a:ext cx="1288685" cy="120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20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22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23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1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FLASH2: Photon </a:t>
            </a:r>
            <a:r>
              <a:rPr lang="en-US" dirty="0"/>
              <a:t>D</a:t>
            </a:r>
            <a:r>
              <a:rPr lang="en-US" dirty="0" smtClean="0"/>
              <a:t>iagnostics </a:t>
            </a:r>
            <a:r>
              <a:rPr lang="en-US" dirty="0" err="1" smtClean="0"/>
              <a:t>Beamline</a:t>
            </a:r>
            <a:r>
              <a:rPr lang="en-US" dirty="0" smtClean="0"/>
              <a:t> &amp; Exp. hall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86852" y="1285777"/>
            <a:ext cx="5570817" cy="1457422"/>
            <a:chOff x="941108" y="1773332"/>
            <a:chExt cx="6468226" cy="1775580"/>
          </a:xfrm>
        </p:grpSpPr>
        <p:pic>
          <p:nvPicPr>
            <p:cNvPr id="32" name="Picture 5" descr="D:\FLASH_II\Meetings\ProjektKommission\2014-04-30\F2-Maschine_ksP3-SE000435298 (3)_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1108" y="1773332"/>
              <a:ext cx="6468226" cy="17755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 bwMode="auto">
            <a:xfrm>
              <a:off x="4104000" y="2257582"/>
              <a:ext cx="177426" cy="198032"/>
            </a:xfrm>
            <a:prstGeom prst="straightConnector1">
              <a:avLst/>
            </a:prstGeom>
            <a:solidFill>
              <a:srgbClr val="3333FF">
                <a:alpha val="65881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3" name="TextBox 22"/>
            <p:cNvSpPr txBox="1"/>
            <p:nvPr/>
          </p:nvSpPr>
          <p:spPr>
            <a:xfrm>
              <a:off x="3661225" y="1952372"/>
              <a:ext cx="698990" cy="24372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Spectrum</a:t>
              </a:r>
              <a:endParaRPr lang="de-DE" sz="700" dirty="0"/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4767468" y="2302214"/>
              <a:ext cx="200532" cy="153401"/>
            </a:xfrm>
            <a:prstGeom prst="straightConnector1">
              <a:avLst/>
            </a:prstGeom>
            <a:solidFill>
              <a:srgbClr val="3333FF">
                <a:alpha val="65881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>
              <a:off x="4674016" y="1860550"/>
              <a:ext cx="999904" cy="37496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Profile</a:t>
              </a:r>
            </a:p>
            <a:p>
              <a:pPr algn="ctr"/>
              <a:r>
                <a:rPr lang="en-US" sz="700" dirty="0" smtClean="0"/>
                <a:t>Beam position</a:t>
              </a:r>
              <a:endParaRPr lang="de-DE" sz="700" dirty="0"/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3210932" y="2302214"/>
              <a:ext cx="317334" cy="306800"/>
            </a:xfrm>
            <a:prstGeom prst="straightConnector1">
              <a:avLst/>
            </a:prstGeom>
            <a:solidFill>
              <a:srgbClr val="3333FF">
                <a:alpha val="65881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2364569" y="1900536"/>
              <a:ext cx="1006375" cy="37496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Intensity </a:t>
              </a:r>
              <a:br>
                <a:rPr lang="en-US" sz="700" dirty="0" smtClean="0"/>
              </a:br>
              <a:r>
                <a:rPr lang="en-US" sz="700" dirty="0" smtClean="0"/>
                <a:t>Beam </a:t>
              </a:r>
              <a:r>
                <a:rPr lang="en-US" sz="700" dirty="0"/>
                <a:t>Position</a:t>
              </a:r>
              <a:endParaRPr lang="de-DE" sz="700" dirty="0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77793" y="897608"/>
            <a:ext cx="8649864" cy="124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</a:pPr>
            <a:r>
              <a:rPr lang="en-US" kern="0" dirty="0" smtClean="0"/>
              <a:t>Final version of photon diagnostics beamline in FLASH2 tunnel installed</a:t>
            </a:r>
          </a:p>
          <a:p>
            <a:pPr>
              <a:lnSpc>
                <a:spcPct val="80000"/>
              </a:lnSpc>
            </a:pPr>
            <a:endParaRPr lang="en-US" kern="0" dirty="0"/>
          </a:p>
          <a:p>
            <a:pPr>
              <a:lnSpc>
                <a:spcPct val="80000"/>
              </a:lnSpc>
            </a:pPr>
            <a:endParaRPr lang="en-US" kern="0" dirty="0" smtClean="0"/>
          </a:p>
          <a:p>
            <a:pPr>
              <a:lnSpc>
                <a:spcPct val="80000"/>
              </a:lnSpc>
            </a:pPr>
            <a:endParaRPr lang="en-US" kern="0" dirty="0"/>
          </a:p>
          <a:p>
            <a:pPr>
              <a:lnSpc>
                <a:spcPct val="80000"/>
              </a:lnSpc>
            </a:pPr>
            <a:endParaRPr lang="en-US" kern="0" dirty="0" smtClean="0"/>
          </a:p>
          <a:p>
            <a:pPr>
              <a:lnSpc>
                <a:spcPct val="80000"/>
              </a:lnSpc>
            </a:pPr>
            <a:endParaRPr lang="en-US" kern="0" dirty="0"/>
          </a:p>
          <a:p>
            <a:pPr>
              <a:lnSpc>
                <a:spcPct val="80000"/>
              </a:lnSpc>
            </a:pPr>
            <a:endParaRPr lang="en-US" kern="0" dirty="0" smtClean="0"/>
          </a:p>
          <a:p>
            <a:pPr>
              <a:lnSpc>
                <a:spcPct val="80000"/>
              </a:lnSpc>
            </a:pPr>
            <a:endParaRPr lang="en-US" kern="0" dirty="0"/>
          </a:p>
          <a:p>
            <a:pPr marL="0" indent="0">
              <a:lnSpc>
                <a:spcPct val="80000"/>
              </a:lnSpc>
              <a:buNone/>
            </a:pPr>
            <a:endParaRPr lang="en-US" sz="1400" kern="0" dirty="0" smtClean="0"/>
          </a:p>
          <a:p>
            <a:pPr>
              <a:lnSpc>
                <a:spcPct val="80000"/>
              </a:lnSpc>
            </a:pPr>
            <a:r>
              <a:rPr lang="en-US" kern="0" dirty="0" smtClean="0"/>
              <a:t>Experimental Hall</a:t>
            </a:r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50992" y="2878902"/>
            <a:ext cx="1862975" cy="139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7" name="Content Placeholder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6420" y="2846567"/>
            <a:ext cx="1906086" cy="142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31" name="Content Placeholder 3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843" y="1253973"/>
            <a:ext cx="2129753" cy="1597315"/>
          </a:xfrm>
        </p:spPr>
      </p:pic>
      <p:pic>
        <p:nvPicPr>
          <p:cNvPr id="19" name="Content Placeholder 3" descr="IMG_611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86852" y="4659020"/>
            <a:ext cx="2714686" cy="157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52" y="4528102"/>
            <a:ext cx="2724688" cy="170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22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26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27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43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FLASH2: Challenge by simultaneous operation </a:t>
            </a:r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idx="1"/>
          </p:nvPr>
        </p:nvSpPr>
        <p:spPr>
          <a:xfrm>
            <a:off x="303033" y="985696"/>
            <a:ext cx="8520113" cy="3568053"/>
          </a:xfrm>
        </p:spPr>
        <p:txBody>
          <a:bodyPr/>
          <a:lstStyle/>
          <a:p>
            <a:r>
              <a:rPr lang="en-US" sz="1800" dirty="0" smtClean="0"/>
              <a:t>Fast kicker and Lambertson septum to extract a part of bunch train to FLASH2 </a:t>
            </a:r>
            <a:br>
              <a:rPr lang="en-US" sz="1800" dirty="0" smtClean="0"/>
            </a:br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Two injector lasers: FLASH1 and FLASH2 bunch pattern </a:t>
            </a:r>
            <a:br>
              <a:rPr lang="en-US" sz="1800" dirty="0" smtClean="0"/>
            </a:br>
            <a:r>
              <a:rPr lang="en-US" sz="1800" dirty="0" smtClean="0"/>
              <a:t>and bunch charge selected independently</a:t>
            </a:r>
          </a:p>
          <a:p>
            <a:r>
              <a:rPr lang="en-US" sz="1800" dirty="0"/>
              <a:t>Flexible RF</a:t>
            </a:r>
            <a:r>
              <a:rPr lang="en-US" sz="1800" dirty="0" smtClean="0"/>
              <a:t>-system</a:t>
            </a:r>
            <a:r>
              <a:rPr lang="en-US" sz="1800" dirty="0"/>
              <a:t>: amplitude and phase </a:t>
            </a:r>
            <a:r>
              <a:rPr lang="en-US" sz="1800" dirty="0" smtClean="0"/>
              <a:t>adjusted </a:t>
            </a:r>
            <a:br>
              <a:rPr lang="en-US" sz="1800" dirty="0" smtClean="0"/>
            </a:br>
            <a:r>
              <a:rPr lang="en-US" sz="1800" dirty="0" smtClean="0"/>
              <a:t>-  in certain limits -  independently for FLASH1 and FLASH2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6591" y="4469062"/>
            <a:ext cx="2336555" cy="176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7733" y="4469062"/>
            <a:ext cx="5703597" cy="169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9" name="Oval 18"/>
          <p:cNvSpPr/>
          <p:nvPr/>
        </p:nvSpPr>
        <p:spPr bwMode="auto">
          <a:xfrm>
            <a:off x="4337235" y="5043638"/>
            <a:ext cx="872296" cy="27057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sym typeface="Wingdings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5209531" y="5178924"/>
            <a:ext cx="1311539" cy="0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892582" y="4718522"/>
            <a:ext cx="867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66FF"/>
                </a:solidFill>
              </a:rPr>
              <a:t>FLASH1</a:t>
            </a:r>
            <a:endParaRPr lang="en-US" sz="1200" dirty="0">
              <a:solidFill>
                <a:srgbClr val="336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93294" y="4901925"/>
            <a:ext cx="867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FLASH2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92625" y="4197685"/>
            <a:ext cx="1675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RF-pulse </a:t>
            </a:r>
            <a:r>
              <a:rPr lang="en-US" sz="1200" dirty="0"/>
              <a:t> </a:t>
            </a:r>
            <a:r>
              <a:rPr lang="en-US" sz="1200" dirty="0" smtClean="0"/>
              <a:t>amplitude</a:t>
            </a:r>
            <a:endParaRPr lang="en-US" sz="1200" dirty="0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7146825" y="5345739"/>
            <a:ext cx="373505" cy="36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7598904" y="5355178"/>
            <a:ext cx="460017" cy="75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26" name="TextBox 25"/>
          <p:cNvSpPr txBox="1"/>
          <p:nvPr/>
        </p:nvSpPr>
        <p:spPr>
          <a:xfrm>
            <a:off x="7008699" y="5474702"/>
            <a:ext cx="6463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  300 μs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10186" y="5474166"/>
            <a:ext cx="6463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  4</a:t>
            </a:r>
            <a:r>
              <a:rPr lang="en-US" sz="900" dirty="0"/>
              <a:t>5</a:t>
            </a:r>
            <a:r>
              <a:rPr lang="en-US" sz="900" dirty="0" smtClean="0"/>
              <a:t>0 μs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4253" y="1469973"/>
            <a:ext cx="2513905" cy="2129961"/>
          </a:xfrm>
          <a:prstGeom prst="rect">
            <a:avLst/>
          </a:prstGeom>
        </p:spPr>
      </p:pic>
      <p:pic>
        <p:nvPicPr>
          <p:cNvPr id="29" name="Picture 1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72"/>
          <a:stretch/>
        </p:blipFill>
        <p:spPr bwMode="auto">
          <a:xfrm>
            <a:off x="5093154" y="1583789"/>
            <a:ext cx="787514" cy="98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650"/>
          <a:stretch/>
        </p:blipFill>
        <p:spPr bwMode="auto">
          <a:xfrm>
            <a:off x="4352603" y="2009661"/>
            <a:ext cx="606074" cy="54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Line 24"/>
          <p:cNvSpPr>
            <a:spLocks noChangeShapeType="1"/>
          </p:cNvSpPr>
          <p:nvPr/>
        </p:nvSpPr>
        <p:spPr bwMode="auto">
          <a:xfrm flipH="1">
            <a:off x="640388" y="2304713"/>
            <a:ext cx="66087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32" name="TextBox 31"/>
          <p:cNvSpPr txBox="1"/>
          <p:nvPr/>
        </p:nvSpPr>
        <p:spPr>
          <a:xfrm>
            <a:off x="549327" y="2022729"/>
            <a:ext cx="949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66FF"/>
                </a:solidFill>
              </a:rPr>
              <a:t>FLASH1</a:t>
            </a:r>
            <a:endParaRPr lang="en-US" sz="1200" dirty="0">
              <a:solidFill>
                <a:srgbClr val="3366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640388" y="2574832"/>
            <a:ext cx="5457952" cy="0"/>
          </a:xfrm>
          <a:prstGeom prst="straightConnector1">
            <a:avLst/>
          </a:prstGeom>
          <a:solidFill>
            <a:srgbClr val="3333FF">
              <a:alpha val="65881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34" name="Picture 1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72"/>
          <a:stretch/>
        </p:blipFill>
        <p:spPr bwMode="auto">
          <a:xfrm>
            <a:off x="2093775" y="1572948"/>
            <a:ext cx="787514" cy="98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650"/>
          <a:stretch/>
        </p:blipFill>
        <p:spPr bwMode="auto">
          <a:xfrm>
            <a:off x="1386851" y="2006504"/>
            <a:ext cx="606074" cy="54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255433" y="2646193"/>
            <a:ext cx="1675442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RF-pulse flat-top 800 μs</a:t>
            </a:r>
            <a:endParaRPr lang="en-US" sz="1000" dirty="0"/>
          </a:p>
        </p:txBody>
      </p:sp>
      <p:sp>
        <p:nvSpPr>
          <p:cNvPr id="37" name="Line 21"/>
          <p:cNvSpPr>
            <a:spLocks noChangeShapeType="1"/>
          </p:cNvSpPr>
          <p:nvPr/>
        </p:nvSpPr>
        <p:spPr bwMode="auto">
          <a:xfrm>
            <a:off x="4305449" y="2633431"/>
            <a:ext cx="16254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>
            <a:off x="4876634" y="2289196"/>
            <a:ext cx="40230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 flipV="1">
            <a:off x="2956761" y="2289196"/>
            <a:ext cx="1327318" cy="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40" name="TextBox 39"/>
          <p:cNvSpPr txBox="1"/>
          <p:nvPr/>
        </p:nvSpPr>
        <p:spPr>
          <a:xfrm>
            <a:off x="4779280" y="1898663"/>
            <a:ext cx="62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30 μs</a:t>
            </a:r>
            <a:r>
              <a:rPr lang="en-US" sz="900" dirty="0"/>
              <a:t> 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(kicker)</a:t>
            </a:r>
            <a:endParaRPr lang="en-US" sz="900" dirty="0"/>
          </a:p>
        </p:txBody>
      </p:sp>
      <p:sp>
        <p:nvSpPr>
          <p:cNvPr id="41" name="TextBox 40"/>
          <p:cNvSpPr txBox="1"/>
          <p:nvPr/>
        </p:nvSpPr>
        <p:spPr>
          <a:xfrm>
            <a:off x="2888238" y="2002924"/>
            <a:ext cx="14643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  99 ms (10 Hz rep.rate)</a:t>
            </a:r>
            <a:endParaRPr lang="en-US" sz="900" dirty="0"/>
          </a:p>
        </p:txBody>
      </p:sp>
      <p:sp>
        <p:nvSpPr>
          <p:cNvPr id="42" name="TextBox 41"/>
          <p:cNvSpPr txBox="1"/>
          <p:nvPr/>
        </p:nvSpPr>
        <p:spPr>
          <a:xfrm>
            <a:off x="4208607" y="2034422"/>
            <a:ext cx="801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3366FF"/>
                </a:solidFill>
              </a:rPr>
              <a:t>FLASH1</a:t>
            </a:r>
            <a:endParaRPr lang="en-US" sz="1050" b="1" dirty="0">
              <a:solidFill>
                <a:srgbClr val="3366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29673" y="1648508"/>
            <a:ext cx="867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</a:rPr>
              <a:t>FLASH2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4" name="Line 28"/>
          <p:cNvSpPr>
            <a:spLocks noChangeShapeType="1"/>
          </p:cNvSpPr>
          <p:nvPr/>
        </p:nvSpPr>
        <p:spPr bwMode="auto">
          <a:xfrm flipH="1" flipV="1">
            <a:off x="1498444" y="1648507"/>
            <a:ext cx="765469" cy="55201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45" name="TextBox 44"/>
          <p:cNvSpPr txBox="1"/>
          <p:nvPr/>
        </p:nvSpPr>
        <p:spPr>
          <a:xfrm rot="2100183">
            <a:off x="1469873" y="1691703"/>
            <a:ext cx="1060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FLASH2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46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47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8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49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50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5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FLASHForward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4" y="803083"/>
            <a:ext cx="8736045" cy="517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49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FLASHForward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7" y="920325"/>
            <a:ext cx="8858533" cy="50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8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FLASHForward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0" y="957247"/>
            <a:ext cx="8221649" cy="506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80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Content</a:t>
            </a:r>
            <a:endParaRPr lang="en-US" noProof="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095096"/>
          </a:xfrm>
        </p:spPr>
        <p:txBody>
          <a:bodyPr/>
          <a:lstStyle/>
          <a:p>
            <a:r>
              <a:rPr lang="en-US" b="1" dirty="0" smtClean="0">
                <a:solidFill>
                  <a:srgbClr val="F28E00"/>
                </a:solidFill>
              </a:rPr>
              <a:t>FLASH - Free electron </a:t>
            </a:r>
            <a:r>
              <a:rPr lang="en-US" b="1" dirty="0" err="1" smtClean="0">
                <a:solidFill>
                  <a:srgbClr val="F28E00"/>
                </a:solidFill>
              </a:rPr>
              <a:t>LASer</a:t>
            </a:r>
            <a:r>
              <a:rPr lang="en-US" b="1" dirty="0" smtClean="0">
                <a:solidFill>
                  <a:srgbClr val="F28E00"/>
                </a:solidFill>
              </a:rPr>
              <a:t> at Hamburg FLASH</a:t>
            </a:r>
            <a:endParaRPr lang="en-US" b="1" dirty="0">
              <a:solidFill>
                <a:srgbClr val="F28E00"/>
              </a:solidFill>
            </a:endParaRPr>
          </a:p>
          <a:p>
            <a:pPr lvl="1"/>
            <a:r>
              <a:rPr lang="en-US" dirty="0" err="1"/>
              <a:t>sFLASH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FLASH II</a:t>
            </a:r>
            <a:endParaRPr lang="en-US" dirty="0"/>
          </a:p>
          <a:p>
            <a:pPr lvl="1"/>
            <a:r>
              <a:rPr lang="en-US" dirty="0" err="1" smtClean="0"/>
              <a:t>FLASHForward</a:t>
            </a:r>
            <a:endParaRPr lang="en-US" dirty="0"/>
          </a:p>
          <a:p>
            <a:r>
              <a:rPr lang="en-US" b="1" dirty="0">
                <a:solidFill>
                  <a:srgbClr val="F28E00"/>
                </a:solidFill>
              </a:rPr>
              <a:t>European XFEL</a:t>
            </a:r>
          </a:p>
          <a:p>
            <a:pPr lvl="1"/>
            <a:r>
              <a:rPr lang="en-US" dirty="0" smtClean="0"/>
              <a:t>AMTF</a:t>
            </a:r>
            <a:endParaRPr lang="en-US" dirty="0"/>
          </a:p>
          <a:p>
            <a:r>
              <a:rPr lang="en-US" b="1" dirty="0">
                <a:solidFill>
                  <a:srgbClr val="F28E00"/>
                </a:solidFill>
              </a:rPr>
              <a:t>REGAE - Relativistic Electron Gun for Atomic Exploration</a:t>
            </a:r>
          </a:p>
          <a:p>
            <a:pPr lvl="1"/>
            <a:r>
              <a:rPr lang="en-US" dirty="0" smtClean="0"/>
              <a:t>LUX &amp; LPWA@REGAE</a:t>
            </a:r>
            <a:endParaRPr lang="en-US" b="1" dirty="0">
              <a:solidFill>
                <a:srgbClr val="F28E00"/>
              </a:solidFill>
            </a:endParaRPr>
          </a:p>
          <a:p>
            <a:endParaRPr lang="en-US" b="1" dirty="0" smtClean="0">
              <a:solidFill>
                <a:srgbClr val="C0C0C0"/>
              </a:solidFill>
            </a:endParaRPr>
          </a:p>
          <a:p>
            <a:r>
              <a:rPr lang="en-US" b="1" dirty="0" smtClean="0">
                <a:solidFill>
                  <a:srgbClr val="C0C0C0"/>
                </a:solidFill>
              </a:rPr>
              <a:t>SINBAD </a:t>
            </a:r>
            <a:r>
              <a:rPr lang="en-US" b="1" dirty="0">
                <a:solidFill>
                  <a:srgbClr val="C0C0C0"/>
                </a:solidFill>
              </a:rPr>
              <a:t>&amp; </a:t>
            </a:r>
            <a:r>
              <a:rPr lang="en-US" b="1" dirty="0" err="1">
                <a:solidFill>
                  <a:srgbClr val="C0C0C0"/>
                </a:solidFill>
              </a:rPr>
              <a:t>ATHENAe</a:t>
            </a:r>
            <a:r>
              <a:rPr lang="en-US" b="1" dirty="0">
                <a:solidFill>
                  <a:srgbClr val="C0C0C0"/>
                </a:solidFill>
              </a:rPr>
              <a:t> </a:t>
            </a:r>
            <a:r>
              <a:rPr lang="en-US" b="1" dirty="0">
                <a:solidFill>
                  <a:srgbClr val="C0C0C0"/>
                </a:solidFill>
                <a:sym typeface="Wingdings" panose="05000000000000000000" pitchFamily="2" charset="2"/>
              </a:rPr>
              <a:t> see talk from </a:t>
            </a:r>
            <a:r>
              <a:rPr lang="en-US" b="1" dirty="0" smtClean="0">
                <a:solidFill>
                  <a:srgbClr val="C0C0C0"/>
                </a:solidFill>
                <a:sym typeface="Wingdings" panose="05000000000000000000" pitchFamily="2" charset="2"/>
              </a:rPr>
              <a:t>Barbara</a:t>
            </a:r>
          </a:p>
          <a:p>
            <a:r>
              <a:rPr lang="en-US" b="1" dirty="0" smtClean="0">
                <a:solidFill>
                  <a:srgbClr val="C0C0C0"/>
                </a:solidFill>
                <a:sym typeface="Wingdings" panose="05000000000000000000" pitchFamily="2" charset="2"/>
              </a:rPr>
              <a:t>AXSIS </a:t>
            </a:r>
            <a:r>
              <a:rPr lang="en-US" b="1" dirty="0" smtClean="0">
                <a:solidFill>
                  <a:srgbClr val="C0C0C0"/>
                </a:solidFill>
                <a:sym typeface="Wingdings" panose="05000000000000000000" pitchFamily="2" charset="2"/>
              </a:rPr>
              <a:t>(not covered this time)</a:t>
            </a:r>
          </a:p>
          <a:p>
            <a:r>
              <a:rPr lang="en-US" b="1" dirty="0">
                <a:solidFill>
                  <a:srgbClr val="C0C0C0"/>
                </a:solidFill>
              </a:rPr>
              <a:t>PETRA III (not covered this time)</a:t>
            </a:r>
            <a:endParaRPr lang="en-US" b="1" dirty="0">
              <a:solidFill>
                <a:srgbClr val="C0C0C0"/>
              </a:solidFill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XFEL at a Glance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6146-BDD9-4C97-8272-670ED94D12DF}" type="slidenum">
              <a:rPr lang="en-GB">
                <a:solidFill>
                  <a:srgbClr val="FFFFFF"/>
                </a:solidFill>
              </a:rPr>
              <a:pPr/>
              <a:t>20</a:t>
            </a:fld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27357" y="3142482"/>
            <a:ext cx="9178634" cy="3597853"/>
            <a:chOff x="38" y="744"/>
            <a:chExt cx="5138" cy="2014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" y="744"/>
              <a:ext cx="5138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</a:pPr>
              <a:endParaRPr lang="de-DE" sz="1800">
                <a:solidFill>
                  <a:srgbClr val="261748"/>
                </a:solidFill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" y="744"/>
              <a:ext cx="4941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5043" y="2508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02" y="2602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11" y="946"/>
              <a:ext cx="101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srgbClr val="FFFFFF"/>
                  </a:solidFill>
                  <a:latin typeface="Arial" pitchFamily="34" charset="0"/>
                </a:rPr>
                <a:t>Experimental Hall</a:t>
              </a:r>
              <a:endParaRPr lang="en-US" sz="1800" dirty="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922" y="946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346" y="1030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1165" y="1297"/>
              <a:ext cx="78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srgbClr val="FFFFFF"/>
                  </a:solidFill>
                  <a:latin typeface="Arial" pitchFamily="34" charset="0"/>
                </a:rPr>
                <a:t>Beam Dumps</a:t>
              </a:r>
              <a:endParaRPr lang="en-US" sz="1800" dirty="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611" y="1297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165" y="1381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537" y="1422"/>
              <a:ext cx="627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srgbClr val="FFFFFF"/>
                  </a:solidFill>
                  <a:latin typeface="Arial" pitchFamily="34" charset="0"/>
                </a:rPr>
                <a:t>Undulators</a:t>
              </a:r>
              <a:endParaRPr lang="en-US" sz="1800" dirty="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1893" y="1422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1537" y="1506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2352" y="1777"/>
              <a:ext cx="641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srgbClr val="FFFFFF"/>
                  </a:solidFill>
                  <a:latin typeface="Arial" pitchFamily="34" charset="0"/>
                </a:rPr>
                <a:t>Collimation</a:t>
              </a:r>
              <a:endParaRPr lang="en-US" sz="1800" dirty="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2717" y="1777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2352" y="1861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3502" y="2167"/>
              <a:ext cx="403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srgbClr val="FFFFFF"/>
                  </a:solidFill>
                  <a:latin typeface="Arial" pitchFamily="34" charset="0"/>
                </a:rPr>
                <a:t>Bunch </a:t>
              </a:r>
              <a:endParaRPr lang="en-US" sz="1800" dirty="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3502" y="2251"/>
              <a:ext cx="771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Compressors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3940" y="2251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3502" y="2335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2865" y="1984"/>
              <a:ext cx="104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srgbClr val="FFFFFF"/>
                  </a:solidFill>
                  <a:latin typeface="Arial" pitchFamily="34" charset="0"/>
                </a:rPr>
                <a:t>Linear Accelerator</a:t>
              </a:r>
              <a:endParaRPr lang="en-US" sz="1800" dirty="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3462" y="1984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2865" y="2068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4144" y="2414"/>
              <a:ext cx="42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Injector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048" name="Rectangle 28"/>
            <p:cNvSpPr>
              <a:spLocks noChangeArrowheads="1"/>
            </p:cNvSpPr>
            <p:nvPr/>
          </p:nvSpPr>
          <p:spPr bwMode="auto">
            <a:xfrm>
              <a:off x="4385" y="2414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049" name="Rectangle 29"/>
            <p:cNvSpPr>
              <a:spLocks noChangeArrowheads="1"/>
            </p:cNvSpPr>
            <p:nvPr/>
          </p:nvSpPr>
          <p:spPr bwMode="auto">
            <a:xfrm>
              <a:off x="4144" y="2498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050" name="Rectangle 30"/>
            <p:cNvSpPr>
              <a:spLocks noChangeArrowheads="1"/>
            </p:cNvSpPr>
            <p:nvPr/>
          </p:nvSpPr>
          <p:spPr bwMode="auto">
            <a:xfrm>
              <a:off x="608" y="1157"/>
              <a:ext cx="1131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srgbClr val="FFFFFF"/>
                  </a:solidFill>
                  <a:latin typeface="Arial" pitchFamily="34" charset="0"/>
                </a:rPr>
                <a:t>Photon Beam Lines</a:t>
              </a:r>
              <a:endParaRPr lang="en-US" sz="1800" dirty="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051" name="Rectangle 31"/>
            <p:cNvSpPr>
              <a:spLocks noChangeArrowheads="1"/>
            </p:cNvSpPr>
            <p:nvPr/>
          </p:nvSpPr>
          <p:spPr bwMode="auto">
            <a:xfrm>
              <a:off x="1365" y="1152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052" name="Rectangle 32"/>
            <p:cNvSpPr>
              <a:spLocks noChangeArrowheads="1"/>
            </p:cNvSpPr>
            <p:nvPr/>
          </p:nvSpPr>
          <p:spPr bwMode="auto">
            <a:xfrm>
              <a:off x="723" y="1236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054" name="Rectangle 33"/>
            <p:cNvSpPr>
              <a:spLocks noChangeArrowheads="1"/>
            </p:cNvSpPr>
            <p:nvPr/>
          </p:nvSpPr>
          <p:spPr bwMode="auto">
            <a:xfrm>
              <a:off x="2311" y="1302"/>
              <a:ext cx="88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Electron Beam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055" name="Rectangle 34"/>
            <p:cNvSpPr>
              <a:spLocks noChangeArrowheads="1"/>
            </p:cNvSpPr>
            <p:nvPr/>
          </p:nvSpPr>
          <p:spPr bwMode="auto">
            <a:xfrm>
              <a:off x="2311" y="1386"/>
              <a:ext cx="648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Distribution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056" name="Rectangle 35"/>
            <p:cNvSpPr>
              <a:spLocks noChangeArrowheads="1"/>
            </p:cNvSpPr>
            <p:nvPr/>
          </p:nvSpPr>
          <p:spPr bwMode="auto">
            <a:xfrm>
              <a:off x="2679" y="1386"/>
              <a:ext cx="36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057" name="Rectangle 36"/>
            <p:cNvSpPr>
              <a:spLocks noChangeArrowheads="1"/>
            </p:cNvSpPr>
            <p:nvPr/>
          </p:nvSpPr>
          <p:spPr bwMode="auto">
            <a:xfrm>
              <a:off x="2311" y="1470"/>
              <a:ext cx="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Times" pitchFamily="18" charset="0"/>
                </a:rPr>
                <a:t> </a:t>
              </a:r>
              <a:endParaRPr lang="en-US" sz="1800" smtClean="0">
                <a:solidFill>
                  <a:srgbClr val="261748"/>
                </a:solidFill>
                <a:latin typeface="Arial" pitchFamily="34" charset="0"/>
              </a:endParaRPr>
            </a:p>
          </p:txBody>
        </p:sp>
        <p:sp>
          <p:nvSpPr>
            <p:cNvPr id="2058" name="Rectangle 37"/>
            <p:cNvSpPr>
              <a:spLocks noChangeArrowheads="1"/>
            </p:cNvSpPr>
            <p:nvPr/>
          </p:nvSpPr>
          <p:spPr bwMode="auto">
            <a:xfrm>
              <a:off x="1002" y="809"/>
              <a:ext cx="580" cy="115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</a:pPr>
              <a:endParaRPr lang="de-DE" sz="1800">
                <a:solidFill>
                  <a:srgbClr val="261748"/>
                </a:solidFill>
              </a:endParaRPr>
            </a:p>
          </p:txBody>
        </p:sp>
        <p:sp>
          <p:nvSpPr>
            <p:cNvPr id="2059" name="Rectangle 38"/>
            <p:cNvSpPr>
              <a:spLocks noChangeArrowheads="1"/>
            </p:cNvSpPr>
            <p:nvPr/>
          </p:nvSpPr>
          <p:spPr bwMode="auto">
            <a:xfrm>
              <a:off x="1799" y="1577"/>
              <a:ext cx="648" cy="114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</a:pPr>
              <a:endParaRPr lang="de-DE" sz="1800">
                <a:solidFill>
                  <a:srgbClr val="261748"/>
                </a:solidFill>
              </a:endParaRPr>
            </a:p>
          </p:txBody>
        </p:sp>
        <p:sp>
          <p:nvSpPr>
            <p:cNvPr id="2060" name="Rectangle 39"/>
            <p:cNvSpPr>
              <a:spLocks noChangeArrowheads="1"/>
            </p:cNvSpPr>
            <p:nvPr/>
          </p:nvSpPr>
          <p:spPr bwMode="auto">
            <a:xfrm>
              <a:off x="4008" y="2098"/>
              <a:ext cx="784" cy="125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</a:pPr>
              <a:endParaRPr lang="de-DE" sz="1800">
                <a:solidFill>
                  <a:srgbClr val="261748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96161" y="1265997"/>
            <a:ext cx="880081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98450" eaLnBrk="1" hangingPunct="1">
              <a:spcBef>
                <a:spcPts val="200"/>
              </a:spcBef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</a:rPr>
              <a:t>17.5 </a:t>
            </a:r>
            <a:r>
              <a:rPr lang="en-GB" sz="2400" kern="0" dirty="0" err="1" smtClean="0">
                <a:solidFill>
                  <a:srgbClr val="000000"/>
                </a:solidFill>
                <a:latin typeface="Arial"/>
              </a:rPr>
              <a:t>GeV</a:t>
            </a:r>
            <a:r>
              <a:rPr lang="en-GB" sz="24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Arial"/>
              </a:rPr>
              <a:t>superconducting </a:t>
            </a:r>
            <a:r>
              <a:rPr lang="en-GB" sz="2400" kern="0" dirty="0" err="1" smtClean="0">
                <a:solidFill>
                  <a:srgbClr val="000000"/>
                </a:solidFill>
                <a:latin typeface="Arial"/>
              </a:rPr>
              <a:t>linac</a:t>
            </a:r>
            <a:r>
              <a:rPr lang="en-GB" sz="2400" kern="0" dirty="0" smtClean="0">
                <a:solidFill>
                  <a:srgbClr val="000000"/>
                </a:solidFill>
                <a:latin typeface="Arial"/>
              </a:rPr>
              <a:t>, almost 1 MW beam power</a:t>
            </a:r>
          </a:p>
          <a:p>
            <a:pPr marL="298450" indent="-298450" eaLnBrk="1" hangingPunct="1">
              <a:spcBef>
                <a:spcPts val="200"/>
              </a:spcBef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en-GB" sz="2400" kern="0" dirty="0" smtClean="0">
                <a:solidFill>
                  <a:srgbClr val="000000"/>
                </a:solidFill>
                <a:latin typeface="Arial"/>
              </a:rPr>
              <a:t>27000 </a:t>
            </a:r>
            <a:r>
              <a:rPr lang="en-GB" sz="2400" kern="0" dirty="0">
                <a:solidFill>
                  <a:srgbClr val="000000"/>
                </a:solidFill>
                <a:latin typeface="Arial"/>
              </a:rPr>
              <a:t>pulses per </a:t>
            </a:r>
            <a:r>
              <a:rPr lang="en-GB" sz="2400" kern="0" dirty="0" smtClean="0">
                <a:solidFill>
                  <a:srgbClr val="000000"/>
                </a:solidFill>
                <a:latin typeface="Arial"/>
              </a:rPr>
              <a:t>second in 10 Hz burst mode</a:t>
            </a:r>
            <a:endParaRPr lang="en-GB" sz="2400" kern="0" dirty="0">
              <a:solidFill>
                <a:srgbClr val="000000"/>
              </a:solidFill>
              <a:latin typeface="Arial"/>
            </a:endParaRPr>
          </a:p>
          <a:p>
            <a:pPr marL="298450" indent="-298450" eaLnBrk="1" hangingPunct="1">
              <a:spcBef>
                <a:spcPts val="200"/>
              </a:spcBef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en-GB" sz="2400" kern="0" dirty="0">
                <a:solidFill>
                  <a:srgbClr val="000000"/>
                </a:solidFill>
                <a:latin typeface="Arial"/>
              </a:rPr>
              <a:t>Three moveable gap </a:t>
            </a:r>
            <a:r>
              <a:rPr lang="en-GB" sz="2400" kern="0" dirty="0" err="1">
                <a:solidFill>
                  <a:srgbClr val="000000"/>
                </a:solidFill>
                <a:latin typeface="Arial"/>
              </a:rPr>
              <a:t>undulators</a:t>
            </a:r>
            <a:r>
              <a:rPr lang="en-GB" sz="2400" kern="0" dirty="0">
                <a:solidFill>
                  <a:srgbClr val="000000"/>
                </a:solidFill>
                <a:latin typeface="Arial"/>
              </a:rPr>
              <a:t> for hard and soft X-rays</a:t>
            </a:r>
          </a:p>
          <a:p>
            <a:pPr marL="298450" indent="-298450" eaLnBrk="1" hangingPunct="1">
              <a:spcBef>
                <a:spcPts val="200"/>
              </a:spcBef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en-GB" sz="2400" kern="0" dirty="0">
                <a:solidFill>
                  <a:srgbClr val="000000"/>
                </a:solidFill>
                <a:latin typeface="Arial"/>
              </a:rPr>
              <a:t>Initially 6 equipped </a:t>
            </a:r>
            <a:r>
              <a:rPr lang="en-GB" sz="2400" kern="0" dirty="0" smtClean="0">
                <a:solidFill>
                  <a:srgbClr val="000000"/>
                </a:solidFill>
                <a:latin typeface="Arial"/>
              </a:rPr>
              <a:t>experiments</a:t>
            </a:r>
          </a:p>
        </p:txBody>
      </p:sp>
      <p:pic>
        <p:nvPicPr>
          <p:cNvPr id="43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4" t="81662" r="3868" b="13293"/>
          <a:stretch>
            <a:fillRect/>
          </a:stretch>
        </p:blipFill>
        <p:spPr bwMode="auto">
          <a:xfrm>
            <a:off x="2720850" y="3142482"/>
            <a:ext cx="6248400" cy="4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Electron</a:t>
            </a:r>
            <a:r>
              <a:rPr lang="de-DE" dirty="0" smtClean="0"/>
              <a:t> Beam Parameters / Photon </a:t>
            </a:r>
            <a:r>
              <a:rPr lang="de-DE" dirty="0" err="1" smtClean="0"/>
              <a:t>energies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21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87" y="2865423"/>
            <a:ext cx="5635281" cy="372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913957"/>
              </p:ext>
            </p:extLst>
          </p:nvPr>
        </p:nvGraphicFramePr>
        <p:xfrm>
          <a:off x="1019961" y="1181024"/>
          <a:ext cx="6582354" cy="167349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427277"/>
                <a:gridCol w="2155077"/>
              </a:tblGrid>
              <a:tr h="233412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 smtClean="0">
                          <a:effectLst/>
                        </a:rPr>
                        <a:t>Quantity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>
                          <a:effectLst/>
                        </a:rPr>
                        <a:t>Value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63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Times New Roman"/>
                        </a:rPr>
                        <a:t>pulse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Times New Roman"/>
                        </a:rPr>
                        <a:t> repetition rate</a:t>
                      </a:r>
                      <a:endParaRPr lang="en-US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Times New Roman"/>
                        </a:rPr>
                        <a:t>10 Hz</a:t>
                      </a:r>
                      <a:endParaRPr lang="en-US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68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 smtClean="0">
                          <a:effectLst/>
                        </a:rPr>
                        <a:t>beam pulse length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>
                          <a:effectLst/>
                        </a:rPr>
                        <a:t>600 </a:t>
                      </a:r>
                      <a:r>
                        <a:rPr lang="en-GB" sz="1100" kern="800" dirty="0" err="1"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GB" sz="1100" kern="800" dirty="0" err="1">
                          <a:effectLst/>
                        </a:rPr>
                        <a:t>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2636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 smtClean="0">
                          <a:effectLst/>
                        </a:rPr>
                        <a:t>bunch repetition frequency within pulse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>
                          <a:effectLst/>
                        </a:rPr>
                        <a:t>4.5 MHz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878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smtClean="0">
                          <a:effectLst/>
                        </a:rPr>
                        <a:t>electron bunch length after compression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800" dirty="0" smtClean="0">
                          <a:effectLst/>
                        </a:rPr>
                        <a:t>2 – 180 fs (FWHM)</a:t>
                      </a:r>
                      <a:endParaRPr lang="en-US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878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 smtClean="0">
                          <a:effectLst/>
                        </a:rPr>
                        <a:t>bunch charge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>
                          <a:effectLst/>
                        </a:rPr>
                        <a:t>0.02 – 1 </a:t>
                      </a:r>
                      <a:r>
                        <a:rPr lang="en-GB" sz="1100" kern="800" dirty="0" err="1">
                          <a:effectLst/>
                        </a:rPr>
                        <a:t>nC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782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Times New Roman"/>
                        </a:rPr>
                        <a:t>slice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Times New Roman"/>
                        </a:rPr>
                        <a:t> emittance</a:t>
                      </a:r>
                      <a:endParaRPr lang="en-US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0.4 - 1.0 mm mrad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78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Times New Roman"/>
                        </a:rPr>
                        <a:t>slice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Times New Roman"/>
                        </a:rPr>
                        <a:t> energy spread</a:t>
                      </a:r>
                      <a:endParaRPr lang="en-US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Times New Roman"/>
                        </a:rPr>
                        <a:t>4 – 2 MeV</a:t>
                      </a:r>
                      <a:endParaRPr lang="en-US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35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</a:t>
            </a:r>
            <a:r>
              <a:rPr lang="en-US" dirty="0"/>
              <a:t>a</a:t>
            </a:r>
            <a:r>
              <a:rPr lang="en-US" dirty="0" smtClean="0"/>
              <a:t>ccelerator </a:t>
            </a:r>
            <a:r>
              <a:rPr lang="en-US" dirty="0"/>
              <a:t>c</a:t>
            </a:r>
            <a:r>
              <a:rPr lang="en-US" dirty="0" smtClean="0"/>
              <a:t>omponents produced</a:t>
            </a:r>
            <a:endParaRPr lang="en-US" dirty="0"/>
          </a:p>
        </p:txBody>
      </p:sp>
      <p:pic>
        <p:nvPicPr>
          <p:cNvPr id="14338" name="Picture 2" descr="S:\user\groups\mdi\dnoelle\public\20130131_AMTF_ZanonCavities\images\large\20130131-IMG_6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59830"/>
            <a:ext cx="25922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:\user\groups\mdi\dnoelle\public\20130903_AMTF_VertTest&amp;WaveguideAssembly\images\large\20130903-IMG_9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80" y="1059830"/>
            <a:ext cx="2619853" cy="174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885834"/>
            <a:ext cx="3731913" cy="318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24654"/>
            <a:ext cx="304165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162" y="2252588"/>
            <a:ext cx="2109787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276" y="1200299"/>
            <a:ext cx="1930060" cy="144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70" y="4477687"/>
            <a:ext cx="2923446" cy="194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nhaltsplatzhalter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7232" y="4317379"/>
            <a:ext cx="2061009" cy="210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… </a:t>
            </a:r>
            <a:r>
              <a:rPr lang="en-US" dirty="0" smtClean="0"/>
              <a:t>and installed</a:t>
            </a:r>
            <a:endParaRPr lang="en-US" dirty="0"/>
          </a:p>
        </p:txBody>
      </p:sp>
      <p:pic>
        <p:nvPicPr>
          <p:cNvPr id="7" name="Picture 6" descr="S:\user\groups\mdi\dnoelle\public\20131017_XFELInjectorGunTestPreparation\images\large\20131017-MK3_033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r="7123"/>
          <a:stretch/>
        </p:blipFill>
        <p:spPr bwMode="auto">
          <a:xfrm>
            <a:off x="106680" y="1124743"/>
            <a:ext cx="5074920" cy="5286481"/>
          </a:xfrm>
          <a:prstGeom prst="rect">
            <a:avLst/>
          </a:prstGeom>
          <a:noFill/>
          <a:extLst/>
        </p:spPr>
      </p:pic>
      <p:pic>
        <p:nvPicPr>
          <p:cNvPr id="8" name="Picture 2" descr="S:\user\groups\mdi\dnoelle\public\20131017_XFELInjectorGunTestPreparation\images\large\20131017-MK3_03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09" y="1124744"/>
            <a:ext cx="3671694" cy="244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:\Fotos\XFEL\_DSC30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/>
          <a:stretch/>
        </p:blipFill>
        <p:spPr bwMode="auto">
          <a:xfrm>
            <a:off x="5355709" y="3746454"/>
            <a:ext cx="3671694" cy="266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75845" y="1142939"/>
            <a:ext cx="8968468" cy="111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273050"/>
            <a:r>
              <a:rPr lang="en-US" kern="0" dirty="0" smtClean="0">
                <a:solidFill>
                  <a:srgbClr val="FFFFFF"/>
                </a:solidFill>
              </a:rPr>
              <a:t/>
            </a:r>
            <a:br>
              <a:rPr lang="en-US" kern="0" dirty="0" smtClean="0">
                <a:solidFill>
                  <a:srgbClr val="FFFFFF"/>
                </a:solidFill>
              </a:rPr>
            </a:b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Gun conditioned at PITZ/DESY</a:t>
            </a:r>
          </a:p>
          <a:p>
            <a:pPr defTabSz="273050"/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operation at XFEL December 2013</a:t>
            </a: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76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Finished first accelerator section (L1)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F5AD-B768-4BD1-BFC6-9F80796D57FA}" type="slidenum">
              <a:rPr lang="en-GB" smtClean="0">
                <a:solidFill>
                  <a:srgbClr val="FFFFFF"/>
                </a:solidFill>
              </a:rPr>
              <a:pPr/>
              <a:t>24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" y="1009649"/>
            <a:ext cx="9152439" cy="584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34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Finished first accelerator section (L1)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F5AD-B768-4BD1-BFC6-9F80796D57FA}" type="slidenum">
              <a:rPr lang="en-GB" smtClean="0">
                <a:solidFill>
                  <a:srgbClr val="FFFFFF"/>
                </a:solidFill>
              </a:rPr>
              <a:pPr/>
              <a:t>25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4" y="0"/>
            <a:ext cx="91516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9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now on full speed 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F5AD-B768-4BD1-BFC6-9F80796D57FA}" type="slidenum">
              <a:rPr lang="en-GB" smtClean="0">
                <a:solidFill>
                  <a:srgbClr val="FFFFFF"/>
                </a:solidFill>
              </a:rPr>
              <a:pPr/>
              <a:t>26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91" y="1358376"/>
            <a:ext cx="4243254" cy="231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45" y="1366327"/>
            <a:ext cx="3077153" cy="181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894" y="1089328"/>
            <a:ext cx="1957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High power RF </a:t>
            </a:r>
            <a:r>
              <a:rPr lang="de-DE" sz="1200" b="1" dirty="0" err="1" smtClean="0"/>
              <a:t>couplers</a:t>
            </a:r>
            <a:endParaRPr lang="de-DE" sz="1200" b="1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4" y="3944580"/>
            <a:ext cx="3980367" cy="233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2425" y="3667581"/>
            <a:ext cx="3347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Accelerator</a:t>
            </a:r>
            <a:r>
              <a:rPr lang="de-DE" sz="1200" b="1" dirty="0" smtClean="0"/>
              <a:t> Modules </a:t>
            </a:r>
            <a:r>
              <a:rPr lang="de-DE" sz="1200" b="1" dirty="0" err="1" smtClean="0"/>
              <a:t>Production</a:t>
            </a:r>
            <a:r>
              <a:rPr lang="de-DE" sz="1200" b="1" dirty="0" smtClean="0"/>
              <a:t> &amp; </a:t>
            </a:r>
            <a:r>
              <a:rPr lang="de-DE" sz="1200" b="1" dirty="0" err="1" smtClean="0"/>
              <a:t>Delivery</a:t>
            </a:r>
            <a:endParaRPr lang="de-DE" sz="1200" b="1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97" y="5729972"/>
            <a:ext cx="2369288" cy="19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14603" y="3395207"/>
            <a:ext cx="3106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Accelerator</a:t>
            </a:r>
            <a:r>
              <a:rPr lang="de-DE" sz="1200" b="1" dirty="0" smtClean="0"/>
              <a:t> Module Test Facility (AMTF)</a:t>
            </a:r>
            <a:endParaRPr lang="de-DE" sz="1200" b="1" dirty="0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885" y="3672206"/>
            <a:ext cx="2814760" cy="228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43" y="5524883"/>
            <a:ext cx="2862393" cy="8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95644" y="4349363"/>
            <a:ext cx="1176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21 </a:t>
            </a:r>
            <a:r>
              <a:rPr lang="de-DE" dirty="0" err="1" smtClean="0"/>
              <a:t>day</a:t>
            </a:r>
            <a:r>
              <a:rPr lang="de-DE" dirty="0" smtClean="0"/>
              <a:t>, </a:t>
            </a:r>
            <a:r>
              <a:rPr lang="de-DE" dirty="0" err="1" smtClean="0"/>
              <a:t>now</a:t>
            </a:r>
            <a:endParaRPr lang="de-DE" dirty="0"/>
          </a:p>
          <a:p>
            <a:r>
              <a:rPr lang="de-DE" dirty="0" smtClean="0">
                <a:sym typeface="Wingdings" panose="05000000000000000000" pitchFamily="2" charset="2"/>
              </a:rPr>
              <a:t>14 </a:t>
            </a:r>
            <a:r>
              <a:rPr lang="de-DE" dirty="0" err="1" smtClean="0">
                <a:sym typeface="Wingdings" panose="05000000000000000000" pitchFamily="2" charset="2"/>
              </a:rPr>
              <a:t>days</a:t>
            </a:r>
            <a:endParaRPr lang="de-DE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27221" y="6512118"/>
            <a:ext cx="1280160" cy="34588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95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 bwMode="auto">
          <a:xfrm>
            <a:off x="1233805" y="1205653"/>
            <a:ext cx="6043930" cy="2545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folHlink"/>
            </a:solidFill>
          </a:ln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27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5124" name="Picture 4" descr="S:\user\groups\mdi\dnoelle\public\20130606_XFEL_AbschlussfeierTiefbauSchenefeld\images\large\20130606-IMG_71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77"/>
          <a:stretch/>
        </p:blipFill>
        <p:spPr bwMode="auto">
          <a:xfrm>
            <a:off x="167340" y="3822469"/>
            <a:ext cx="5014260" cy="255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3817343"/>
            <a:ext cx="3852335" cy="256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252247" y="3953933"/>
            <a:ext cx="2025488" cy="28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273050"/>
            <a:r>
              <a:rPr lang="en-US" sz="20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2013</a:t>
            </a:r>
            <a:endParaRPr lang="en-US" sz="20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14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Production and 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5074" y="1275959"/>
            <a:ext cx="4446846" cy="1342550"/>
          </a:xfrm>
          <a:solidFill>
            <a:schemeClr val="accent6">
              <a:lumMod val="40000"/>
              <a:lumOff val="60000"/>
            </a:schemeClr>
          </a:solidFill>
        </p:spPr>
        <p:txBody>
          <a:bodyPr lIns="36000" tIns="36000" rIns="36000" bIns="36000"/>
          <a:lstStyle/>
          <a:p>
            <a:r>
              <a:rPr lang="en-US" dirty="0" smtClean="0"/>
              <a:t>Total 91 segments</a:t>
            </a:r>
          </a:p>
          <a:p>
            <a:r>
              <a:rPr lang="en-US" dirty="0" smtClean="0"/>
              <a:t>&gt; 95% measured and tuned</a:t>
            </a:r>
          </a:p>
          <a:p>
            <a:r>
              <a:rPr lang="en-US" dirty="0"/>
              <a:t>I</a:t>
            </a:r>
            <a:r>
              <a:rPr lang="en-US" dirty="0" smtClean="0"/>
              <a:t>nstallation SASE 1: 12/2015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28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4098" name="Picture 2" descr="C:\Users\wdecking\Documents\Local H\My Documents\XFEL\Papers\FEL2014\WEB03f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20" y="3423707"/>
            <a:ext cx="4368800" cy="291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3" y="1119823"/>
            <a:ext cx="4198937" cy="279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" y="4409831"/>
            <a:ext cx="4500880" cy="16483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5533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ontent Placeholder 2"/>
          <p:cNvSpPr txBox="1">
            <a:spLocks/>
          </p:cNvSpPr>
          <p:nvPr/>
        </p:nvSpPr>
        <p:spPr bwMode="auto">
          <a:xfrm>
            <a:off x="143451" y="1448840"/>
            <a:ext cx="8749144" cy="2989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xtLst/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rgbClr val="FD930A"/>
              </a:buClr>
              <a:buFont typeface="Wingdings" pitchFamily="2" charset="2"/>
              <a:buNone/>
            </a:pP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and Laser </a:t>
            </a:r>
            <a:r>
              <a:rPr lang="en-US" dirty="0" err="1" smtClean="0"/>
              <a:t>systmes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79668" y="1761509"/>
            <a:ext cx="8984904" cy="154060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Detector </a:t>
            </a:r>
          </a:p>
          <a:p>
            <a:pPr marL="300037" lvl="1" indent="0">
              <a:buNone/>
            </a:pPr>
            <a:r>
              <a:rPr lang="en-US" b="1" dirty="0" smtClean="0"/>
              <a:t>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CC73E8-DF49-415E-9DE1-C5C18C4338E1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06276" y="1444353"/>
            <a:ext cx="5639391" cy="3021078"/>
            <a:chOff x="420380" y="1228019"/>
            <a:chExt cx="7798108" cy="3769432"/>
          </a:xfrm>
        </p:grpSpPr>
        <p:cxnSp>
          <p:nvCxnSpPr>
            <p:cNvPr id="99" name="Straight Connector 98"/>
            <p:cNvCxnSpPr/>
            <p:nvPr/>
          </p:nvCxnSpPr>
          <p:spPr bwMode="auto">
            <a:xfrm>
              <a:off x="3246438" y="2252500"/>
              <a:ext cx="3069407" cy="0"/>
            </a:xfrm>
            <a:prstGeom prst="line">
              <a:avLst/>
            </a:prstGeom>
            <a:solidFill>
              <a:schemeClr val="accent1"/>
            </a:solidFill>
            <a:ln w="1778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Connector 88"/>
            <p:cNvCxnSpPr/>
            <p:nvPr/>
          </p:nvCxnSpPr>
          <p:spPr bwMode="auto">
            <a:xfrm flipV="1">
              <a:off x="1540483" y="3419594"/>
              <a:ext cx="6011305" cy="2542"/>
            </a:xfrm>
            <a:prstGeom prst="line">
              <a:avLst/>
            </a:prstGeom>
            <a:solidFill>
              <a:schemeClr val="accent1"/>
            </a:solidFill>
            <a:ln w="1778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2465388" y="3708486"/>
              <a:ext cx="2198270" cy="0"/>
            </a:xfrm>
            <a:prstGeom prst="line">
              <a:avLst/>
            </a:prstGeom>
            <a:solidFill>
              <a:schemeClr val="accent1"/>
            </a:solidFill>
            <a:ln w="1778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815118" y="4348011"/>
              <a:ext cx="7403370" cy="209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>
              <a:off x="1779588" y="4306776"/>
              <a:ext cx="0" cy="714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>
              <a:off x="3616325" y="4306776"/>
              <a:ext cx="0" cy="714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24"/>
            <p:cNvSpPr>
              <a:spLocks noChangeShapeType="1"/>
            </p:cNvSpPr>
            <p:nvPr/>
          </p:nvSpPr>
          <p:spPr bwMode="auto">
            <a:xfrm>
              <a:off x="3683000" y="4289313"/>
              <a:ext cx="0" cy="9048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ine 25"/>
            <p:cNvSpPr>
              <a:spLocks noChangeShapeType="1"/>
            </p:cNvSpPr>
            <p:nvPr/>
          </p:nvSpPr>
          <p:spPr bwMode="auto">
            <a:xfrm>
              <a:off x="3425825" y="4305188"/>
              <a:ext cx="0" cy="714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>
              <a:off x="2465388" y="4306776"/>
              <a:ext cx="0" cy="714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27"/>
            <p:cNvSpPr>
              <a:spLocks noChangeShapeType="1"/>
            </p:cNvSpPr>
            <p:nvPr/>
          </p:nvSpPr>
          <p:spPr bwMode="auto">
            <a:xfrm>
              <a:off x="3543300" y="4305188"/>
              <a:ext cx="0" cy="714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ine 28"/>
            <p:cNvSpPr>
              <a:spLocks noChangeShapeType="1"/>
            </p:cNvSpPr>
            <p:nvPr/>
          </p:nvSpPr>
          <p:spPr bwMode="auto">
            <a:xfrm>
              <a:off x="2949575" y="4306776"/>
              <a:ext cx="0" cy="714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29"/>
            <p:cNvSpPr>
              <a:spLocks noChangeShapeType="1"/>
            </p:cNvSpPr>
            <p:nvPr/>
          </p:nvSpPr>
          <p:spPr bwMode="auto">
            <a:xfrm>
              <a:off x="3246438" y="4305188"/>
              <a:ext cx="0" cy="714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Line 30"/>
            <p:cNvSpPr>
              <a:spLocks noChangeShapeType="1"/>
            </p:cNvSpPr>
            <p:nvPr/>
          </p:nvSpPr>
          <p:spPr bwMode="auto">
            <a:xfrm>
              <a:off x="3657600" y="4306776"/>
              <a:ext cx="0" cy="714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31"/>
            <p:cNvGrpSpPr>
              <a:grpSpLocks/>
            </p:cNvGrpSpPr>
            <p:nvPr/>
          </p:nvGrpSpPr>
          <p:grpSpPr bwMode="auto">
            <a:xfrm>
              <a:off x="3683000" y="4284550"/>
              <a:ext cx="2876550" cy="93663"/>
              <a:chOff x="2426" y="3704"/>
              <a:chExt cx="1812" cy="59"/>
            </a:xfrm>
          </p:grpSpPr>
          <p:sp>
            <p:nvSpPr>
              <p:cNvPr id="26" name="Line 32"/>
              <p:cNvSpPr>
                <a:spLocks noChangeShapeType="1"/>
              </p:cNvSpPr>
              <p:nvPr/>
            </p:nvSpPr>
            <p:spPr bwMode="auto">
              <a:xfrm>
                <a:off x="3039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b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Line 33"/>
              <p:cNvSpPr>
                <a:spLocks noChangeShapeType="1"/>
              </p:cNvSpPr>
              <p:nvPr/>
            </p:nvSpPr>
            <p:spPr bwMode="auto">
              <a:xfrm>
                <a:off x="2426" y="3704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b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>
                <a:off x="419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b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Line 35"/>
              <p:cNvSpPr>
                <a:spLocks noChangeShapeType="1"/>
              </p:cNvSpPr>
              <p:nvPr/>
            </p:nvSpPr>
            <p:spPr bwMode="auto">
              <a:xfrm>
                <a:off x="4238" y="3706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b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Line 36"/>
              <p:cNvSpPr>
                <a:spLocks noChangeShapeType="1"/>
              </p:cNvSpPr>
              <p:nvPr/>
            </p:nvSpPr>
            <p:spPr bwMode="auto">
              <a:xfrm>
                <a:off x="4076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b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Line 37"/>
              <p:cNvSpPr>
                <a:spLocks noChangeShapeType="1"/>
              </p:cNvSpPr>
              <p:nvPr/>
            </p:nvSpPr>
            <p:spPr bwMode="auto">
              <a:xfrm>
                <a:off x="3471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b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Line 38"/>
              <p:cNvSpPr>
                <a:spLocks noChangeShapeType="1"/>
              </p:cNvSpPr>
              <p:nvPr/>
            </p:nvSpPr>
            <p:spPr bwMode="auto">
              <a:xfrm>
                <a:off x="4150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b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Line 39"/>
              <p:cNvSpPr>
                <a:spLocks noChangeShapeType="1"/>
              </p:cNvSpPr>
              <p:nvPr/>
            </p:nvSpPr>
            <p:spPr bwMode="auto">
              <a:xfrm>
                <a:off x="377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b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Line 40"/>
              <p:cNvSpPr>
                <a:spLocks noChangeShapeType="1"/>
              </p:cNvSpPr>
              <p:nvPr/>
            </p:nvSpPr>
            <p:spPr bwMode="auto">
              <a:xfrm>
                <a:off x="3963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b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Line 41"/>
              <p:cNvSpPr>
                <a:spLocks noChangeShapeType="1"/>
              </p:cNvSpPr>
              <p:nvPr/>
            </p:nvSpPr>
            <p:spPr bwMode="auto">
              <a:xfrm>
                <a:off x="4222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b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Line 42"/>
            <p:cNvSpPr>
              <a:spLocks noChangeShapeType="1"/>
            </p:cNvSpPr>
            <p:nvPr/>
          </p:nvSpPr>
          <p:spPr bwMode="auto">
            <a:xfrm>
              <a:off x="7532688" y="4305188"/>
              <a:ext cx="0" cy="714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43"/>
            <p:cNvSpPr>
              <a:spLocks noChangeShapeType="1"/>
            </p:cNvSpPr>
            <p:nvPr/>
          </p:nvSpPr>
          <p:spPr bwMode="auto">
            <a:xfrm>
              <a:off x="6559550" y="4284550"/>
              <a:ext cx="0" cy="9048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e 44"/>
            <p:cNvSpPr>
              <a:spLocks noChangeShapeType="1"/>
            </p:cNvSpPr>
            <p:nvPr/>
          </p:nvSpPr>
          <p:spPr bwMode="auto">
            <a:xfrm>
              <a:off x="8218488" y="4305188"/>
              <a:ext cx="0" cy="714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Box 45"/>
            <p:cNvSpPr txBox="1">
              <a:spLocks noChangeArrowheads="1"/>
            </p:cNvSpPr>
            <p:nvPr/>
          </p:nvSpPr>
          <p:spPr bwMode="auto">
            <a:xfrm>
              <a:off x="1415048" y="4351223"/>
              <a:ext cx="727496" cy="422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en-GB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46"/>
            <p:cNvSpPr txBox="1">
              <a:spLocks noChangeArrowheads="1"/>
            </p:cNvSpPr>
            <p:nvPr/>
          </p:nvSpPr>
          <p:spPr bwMode="auto">
            <a:xfrm>
              <a:off x="3475041" y="4352813"/>
              <a:ext cx="412736" cy="422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47"/>
            <p:cNvSpPr txBox="1">
              <a:spLocks noChangeArrowheads="1"/>
            </p:cNvSpPr>
            <p:nvPr/>
          </p:nvSpPr>
          <p:spPr bwMode="auto">
            <a:xfrm>
              <a:off x="6278465" y="4351223"/>
              <a:ext cx="570114" cy="422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GB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6"/>
            <p:cNvSpPr>
              <a:spLocks noChangeArrowheads="1"/>
            </p:cNvSpPr>
            <p:nvPr/>
          </p:nvSpPr>
          <p:spPr bwMode="auto">
            <a:xfrm rot="16200000">
              <a:off x="-365788" y="2534534"/>
              <a:ext cx="2040486" cy="46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Pixel Size [</a:t>
              </a:r>
              <a:r>
                <a:rPr lang="el-GR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m]</a:t>
              </a:r>
              <a:endParaRPr lang="de-DE" b="1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 flipV="1">
              <a:off x="1491489" y="4002522"/>
              <a:ext cx="4788038" cy="2542"/>
            </a:xfrm>
            <a:prstGeom prst="line">
              <a:avLst/>
            </a:prstGeom>
            <a:solidFill>
              <a:schemeClr val="accent1"/>
            </a:solidFill>
            <a:ln w="1778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1" name="Text Box 47"/>
            <p:cNvSpPr txBox="1">
              <a:spLocks noChangeArrowheads="1"/>
            </p:cNvSpPr>
            <p:nvPr/>
          </p:nvSpPr>
          <p:spPr bwMode="auto">
            <a:xfrm>
              <a:off x="7266732" y="4352811"/>
              <a:ext cx="570114" cy="422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GB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 Box 47"/>
            <p:cNvSpPr txBox="1">
              <a:spLocks noChangeArrowheads="1"/>
            </p:cNvSpPr>
            <p:nvPr/>
          </p:nvSpPr>
          <p:spPr bwMode="auto">
            <a:xfrm>
              <a:off x="4457287" y="4366305"/>
              <a:ext cx="412736" cy="422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56"/>
            <p:cNvSpPr>
              <a:spLocks noChangeArrowheads="1"/>
            </p:cNvSpPr>
            <p:nvPr/>
          </p:nvSpPr>
          <p:spPr bwMode="auto">
            <a:xfrm>
              <a:off x="3923927" y="4575034"/>
              <a:ext cx="3043865" cy="42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Photon </a:t>
              </a:r>
              <a:r>
                <a:rPr lang="de-DE" b="1" dirty="0" err="1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[</a:t>
              </a:r>
              <a:r>
                <a:rPr lang="de-DE" b="1" dirty="0" err="1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keV</a:t>
              </a: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GB" b="1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56"/>
            <p:cNvSpPr>
              <a:spLocks noChangeArrowheads="1"/>
            </p:cNvSpPr>
            <p:nvPr/>
          </p:nvSpPr>
          <p:spPr bwMode="auto">
            <a:xfrm>
              <a:off x="663727" y="2275029"/>
              <a:ext cx="727496" cy="57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algn="r" eaLnBrk="1" hangingPunct="1">
                <a:lnSpc>
                  <a:spcPct val="150000"/>
                </a:lnSpc>
                <a:spcBef>
                  <a:spcPct val="20000"/>
                </a:spcBef>
                <a:spcAft>
                  <a:spcPts val="30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en-GB" b="1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Line 17"/>
            <p:cNvSpPr>
              <a:spLocks noChangeShapeType="1"/>
            </p:cNvSpPr>
            <p:nvPr/>
          </p:nvSpPr>
          <p:spPr bwMode="auto">
            <a:xfrm flipV="1">
              <a:off x="1457509" y="1268759"/>
              <a:ext cx="0" cy="309754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endParaRPr lang="de-DE" b="1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004" y="3686020"/>
              <a:ext cx="606384" cy="575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413" y="3320434"/>
              <a:ext cx="714361" cy="558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3" name="Straight Connector 82"/>
            <p:cNvCxnSpPr/>
            <p:nvPr/>
          </p:nvCxnSpPr>
          <p:spPr bwMode="auto">
            <a:xfrm>
              <a:off x="5341938" y="3704476"/>
              <a:ext cx="2190750" cy="0"/>
            </a:xfrm>
            <a:prstGeom prst="line">
              <a:avLst/>
            </a:prstGeom>
            <a:solidFill>
              <a:schemeClr val="accent1"/>
            </a:solidFill>
            <a:ln w="1778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3320434"/>
              <a:ext cx="773652" cy="551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607" y="3075938"/>
              <a:ext cx="8382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0" name="Straight Connector 89"/>
            <p:cNvCxnSpPr/>
            <p:nvPr/>
          </p:nvCxnSpPr>
          <p:spPr bwMode="auto">
            <a:xfrm>
              <a:off x="5324475" y="2544549"/>
              <a:ext cx="1695797" cy="0"/>
            </a:xfrm>
            <a:prstGeom prst="line">
              <a:avLst/>
            </a:prstGeom>
            <a:solidFill>
              <a:schemeClr val="accent1"/>
            </a:solidFill>
            <a:ln w="1778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2253890"/>
              <a:ext cx="594513" cy="580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1932925"/>
              <a:ext cx="594296" cy="59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3" name="Straight Connector 102"/>
            <p:cNvCxnSpPr/>
            <p:nvPr/>
          </p:nvCxnSpPr>
          <p:spPr bwMode="auto">
            <a:xfrm>
              <a:off x="6122988" y="1606577"/>
              <a:ext cx="1193800" cy="0"/>
            </a:xfrm>
            <a:prstGeom prst="line">
              <a:avLst/>
            </a:prstGeom>
            <a:solidFill>
              <a:schemeClr val="accent1"/>
            </a:solidFill>
            <a:ln w="1778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7493" y="1330647"/>
              <a:ext cx="640895" cy="586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Rectangle 56"/>
            <p:cNvSpPr>
              <a:spLocks noChangeArrowheads="1"/>
            </p:cNvSpPr>
            <p:nvPr/>
          </p:nvSpPr>
          <p:spPr bwMode="auto">
            <a:xfrm>
              <a:off x="2517543" y="3795512"/>
              <a:ext cx="1529912" cy="42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Fast CCD</a:t>
              </a:r>
              <a:endParaRPr lang="en-GB" b="1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56"/>
            <p:cNvSpPr>
              <a:spLocks noChangeArrowheads="1"/>
            </p:cNvSpPr>
            <p:nvPr/>
          </p:nvSpPr>
          <p:spPr bwMode="auto">
            <a:xfrm>
              <a:off x="3727772" y="3511394"/>
              <a:ext cx="884875" cy="42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MCP</a:t>
              </a:r>
              <a:endParaRPr lang="en-GB" b="1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56"/>
            <p:cNvSpPr>
              <a:spLocks noChangeArrowheads="1"/>
            </p:cNvSpPr>
            <p:nvPr/>
          </p:nvSpPr>
          <p:spPr bwMode="auto">
            <a:xfrm>
              <a:off x="6282183" y="3486484"/>
              <a:ext cx="1800339" cy="42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GotthardV2</a:t>
              </a:r>
              <a:endParaRPr lang="en-GB" b="1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56"/>
            <p:cNvSpPr>
              <a:spLocks noChangeArrowheads="1"/>
            </p:cNvSpPr>
            <p:nvPr/>
          </p:nvSpPr>
          <p:spPr bwMode="auto">
            <a:xfrm>
              <a:off x="4671462" y="3189459"/>
              <a:ext cx="1212935" cy="42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err="1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pnCCD</a:t>
              </a:r>
              <a:endParaRPr lang="en-GB" b="1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56"/>
            <p:cNvSpPr>
              <a:spLocks noChangeArrowheads="1"/>
            </p:cNvSpPr>
            <p:nvPr/>
          </p:nvSpPr>
          <p:spPr bwMode="auto">
            <a:xfrm>
              <a:off x="6018902" y="2354018"/>
              <a:ext cx="1153089" cy="42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AGIPD</a:t>
              </a:r>
              <a:endParaRPr lang="en-GB" b="1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56"/>
            <p:cNvSpPr>
              <a:spLocks noChangeArrowheads="1"/>
            </p:cNvSpPr>
            <p:nvPr/>
          </p:nvSpPr>
          <p:spPr bwMode="auto">
            <a:xfrm>
              <a:off x="4286887" y="2050658"/>
              <a:ext cx="1040039" cy="42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DSSC</a:t>
              </a:r>
              <a:endParaRPr lang="en-GB" b="1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56"/>
            <p:cNvSpPr>
              <a:spLocks noChangeArrowheads="1"/>
            </p:cNvSpPr>
            <p:nvPr/>
          </p:nvSpPr>
          <p:spPr bwMode="auto">
            <a:xfrm>
              <a:off x="6665279" y="1395504"/>
              <a:ext cx="820593" cy="422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LPD</a:t>
              </a:r>
              <a:endParaRPr lang="en-GB" b="1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Explosion 2 50"/>
            <p:cNvSpPr/>
            <p:nvPr/>
          </p:nvSpPr>
          <p:spPr>
            <a:xfrm>
              <a:off x="1491488" y="1758607"/>
              <a:ext cx="1696269" cy="1529841"/>
            </a:xfrm>
            <a:prstGeom prst="irregularSeal2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b="1" dirty="0" smtClean="0">
                  <a:solidFill>
                    <a:srgbClr val="FFFFFF"/>
                  </a:solidFill>
                </a:rPr>
                <a:t>4.5 MHz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16" name="Explosion 2 115"/>
            <p:cNvSpPr/>
            <p:nvPr/>
          </p:nvSpPr>
          <p:spPr>
            <a:xfrm>
              <a:off x="3830651" y="1820452"/>
              <a:ext cx="395978" cy="378558"/>
            </a:xfrm>
            <a:prstGeom prst="irregularSeal2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21" name="Explosion 2 120"/>
            <p:cNvSpPr/>
            <p:nvPr/>
          </p:nvSpPr>
          <p:spPr>
            <a:xfrm>
              <a:off x="5855404" y="2099368"/>
              <a:ext cx="395978" cy="378558"/>
            </a:xfrm>
            <a:prstGeom prst="irregularSeal2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22" name="Explosion 2 121"/>
            <p:cNvSpPr/>
            <p:nvPr/>
          </p:nvSpPr>
          <p:spPr>
            <a:xfrm>
              <a:off x="6534150" y="1228019"/>
              <a:ext cx="395978" cy="378558"/>
            </a:xfrm>
            <a:prstGeom prst="irregularSeal2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33" name="Explosion 2 132"/>
            <p:cNvSpPr/>
            <p:nvPr/>
          </p:nvSpPr>
          <p:spPr>
            <a:xfrm>
              <a:off x="6163572" y="3225027"/>
              <a:ext cx="395978" cy="378558"/>
            </a:xfrm>
            <a:prstGeom prst="irregularSeal2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34" name="Explosion 2 133"/>
            <p:cNvSpPr/>
            <p:nvPr/>
          </p:nvSpPr>
          <p:spPr>
            <a:xfrm>
              <a:off x="3428810" y="3227617"/>
              <a:ext cx="395978" cy="378558"/>
            </a:xfrm>
            <a:prstGeom prst="irregularSeal2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65" name="Rectangle 56"/>
            <p:cNvSpPr>
              <a:spLocks noChangeArrowheads="1"/>
            </p:cNvSpPr>
            <p:nvPr/>
          </p:nvSpPr>
          <p:spPr bwMode="auto">
            <a:xfrm>
              <a:off x="663728" y="1395127"/>
              <a:ext cx="727496" cy="57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algn="r" eaLnBrk="1" hangingPunct="1">
                <a:lnSpc>
                  <a:spcPct val="150000"/>
                </a:lnSpc>
                <a:spcBef>
                  <a:spcPct val="20000"/>
                </a:spcBef>
                <a:spcAft>
                  <a:spcPts val="30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68" name="Rectangle 56"/>
            <p:cNvSpPr>
              <a:spLocks noChangeArrowheads="1"/>
            </p:cNvSpPr>
            <p:nvPr/>
          </p:nvSpPr>
          <p:spPr bwMode="auto">
            <a:xfrm>
              <a:off x="821108" y="3130423"/>
              <a:ext cx="570115" cy="1255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 algn="r" eaLnBrk="1" hangingPunct="1">
                <a:spcBef>
                  <a:spcPct val="20000"/>
                </a:spcBef>
                <a:spcAft>
                  <a:spcPts val="30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</a:p>
            <a:p>
              <a:pPr marL="342900" indent="-342900" algn="r" eaLnBrk="1" hangingPunct="1">
                <a:spcBef>
                  <a:spcPct val="20000"/>
                </a:spcBef>
                <a:spcAft>
                  <a:spcPts val="30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  <a:p>
              <a:pPr marL="342900" indent="-342900" algn="r" eaLnBrk="1" hangingPunct="1">
                <a:spcBef>
                  <a:spcPct val="20000"/>
                </a:spcBef>
                <a:spcAft>
                  <a:spcPts val="30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b="1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GB" b="1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Content Placeholder 4"/>
          <p:cNvSpPr txBox="1">
            <a:spLocks/>
          </p:cNvSpPr>
          <p:nvPr/>
        </p:nvSpPr>
        <p:spPr bwMode="auto">
          <a:xfrm>
            <a:off x="140113" y="4461197"/>
            <a:ext cx="8743019" cy="1981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72000" tIns="0" rIns="72000" bIns="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FD930A"/>
              </a:buClr>
            </a:pPr>
            <a:r>
              <a:rPr lang="en-US" kern="0" dirty="0" smtClean="0">
                <a:solidFill>
                  <a:srgbClr val="000000"/>
                </a:solidFill>
              </a:rPr>
              <a:t>Each SASE equipped with one </a:t>
            </a:r>
            <a:r>
              <a:rPr lang="en-US" b="1" kern="0" dirty="0" smtClean="0">
                <a:solidFill>
                  <a:srgbClr val="000000"/>
                </a:solidFill>
              </a:rPr>
              <a:t>pump-probe laser</a:t>
            </a:r>
          </a:p>
          <a:p>
            <a:pPr lvl="1">
              <a:buClr>
                <a:srgbClr val="261748"/>
              </a:buClr>
            </a:pPr>
            <a:r>
              <a:rPr lang="en-US" kern="0" dirty="0" smtClean="0">
                <a:solidFill>
                  <a:srgbClr val="000000"/>
                </a:solidFill>
              </a:rPr>
              <a:t>R&amp;D to overcome lack of commercially available systems</a:t>
            </a:r>
          </a:p>
          <a:p>
            <a:pPr lvl="1">
              <a:buClr>
                <a:srgbClr val="261748"/>
              </a:buClr>
            </a:pPr>
            <a:r>
              <a:rPr lang="en-US" kern="0" dirty="0" smtClean="0">
                <a:solidFill>
                  <a:srgbClr val="000000"/>
                </a:solidFill>
              </a:rPr>
              <a:t>All essential features met: pulse length &amp; power, pulse pattern and random pulse selection, wavelength tuning, diffraction-limited laser beam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76" name="Content Placeholder 4"/>
          <p:cNvSpPr txBox="1">
            <a:spLocks/>
          </p:cNvSpPr>
          <p:nvPr/>
        </p:nvSpPr>
        <p:spPr bwMode="auto">
          <a:xfrm>
            <a:off x="-42165" y="1116444"/>
            <a:ext cx="8984904" cy="41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rgbClr val="FD930A"/>
              </a:buClr>
              <a:buFont typeface="Wingdings" pitchFamily="2" charset="2"/>
              <a:buNone/>
            </a:pPr>
            <a:r>
              <a:rPr lang="en-US" i="1" kern="0" dirty="0" smtClean="0">
                <a:solidFill>
                  <a:srgbClr val="000000"/>
                </a:solidFill>
              </a:rPr>
              <a:t>Have to fit to time structure</a:t>
            </a:r>
          </a:p>
        </p:txBody>
      </p:sp>
    </p:spTree>
    <p:extLst>
      <p:ext uri="{BB962C8B-B14F-4D97-AF65-F5344CB8AC3E}">
        <p14:creationId xmlns:p14="http://schemas.microsoft.com/office/powerpoint/2010/main" val="21645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5" grpId="0" build="p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"/>
          <a:stretch/>
        </p:blipFill>
        <p:spPr bwMode="auto">
          <a:xfrm>
            <a:off x="-1" y="767254"/>
            <a:ext cx="9144001" cy="612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DESY activities : birds view …</a:t>
            </a:r>
            <a:endParaRPr lang="de-DE" dirty="0"/>
          </a:p>
        </p:txBody>
      </p:sp>
      <p:sp>
        <p:nvSpPr>
          <p:cNvPr id="1046532" name="Text Box 4"/>
          <p:cNvSpPr txBox="1">
            <a:spLocks noChangeArrowheads="1"/>
          </p:cNvSpPr>
          <p:nvPr/>
        </p:nvSpPr>
        <p:spPr bwMode="auto">
          <a:xfrm>
            <a:off x="3914077" y="3038123"/>
            <a:ext cx="1554163" cy="40640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FLASH</a:t>
            </a:r>
          </a:p>
        </p:txBody>
      </p:sp>
      <p:sp>
        <p:nvSpPr>
          <p:cNvPr id="1046533" name="Line 5"/>
          <p:cNvSpPr>
            <a:spLocks noChangeShapeType="1"/>
          </p:cNvSpPr>
          <p:nvPr/>
        </p:nvSpPr>
        <p:spPr bwMode="auto">
          <a:xfrm flipH="1">
            <a:off x="3370398" y="3651792"/>
            <a:ext cx="800158" cy="2882474"/>
          </a:xfrm>
          <a:prstGeom prst="line">
            <a:avLst/>
          </a:prstGeom>
          <a:noFill/>
          <a:ln w="57150">
            <a:solidFill>
              <a:srgbClr val="F28E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sym typeface="Wingdings" charset="0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64964" y="4312056"/>
            <a:ext cx="1554163" cy="40640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PETRA III</a:t>
            </a: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6867051" y="2879096"/>
            <a:ext cx="1863483" cy="70838"/>
          </a:xfrm>
          <a:prstGeom prst="line">
            <a:avLst/>
          </a:prstGeom>
          <a:noFill/>
          <a:ln w="57150">
            <a:solidFill>
              <a:srgbClr val="F28E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sym typeface="Wingdings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334250" y="2243563"/>
            <a:ext cx="1554163" cy="40640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XFEL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98889" y="6195810"/>
            <a:ext cx="1554163" cy="40640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FLASH2</a:t>
            </a:r>
            <a:endParaRPr lang="en-US" sz="2000" b="1" dirty="0">
              <a:solidFill>
                <a:srgbClr val="00A6EB"/>
              </a:solidFill>
              <a:ea typeface="Arial Unicode MS" pitchFamily="34" charset="-128"/>
              <a:cs typeface="Arial Unicode MS" pitchFamily="34" charset="-128"/>
              <a:sym typeface="Wingdings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2740694" y="4557653"/>
            <a:ext cx="1173383" cy="2044557"/>
          </a:xfrm>
          <a:prstGeom prst="line">
            <a:avLst/>
          </a:prstGeom>
          <a:noFill/>
          <a:ln w="57150">
            <a:solidFill>
              <a:srgbClr val="F28E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sym typeface="Wingdings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5978" y="5668352"/>
            <a:ext cx="1090090" cy="40011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CFEL</a:t>
            </a:r>
            <a:endParaRPr lang="en-US" sz="2000" b="1" dirty="0">
              <a:solidFill>
                <a:srgbClr val="00A6EB"/>
              </a:solidFill>
              <a:ea typeface="Arial Unicode MS" pitchFamily="34" charset="-128"/>
              <a:cs typeface="Arial Unicode MS" pitchFamily="34" charset="-128"/>
              <a:sym typeface="Wingdings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42046" y="3155568"/>
            <a:ext cx="1090090" cy="40011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CSSB</a:t>
            </a:r>
            <a:endParaRPr lang="en-US" sz="2000" b="1" dirty="0">
              <a:solidFill>
                <a:srgbClr val="00A6EB"/>
              </a:solidFill>
              <a:ea typeface="Arial Unicode MS" pitchFamily="34" charset="-128"/>
              <a:cs typeface="Arial Unicode MS" pitchFamily="34" charset="-128"/>
              <a:sym typeface="Wingdings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87317" y="4557653"/>
            <a:ext cx="1402423" cy="40011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nanoLab</a:t>
            </a:r>
            <a:endParaRPr lang="en-US" sz="2000" b="1" dirty="0">
              <a:solidFill>
                <a:srgbClr val="00A6EB"/>
              </a:solidFill>
              <a:ea typeface="Arial Unicode MS" pitchFamily="34" charset="-128"/>
              <a:cs typeface="Arial Unicode MS" pitchFamily="34" charset="-128"/>
              <a:sym typeface="Wingdings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68240" y="4735293"/>
            <a:ext cx="1099885" cy="40640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AMTF</a:t>
            </a:r>
            <a:endParaRPr lang="en-US" sz="2000" b="1" dirty="0">
              <a:solidFill>
                <a:srgbClr val="00A6EB"/>
              </a:solidFill>
              <a:ea typeface="Arial Unicode MS" pitchFamily="34" charset="-128"/>
              <a:cs typeface="Arial Unicode MS" pitchFamily="34" charset="-128"/>
              <a:sym typeface="Wingdings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477495" y="6254690"/>
            <a:ext cx="2697745" cy="40011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PETRA </a:t>
            </a:r>
            <a:r>
              <a:rPr lang="en-US" sz="2000" b="1" dirty="0" smtClean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Extension N</a:t>
            </a:r>
            <a:endParaRPr lang="en-US" sz="2000" b="1" dirty="0">
              <a:solidFill>
                <a:srgbClr val="00A6EB"/>
              </a:solidFill>
              <a:ea typeface="Arial Unicode MS" pitchFamily="34" charset="-128"/>
              <a:cs typeface="Arial Unicode MS" pitchFamily="34" charset="-128"/>
              <a:sym typeface="Wingdings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22305" y="1431646"/>
            <a:ext cx="2664141" cy="40011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PETRA </a:t>
            </a:r>
            <a:r>
              <a:rPr lang="en-US" sz="2000" b="1" dirty="0" smtClean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Extension E</a:t>
            </a:r>
            <a:endParaRPr lang="en-US" sz="2000" b="1" dirty="0">
              <a:solidFill>
                <a:srgbClr val="00A6EB"/>
              </a:solidFill>
              <a:ea typeface="Arial Unicode MS" pitchFamily="34" charset="-128"/>
              <a:cs typeface="Arial Unicode MS" pitchFamily="34" charset="-128"/>
              <a:sym typeface="Wingdings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726482" y="3956676"/>
            <a:ext cx="1099885" cy="40640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CMTB</a:t>
            </a:r>
            <a:endParaRPr lang="en-US" sz="2000" b="1" dirty="0">
              <a:solidFill>
                <a:srgbClr val="00A6EB"/>
              </a:solidFill>
              <a:ea typeface="Arial Unicode MS" pitchFamily="34" charset="-128"/>
              <a:cs typeface="Arial Unicode MS" pitchFamily="34" charset="-128"/>
              <a:sym typeface="Wingdings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190751" y="3625777"/>
            <a:ext cx="1195695" cy="40011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SINBAD</a:t>
            </a:r>
            <a:endParaRPr lang="en-US" sz="2000" b="1" dirty="0">
              <a:solidFill>
                <a:srgbClr val="00A6EB"/>
              </a:solidFill>
              <a:ea typeface="Arial Unicode MS" pitchFamily="34" charset="-128"/>
              <a:cs typeface="Arial Unicode MS" pitchFamily="34" charset="-128"/>
              <a:sym typeface="Wingdings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494045" y="2879096"/>
            <a:ext cx="1195695" cy="40011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REGAE</a:t>
            </a:r>
            <a:endParaRPr lang="en-US" sz="2000" b="1" dirty="0">
              <a:solidFill>
                <a:srgbClr val="00A6EB"/>
              </a:solidFill>
              <a:ea typeface="Arial Unicode MS" pitchFamily="34" charset="-128"/>
              <a:cs typeface="Arial Unicode MS" pitchFamily="34" charset="-128"/>
              <a:sym typeface="Wingdings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677816" y="2331781"/>
            <a:ext cx="1195695" cy="400110"/>
          </a:xfrm>
          <a:prstGeom prst="rect">
            <a:avLst/>
          </a:prstGeom>
          <a:solidFill>
            <a:srgbClr val="F28E00">
              <a:alpha val="59999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A6EB"/>
                </a:solidFill>
                <a:ea typeface="Arial Unicode MS" pitchFamily="34" charset="-128"/>
                <a:cs typeface="Arial Unicode MS" pitchFamily="34" charset="-128"/>
                <a:sym typeface="Wingdings" charset="0"/>
              </a:rPr>
              <a:t>DESY II</a:t>
            </a:r>
            <a:endParaRPr lang="en-US" sz="2000" b="1" dirty="0">
              <a:solidFill>
                <a:srgbClr val="00A6EB"/>
              </a:solidFill>
              <a:ea typeface="Arial Unicode MS" pitchFamily="34" charset="-128"/>
              <a:cs typeface="Arial Unicode MS" pitchFamily="34" charset="-128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9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Straight Connector 146"/>
          <p:cNvCxnSpPr/>
          <p:nvPr/>
        </p:nvCxnSpPr>
        <p:spPr bwMode="auto">
          <a:xfrm>
            <a:off x="6180767" y="3408633"/>
            <a:ext cx="929593" cy="96591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6" name="Straight Connector 145"/>
          <p:cNvCxnSpPr/>
          <p:nvPr/>
        </p:nvCxnSpPr>
        <p:spPr bwMode="auto">
          <a:xfrm>
            <a:off x="5895059" y="3416037"/>
            <a:ext cx="677940" cy="8918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5" name="Straight Connector 144"/>
          <p:cNvCxnSpPr/>
          <p:nvPr/>
        </p:nvCxnSpPr>
        <p:spPr bwMode="auto">
          <a:xfrm>
            <a:off x="5535670" y="3428737"/>
            <a:ext cx="523409" cy="87931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Straight Connector 137"/>
          <p:cNvCxnSpPr/>
          <p:nvPr/>
        </p:nvCxnSpPr>
        <p:spPr bwMode="auto">
          <a:xfrm>
            <a:off x="1159104" y="3098516"/>
            <a:ext cx="1" cy="406708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0" name="Straight Connector 139"/>
          <p:cNvCxnSpPr/>
          <p:nvPr/>
        </p:nvCxnSpPr>
        <p:spPr bwMode="auto">
          <a:xfrm>
            <a:off x="4197557" y="3077898"/>
            <a:ext cx="0" cy="44207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1" name="Straight Connector 140"/>
          <p:cNvCxnSpPr/>
          <p:nvPr/>
        </p:nvCxnSpPr>
        <p:spPr bwMode="auto">
          <a:xfrm>
            <a:off x="5289048" y="3090897"/>
            <a:ext cx="0" cy="41432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2" name="Straight Connector 141"/>
          <p:cNvCxnSpPr/>
          <p:nvPr/>
        </p:nvCxnSpPr>
        <p:spPr bwMode="auto">
          <a:xfrm>
            <a:off x="5535670" y="3117000"/>
            <a:ext cx="0" cy="324611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" name="Straight Connector 142"/>
          <p:cNvCxnSpPr/>
          <p:nvPr/>
        </p:nvCxnSpPr>
        <p:spPr bwMode="auto">
          <a:xfrm>
            <a:off x="6180767" y="3117000"/>
            <a:ext cx="0" cy="291633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4" name="Straight Connector 143"/>
          <p:cNvCxnSpPr/>
          <p:nvPr/>
        </p:nvCxnSpPr>
        <p:spPr bwMode="auto">
          <a:xfrm>
            <a:off x="5895059" y="3117000"/>
            <a:ext cx="0" cy="322750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Straight Connector 147"/>
          <p:cNvCxnSpPr/>
          <p:nvPr/>
        </p:nvCxnSpPr>
        <p:spPr bwMode="auto">
          <a:xfrm>
            <a:off x="8528671" y="3096655"/>
            <a:ext cx="0" cy="404564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9" name="Straight Connector 138"/>
          <p:cNvCxnSpPr/>
          <p:nvPr/>
        </p:nvCxnSpPr>
        <p:spPr bwMode="auto">
          <a:xfrm flipH="1">
            <a:off x="2582077" y="3083762"/>
            <a:ext cx="2308" cy="407932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30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Commissioning and Parallel Operation</a:t>
            </a:r>
            <a:endParaRPr lang="en-US" dirty="0"/>
          </a:p>
        </p:txBody>
      </p:sp>
      <p:sp>
        <p:nvSpPr>
          <p:cNvPr id="151" name="Rectangle 150"/>
          <p:cNvSpPr/>
          <p:nvPr/>
        </p:nvSpPr>
        <p:spPr bwMode="auto">
          <a:xfrm>
            <a:off x="963537" y="3093287"/>
            <a:ext cx="2160000" cy="324000"/>
          </a:xfrm>
          <a:prstGeom prst="rect">
            <a:avLst/>
          </a:prstGeom>
          <a:solidFill>
            <a:srgbClr val="BBE0E3">
              <a:lumMod val="75000"/>
              <a:alpha val="80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indent="55563" defTabSz="3984625" eaLnBrk="1" hangingPunct="1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515151"/>
                </a:solidFill>
              </a:rPr>
              <a:t>2015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3117557" y="3096655"/>
            <a:ext cx="2160000" cy="322750"/>
          </a:xfrm>
          <a:prstGeom prst="rect">
            <a:avLst/>
          </a:prstGeom>
          <a:solidFill>
            <a:srgbClr val="BBE0E3">
              <a:alpha val="80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indent="55563" defTabSz="3984625" eaLnBrk="1" hangingPunct="1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515151"/>
                </a:solidFill>
              </a:rPr>
              <a:t>2016</a:t>
            </a:r>
          </a:p>
        </p:txBody>
      </p:sp>
      <p:sp>
        <p:nvSpPr>
          <p:cNvPr id="154" name="Pentagon 153"/>
          <p:cNvSpPr/>
          <p:nvPr/>
        </p:nvSpPr>
        <p:spPr bwMode="auto">
          <a:xfrm>
            <a:off x="7438382" y="3096655"/>
            <a:ext cx="1455512" cy="322750"/>
          </a:xfrm>
          <a:prstGeom prst="homePlate">
            <a:avLst/>
          </a:prstGeom>
          <a:solidFill>
            <a:srgbClr val="BBE0E3">
              <a:alpha val="80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indent="55563" defTabSz="3984625" eaLnBrk="1" hangingPunct="1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515151"/>
                </a:solidFill>
              </a:rPr>
              <a:t>2018</a:t>
            </a:r>
          </a:p>
        </p:txBody>
      </p:sp>
      <p:sp>
        <p:nvSpPr>
          <p:cNvPr id="119" name="Rectangle 202"/>
          <p:cNvSpPr>
            <a:spLocks noChangeArrowheads="1"/>
          </p:cNvSpPr>
          <p:nvPr/>
        </p:nvSpPr>
        <p:spPr bwMode="auto">
          <a:xfrm>
            <a:off x="989063" y="3493832"/>
            <a:ext cx="1456386" cy="68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261748"/>
                </a:solidFill>
                <a:cs typeface="Times New Roman" pitchFamily="18" charset="0"/>
              </a:rPr>
              <a:t>First e-beam out of RF gun installed at XFEL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kern="0" dirty="0" smtClean="0">
                <a:solidFill>
                  <a:srgbClr val="000000"/>
                </a:solidFill>
              </a:rPr>
              <a:t/>
            </a:r>
            <a:br>
              <a:rPr lang="de-DE" sz="1000" kern="0" dirty="0" smtClean="0">
                <a:solidFill>
                  <a:srgbClr val="000000"/>
                </a:solidFill>
              </a:rPr>
            </a:br>
            <a:r>
              <a:rPr lang="en-US" sz="1000" b="1" kern="0" dirty="0" smtClean="0">
                <a:solidFill>
                  <a:srgbClr val="00A6EB"/>
                </a:solidFill>
                <a:cs typeface="Times New Roman" pitchFamily="18" charset="0"/>
              </a:rPr>
              <a:t/>
            </a:r>
            <a:br>
              <a:rPr lang="en-US" sz="1000" b="1" kern="0" dirty="0" smtClean="0">
                <a:solidFill>
                  <a:srgbClr val="00A6EB"/>
                </a:solidFill>
                <a:cs typeface="Times New Roman" pitchFamily="18" charset="0"/>
              </a:rPr>
            </a:br>
            <a:r>
              <a:rPr lang="de-DE" sz="1000" kern="0" dirty="0" smtClean="0">
                <a:solidFill>
                  <a:srgbClr val="000000"/>
                </a:solidFill>
              </a:rPr>
              <a:t/>
            </a:r>
            <a:br>
              <a:rPr lang="de-DE" sz="1000" kern="0" dirty="0" smtClean="0">
                <a:solidFill>
                  <a:srgbClr val="000000"/>
                </a:solidFill>
              </a:rPr>
            </a:br>
            <a:endParaRPr lang="de-DE" sz="1000" kern="0" dirty="0">
              <a:solidFill>
                <a:srgbClr val="000000"/>
              </a:solidFill>
            </a:endParaRPr>
          </a:p>
        </p:txBody>
      </p:sp>
      <p:sp>
        <p:nvSpPr>
          <p:cNvPr id="120" name="Rectangle 202"/>
          <p:cNvSpPr>
            <a:spLocks noChangeArrowheads="1"/>
          </p:cNvSpPr>
          <p:nvPr/>
        </p:nvSpPr>
        <p:spPr bwMode="auto">
          <a:xfrm>
            <a:off x="2517521" y="3491694"/>
            <a:ext cx="875900" cy="5036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000000"/>
                </a:solidFill>
                <a:cs typeface="Times New Roman" pitchFamily="18" charset="0"/>
              </a:rPr>
              <a:t>Injector </a:t>
            </a:r>
            <a:r>
              <a:rPr lang="en-US" sz="1400" kern="0" dirty="0" err="1" smtClean="0">
                <a:solidFill>
                  <a:srgbClr val="000000"/>
                </a:solidFill>
                <a:cs typeface="Times New Roman" pitchFamily="18" charset="0"/>
              </a:rPr>
              <a:t>cooldown</a:t>
            </a:r>
            <a:endParaRPr lang="en-US" sz="1400" kern="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kern="0" dirty="0" smtClean="0">
                <a:solidFill>
                  <a:srgbClr val="000000"/>
                </a:solidFill>
              </a:rPr>
              <a:t/>
            </a:r>
            <a:br>
              <a:rPr lang="de-DE" sz="1000" kern="0" dirty="0" smtClean="0">
                <a:solidFill>
                  <a:srgbClr val="000000"/>
                </a:solidFill>
              </a:rPr>
            </a:br>
            <a:r>
              <a:rPr lang="en-US" sz="1000" b="1" kern="0" dirty="0" smtClean="0">
                <a:solidFill>
                  <a:srgbClr val="00A6EB"/>
                </a:solidFill>
                <a:cs typeface="Times New Roman" pitchFamily="18" charset="0"/>
              </a:rPr>
              <a:t/>
            </a:r>
            <a:br>
              <a:rPr lang="en-US" sz="1000" b="1" kern="0" dirty="0" smtClean="0">
                <a:solidFill>
                  <a:srgbClr val="00A6EB"/>
                </a:solidFill>
                <a:cs typeface="Times New Roman" pitchFamily="18" charset="0"/>
              </a:rPr>
            </a:br>
            <a:r>
              <a:rPr lang="de-DE" sz="1000" kern="0" dirty="0" smtClean="0">
                <a:solidFill>
                  <a:srgbClr val="000000"/>
                </a:solidFill>
              </a:rPr>
              <a:t/>
            </a:r>
            <a:br>
              <a:rPr lang="de-DE" sz="1000" kern="0" dirty="0" smtClean="0">
                <a:solidFill>
                  <a:srgbClr val="000000"/>
                </a:solidFill>
              </a:rPr>
            </a:br>
            <a:endParaRPr lang="de-DE" sz="1000" kern="0" dirty="0">
              <a:solidFill>
                <a:srgbClr val="000000"/>
              </a:solidFill>
            </a:endParaRPr>
          </a:p>
        </p:txBody>
      </p:sp>
      <p:sp>
        <p:nvSpPr>
          <p:cNvPr id="121" name="Rectangle 202"/>
          <p:cNvSpPr>
            <a:spLocks noChangeArrowheads="1"/>
          </p:cNvSpPr>
          <p:nvPr/>
        </p:nvSpPr>
        <p:spPr bwMode="auto">
          <a:xfrm>
            <a:off x="2547002" y="4324852"/>
            <a:ext cx="1782544" cy="11850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cs typeface="Times New Roman" pitchFamily="18" charset="0"/>
              </a:rPr>
              <a:t>Injector com. up to full XFEL performance (varying charges and bunch patterns)</a:t>
            </a:r>
            <a:r>
              <a:rPr lang="de-DE" sz="1000" kern="0" dirty="0" smtClean="0">
                <a:solidFill>
                  <a:srgbClr val="000000"/>
                </a:solidFill>
              </a:rPr>
              <a:t/>
            </a:r>
            <a:br>
              <a:rPr lang="de-DE" sz="1000" kern="0" dirty="0" smtClean="0">
                <a:solidFill>
                  <a:srgbClr val="000000"/>
                </a:solidFill>
              </a:rPr>
            </a:br>
            <a:endParaRPr lang="de-DE" sz="1000" kern="0" dirty="0">
              <a:solidFill>
                <a:srgbClr val="000000"/>
              </a:solidFill>
            </a:endParaRPr>
          </a:p>
        </p:txBody>
      </p:sp>
      <p:sp>
        <p:nvSpPr>
          <p:cNvPr id="122" name="Rectangle 202"/>
          <p:cNvSpPr>
            <a:spLocks noChangeArrowheads="1"/>
          </p:cNvSpPr>
          <p:nvPr/>
        </p:nvSpPr>
        <p:spPr bwMode="auto">
          <a:xfrm>
            <a:off x="3981413" y="3501219"/>
            <a:ext cx="868679" cy="5035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err="1" smtClean="0">
                <a:solidFill>
                  <a:srgbClr val="000000"/>
                </a:solidFill>
                <a:cs typeface="Times New Roman" pitchFamily="18" charset="0"/>
              </a:rPr>
              <a:t>Linac</a:t>
            </a:r>
            <a:r>
              <a:rPr lang="en-US" sz="1400" kern="0" dirty="0" smtClean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sz="1400" kern="0" dirty="0" err="1" smtClean="0">
                <a:solidFill>
                  <a:srgbClr val="000000"/>
                </a:solidFill>
                <a:cs typeface="Times New Roman" pitchFamily="18" charset="0"/>
              </a:rPr>
              <a:t>cooldown</a:t>
            </a:r>
            <a:endParaRPr lang="en-US" sz="1400" kern="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3" name="Rectangle 202"/>
          <p:cNvSpPr>
            <a:spLocks noChangeArrowheads="1"/>
          </p:cNvSpPr>
          <p:nvPr/>
        </p:nvSpPr>
        <p:spPr bwMode="auto">
          <a:xfrm>
            <a:off x="5288024" y="3513920"/>
            <a:ext cx="428749" cy="2881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000000"/>
                </a:solidFill>
                <a:cs typeface="Times New Roman" pitchFamily="18" charset="0"/>
              </a:rPr>
              <a:t>SA1</a:t>
            </a:r>
            <a:endParaRPr lang="de-DE" sz="1000" kern="0" dirty="0">
              <a:solidFill>
                <a:srgbClr val="000000"/>
              </a:solidFill>
            </a:endParaRPr>
          </a:p>
        </p:txBody>
      </p:sp>
      <p:sp>
        <p:nvSpPr>
          <p:cNvPr id="126" name="Rectangle 202"/>
          <p:cNvSpPr>
            <a:spLocks noChangeArrowheads="1"/>
          </p:cNvSpPr>
          <p:nvPr/>
        </p:nvSpPr>
        <p:spPr bwMode="auto">
          <a:xfrm>
            <a:off x="4350328" y="4324851"/>
            <a:ext cx="961866" cy="11850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cs typeface="Times New Roman" pitchFamily="18" charset="0"/>
              </a:rPr>
              <a:t>Initial </a:t>
            </a:r>
            <a:r>
              <a:rPr lang="en-US" sz="1200" kern="0" dirty="0" err="1" smtClean="0">
                <a:solidFill>
                  <a:srgbClr val="000000"/>
                </a:solidFill>
                <a:cs typeface="Times New Roman" pitchFamily="18" charset="0"/>
              </a:rPr>
              <a:t>linac</a:t>
            </a:r>
            <a:r>
              <a:rPr lang="en-US" sz="1200" kern="0" dirty="0" smtClean="0">
                <a:solidFill>
                  <a:srgbClr val="000000"/>
                </a:solidFill>
                <a:cs typeface="Times New Roman" pitchFamily="18" charset="0"/>
              </a:rPr>
              <a:t> com. with reduced performance</a:t>
            </a:r>
          </a:p>
        </p:txBody>
      </p:sp>
      <p:sp>
        <p:nvSpPr>
          <p:cNvPr id="127" name="Rectangle 202"/>
          <p:cNvSpPr>
            <a:spLocks noChangeArrowheads="1"/>
          </p:cNvSpPr>
          <p:nvPr/>
        </p:nvSpPr>
        <p:spPr bwMode="auto">
          <a:xfrm>
            <a:off x="6833280" y="3519946"/>
            <a:ext cx="883920" cy="5036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000000"/>
                </a:solidFill>
                <a:cs typeface="Times New Roman" pitchFamily="18" charset="0"/>
              </a:rPr>
              <a:t>Start user operation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kern="0" dirty="0" smtClean="0">
                <a:solidFill>
                  <a:srgbClr val="000000"/>
                </a:solidFill>
              </a:rPr>
              <a:t/>
            </a:r>
            <a:br>
              <a:rPr lang="de-DE" sz="1000" kern="0" dirty="0" smtClean="0">
                <a:solidFill>
                  <a:srgbClr val="000000"/>
                </a:solidFill>
              </a:rPr>
            </a:br>
            <a:r>
              <a:rPr lang="en-US" sz="1000" b="1" kern="0" dirty="0" smtClean="0">
                <a:solidFill>
                  <a:srgbClr val="00A6EB"/>
                </a:solidFill>
                <a:cs typeface="Times New Roman" pitchFamily="18" charset="0"/>
              </a:rPr>
              <a:t/>
            </a:r>
            <a:br>
              <a:rPr lang="en-US" sz="1000" b="1" kern="0" dirty="0" smtClean="0">
                <a:solidFill>
                  <a:srgbClr val="00A6EB"/>
                </a:solidFill>
                <a:cs typeface="Times New Roman" pitchFamily="18" charset="0"/>
              </a:rPr>
            </a:br>
            <a:r>
              <a:rPr lang="de-DE" sz="1000" kern="0" dirty="0" smtClean="0">
                <a:solidFill>
                  <a:srgbClr val="000000"/>
                </a:solidFill>
              </a:rPr>
              <a:t/>
            </a:r>
            <a:br>
              <a:rPr lang="de-DE" sz="1000" kern="0" dirty="0" smtClean="0">
                <a:solidFill>
                  <a:srgbClr val="000000"/>
                </a:solidFill>
              </a:rPr>
            </a:br>
            <a:endParaRPr lang="de-DE" sz="1000" kern="0" dirty="0">
              <a:solidFill>
                <a:srgbClr val="000000"/>
              </a:solidFill>
            </a:endParaRPr>
          </a:p>
        </p:txBody>
      </p:sp>
      <p:sp>
        <p:nvSpPr>
          <p:cNvPr id="128" name="Rectangle 202"/>
          <p:cNvSpPr>
            <a:spLocks noChangeArrowheads="1"/>
          </p:cNvSpPr>
          <p:nvPr/>
        </p:nvSpPr>
        <p:spPr bwMode="auto">
          <a:xfrm>
            <a:off x="7838169" y="3513920"/>
            <a:ext cx="1102832" cy="503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261748"/>
                </a:solidFill>
                <a:cs typeface="Times New Roman" pitchFamily="18" charset="0"/>
              </a:rPr>
              <a:t>F</a:t>
            </a:r>
            <a:r>
              <a:rPr lang="en-US" sz="1400" kern="0" dirty="0" err="1" smtClean="0">
                <a:solidFill>
                  <a:srgbClr val="261748"/>
                </a:solidFill>
                <a:cs typeface="Times New Roman" pitchFamily="18" charset="0"/>
              </a:rPr>
              <a:t>ull</a:t>
            </a:r>
            <a:r>
              <a:rPr lang="en-US" sz="1400" kern="0" dirty="0" smtClean="0">
                <a:solidFill>
                  <a:srgbClr val="261748"/>
                </a:solidFill>
                <a:cs typeface="Times New Roman" pitchFamily="18" charset="0"/>
              </a:rPr>
              <a:t> TDR performance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kern="0" dirty="0" smtClean="0">
                <a:solidFill>
                  <a:srgbClr val="000000"/>
                </a:solidFill>
              </a:rPr>
              <a:t/>
            </a:r>
            <a:br>
              <a:rPr lang="de-DE" sz="1000" kern="0" dirty="0" smtClean="0">
                <a:solidFill>
                  <a:srgbClr val="000000"/>
                </a:solidFill>
              </a:rPr>
            </a:br>
            <a:r>
              <a:rPr lang="en-US" sz="1000" b="1" kern="0" dirty="0" smtClean="0">
                <a:solidFill>
                  <a:srgbClr val="00A6EB"/>
                </a:solidFill>
                <a:cs typeface="Times New Roman" pitchFamily="18" charset="0"/>
              </a:rPr>
              <a:t/>
            </a:r>
            <a:br>
              <a:rPr lang="en-US" sz="1000" b="1" kern="0" dirty="0" smtClean="0">
                <a:solidFill>
                  <a:srgbClr val="00A6EB"/>
                </a:solidFill>
                <a:cs typeface="Times New Roman" pitchFamily="18" charset="0"/>
              </a:rPr>
            </a:br>
            <a:r>
              <a:rPr lang="de-DE" sz="1000" kern="0" dirty="0" smtClean="0">
                <a:solidFill>
                  <a:srgbClr val="000000"/>
                </a:solidFill>
              </a:rPr>
              <a:t/>
            </a:r>
            <a:br>
              <a:rPr lang="de-DE" sz="1000" kern="0" dirty="0" smtClean="0">
                <a:solidFill>
                  <a:srgbClr val="000000"/>
                </a:solidFill>
              </a:rPr>
            </a:br>
            <a:endParaRPr lang="de-DE" sz="1000" kern="0" dirty="0">
              <a:solidFill>
                <a:srgbClr val="000000"/>
              </a:solidFill>
            </a:endParaRPr>
          </a:p>
        </p:txBody>
      </p:sp>
      <p:sp>
        <p:nvSpPr>
          <p:cNvPr id="129" name="Rectangle 202"/>
          <p:cNvSpPr>
            <a:spLocks noChangeArrowheads="1"/>
          </p:cNvSpPr>
          <p:nvPr/>
        </p:nvSpPr>
        <p:spPr bwMode="auto">
          <a:xfrm>
            <a:off x="5334023" y="4324851"/>
            <a:ext cx="3194647" cy="1182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cs typeface="Times New Roman" pitchFamily="18" charset="0"/>
              </a:rPr>
              <a:t>Continued accelerator com. to full performance (high beam power, bunch length flexibility, multiple bunch properties per </a:t>
            </a:r>
            <a:r>
              <a:rPr lang="en-US" sz="1200" kern="0" dirty="0" err="1" smtClean="0">
                <a:solidFill>
                  <a:srgbClr val="000000"/>
                </a:solidFill>
                <a:cs typeface="Times New Roman" pitchFamily="18" charset="0"/>
              </a:rPr>
              <a:t>rf</a:t>
            </a:r>
            <a:r>
              <a:rPr lang="en-US" sz="1200" kern="0" dirty="0" smtClean="0">
                <a:solidFill>
                  <a:srgbClr val="000000"/>
                </a:solidFill>
                <a:cs typeface="Times New Roman" pitchFamily="18" charset="0"/>
              </a:rPr>
              <a:t>-pulse, full wavelength </a:t>
            </a:r>
            <a:r>
              <a:rPr lang="en-US" sz="1200" kern="0" dirty="0" err="1" smtClean="0">
                <a:solidFill>
                  <a:srgbClr val="000000"/>
                </a:solidFill>
                <a:cs typeface="Times New Roman" pitchFamily="18" charset="0"/>
              </a:rPr>
              <a:t>tuneability</a:t>
            </a:r>
            <a:r>
              <a:rPr lang="en-US" sz="1200" kern="0" dirty="0" smtClean="0">
                <a:solidFill>
                  <a:srgbClr val="000000"/>
                </a:solidFill>
                <a:cs typeface="Times New Roman" pitchFamily="18" charset="0"/>
              </a:rPr>
              <a:t>, ….)</a:t>
            </a:r>
            <a:endParaRPr lang="de-DE" sz="1000" kern="0" dirty="0">
              <a:solidFill>
                <a:srgbClr val="000000"/>
              </a:solidFill>
            </a:endParaRPr>
          </a:p>
        </p:txBody>
      </p:sp>
      <p:sp>
        <p:nvSpPr>
          <p:cNvPr id="130" name="Rectangle 202"/>
          <p:cNvSpPr>
            <a:spLocks noChangeArrowheads="1"/>
          </p:cNvSpPr>
          <p:nvPr/>
        </p:nvSpPr>
        <p:spPr bwMode="auto">
          <a:xfrm>
            <a:off x="5334023" y="5544008"/>
            <a:ext cx="3194648" cy="3619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cs typeface="Times New Roman" pitchFamily="18" charset="0"/>
              </a:rPr>
              <a:t>Beam line and experiment com.</a:t>
            </a:r>
            <a:endParaRPr lang="de-DE" sz="1000" kern="0" dirty="0">
              <a:solidFill>
                <a:srgbClr val="000000"/>
              </a:solidFill>
            </a:endParaRPr>
          </a:p>
        </p:txBody>
      </p:sp>
      <p:pic>
        <p:nvPicPr>
          <p:cNvPr id="13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75" y="1299303"/>
            <a:ext cx="8828791" cy="160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2" name="Straight Connector 131"/>
          <p:cNvCxnSpPr/>
          <p:nvPr/>
        </p:nvCxnSpPr>
        <p:spPr bwMode="auto">
          <a:xfrm>
            <a:off x="819022" y="1592690"/>
            <a:ext cx="340082" cy="1491072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Straight Connector 132"/>
          <p:cNvCxnSpPr/>
          <p:nvPr/>
        </p:nvCxnSpPr>
        <p:spPr bwMode="auto">
          <a:xfrm>
            <a:off x="886691" y="1592690"/>
            <a:ext cx="1704087" cy="1524310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4" name="Straight Connector 133"/>
          <p:cNvCxnSpPr>
            <a:endCxn id="152" idx="0"/>
          </p:cNvCxnSpPr>
          <p:nvPr/>
        </p:nvCxnSpPr>
        <p:spPr bwMode="auto">
          <a:xfrm>
            <a:off x="2528295" y="1800420"/>
            <a:ext cx="1669262" cy="1296235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Straight Connector 134"/>
          <p:cNvCxnSpPr/>
          <p:nvPr/>
        </p:nvCxnSpPr>
        <p:spPr bwMode="auto">
          <a:xfrm>
            <a:off x="5195455" y="2101141"/>
            <a:ext cx="93593" cy="1015859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Straight Connector 135"/>
          <p:cNvCxnSpPr/>
          <p:nvPr/>
        </p:nvCxnSpPr>
        <p:spPr bwMode="auto">
          <a:xfrm flipH="1">
            <a:off x="5535672" y="2202873"/>
            <a:ext cx="203964" cy="914127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Straight Connector 136"/>
          <p:cNvCxnSpPr/>
          <p:nvPr/>
        </p:nvCxnSpPr>
        <p:spPr bwMode="auto">
          <a:xfrm flipH="1">
            <a:off x="5895060" y="2154382"/>
            <a:ext cx="62569" cy="962618"/>
          </a:xfrm>
          <a:prstGeom prst="line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9" name="Rectangle 202"/>
          <p:cNvSpPr>
            <a:spLocks noChangeArrowheads="1"/>
          </p:cNvSpPr>
          <p:nvPr/>
        </p:nvSpPr>
        <p:spPr bwMode="auto">
          <a:xfrm>
            <a:off x="5288024" y="3833523"/>
            <a:ext cx="1464352" cy="2881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6000" rIns="0" bIns="36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en-US" sz="1400" kern="0" baseline="30000" dirty="0" smtClean="0">
                <a:solidFill>
                  <a:srgbClr val="000000"/>
                </a:solidFill>
                <a:cs typeface="Times New Roman" pitchFamily="18" charset="0"/>
              </a:rPr>
              <a:t>st</a:t>
            </a:r>
            <a:r>
              <a:rPr lang="en-US" sz="1400" kern="0" dirty="0" smtClean="0">
                <a:solidFill>
                  <a:srgbClr val="000000"/>
                </a:solidFill>
                <a:cs typeface="Times New Roman" pitchFamily="18" charset="0"/>
              </a:rPr>
              <a:t> lasing possible</a:t>
            </a:r>
          </a:p>
        </p:txBody>
      </p:sp>
      <p:sp>
        <p:nvSpPr>
          <p:cNvPr id="170" name="Rectangle 202"/>
          <p:cNvSpPr>
            <a:spLocks noChangeArrowheads="1"/>
          </p:cNvSpPr>
          <p:nvPr/>
        </p:nvSpPr>
        <p:spPr bwMode="auto">
          <a:xfrm>
            <a:off x="5809707" y="3513920"/>
            <a:ext cx="428749" cy="2881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000000"/>
                </a:solidFill>
                <a:cs typeface="Times New Roman" pitchFamily="18" charset="0"/>
              </a:rPr>
              <a:t>SA3</a:t>
            </a:r>
            <a:endParaRPr lang="de-DE" sz="1000" kern="0" dirty="0">
              <a:solidFill>
                <a:srgbClr val="000000"/>
              </a:solidFill>
            </a:endParaRPr>
          </a:p>
        </p:txBody>
      </p:sp>
      <p:sp>
        <p:nvSpPr>
          <p:cNvPr id="171" name="Rectangle 202"/>
          <p:cNvSpPr>
            <a:spLocks noChangeArrowheads="1"/>
          </p:cNvSpPr>
          <p:nvPr/>
        </p:nvSpPr>
        <p:spPr bwMode="auto">
          <a:xfrm>
            <a:off x="6323627" y="3513920"/>
            <a:ext cx="428749" cy="2881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000000"/>
                </a:solidFill>
                <a:cs typeface="Times New Roman" pitchFamily="18" charset="0"/>
              </a:rPr>
              <a:t>SA2</a:t>
            </a:r>
            <a:endParaRPr lang="de-DE" sz="1000" kern="0" dirty="0">
              <a:solidFill>
                <a:srgbClr val="000000"/>
              </a:solidFill>
            </a:endParaRPr>
          </a:p>
        </p:txBody>
      </p:sp>
      <p:sp>
        <p:nvSpPr>
          <p:cNvPr id="41" name="Rectangle 202"/>
          <p:cNvSpPr>
            <a:spLocks noChangeArrowheads="1"/>
          </p:cNvSpPr>
          <p:nvPr/>
        </p:nvSpPr>
        <p:spPr bwMode="auto">
          <a:xfrm>
            <a:off x="1159104" y="4324851"/>
            <a:ext cx="1358417" cy="11751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261748"/>
                </a:solidFill>
                <a:cs typeface="Times New Roman" pitchFamily="18" charset="0"/>
              </a:rPr>
              <a:t>Gun and injector laser com.</a:t>
            </a:r>
          </a:p>
        </p:txBody>
      </p:sp>
      <p:sp>
        <p:nvSpPr>
          <p:cNvPr id="42" name="Rectangle 202"/>
          <p:cNvSpPr>
            <a:spLocks noChangeArrowheads="1"/>
          </p:cNvSpPr>
          <p:nvPr/>
        </p:nvSpPr>
        <p:spPr bwMode="auto">
          <a:xfrm>
            <a:off x="6180766" y="5951226"/>
            <a:ext cx="2347905" cy="4816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cs typeface="Times New Roman" pitchFamily="18" charset="0"/>
              </a:rPr>
              <a:t>. First user operation</a:t>
            </a:r>
            <a:endParaRPr lang="de-DE" sz="1000" kern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95" y="4332471"/>
            <a:ext cx="436063" cy="117519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noAutofit/>
          </a:bodyPr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2400" dirty="0" smtClean="0">
                <a:solidFill>
                  <a:srgbClr val="261748"/>
                </a:solidFill>
              </a:rPr>
              <a:t>e</a:t>
            </a:r>
            <a:r>
              <a:rPr lang="en-US" sz="2400" baseline="30000" dirty="0" smtClean="0">
                <a:solidFill>
                  <a:srgbClr val="261748"/>
                </a:solidFill>
              </a:rPr>
              <a:t>-</a:t>
            </a:r>
            <a:endParaRPr lang="en-US" sz="2400" dirty="0">
              <a:solidFill>
                <a:srgbClr val="261748"/>
              </a:solidFill>
            </a:endParaRPr>
          </a:p>
        </p:txBody>
      </p:sp>
      <p:pic>
        <p:nvPicPr>
          <p:cNvPr id="46" name="图片 8" descr="Fig56_SingleshotExptSetup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5794" y="5951227"/>
            <a:ext cx="435555" cy="48167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5795" y="5544008"/>
            <a:ext cx="436064" cy="3619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tIns="0" rtlCol="0" anchor="ctr">
            <a:noAutofit/>
          </a:bodyPr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261748"/>
                </a:solidFill>
                <a:latin typeface="Symbol" panose="05050102010706020507" pitchFamily="18" charset="2"/>
              </a:rPr>
              <a:t>g</a:t>
            </a:r>
            <a:endParaRPr lang="en-US" sz="2400" b="1" dirty="0">
              <a:solidFill>
                <a:srgbClr val="261748"/>
              </a:solidFill>
              <a:latin typeface="Symbol" panose="05050102010706020507" pitchFamily="18" charset="2"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5277554" y="3100614"/>
            <a:ext cx="2160000" cy="322750"/>
          </a:xfrm>
          <a:prstGeom prst="rect">
            <a:avLst/>
          </a:prstGeom>
          <a:solidFill>
            <a:srgbClr val="BBE0E3">
              <a:lumMod val="75000"/>
              <a:alpha val="80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indent="55563" defTabSz="3984625" eaLnBrk="1" hangingPunct="1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515151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40144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REGAE - R</a:t>
            </a:r>
            <a:r>
              <a:rPr lang="en-US" b="0" dirty="0"/>
              <a:t>elativistic </a:t>
            </a:r>
            <a:r>
              <a:rPr lang="en-US" dirty="0"/>
              <a:t>E</a:t>
            </a:r>
            <a:r>
              <a:rPr lang="en-US" b="0" dirty="0"/>
              <a:t>lectron </a:t>
            </a:r>
            <a:r>
              <a:rPr lang="en-US" dirty="0"/>
              <a:t>G</a:t>
            </a:r>
            <a:r>
              <a:rPr lang="en-US" b="0" dirty="0"/>
              <a:t>un for </a:t>
            </a:r>
            <a:r>
              <a:rPr lang="en-US" dirty="0"/>
              <a:t>A</a:t>
            </a:r>
            <a:r>
              <a:rPr lang="en-US" b="0" dirty="0"/>
              <a:t>tomic </a:t>
            </a:r>
            <a:r>
              <a:rPr lang="en-US" dirty="0"/>
              <a:t>E</a:t>
            </a:r>
            <a:r>
              <a:rPr lang="en-US" b="0" dirty="0"/>
              <a:t>xploration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3104" y="881258"/>
            <a:ext cx="8777774" cy="3565974"/>
          </a:xfrm>
        </p:spPr>
        <p:txBody>
          <a:bodyPr/>
          <a:lstStyle/>
          <a:p>
            <a:r>
              <a:rPr lang="en-US" b="1" dirty="0" smtClean="0"/>
              <a:t>E</a:t>
            </a:r>
            <a:r>
              <a:rPr lang="en-US" dirty="0" smtClean="0"/>
              <a:t>lectron </a:t>
            </a:r>
            <a:r>
              <a:rPr lang="en-US" dirty="0"/>
              <a:t>source for time resolved electron diffraction </a:t>
            </a:r>
            <a:r>
              <a:rPr lang="en-US" dirty="0" smtClean="0"/>
              <a:t>experiments	</a:t>
            </a:r>
            <a:r>
              <a:rPr lang="en-US" sz="1600" dirty="0" smtClean="0"/>
              <a:t>Prof</a:t>
            </a:r>
            <a:r>
              <a:rPr lang="en-US" sz="1600" dirty="0"/>
              <a:t>. Dwayne </a:t>
            </a:r>
            <a:r>
              <a:rPr lang="en-US" sz="1600" dirty="0" smtClean="0"/>
              <a:t>Miller, </a:t>
            </a:r>
            <a:r>
              <a:rPr lang="en-US" sz="1600" b="1" dirty="0" smtClean="0"/>
              <a:t>CFEL</a:t>
            </a:r>
            <a:endParaRPr lang="en-US" dirty="0"/>
          </a:p>
          <a:p>
            <a:pPr lvl="1"/>
            <a:r>
              <a:rPr lang="en-US" dirty="0" smtClean="0"/>
              <a:t>Coherence length of electron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Typical diffraction pattern</a:t>
            </a:r>
          </a:p>
          <a:p>
            <a:pPr lvl="1"/>
            <a:r>
              <a:rPr lang="en-US" dirty="0" smtClean="0"/>
              <a:t>In pump-probe configuration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" name="Picture 10" descr="CFEL is a cooperation of the three independent organisations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2411" y="1305955"/>
            <a:ext cx="1080816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244701"/>
              </p:ext>
            </p:extLst>
          </p:nvPr>
        </p:nvGraphicFramePr>
        <p:xfrm>
          <a:off x="2195703" y="1966240"/>
          <a:ext cx="15367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4" imgW="1536700" imgH="927100" progId="Equation.DSMT4">
                  <p:embed/>
                </p:oleObj>
              </mc:Choice>
              <mc:Fallback>
                <p:oleObj name="Equation" r:id="rId4" imgW="1536700" imgH="927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03" y="1966240"/>
                        <a:ext cx="15367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550468"/>
              </p:ext>
            </p:extLst>
          </p:nvPr>
        </p:nvGraphicFramePr>
        <p:xfrm>
          <a:off x="3956896" y="1953419"/>
          <a:ext cx="1348340" cy="247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6" imgW="3314700" imgH="609600" progId="Equation.DSMT4">
                  <p:embed/>
                </p:oleObj>
              </mc:Choice>
              <mc:Fallback>
                <p:oleObj name="Equation" r:id="rId6" imgW="3314700" imgH="609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896" y="1953419"/>
                        <a:ext cx="1348340" cy="247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 bwMode="auto">
          <a:xfrm>
            <a:off x="4281209" y="2257049"/>
            <a:ext cx="500932" cy="26239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9325" y="2516644"/>
            <a:ext cx="1872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4850">
              <a:tabLst>
                <a:tab pos="1619250" algn="l"/>
              </a:tabLst>
            </a:pPr>
            <a:r>
              <a:rPr lang="en-US" sz="1000" dirty="0" err="1" smtClean="0"/>
              <a:t>Lc</a:t>
            </a:r>
            <a:r>
              <a:rPr lang="en-US" sz="1000" dirty="0" smtClean="0"/>
              <a:t> ~ 10 </a:t>
            </a:r>
            <a:r>
              <a:rPr lang="en-US" sz="1000" dirty="0" smtClean="0"/>
              <a:t>nm </a:t>
            </a:r>
            <a:r>
              <a:rPr lang="en-US" sz="1000" dirty="0" smtClean="0"/>
              <a:t>for </a:t>
            </a:r>
            <a:r>
              <a:rPr lang="en-US" sz="1000" dirty="0" smtClean="0"/>
              <a:t>solid states</a:t>
            </a:r>
          </a:p>
          <a:p>
            <a:pPr defTabSz="1619250">
              <a:tabLst>
                <a:tab pos="1619250" algn="l"/>
              </a:tabLst>
            </a:pPr>
            <a:r>
              <a:rPr lang="en-US" sz="1000" dirty="0" err="1" smtClean="0"/>
              <a:t>Lc</a:t>
            </a:r>
            <a:r>
              <a:rPr lang="en-US" sz="1000" dirty="0" smtClean="0"/>
              <a:t> ~ 30 </a:t>
            </a:r>
            <a:r>
              <a:rPr lang="en-US" sz="1000" dirty="0" smtClean="0"/>
              <a:t>nm </a:t>
            </a:r>
            <a:r>
              <a:rPr lang="en-US" sz="1000" dirty="0" smtClean="0"/>
              <a:t>length </a:t>
            </a:r>
            <a:r>
              <a:rPr lang="en-US" sz="1000" dirty="0"/>
              <a:t>for </a:t>
            </a:r>
            <a:r>
              <a:rPr lang="en-US" sz="1000" dirty="0" smtClean="0"/>
              <a:t>proteins</a:t>
            </a:r>
            <a:endParaRPr lang="en-US" sz="1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751632" y="2157412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ym typeface="Symbol"/>
              </a:rPr>
              <a:t></a:t>
            </a:r>
            <a:r>
              <a:rPr lang="de-DE" sz="2000" b="1" baseline="-25000" dirty="0" smtClean="0">
                <a:sym typeface="Symbol"/>
              </a:rPr>
              <a:t>n</a:t>
            </a:r>
            <a:r>
              <a:rPr lang="de-DE" sz="2000" b="1" dirty="0" smtClean="0">
                <a:sym typeface="Symbol"/>
              </a:rPr>
              <a:t> ~ 10 </a:t>
            </a:r>
            <a:r>
              <a:rPr lang="de-DE" sz="2000" b="1" dirty="0" err="1" smtClean="0">
                <a:sym typeface="Symbol"/>
              </a:rPr>
              <a:t>nm</a:t>
            </a:r>
            <a:endParaRPr lang="de-DE" sz="2000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58" y="2864569"/>
            <a:ext cx="1779134" cy="130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02746" y="4173631"/>
            <a:ext cx="250651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900" dirty="0" smtClean="0"/>
              <a:t>Dwayne Miller et al. Nature 468, Nov. 2010</a:t>
            </a:r>
            <a:endParaRPr lang="de-DE" sz="9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72" y="3612940"/>
            <a:ext cx="3054106" cy="83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86713" y="4622154"/>
            <a:ext cx="8449443" cy="1917280"/>
            <a:chOff x="286713" y="4447232"/>
            <a:chExt cx="8449443" cy="1917280"/>
          </a:xfrm>
        </p:grpSpPr>
        <p:pic>
          <p:nvPicPr>
            <p:cNvPr id="20" name="Picture 2" descr="U:\Presentations DESY\20150623_Wismar\SimulationandtheoryPIC_ger.png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078" y="4447232"/>
              <a:ext cx="3687078" cy="191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Inhaltsplatzhalter 2"/>
            <p:cNvSpPr txBox="1">
              <a:spLocks/>
            </p:cNvSpPr>
            <p:nvPr/>
          </p:nvSpPr>
          <p:spPr bwMode="auto">
            <a:xfrm>
              <a:off x="286713" y="4447232"/>
              <a:ext cx="4682852" cy="729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65113" indent="-265113" algn="l" rtl="0" eaLnBrk="1" fontAlgn="base" hangingPunct="1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184150" algn="l" rtl="0" eaLnBrk="1" fontAlgn="base" hangingPunct="1">
                <a:spcBef>
                  <a:spcPct val="0"/>
                </a:spcBef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1236663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+mn-lt"/>
                </a:defRPr>
              </a:lvl3pPr>
              <a:lvl4pPr marL="1644650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kern="0" dirty="0" smtClean="0"/>
                <a:t>External injection in plasma bubble:</a:t>
              </a:r>
            </a:p>
            <a:p>
              <a:pPr lvl="1"/>
              <a:r>
                <a:rPr lang="en-US" sz="1400" kern="0" dirty="0" smtClean="0"/>
                <a:t>Laser Plasma Wakefield Acceleration</a:t>
              </a:r>
            </a:p>
            <a:p>
              <a:pPr lvl="1"/>
              <a:r>
                <a:rPr lang="en-US" sz="1400" kern="0" dirty="0" smtClean="0"/>
                <a:t>Florian </a:t>
              </a:r>
              <a:r>
                <a:rPr lang="en-US" sz="1400" kern="0" dirty="0" err="1" smtClean="0"/>
                <a:t>Grüner</a:t>
              </a:r>
              <a:r>
                <a:rPr lang="en-US" sz="1400" kern="0" dirty="0" smtClean="0"/>
                <a:t> und Andreas Meyer CFEL</a:t>
              </a:r>
              <a:endParaRPr lang="en-US" kern="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952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REGAE stability: Temperature control of acc. structures </a:t>
            </a:r>
            <a:endParaRPr lang="en-US" dirty="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025882" y="1049848"/>
            <a:ext cx="4004645" cy="3151215"/>
            <a:chOff x="125" y="748"/>
            <a:chExt cx="4840" cy="351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1" t="6434" b="-6434"/>
            <a:stretch/>
          </p:blipFill>
          <p:spPr bwMode="auto">
            <a:xfrm>
              <a:off x="427" y="748"/>
              <a:ext cx="4538" cy="3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125" y="3001"/>
              <a:ext cx="1212" cy="1073"/>
            </a:xfrm>
            <a:custGeom>
              <a:avLst/>
              <a:gdLst>
                <a:gd name="T0" fmla="*/ 1068 w 1212"/>
                <a:gd name="T1" fmla="*/ 25 h 1073"/>
                <a:gd name="T2" fmla="*/ 1199 w 1212"/>
                <a:gd name="T3" fmla="*/ 95 h 1073"/>
                <a:gd name="T4" fmla="*/ 1212 w 1212"/>
                <a:gd name="T5" fmla="*/ 228 h 1073"/>
                <a:gd name="T6" fmla="*/ 1133 w 1212"/>
                <a:gd name="T7" fmla="*/ 869 h 1073"/>
                <a:gd name="T8" fmla="*/ 747 w 1212"/>
                <a:gd name="T9" fmla="*/ 1037 h 1073"/>
                <a:gd name="T10" fmla="*/ 0 w 1212"/>
                <a:gd name="T11" fmla="*/ 1073 h 1073"/>
                <a:gd name="T12" fmla="*/ 9 w 1212"/>
                <a:gd name="T13" fmla="*/ 714 h 1073"/>
                <a:gd name="T14" fmla="*/ 1029 w 1212"/>
                <a:gd name="T15" fmla="*/ 0 h 1073"/>
                <a:gd name="T16" fmla="*/ 1068 w 1212"/>
                <a:gd name="T17" fmla="*/ 25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2" h="1073">
                  <a:moveTo>
                    <a:pt x="1068" y="25"/>
                  </a:moveTo>
                  <a:lnTo>
                    <a:pt x="1199" y="95"/>
                  </a:lnTo>
                  <a:lnTo>
                    <a:pt x="1212" y="228"/>
                  </a:lnTo>
                  <a:lnTo>
                    <a:pt x="1133" y="869"/>
                  </a:lnTo>
                  <a:lnTo>
                    <a:pt x="747" y="1037"/>
                  </a:lnTo>
                  <a:lnTo>
                    <a:pt x="0" y="1073"/>
                  </a:lnTo>
                  <a:lnTo>
                    <a:pt x="9" y="714"/>
                  </a:lnTo>
                  <a:lnTo>
                    <a:pt x="1029" y="0"/>
                  </a:lnTo>
                  <a:lnTo>
                    <a:pt x="1068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898" y="3458"/>
              <a:ext cx="1179" cy="774"/>
            </a:xfrm>
            <a:custGeom>
              <a:avLst/>
              <a:gdLst>
                <a:gd name="T0" fmla="*/ 1041 w 1179"/>
                <a:gd name="T1" fmla="*/ 0 h 774"/>
                <a:gd name="T2" fmla="*/ 1179 w 1179"/>
                <a:gd name="T3" fmla="*/ 76 h 774"/>
                <a:gd name="T4" fmla="*/ 1179 w 1179"/>
                <a:gd name="T5" fmla="*/ 627 h 774"/>
                <a:gd name="T6" fmla="*/ 37 w 1179"/>
                <a:gd name="T7" fmla="*/ 774 h 774"/>
                <a:gd name="T8" fmla="*/ 0 w 1179"/>
                <a:gd name="T9" fmla="*/ 558 h 774"/>
                <a:gd name="T10" fmla="*/ 1041 w 1179"/>
                <a:gd name="T11" fmla="*/ 0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9" h="774">
                  <a:moveTo>
                    <a:pt x="1041" y="0"/>
                  </a:moveTo>
                  <a:lnTo>
                    <a:pt x="1179" y="76"/>
                  </a:lnTo>
                  <a:lnTo>
                    <a:pt x="1179" y="627"/>
                  </a:lnTo>
                  <a:lnTo>
                    <a:pt x="37" y="774"/>
                  </a:lnTo>
                  <a:lnTo>
                    <a:pt x="0" y="558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6" y="1019197"/>
            <a:ext cx="1996692" cy="266225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32" y="4372900"/>
            <a:ext cx="2417833" cy="183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87" y="4358863"/>
            <a:ext cx="2512122" cy="184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8385" y="4804509"/>
            <a:ext cx="1911358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RF-Gun Cavity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 GHz S-Band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Gradient on cathode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≥ 110MV/m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50 Hz rep 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~5 µs </a:t>
            </a:r>
            <a:r>
              <a:rPr lang="en-US" sz="1000" kern="0" dirty="0" smtClean="0">
                <a:solidFill>
                  <a:sysClr val="windowText" lastClr="000000"/>
                </a:solidFill>
                <a:cs typeface="Arial" pitchFamily="34" charset="0"/>
              </a:rPr>
              <a:t>pulse </a:t>
            </a:r>
            <a:r>
              <a:rPr lang="en-US" sz="1000" kern="0" dirty="0" smtClean="0">
                <a:solidFill>
                  <a:sysClr val="windowText" lastClr="000000"/>
                </a:solidFill>
                <a:cs typeface="Arial" pitchFamily="34" charset="0"/>
              </a:rPr>
              <a:t>length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640979" y="4919924"/>
            <a:ext cx="132729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None/>
            </a:pPr>
            <a:r>
              <a:rPr kumimoji="0" lang="en-US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Buncher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lang="en-US" sz="1000" b="1" kern="0" dirty="0" smtClean="0">
                <a:solidFill>
                  <a:sysClr val="windowText" lastClr="000000"/>
                </a:solidFill>
              </a:rPr>
              <a:t>Cavity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 GHz S-Band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4-cells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average </a:t>
            </a:r>
            <a:r>
              <a:rPr lang="en-US" sz="1000" kern="0" dirty="0" smtClean="0">
                <a:solidFill>
                  <a:sysClr val="windowText" lastClr="000000"/>
                </a:solidFill>
              </a:rPr>
              <a:t>gradient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~15-20 MV/m</a:t>
            </a:r>
          </a:p>
        </p:txBody>
      </p:sp>
      <p:pic>
        <p:nvPicPr>
          <p:cNvPr id="14" name="Picture 13" descr="bunch_length_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 b="1058"/>
          <a:stretch/>
        </p:blipFill>
        <p:spPr bwMode="auto">
          <a:xfrm>
            <a:off x="6763673" y="2590925"/>
            <a:ext cx="2264370" cy="1483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030527" y="2390137"/>
            <a:ext cx="13272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None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Velocity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itchFamily="34" charset="0"/>
              </a:rPr>
              <a:t> bunching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7206172" y="2846717"/>
            <a:ext cx="0" cy="21886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7" name="Group 16"/>
          <p:cNvGrpSpPr/>
          <p:nvPr/>
        </p:nvGrpSpPr>
        <p:grpSpPr>
          <a:xfrm>
            <a:off x="7974866" y="3178835"/>
            <a:ext cx="748665" cy="700929"/>
            <a:chOff x="141543" y="195194"/>
            <a:chExt cx="749300" cy="701426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141543" y="195194"/>
              <a:ext cx="749300" cy="403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66FF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10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7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fs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Times New Roman"/>
                </a:rPr>
                <a:t> 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</a:endParaRPr>
            </a:p>
          </p:txBody>
        </p:sp>
        <p:cxnSp>
          <p:nvCxnSpPr>
            <p:cNvPr id="19" name="Line 18"/>
            <p:cNvCxnSpPr/>
            <p:nvPr/>
          </p:nvCxnSpPr>
          <p:spPr bwMode="auto">
            <a:xfrm>
              <a:off x="352425" y="457200"/>
              <a:ext cx="31750" cy="439420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302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REGAE - R</a:t>
            </a:r>
            <a:r>
              <a:rPr lang="en-US" b="0" dirty="0"/>
              <a:t>elativistic </a:t>
            </a:r>
            <a:r>
              <a:rPr lang="en-US" dirty="0"/>
              <a:t>E</a:t>
            </a:r>
            <a:r>
              <a:rPr lang="en-US" b="0" dirty="0"/>
              <a:t>lectron </a:t>
            </a:r>
            <a:r>
              <a:rPr lang="en-US" dirty="0"/>
              <a:t>G</a:t>
            </a:r>
            <a:r>
              <a:rPr lang="en-US" b="0" dirty="0"/>
              <a:t>un for </a:t>
            </a:r>
            <a:r>
              <a:rPr lang="en-US" dirty="0"/>
              <a:t>A</a:t>
            </a:r>
            <a:r>
              <a:rPr lang="en-US" b="0" dirty="0"/>
              <a:t>tomic </a:t>
            </a:r>
            <a:r>
              <a:rPr lang="en-US" dirty="0"/>
              <a:t>E</a:t>
            </a:r>
            <a:r>
              <a:rPr lang="en-US" b="0" dirty="0"/>
              <a:t>xploration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299" y="951578"/>
            <a:ext cx="4491093" cy="543267"/>
          </a:xfrm>
        </p:spPr>
        <p:txBody>
          <a:bodyPr/>
          <a:lstStyle/>
          <a:p>
            <a:r>
              <a:rPr lang="en-US" dirty="0" smtClean="0"/>
              <a:t>Stability requirements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37044" y="847323"/>
            <a:ext cx="2122697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dA</a:t>
            </a:r>
            <a:r>
              <a:rPr lang="en-US" sz="2000" dirty="0" smtClean="0"/>
              <a:t>/A &lt; 0.01 %</a:t>
            </a:r>
          </a:p>
          <a:p>
            <a:r>
              <a:rPr lang="en-US" sz="2000" dirty="0" smtClean="0"/>
              <a:t>d</a:t>
            </a:r>
            <a:r>
              <a:rPr lang="el-GR" sz="2000" dirty="0" smtClean="0"/>
              <a:t>φ</a:t>
            </a:r>
            <a:r>
              <a:rPr lang="en-US" sz="2000" dirty="0" smtClean="0"/>
              <a:t>    &lt; 0.01 deg.</a:t>
            </a:r>
            <a:endParaRPr lang="en-US" sz="2000" dirty="0"/>
          </a:p>
        </p:txBody>
      </p:sp>
      <p:grpSp>
        <p:nvGrpSpPr>
          <p:cNvPr id="2059" name="Group 2058"/>
          <p:cNvGrpSpPr/>
          <p:nvPr/>
        </p:nvGrpSpPr>
        <p:grpSpPr>
          <a:xfrm>
            <a:off x="207299" y="1652248"/>
            <a:ext cx="4243853" cy="2310803"/>
            <a:chOff x="207299" y="1652248"/>
            <a:chExt cx="4243853" cy="2310803"/>
          </a:xfrm>
        </p:grpSpPr>
        <p:pic>
          <p:nvPicPr>
            <p:cNvPr id="12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83" y="2087182"/>
              <a:ext cx="2957851" cy="1875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6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449" y="2882743"/>
              <a:ext cx="1289703" cy="993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2" name="Inhaltsplatzhalter 2"/>
            <p:cNvSpPr txBox="1">
              <a:spLocks/>
            </p:cNvSpPr>
            <p:nvPr/>
          </p:nvSpPr>
          <p:spPr bwMode="auto">
            <a:xfrm>
              <a:off x="207299" y="1652248"/>
              <a:ext cx="3175735" cy="529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65113" indent="-265113" algn="l" rtl="0" eaLnBrk="1" fontAlgn="base" hangingPunct="1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184150" algn="l" rtl="0" eaLnBrk="1" fontAlgn="base" hangingPunct="1">
                <a:spcBef>
                  <a:spcPct val="0"/>
                </a:spcBef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1236663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+mn-lt"/>
                </a:defRPr>
              </a:lvl3pPr>
              <a:lvl4pPr marL="1644650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dirty="0"/>
                <a:t>RF System</a:t>
              </a:r>
            </a:p>
            <a:p>
              <a:endParaRPr lang="en-US" kern="0" dirty="0" smtClean="0"/>
            </a:p>
          </p:txBody>
        </p:sp>
      </p:grpSp>
      <p:grpSp>
        <p:nvGrpSpPr>
          <p:cNvPr id="2061" name="Group 2060"/>
          <p:cNvGrpSpPr/>
          <p:nvPr/>
        </p:nvGrpSpPr>
        <p:grpSpPr>
          <a:xfrm>
            <a:off x="207299" y="4285455"/>
            <a:ext cx="8543396" cy="2075588"/>
            <a:chOff x="207299" y="4285455"/>
            <a:chExt cx="8543396" cy="2075588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72" y="4691270"/>
              <a:ext cx="2335503" cy="1544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3" name="Picture 3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0" t="7034" r="14714" b="4465"/>
            <a:stretch/>
          </p:blipFill>
          <p:spPr>
            <a:xfrm>
              <a:off x="3988284" y="4691270"/>
              <a:ext cx="1863450" cy="1208883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 bwMode="auto">
            <a:xfrm>
              <a:off x="2441050" y="5653377"/>
              <a:ext cx="870425" cy="707666"/>
            </a:xfrm>
            <a:prstGeom prst="ellipse">
              <a:avLst/>
            </a:prstGeom>
            <a:noFill/>
            <a:ln w="28575" cap="flat" cmpd="sng" algn="ctr">
              <a:solidFill>
                <a:srgbClr val="F28E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55161" y="5456085"/>
              <a:ext cx="651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New!</a:t>
              </a:r>
              <a:endParaRPr lang="de-DE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3311475" y="5542059"/>
              <a:ext cx="651140" cy="4651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18" name="Picture 3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358" y="4691270"/>
              <a:ext cx="2769337" cy="1611367"/>
            </a:xfrm>
            <a:prstGeom prst="rect">
              <a:avLst/>
            </a:prstGeom>
          </p:spPr>
        </p:pic>
        <p:sp>
          <p:nvSpPr>
            <p:cNvPr id="2049" name="TextBox 2048"/>
            <p:cNvSpPr txBox="1"/>
            <p:nvPr/>
          </p:nvSpPr>
          <p:spPr>
            <a:xfrm>
              <a:off x="6339584" y="5375363"/>
              <a:ext cx="12754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FFFF"/>
                  </a:solidFill>
                </a:rPr>
                <a:t>T</a:t>
              </a:r>
              <a:r>
                <a:rPr lang="de-DE" sz="1200" baseline="-25000" dirty="0" smtClean="0">
                  <a:solidFill>
                    <a:srgbClr val="FFFFFF"/>
                  </a:solidFill>
                </a:rPr>
                <a:t>rms</a:t>
              </a:r>
              <a:r>
                <a:rPr lang="de-DE" sz="1200" dirty="0" smtClean="0">
                  <a:solidFill>
                    <a:srgbClr val="FFFFFF"/>
                  </a:solidFill>
                </a:rPr>
                <a:t>~380uK </a:t>
              </a:r>
              <a:r>
                <a:rPr lang="de-DE" sz="1200" dirty="0" err="1" smtClean="0">
                  <a:solidFill>
                    <a:srgbClr val="FFFFFF"/>
                  </a:solidFill>
                </a:rPr>
                <a:t>rms</a:t>
              </a:r>
              <a:endParaRPr lang="de-DE" sz="1200" dirty="0">
                <a:solidFill>
                  <a:srgbClr val="FFFFFF"/>
                </a:solidFill>
              </a:endParaRPr>
            </a:p>
          </p:txBody>
        </p:sp>
        <p:sp>
          <p:nvSpPr>
            <p:cNvPr id="327" name="Inhaltsplatzhalter 2"/>
            <p:cNvSpPr txBox="1">
              <a:spLocks/>
            </p:cNvSpPr>
            <p:nvPr/>
          </p:nvSpPr>
          <p:spPr bwMode="auto">
            <a:xfrm>
              <a:off x="207299" y="4285455"/>
              <a:ext cx="4022795" cy="529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65113" indent="-265113" algn="l" rtl="0" eaLnBrk="1" fontAlgn="base" hangingPunct="1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184150" algn="l" rtl="0" eaLnBrk="1" fontAlgn="base" hangingPunct="1">
                <a:spcBef>
                  <a:spcPct val="0"/>
                </a:spcBef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1236663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+mn-lt"/>
                </a:defRPr>
              </a:lvl3pPr>
              <a:lvl4pPr marL="1644650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dirty="0"/>
                <a:t>Cooling system for cavities</a:t>
              </a:r>
            </a:p>
            <a:p>
              <a:endParaRPr lang="en-US" kern="0" dirty="0" smtClean="0"/>
            </a:p>
          </p:txBody>
        </p:sp>
      </p:grpSp>
      <p:grpSp>
        <p:nvGrpSpPr>
          <p:cNvPr id="2060" name="Group 2059"/>
          <p:cNvGrpSpPr/>
          <p:nvPr/>
        </p:nvGrpSpPr>
        <p:grpSpPr>
          <a:xfrm>
            <a:off x="5245353" y="1652248"/>
            <a:ext cx="3572519" cy="2527496"/>
            <a:chOff x="5245353" y="1652248"/>
            <a:chExt cx="3572519" cy="2527496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818" y="2022112"/>
              <a:ext cx="3485054" cy="1865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8" name="Inhaltsplatzhalter 2"/>
            <p:cNvSpPr txBox="1">
              <a:spLocks/>
            </p:cNvSpPr>
            <p:nvPr/>
          </p:nvSpPr>
          <p:spPr bwMode="auto">
            <a:xfrm>
              <a:off x="5245353" y="1652248"/>
              <a:ext cx="3175735" cy="434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65113" indent="-265113" algn="l" rtl="0" eaLnBrk="1" fontAlgn="base" hangingPunct="1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184150" algn="l" rtl="0" eaLnBrk="1" fontAlgn="base" hangingPunct="1">
                <a:spcBef>
                  <a:spcPct val="0"/>
                </a:spcBef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1236663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+mn-lt"/>
                </a:defRPr>
              </a:lvl3pPr>
              <a:lvl4pPr marL="1644650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dirty="0" smtClean="0"/>
                <a:t>LLRF</a:t>
              </a:r>
              <a:endParaRPr lang="en-US" dirty="0"/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5899274" y="3902745"/>
              <a:ext cx="2765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</a:rPr>
                <a:t>d</a:t>
              </a:r>
              <a:r>
                <a:rPr lang="el-GR" sz="1200" dirty="0">
                  <a:solidFill>
                    <a:srgbClr val="00B050"/>
                  </a:solidFill>
                </a:rPr>
                <a:t>φ</a:t>
              </a:r>
              <a:r>
                <a:rPr lang="en-US" sz="1200" dirty="0">
                  <a:solidFill>
                    <a:srgbClr val="00B050"/>
                  </a:solidFill>
                </a:rPr>
                <a:t> </a:t>
              </a:r>
              <a:r>
                <a:rPr lang="de-DE" sz="1200" baseline="-25000" dirty="0" err="1" smtClean="0">
                  <a:solidFill>
                    <a:srgbClr val="00B050"/>
                  </a:solidFill>
                </a:rPr>
                <a:t>rms</a:t>
              </a:r>
              <a:r>
                <a:rPr lang="de-DE" sz="1200" baseline="-25000" dirty="0" smtClean="0">
                  <a:solidFill>
                    <a:srgbClr val="00B050"/>
                  </a:solidFill>
                </a:rPr>
                <a:t> </a:t>
              </a:r>
              <a:r>
                <a:rPr lang="de-DE" sz="1200" dirty="0" smtClean="0">
                  <a:solidFill>
                    <a:srgbClr val="00B050"/>
                  </a:solidFill>
                </a:rPr>
                <a:t>&lt; 10mdeg </a:t>
              </a:r>
              <a:r>
                <a:rPr lang="de-DE" sz="1200" dirty="0" err="1" smtClean="0">
                  <a:solidFill>
                    <a:srgbClr val="00B050"/>
                  </a:solidFill>
                </a:rPr>
                <a:t>achieved</a:t>
              </a:r>
              <a:r>
                <a:rPr lang="de-DE" sz="1200" dirty="0" smtClean="0">
                  <a:solidFill>
                    <a:srgbClr val="00B050"/>
                  </a:solidFill>
                </a:rPr>
                <a:t> </a:t>
              </a:r>
              <a:r>
                <a:rPr lang="de-DE" sz="1200" dirty="0" err="1" smtClean="0">
                  <a:solidFill>
                    <a:srgbClr val="00B050"/>
                  </a:solidFill>
                </a:rPr>
                <a:t>for</a:t>
              </a:r>
              <a:r>
                <a:rPr lang="de-DE" sz="1200" dirty="0" smtClean="0">
                  <a:solidFill>
                    <a:srgbClr val="00B050"/>
                  </a:solidFill>
                </a:rPr>
                <a:t> RF </a:t>
              </a:r>
              <a:r>
                <a:rPr lang="de-DE" sz="1200" dirty="0" err="1" smtClean="0">
                  <a:solidFill>
                    <a:srgbClr val="00B050"/>
                  </a:solidFill>
                </a:rPr>
                <a:t>gun</a:t>
              </a:r>
              <a:r>
                <a:rPr lang="de-DE" sz="1200" dirty="0" smtClean="0">
                  <a:solidFill>
                    <a:srgbClr val="00B050"/>
                  </a:solidFill>
                </a:rPr>
                <a:t>!</a:t>
              </a:r>
              <a:endParaRPr lang="de-DE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1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REGAE </a:t>
            </a:r>
            <a:r>
              <a:rPr lang="en-US" dirty="0" smtClean="0"/>
              <a:t>– LUX &amp; LPWA@REGAE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" y="923026"/>
            <a:ext cx="8949073" cy="491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0" y="1374834"/>
            <a:ext cx="2657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213531" y="774799"/>
            <a:ext cx="3239027" cy="1597465"/>
            <a:chOff x="3213531" y="774799"/>
            <a:chExt cx="3239027" cy="159746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531" y="774799"/>
              <a:ext cx="3239027" cy="139043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>
              <a:stCxn id="3075" idx="2"/>
            </p:cNvCxnSpPr>
            <p:nvPr/>
          </p:nvCxnSpPr>
          <p:spPr bwMode="auto">
            <a:xfrm flipH="1">
              <a:off x="4606506" y="2165231"/>
              <a:ext cx="226539" cy="20703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TextBox 30"/>
            <p:cNvSpPr txBox="1"/>
            <p:nvPr/>
          </p:nvSpPr>
          <p:spPr>
            <a:xfrm>
              <a:off x="4505561" y="1740892"/>
              <a:ext cx="17219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High power </a:t>
              </a:r>
              <a:r>
                <a:rPr lang="de-DE" dirty="0" err="1" smtClean="0"/>
                <a:t>laser</a:t>
              </a:r>
              <a:endParaRPr lang="de-DE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84776" y="778906"/>
            <a:ext cx="1528102" cy="2266219"/>
            <a:chOff x="6784776" y="778906"/>
            <a:chExt cx="1528102" cy="2266219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9281" y="1109521"/>
              <a:ext cx="1493597" cy="126274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8" name="Straight Arrow Connector 7"/>
            <p:cNvCxnSpPr>
              <a:stCxn id="3076" idx="2"/>
            </p:cNvCxnSpPr>
            <p:nvPr/>
          </p:nvCxnSpPr>
          <p:spPr bwMode="auto">
            <a:xfrm flipH="1">
              <a:off x="7047783" y="2372264"/>
              <a:ext cx="518297" cy="67286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TextBox 36"/>
            <p:cNvSpPr txBox="1"/>
            <p:nvPr/>
          </p:nvSpPr>
          <p:spPr>
            <a:xfrm>
              <a:off x="6784776" y="778906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Incoupling</a:t>
              </a:r>
              <a:endParaRPr lang="de-DE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399471" y="2708694"/>
            <a:ext cx="4673147" cy="2709544"/>
            <a:chOff x="4399471" y="2708694"/>
            <a:chExt cx="4673147" cy="2709544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71" y="4198870"/>
              <a:ext cx="4673147" cy="121936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9" name="Straight Arrow Connector 28"/>
            <p:cNvCxnSpPr/>
            <p:nvPr/>
          </p:nvCxnSpPr>
          <p:spPr bwMode="auto">
            <a:xfrm flipV="1">
              <a:off x="7047783" y="2708694"/>
              <a:ext cx="862640" cy="14729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TextBox 37"/>
            <p:cNvSpPr txBox="1"/>
            <p:nvPr/>
          </p:nvSpPr>
          <p:spPr>
            <a:xfrm>
              <a:off x="5507824" y="4121166"/>
              <a:ext cx="25539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LUX </a:t>
              </a:r>
              <a:r>
                <a:rPr lang="de-DE" dirty="0" err="1" smtClean="0"/>
                <a:t>beamline</a:t>
              </a:r>
              <a:r>
                <a:rPr lang="de-DE" dirty="0" smtClean="0"/>
                <a:t> </a:t>
              </a:r>
              <a:r>
                <a:rPr lang="de-DE" dirty="0" err="1" smtClean="0"/>
                <a:t>schematics</a:t>
              </a:r>
              <a:endParaRPr lang="de-DE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06438" y="4290443"/>
            <a:ext cx="2242868" cy="1912189"/>
            <a:chOff x="1906438" y="4290443"/>
            <a:chExt cx="2242868" cy="1912189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1906438" y="4290443"/>
              <a:ext cx="2242868" cy="1908698"/>
            </a:xfrm>
            <a:prstGeom prst="round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65871" y="5864078"/>
              <a:ext cx="9012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REGAE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29134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2423" y="2475779"/>
            <a:ext cx="7005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Thanks for your attention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166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Layout </a:t>
            </a:r>
            <a:endParaRPr lang="en-US" dirty="0"/>
          </a:p>
        </p:txBody>
      </p:sp>
      <p:pic>
        <p:nvPicPr>
          <p:cNvPr id="335" name="Picture 10" descr="FLASH-2007 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244" y="1172398"/>
            <a:ext cx="1877389" cy="14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" name="Picture 8" descr="1cc1+ACC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920" y="1146998"/>
            <a:ext cx="2159262" cy="140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" name="Rectangle 336"/>
          <p:cNvSpPr>
            <a:spLocks noChangeArrowheads="1"/>
          </p:cNvSpPr>
          <p:nvPr/>
        </p:nvSpPr>
        <p:spPr bwMode="auto">
          <a:xfrm>
            <a:off x="2550813" y="768350"/>
            <a:ext cx="2085975" cy="3439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TESLA type superconducting accelerating </a:t>
            </a:r>
            <a:r>
              <a:rPr lang="en-US" sz="900" b="1" dirty="0" smtClean="0"/>
              <a:t>modules 1.3 GHz</a:t>
            </a:r>
            <a:endParaRPr lang="en-US" sz="900" b="1" dirty="0"/>
          </a:p>
        </p:txBody>
      </p:sp>
      <p:sp>
        <p:nvSpPr>
          <p:cNvPr id="338" name="Rectangle 337"/>
          <p:cNvSpPr>
            <a:spLocks noChangeArrowheads="1"/>
          </p:cNvSpPr>
          <p:nvPr/>
        </p:nvSpPr>
        <p:spPr bwMode="auto">
          <a:xfrm>
            <a:off x="4837149" y="854668"/>
            <a:ext cx="1890261" cy="2192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</a:t>
            </a:r>
            <a:r>
              <a:rPr lang="en-US" sz="900" b="1" dirty="0" smtClean="0"/>
              <a:t>FLASH1 fixed </a:t>
            </a:r>
            <a:r>
              <a:rPr lang="en-US" sz="900" b="1" dirty="0"/>
              <a:t>gap </a:t>
            </a:r>
            <a:r>
              <a:rPr lang="en-US" sz="900" b="1" dirty="0" smtClean="0"/>
              <a:t>undulators</a:t>
            </a:r>
            <a:endParaRPr lang="en-US" sz="900" b="1" dirty="0"/>
          </a:p>
        </p:txBody>
      </p:sp>
      <p:sp>
        <p:nvSpPr>
          <p:cNvPr id="339" name="Rectangle 338"/>
          <p:cNvSpPr>
            <a:spLocks noChangeArrowheads="1"/>
          </p:cNvSpPr>
          <p:nvPr/>
        </p:nvSpPr>
        <p:spPr bwMode="auto">
          <a:xfrm>
            <a:off x="224705" y="854668"/>
            <a:ext cx="2088774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</a:t>
            </a:r>
            <a:r>
              <a:rPr lang="en-US" sz="900" b="1" dirty="0" smtClean="0"/>
              <a:t>3</a:t>
            </a:r>
            <a:r>
              <a:rPr lang="en-US" sz="900" b="1" baseline="30000" dirty="0" smtClean="0"/>
              <a:t>rd</a:t>
            </a:r>
            <a:r>
              <a:rPr lang="en-US" sz="900" b="1" dirty="0" smtClean="0"/>
              <a:t> harmonic sc module 3.9 GHz</a:t>
            </a:r>
            <a:endParaRPr lang="en-US" sz="900" b="1" dirty="0"/>
          </a:p>
        </p:txBody>
      </p:sp>
      <p:pic>
        <p:nvPicPr>
          <p:cNvPr id="340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5956" y="1146998"/>
            <a:ext cx="2161514" cy="140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341" name="Picture 8" descr="FLASH-2007 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66" y="4654890"/>
            <a:ext cx="1876902" cy="14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" name="Rectangle 182"/>
          <p:cNvSpPr>
            <a:spLocks noChangeArrowheads="1"/>
          </p:cNvSpPr>
          <p:nvPr/>
        </p:nvSpPr>
        <p:spPr bwMode="auto">
          <a:xfrm>
            <a:off x="28795" y="6149310"/>
            <a:ext cx="2691763" cy="6047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Normal conducting 1.3 GHz RF gun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Ce</a:t>
            </a:r>
            <a:r>
              <a:rPr lang="en-US" sz="1200" b="1" baseline="-25000" dirty="0"/>
              <a:t>2</a:t>
            </a:r>
            <a:r>
              <a:rPr lang="en-US" sz="900" b="1" dirty="0"/>
              <a:t>Te cathode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GB" sz="900" b="1" dirty="0" smtClean="0"/>
              <a:t> Two  </a:t>
            </a:r>
            <a:r>
              <a:rPr lang="en-GB" sz="900" b="1" dirty="0"/>
              <a:t>Nd:YLF based ps photocathode </a:t>
            </a:r>
            <a:r>
              <a:rPr lang="en-GB" sz="900" b="1" dirty="0" smtClean="0"/>
              <a:t>lasers</a:t>
            </a:r>
            <a:endParaRPr lang="en-US" sz="900" b="1" dirty="0"/>
          </a:p>
        </p:txBody>
      </p:sp>
      <p:pic>
        <p:nvPicPr>
          <p:cNvPr id="343" name="Picture 3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150" y="4654890"/>
            <a:ext cx="1877368" cy="1408026"/>
          </a:xfrm>
          <a:prstGeom prst="rect">
            <a:avLst/>
          </a:prstGeom>
        </p:spPr>
      </p:pic>
      <p:pic>
        <p:nvPicPr>
          <p:cNvPr id="345" name="Picture 2" descr="\\win.desy.de\group\mpy\xxl\schreibr\personal_xxl\Pictures\FLASH\FLASH2 Dirks Pictures\20131213-MK3_54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887" y="4654890"/>
            <a:ext cx="2112040" cy="140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Picture 88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8407" y="1172398"/>
            <a:ext cx="1961161" cy="14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7" name="Rectangle 203"/>
          <p:cNvSpPr>
            <a:spLocks noChangeArrowheads="1"/>
          </p:cNvSpPr>
          <p:nvPr/>
        </p:nvSpPr>
        <p:spPr bwMode="auto">
          <a:xfrm>
            <a:off x="6996992" y="867368"/>
            <a:ext cx="1749197" cy="2192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</a:t>
            </a:r>
            <a:r>
              <a:rPr lang="en-US" sz="900" b="1" dirty="0" smtClean="0"/>
              <a:t>FLASH1 Experimental Hall</a:t>
            </a:r>
            <a:endParaRPr lang="en-US" sz="900" b="1" dirty="0"/>
          </a:p>
        </p:txBody>
      </p:sp>
      <p:sp>
        <p:nvSpPr>
          <p:cNvPr id="348" name="Rectangle 182"/>
          <p:cNvSpPr>
            <a:spLocks noChangeArrowheads="1"/>
          </p:cNvSpPr>
          <p:nvPr/>
        </p:nvSpPr>
        <p:spPr bwMode="auto">
          <a:xfrm>
            <a:off x="2822064" y="6162011"/>
            <a:ext cx="1479892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</a:t>
            </a:r>
            <a:r>
              <a:rPr lang="en-US" sz="900" b="1" dirty="0" smtClean="0"/>
              <a:t>Extraction to FLASH2</a:t>
            </a:r>
            <a:endParaRPr lang="en-US" sz="900" b="1" dirty="0"/>
          </a:p>
        </p:txBody>
      </p:sp>
      <p:sp>
        <p:nvSpPr>
          <p:cNvPr id="349" name="Rectangle 182"/>
          <p:cNvSpPr>
            <a:spLocks noChangeArrowheads="1"/>
          </p:cNvSpPr>
          <p:nvPr/>
        </p:nvSpPr>
        <p:spPr bwMode="auto">
          <a:xfrm>
            <a:off x="4712089" y="6149311"/>
            <a:ext cx="2076209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 smtClean="0"/>
              <a:t> FLASH2 variable gap undulators</a:t>
            </a:r>
            <a:endParaRPr lang="en-US" sz="900" b="1" dirty="0"/>
          </a:p>
        </p:txBody>
      </p:sp>
      <p:grpSp>
        <p:nvGrpSpPr>
          <p:cNvPr id="353" name="Group 20"/>
          <p:cNvGrpSpPr>
            <a:grpSpLocks/>
          </p:cNvGrpSpPr>
          <p:nvPr/>
        </p:nvGrpSpPr>
        <p:grpSpPr bwMode="auto">
          <a:xfrm>
            <a:off x="467478" y="2540124"/>
            <a:ext cx="8435975" cy="304800"/>
            <a:chOff x="144" y="3820"/>
            <a:chExt cx="5328" cy="192"/>
          </a:xfrm>
        </p:grpSpPr>
        <p:sp>
          <p:nvSpPr>
            <p:cNvPr id="661" name="Line 21"/>
            <p:cNvSpPr>
              <a:spLocks noChangeShapeType="1"/>
            </p:cNvSpPr>
            <p:nvPr/>
          </p:nvSpPr>
          <p:spPr bwMode="auto">
            <a:xfrm>
              <a:off x="144" y="3903"/>
              <a:ext cx="5328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662" name="Text Box 22"/>
            <p:cNvSpPr txBox="1">
              <a:spLocks noChangeArrowheads="1"/>
            </p:cNvSpPr>
            <p:nvPr/>
          </p:nvSpPr>
          <p:spPr bwMode="auto">
            <a:xfrm>
              <a:off x="2550" y="3820"/>
              <a:ext cx="516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315 m</a:t>
              </a:r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279050" y="2637323"/>
            <a:ext cx="8864950" cy="2351719"/>
            <a:chOff x="279050" y="2637323"/>
            <a:chExt cx="8864950" cy="2351719"/>
          </a:xfrm>
        </p:grpSpPr>
        <p:grpSp>
          <p:nvGrpSpPr>
            <p:cNvPr id="352" name="Group 351"/>
            <p:cNvGrpSpPr/>
            <p:nvPr/>
          </p:nvGrpSpPr>
          <p:grpSpPr>
            <a:xfrm rot="387912">
              <a:off x="8209575" y="4004141"/>
              <a:ext cx="831221" cy="629108"/>
              <a:chOff x="8139044" y="2801573"/>
              <a:chExt cx="831221" cy="629108"/>
            </a:xfrm>
          </p:grpSpPr>
          <p:sp>
            <p:nvSpPr>
              <p:cNvPr id="663" name="Rectangle 662"/>
              <p:cNvSpPr/>
              <p:nvPr/>
            </p:nvSpPr>
            <p:spPr bwMode="auto">
              <a:xfrm>
                <a:off x="8139044" y="2803630"/>
                <a:ext cx="831221" cy="581332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64" name="Rectangle 663"/>
              <p:cNvSpPr/>
              <p:nvPr/>
            </p:nvSpPr>
            <p:spPr bwMode="auto">
              <a:xfrm>
                <a:off x="8139044" y="3284984"/>
                <a:ext cx="524686" cy="99978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65" name="Rectangle 664"/>
              <p:cNvSpPr/>
              <p:nvPr/>
            </p:nvSpPr>
            <p:spPr bwMode="auto">
              <a:xfrm>
                <a:off x="8604447" y="3384962"/>
                <a:ext cx="365817" cy="4571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66" name="Rectangle 665"/>
              <p:cNvSpPr/>
              <p:nvPr/>
            </p:nvSpPr>
            <p:spPr bwMode="auto">
              <a:xfrm>
                <a:off x="8140357" y="2801573"/>
                <a:ext cx="115404" cy="9674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354" name="Line 24"/>
            <p:cNvSpPr>
              <a:spLocks noChangeShapeType="1"/>
            </p:cNvSpPr>
            <p:nvPr/>
          </p:nvSpPr>
          <p:spPr bwMode="auto">
            <a:xfrm flipH="1" flipV="1">
              <a:off x="636615" y="3369045"/>
              <a:ext cx="64423" cy="332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55" name="Line 29"/>
            <p:cNvSpPr>
              <a:spLocks noChangeShapeType="1"/>
            </p:cNvSpPr>
            <p:nvPr/>
          </p:nvSpPr>
          <p:spPr bwMode="auto">
            <a:xfrm flipV="1">
              <a:off x="590578" y="3355806"/>
              <a:ext cx="399062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56" name="AutoShape 30"/>
            <p:cNvSpPr>
              <a:spLocks noChangeArrowheads="1"/>
            </p:cNvSpPr>
            <p:nvPr/>
          </p:nvSpPr>
          <p:spPr bwMode="auto">
            <a:xfrm>
              <a:off x="514378" y="3284368"/>
              <a:ext cx="122238" cy="1397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357" name="Group 39"/>
            <p:cNvGrpSpPr>
              <a:grpSpLocks/>
            </p:cNvGrpSpPr>
            <p:nvPr/>
          </p:nvGrpSpPr>
          <p:grpSpPr bwMode="auto">
            <a:xfrm>
              <a:off x="1329823" y="3209756"/>
              <a:ext cx="381000" cy="184150"/>
              <a:chOff x="1337" y="2168"/>
              <a:chExt cx="270" cy="116"/>
            </a:xfrm>
          </p:grpSpPr>
          <p:sp>
            <p:nvSpPr>
              <p:cNvPr id="654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55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56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57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58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59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60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358" name="Group 61"/>
            <p:cNvGrpSpPr>
              <a:grpSpLocks noChangeAspect="1"/>
            </p:cNvGrpSpPr>
            <p:nvPr/>
          </p:nvGrpSpPr>
          <p:grpSpPr bwMode="auto">
            <a:xfrm flipH="1" flipV="1">
              <a:off x="4245267" y="3202717"/>
              <a:ext cx="73025" cy="315119"/>
              <a:chOff x="2790" y="3240"/>
              <a:chExt cx="56" cy="332"/>
            </a:xfrm>
          </p:grpSpPr>
          <p:sp>
            <p:nvSpPr>
              <p:cNvPr id="652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53" name="AutoShape 63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59" name="Text Box 156"/>
            <p:cNvSpPr txBox="1">
              <a:spLocks noChangeArrowheads="1"/>
            </p:cNvSpPr>
            <p:nvPr/>
          </p:nvSpPr>
          <p:spPr bwMode="auto">
            <a:xfrm flipH="1">
              <a:off x="328639" y="4177209"/>
              <a:ext cx="8255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5 MeV</a:t>
              </a:r>
            </a:p>
          </p:txBody>
        </p:sp>
        <p:sp>
          <p:nvSpPr>
            <p:cNvPr id="360" name="Text Box 157"/>
            <p:cNvSpPr txBox="1">
              <a:spLocks noChangeArrowheads="1"/>
            </p:cNvSpPr>
            <p:nvPr/>
          </p:nvSpPr>
          <p:spPr bwMode="auto">
            <a:xfrm flipH="1">
              <a:off x="1088495" y="4180186"/>
              <a:ext cx="10191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150 MeV</a:t>
              </a:r>
            </a:p>
          </p:txBody>
        </p:sp>
        <p:sp>
          <p:nvSpPr>
            <p:cNvPr id="361" name="Text Box 159"/>
            <p:cNvSpPr txBox="1">
              <a:spLocks noChangeArrowheads="1"/>
            </p:cNvSpPr>
            <p:nvPr/>
          </p:nvSpPr>
          <p:spPr bwMode="auto">
            <a:xfrm flipH="1">
              <a:off x="3381171" y="4180186"/>
              <a:ext cx="13128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1250 MeV</a:t>
              </a:r>
            </a:p>
          </p:txBody>
        </p:sp>
        <p:sp>
          <p:nvSpPr>
            <p:cNvPr id="362" name="AutoShape 182"/>
            <p:cNvSpPr>
              <a:spLocks noChangeArrowheads="1"/>
            </p:cNvSpPr>
            <p:nvPr/>
          </p:nvSpPr>
          <p:spPr bwMode="auto">
            <a:xfrm rot="10800000">
              <a:off x="473103" y="3066881"/>
              <a:ext cx="177800" cy="144463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787109" y="3074528"/>
              <a:ext cx="525462" cy="395288"/>
              <a:chOff x="811271" y="3235031"/>
              <a:chExt cx="525462" cy="395288"/>
            </a:xfrm>
          </p:grpSpPr>
          <p:grpSp>
            <p:nvGrpSpPr>
              <p:cNvPr id="645" name="Group 69"/>
              <p:cNvGrpSpPr>
                <a:grpSpLocks/>
              </p:cNvGrpSpPr>
              <p:nvPr/>
            </p:nvGrpSpPr>
            <p:grpSpPr bwMode="auto">
              <a:xfrm>
                <a:off x="811271" y="3409656"/>
                <a:ext cx="334963" cy="220663"/>
                <a:chOff x="468" y="1952"/>
                <a:chExt cx="211" cy="139"/>
              </a:xfrm>
            </p:grpSpPr>
            <p:sp>
              <p:nvSpPr>
                <p:cNvPr id="650" name="AutoShap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468" y="1952"/>
                  <a:ext cx="211" cy="1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651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85" y="1996"/>
                  <a:ext cx="178" cy="46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646" name="AutoShape 30"/>
              <p:cNvSpPr>
                <a:spLocks noChangeArrowheads="1"/>
              </p:cNvSpPr>
              <p:nvPr/>
            </p:nvSpPr>
            <p:spPr bwMode="auto">
              <a:xfrm>
                <a:off x="1170046" y="3417593"/>
                <a:ext cx="134938" cy="206375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47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197033" y="3490618"/>
                <a:ext cx="82550" cy="55563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48" name="AutoShape 183"/>
              <p:cNvSpPr>
                <a:spLocks noChangeArrowheads="1"/>
              </p:cNvSpPr>
              <p:nvPr/>
            </p:nvSpPr>
            <p:spPr bwMode="auto">
              <a:xfrm rot="10800000">
                <a:off x="871596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49" name="AutoShape 184"/>
              <p:cNvSpPr>
                <a:spLocks noChangeArrowheads="1"/>
              </p:cNvSpPr>
              <p:nvPr/>
            </p:nvSpPr>
            <p:spPr bwMode="auto">
              <a:xfrm rot="10800000">
                <a:off x="1158933" y="323503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364" name="Text Box 23"/>
            <p:cNvSpPr txBox="1">
              <a:spLocks noChangeArrowheads="1"/>
            </p:cNvSpPr>
            <p:nvPr/>
          </p:nvSpPr>
          <p:spPr bwMode="auto">
            <a:xfrm flipH="1">
              <a:off x="1134674" y="3714374"/>
              <a:ext cx="19513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Bunch </a:t>
              </a: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Compressors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65" name="Text Box 158"/>
            <p:cNvSpPr txBox="1">
              <a:spLocks noChangeArrowheads="1"/>
            </p:cNvSpPr>
            <p:nvPr/>
          </p:nvSpPr>
          <p:spPr bwMode="auto">
            <a:xfrm flipH="1">
              <a:off x="2341213" y="4180186"/>
              <a:ext cx="9477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450 MeV</a:t>
              </a:r>
            </a:p>
          </p:txBody>
        </p:sp>
        <p:grpSp>
          <p:nvGrpSpPr>
            <p:cNvPr id="366" name="Group 365"/>
            <p:cNvGrpSpPr/>
            <p:nvPr/>
          </p:nvGrpSpPr>
          <p:grpSpPr>
            <a:xfrm>
              <a:off x="1763363" y="2784305"/>
              <a:ext cx="2426013" cy="714375"/>
              <a:chOff x="2209858" y="2947693"/>
              <a:chExt cx="2426013" cy="714375"/>
            </a:xfrm>
          </p:grpSpPr>
          <p:sp>
            <p:nvSpPr>
              <p:cNvPr id="622" name="Text Box 160"/>
              <p:cNvSpPr txBox="1">
                <a:spLocks noChangeArrowheads="1"/>
              </p:cNvSpPr>
              <p:nvPr/>
            </p:nvSpPr>
            <p:spPr bwMode="auto">
              <a:xfrm>
                <a:off x="2236365" y="2947693"/>
                <a:ext cx="2399506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34" charset="0"/>
                    <a:sym typeface="Wingdings" pitchFamily="2" charset="2"/>
                  </a:rPr>
                  <a:t>Accelerating Structures</a:t>
                </a:r>
              </a:p>
            </p:txBody>
          </p:sp>
          <p:grpSp>
            <p:nvGrpSpPr>
              <p:cNvPr id="623" name="Group 622"/>
              <p:cNvGrpSpPr/>
              <p:nvPr/>
            </p:nvGrpSpPr>
            <p:grpSpPr>
              <a:xfrm>
                <a:off x="2209858" y="3235031"/>
                <a:ext cx="2403476" cy="427037"/>
                <a:chOff x="2209858" y="3235031"/>
                <a:chExt cx="2403476" cy="427037"/>
              </a:xfrm>
            </p:grpSpPr>
            <p:grpSp>
              <p:nvGrpSpPr>
                <p:cNvPr id="624" name="Group 31"/>
                <p:cNvGrpSpPr>
                  <a:grpSpLocks/>
                </p:cNvGrpSpPr>
                <p:nvPr/>
              </p:nvGrpSpPr>
              <p:grpSpPr bwMode="auto">
                <a:xfrm flipH="1" flipV="1">
                  <a:off x="2944871" y="3379493"/>
                  <a:ext cx="379413" cy="282575"/>
                  <a:chOff x="3345" y="3309"/>
                  <a:chExt cx="270" cy="178"/>
                </a:xfrm>
              </p:grpSpPr>
              <p:sp>
                <p:nvSpPr>
                  <p:cNvPr id="638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20" y="3400"/>
                    <a:ext cx="75" cy="5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639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52" y="3360"/>
                    <a:ext cx="68" cy="9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640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8" y="3346"/>
                    <a:ext cx="68" cy="6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dirty="0">
                      <a:solidFill>
                        <a:srgbClr val="000000"/>
                      </a:solidFill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641" name="Rectangle 3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80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42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02" y="342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43" name="Rectangle 37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420" y="330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44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345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625" name="Group 70"/>
                <p:cNvGrpSpPr>
                  <a:grpSpLocks/>
                </p:cNvGrpSpPr>
                <p:nvPr/>
              </p:nvGrpSpPr>
              <p:grpSpPr bwMode="auto">
                <a:xfrm>
                  <a:off x="2209858" y="3404893"/>
                  <a:ext cx="660400" cy="230188"/>
                  <a:chOff x="1656" y="2172"/>
                  <a:chExt cx="639" cy="169"/>
                </a:xfrm>
              </p:grpSpPr>
              <p:sp>
                <p:nvSpPr>
                  <p:cNvPr id="635" name="AutoShap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56" y="2172"/>
                    <a:ext cx="639" cy="1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6" name="Rectangl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8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7" name="Rectangl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86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626" name="Group 625"/>
                <p:cNvGrpSpPr/>
                <p:nvPr/>
              </p:nvGrpSpPr>
              <p:grpSpPr>
                <a:xfrm>
                  <a:off x="3383021" y="3404893"/>
                  <a:ext cx="1230313" cy="230188"/>
                  <a:chOff x="3436243" y="3225800"/>
                  <a:chExt cx="1230313" cy="230188"/>
                </a:xfrm>
              </p:grpSpPr>
              <p:sp>
                <p:nvSpPr>
                  <p:cNvPr id="630" name="AutoShape 1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6243" y="3225800"/>
                    <a:ext cx="1230313" cy="2301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1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7043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2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3851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3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60659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634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45881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20000"/>
                      </a:spcBef>
                      <a:spcAft>
                        <a:spcPct val="0"/>
                      </a:spcAft>
                    </a:pPr>
                    <a:endParaRPr lang="de-DE" sz="2000" dirty="0">
                      <a:solidFill>
                        <a:srgbClr val="000000"/>
                      </a:solidFill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627" name="AutoShape 185"/>
                <p:cNvSpPr>
                  <a:spLocks noChangeArrowheads="1"/>
                </p:cNvSpPr>
                <p:nvPr/>
              </p:nvSpPr>
              <p:spPr bwMode="auto">
                <a:xfrm rot="10800000">
                  <a:off x="24559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628" name="AutoShape 186"/>
                <p:cNvSpPr>
                  <a:spLocks noChangeArrowheads="1"/>
                </p:cNvSpPr>
                <p:nvPr/>
              </p:nvSpPr>
              <p:spPr bwMode="auto">
                <a:xfrm rot="10800000">
                  <a:off x="3608446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  <p:sp>
              <p:nvSpPr>
                <p:cNvPr id="629" name="AutoShape 187"/>
                <p:cNvSpPr>
                  <a:spLocks noChangeArrowheads="1"/>
                </p:cNvSpPr>
                <p:nvPr/>
              </p:nvSpPr>
              <p:spPr bwMode="auto">
                <a:xfrm rot="10800000">
                  <a:off x="41831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  <a:ea typeface="ＭＳ Ｐゴシック" pitchFamily="112" charset="-128"/>
                  </a:endParaRPr>
                </a:p>
              </p:txBody>
            </p:sp>
          </p:grpSp>
        </p:grpSp>
        <p:sp>
          <p:nvSpPr>
            <p:cNvPr id="367" name="Text Box 164"/>
            <p:cNvSpPr txBox="1">
              <a:spLocks noChangeArrowheads="1"/>
            </p:cNvSpPr>
            <p:nvPr/>
          </p:nvSpPr>
          <p:spPr bwMode="auto">
            <a:xfrm>
              <a:off x="279050" y="2746384"/>
              <a:ext cx="13025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RF Stations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68" name="Text Box 78"/>
            <p:cNvSpPr txBox="1">
              <a:spLocks noChangeArrowheads="1"/>
            </p:cNvSpPr>
            <p:nvPr/>
          </p:nvSpPr>
          <p:spPr bwMode="auto">
            <a:xfrm flipH="1">
              <a:off x="346578" y="3836914"/>
              <a:ext cx="8096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Lasers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69" name="Line 24"/>
            <p:cNvSpPr>
              <a:spLocks noChangeShapeType="1"/>
            </p:cNvSpPr>
            <p:nvPr/>
          </p:nvSpPr>
          <p:spPr bwMode="auto">
            <a:xfrm>
              <a:off x="664002" y="3380309"/>
              <a:ext cx="0" cy="1639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70" name="Text Box 164"/>
            <p:cNvSpPr txBox="1">
              <a:spLocks noChangeArrowheads="1"/>
            </p:cNvSpPr>
            <p:nvPr/>
          </p:nvSpPr>
          <p:spPr bwMode="auto">
            <a:xfrm>
              <a:off x="300540" y="3667732"/>
              <a:ext cx="9017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RF </a:t>
              </a: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Gun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71" name="Text Box 26"/>
            <p:cNvSpPr txBox="1">
              <a:spLocks noChangeArrowheads="1"/>
            </p:cNvSpPr>
            <p:nvPr/>
          </p:nvSpPr>
          <p:spPr bwMode="auto">
            <a:xfrm flipH="1">
              <a:off x="5515565" y="2637323"/>
              <a:ext cx="16573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Soft X-ray Undulators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72" name="Text Box 27"/>
            <p:cNvSpPr txBox="1">
              <a:spLocks noChangeArrowheads="1"/>
            </p:cNvSpPr>
            <p:nvPr/>
          </p:nvSpPr>
          <p:spPr bwMode="auto">
            <a:xfrm flipH="1">
              <a:off x="4577569" y="2855743"/>
              <a:ext cx="1073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sFLASH</a:t>
              </a:r>
            </a:p>
          </p:txBody>
        </p:sp>
        <p:sp>
          <p:nvSpPr>
            <p:cNvPr id="373" name="Line 55"/>
            <p:cNvSpPr>
              <a:spLocks noChangeShapeType="1"/>
            </p:cNvSpPr>
            <p:nvPr/>
          </p:nvSpPr>
          <p:spPr bwMode="auto">
            <a:xfrm>
              <a:off x="4581198" y="3355805"/>
              <a:ext cx="149522" cy="1343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74" name="Freeform 57"/>
            <p:cNvSpPr>
              <a:spLocks/>
            </p:cNvSpPr>
            <p:nvPr/>
          </p:nvSpPr>
          <p:spPr bwMode="auto">
            <a:xfrm>
              <a:off x="4531262" y="3297864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375" name="Group 64"/>
            <p:cNvGrpSpPr>
              <a:grpSpLocks noChangeAspect="1"/>
            </p:cNvGrpSpPr>
            <p:nvPr/>
          </p:nvGrpSpPr>
          <p:grpSpPr bwMode="auto">
            <a:xfrm rot="1435350" flipH="1" flipV="1">
              <a:off x="4622725" y="3287107"/>
              <a:ext cx="73025" cy="280924"/>
              <a:chOff x="2790" y="3240"/>
              <a:chExt cx="56" cy="332"/>
            </a:xfrm>
          </p:grpSpPr>
          <p:sp>
            <p:nvSpPr>
              <p:cNvPr id="620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21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76" name="Line 67"/>
            <p:cNvSpPr>
              <a:spLocks noChangeShapeType="1"/>
            </p:cNvSpPr>
            <p:nvPr/>
          </p:nvSpPr>
          <p:spPr bwMode="auto">
            <a:xfrm>
              <a:off x="4733502" y="3485981"/>
              <a:ext cx="37421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377" name="Group 376"/>
            <p:cNvGrpSpPr/>
            <p:nvPr/>
          </p:nvGrpSpPr>
          <p:grpSpPr>
            <a:xfrm>
              <a:off x="7613114" y="3422354"/>
              <a:ext cx="377618" cy="386303"/>
              <a:chOff x="7513576" y="2205584"/>
              <a:chExt cx="377618" cy="386303"/>
            </a:xfrm>
          </p:grpSpPr>
          <p:sp>
            <p:nvSpPr>
              <p:cNvPr id="617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618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19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grpSp>
          <p:nvGrpSpPr>
            <p:cNvPr id="378" name="Group 80"/>
            <p:cNvGrpSpPr>
              <a:grpSpLocks/>
            </p:cNvGrpSpPr>
            <p:nvPr/>
          </p:nvGrpSpPr>
          <p:grpSpPr bwMode="auto">
            <a:xfrm>
              <a:off x="6009978" y="3385968"/>
              <a:ext cx="1100107" cy="200025"/>
              <a:chOff x="4009" y="2043"/>
              <a:chExt cx="724" cy="126"/>
            </a:xfrm>
          </p:grpSpPr>
          <p:sp>
            <p:nvSpPr>
              <p:cNvPr id="567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413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8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4442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9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4471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0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4500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1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558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2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4529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3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587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4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4617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5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4645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6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4675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7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4413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8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4442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79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4471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0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4500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1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4558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2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4529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3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4587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4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4617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5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4645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6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4675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7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4703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88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4703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589" name="Group 103"/>
              <p:cNvGrpSpPr>
                <a:grpSpLocks/>
              </p:cNvGrpSpPr>
              <p:nvPr/>
            </p:nvGrpSpPr>
            <p:grpSpPr bwMode="auto">
              <a:xfrm flipH="1" flipV="1">
                <a:off x="4382" y="2043"/>
                <a:ext cx="29" cy="126"/>
                <a:chOff x="1359" y="3335"/>
                <a:chExt cx="31" cy="126"/>
              </a:xfrm>
            </p:grpSpPr>
            <p:sp>
              <p:nvSpPr>
                <p:cNvPr id="615" name="Rectangle 1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616" name="Rectangle 10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590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4040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1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4069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2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4098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3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4127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4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4185" y="2043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5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4156" y="2043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6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421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7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424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8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427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99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430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0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4040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1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4069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2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4098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3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4127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4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4185" y="2122"/>
                <a:ext cx="29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5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4156" y="2122"/>
                <a:ext cx="29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6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421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7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424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8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427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09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430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10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433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611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433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612" name="Group 128"/>
              <p:cNvGrpSpPr>
                <a:grpSpLocks/>
              </p:cNvGrpSpPr>
              <p:nvPr/>
            </p:nvGrpSpPr>
            <p:grpSpPr bwMode="auto">
              <a:xfrm flipH="1" flipV="1">
                <a:off x="4009" y="2043"/>
                <a:ext cx="29" cy="126"/>
                <a:chOff x="1359" y="3335"/>
                <a:chExt cx="31" cy="126"/>
              </a:xfrm>
            </p:grpSpPr>
            <p:sp>
              <p:nvSpPr>
                <p:cNvPr id="613" name="Rectangle 12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414"/>
                  <a:ext cx="31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614" name="Rectangle 13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1359" y="3335"/>
                  <a:ext cx="31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379" name="Group 131"/>
            <p:cNvGrpSpPr>
              <a:grpSpLocks/>
            </p:cNvGrpSpPr>
            <p:nvPr/>
          </p:nvGrpSpPr>
          <p:grpSpPr bwMode="auto">
            <a:xfrm>
              <a:off x="5443210" y="3385968"/>
              <a:ext cx="531820" cy="200025"/>
              <a:chOff x="3636" y="2043"/>
              <a:chExt cx="350" cy="126"/>
            </a:xfrm>
          </p:grpSpPr>
          <p:sp>
            <p:nvSpPr>
              <p:cNvPr id="543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366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4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369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5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3724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6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3754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7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3812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8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3782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9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3840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0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3870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1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3898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2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3928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3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366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4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369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5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3724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6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3754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7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3812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8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3782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59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3840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0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3870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1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3898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2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3928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3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3956" y="2122"/>
                <a:ext cx="30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4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3956" y="2043"/>
                <a:ext cx="30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5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3636" y="2043"/>
                <a:ext cx="28" cy="4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66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3636" y="2122"/>
                <a:ext cx="28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80" name="Rectangle 165"/>
            <p:cNvSpPr>
              <a:spLocks noChangeAspect="1" noChangeArrowheads="1"/>
            </p:cNvSpPr>
            <p:nvPr/>
          </p:nvSpPr>
          <p:spPr bwMode="auto">
            <a:xfrm>
              <a:off x="7850215" y="3439943"/>
              <a:ext cx="363538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81" name="Text Box 169"/>
            <p:cNvSpPr txBox="1">
              <a:spLocks noChangeArrowheads="1"/>
            </p:cNvSpPr>
            <p:nvPr/>
          </p:nvSpPr>
          <p:spPr bwMode="auto">
            <a:xfrm flipH="1">
              <a:off x="7566597" y="4681265"/>
              <a:ext cx="15774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FEL Experiments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82" name="AutoShape 13"/>
            <p:cNvSpPr>
              <a:spLocks noChangeArrowheads="1"/>
            </p:cNvSpPr>
            <p:nvPr/>
          </p:nvSpPr>
          <p:spPr bwMode="auto">
            <a:xfrm rot="5400000">
              <a:off x="8363267" y="3143764"/>
              <a:ext cx="585788" cy="6832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459 w 21600"/>
                <a:gd name="T13" fmla="*/ 3486 h 21600"/>
                <a:gd name="T14" fmla="*/ 18141 w 21600"/>
                <a:gd name="T15" fmla="*/ 181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349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83" name="AutoShape 14"/>
            <p:cNvSpPr>
              <a:spLocks noChangeArrowheads="1"/>
            </p:cNvSpPr>
            <p:nvPr/>
          </p:nvSpPr>
          <p:spPr bwMode="auto">
            <a:xfrm rot="16200000">
              <a:off x="8378501" y="3220459"/>
              <a:ext cx="401734" cy="5316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79 w 21600"/>
                <a:gd name="T13" fmla="*/ 2400 h 21600"/>
                <a:gd name="T14" fmla="*/ 19221 w 21600"/>
                <a:gd name="T15" fmla="*/ 19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42" y="21600"/>
                  </a:lnTo>
                  <a:lnTo>
                    <a:pt x="204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EC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384" name="Line 15"/>
            <p:cNvSpPr>
              <a:spLocks noChangeShapeType="1"/>
            </p:cNvSpPr>
            <p:nvPr/>
          </p:nvSpPr>
          <p:spPr bwMode="auto">
            <a:xfrm flipV="1">
              <a:off x="8846175" y="3194273"/>
              <a:ext cx="151619" cy="111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5" name="Line 16"/>
            <p:cNvSpPr>
              <a:spLocks noChangeShapeType="1"/>
            </p:cNvSpPr>
            <p:nvPr/>
          </p:nvSpPr>
          <p:spPr bwMode="auto">
            <a:xfrm rot="16200000" flipV="1">
              <a:off x="8864467" y="3644965"/>
              <a:ext cx="115034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6" name="Line 17"/>
            <p:cNvSpPr>
              <a:spLocks noChangeShapeType="1"/>
            </p:cNvSpPr>
            <p:nvPr/>
          </p:nvSpPr>
          <p:spPr bwMode="auto">
            <a:xfrm rot="5400000">
              <a:off x="8919330" y="3584793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7" name="Line 18"/>
            <p:cNvSpPr>
              <a:spLocks noChangeShapeType="1"/>
            </p:cNvSpPr>
            <p:nvPr/>
          </p:nvSpPr>
          <p:spPr bwMode="auto">
            <a:xfrm rot="16200000" flipV="1">
              <a:off x="8919330" y="3232613"/>
              <a:ext cx="5310" cy="1516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8" name="Line 177"/>
            <p:cNvSpPr>
              <a:spLocks noChangeShapeType="1"/>
            </p:cNvSpPr>
            <p:nvPr/>
          </p:nvSpPr>
          <p:spPr bwMode="auto">
            <a:xfrm>
              <a:off x="8316498" y="3489821"/>
              <a:ext cx="464699" cy="1342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89" name="Line 178"/>
            <p:cNvSpPr>
              <a:spLocks noChangeShapeType="1"/>
            </p:cNvSpPr>
            <p:nvPr/>
          </p:nvSpPr>
          <p:spPr bwMode="auto">
            <a:xfrm>
              <a:off x="8475619" y="3448931"/>
              <a:ext cx="287650" cy="26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0" name="Line 179"/>
            <p:cNvSpPr>
              <a:spLocks noChangeShapeType="1"/>
            </p:cNvSpPr>
            <p:nvPr/>
          </p:nvSpPr>
          <p:spPr bwMode="auto">
            <a:xfrm flipV="1">
              <a:off x="8556724" y="3548397"/>
              <a:ext cx="224473" cy="139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1" name="Line 180"/>
            <p:cNvSpPr>
              <a:spLocks noChangeShapeType="1"/>
            </p:cNvSpPr>
            <p:nvPr/>
          </p:nvSpPr>
          <p:spPr bwMode="auto">
            <a:xfrm flipV="1">
              <a:off x="8310590" y="3373018"/>
              <a:ext cx="470607" cy="1150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2" name="Line 181"/>
            <p:cNvSpPr>
              <a:spLocks noChangeShapeType="1"/>
            </p:cNvSpPr>
            <p:nvPr/>
          </p:nvSpPr>
          <p:spPr bwMode="auto">
            <a:xfrm flipV="1">
              <a:off x="8399198" y="3324861"/>
              <a:ext cx="304788" cy="1401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3" name="Line 55"/>
            <p:cNvSpPr>
              <a:spLocks noChangeShapeType="1"/>
            </p:cNvSpPr>
            <p:nvPr/>
          </p:nvSpPr>
          <p:spPr bwMode="auto">
            <a:xfrm>
              <a:off x="4781660" y="3201817"/>
              <a:ext cx="77329" cy="2817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4" name="Line 55"/>
            <p:cNvSpPr>
              <a:spLocks noChangeShapeType="1"/>
            </p:cNvSpPr>
            <p:nvPr/>
          </p:nvSpPr>
          <p:spPr bwMode="auto">
            <a:xfrm flipH="1">
              <a:off x="5280613" y="3271565"/>
              <a:ext cx="95250" cy="2174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5" name="Rectangle 178"/>
            <p:cNvSpPr>
              <a:spLocks noChangeArrowheads="1"/>
            </p:cNvSpPr>
            <p:nvPr/>
          </p:nvSpPr>
          <p:spPr bwMode="auto">
            <a:xfrm>
              <a:off x="4751498" y="3160543"/>
              <a:ext cx="114300" cy="117475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396" name="Rectangle 179"/>
            <p:cNvSpPr>
              <a:spLocks noChangeArrowheads="1"/>
            </p:cNvSpPr>
            <p:nvPr/>
          </p:nvSpPr>
          <p:spPr bwMode="auto">
            <a:xfrm>
              <a:off x="5332567" y="3160543"/>
              <a:ext cx="114300" cy="117475"/>
            </a:xfrm>
            <a:prstGeom prst="rect">
              <a:avLst/>
            </a:prstGeom>
            <a:solidFill>
              <a:srgbClr val="CCEC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397" name="Group 396"/>
            <p:cNvGrpSpPr/>
            <p:nvPr/>
          </p:nvGrpSpPr>
          <p:grpSpPr>
            <a:xfrm>
              <a:off x="4887359" y="3385967"/>
              <a:ext cx="355560" cy="200026"/>
              <a:chOff x="4854052" y="3554117"/>
              <a:chExt cx="355560" cy="200026"/>
            </a:xfrm>
          </p:grpSpPr>
          <p:sp>
            <p:nvSpPr>
              <p:cNvPr id="527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489963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8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494522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9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498776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0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503335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1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5121481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2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507589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3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5164027" y="3554117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4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489963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5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494522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6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498776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7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503335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8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5121481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39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507589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0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5164027" y="3679530"/>
                <a:ext cx="45585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1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4854052" y="3554117"/>
                <a:ext cx="42546" cy="7461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42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4854052" y="3679530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398" name="Text Box 169"/>
            <p:cNvSpPr txBox="1">
              <a:spLocks noChangeArrowheads="1"/>
            </p:cNvSpPr>
            <p:nvPr/>
          </p:nvSpPr>
          <p:spPr bwMode="auto">
            <a:xfrm flipH="1">
              <a:off x="7506145" y="2777080"/>
              <a:ext cx="11858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Photon Diagnostics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399" name="Text Box 169"/>
            <p:cNvSpPr txBox="1">
              <a:spLocks noChangeArrowheads="1"/>
            </p:cNvSpPr>
            <p:nvPr/>
          </p:nvSpPr>
          <p:spPr bwMode="auto">
            <a:xfrm flipH="1">
              <a:off x="6604560" y="4385922"/>
              <a:ext cx="12142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Beam Dump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400" name="Freeform 57"/>
            <p:cNvSpPr>
              <a:spLocks/>
            </p:cNvSpPr>
            <p:nvPr/>
          </p:nvSpPr>
          <p:spPr bwMode="auto">
            <a:xfrm rot="10800000">
              <a:off x="4686043" y="3418895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401" name="Group 400"/>
            <p:cNvGrpSpPr/>
            <p:nvPr/>
          </p:nvGrpSpPr>
          <p:grpSpPr>
            <a:xfrm>
              <a:off x="7176583" y="3385678"/>
              <a:ext cx="355560" cy="200026"/>
              <a:chOff x="7143276" y="3553828"/>
              <a:chExt cx="355560" cy="200026"/>
            </a:xfrm>
          </p:grpSpPr>
          <p:sp>
            <p:nvSpPr>
              <p:cNvPr id="511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2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3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4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5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6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7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8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9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0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1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2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3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4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5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6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02" name="Text Box 169"/>
            <p:cNvSpPr txBox="1">
              <a:spLocks noChangeArrowheads="1"/>
            </p:cNvSpPr>
            <p:nvPr/>
          </p:nvSpPr>
          <p:spPr bwMode="auto">
            <a:xfrm flipH="1">
              <a:off x="6982683" y="3066881"/>
              <a:ext cx="746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THz</a:t>
              </a:r>
              <a:endParaRPr lang="en-US" sz="1400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403" name="Line 55"/>
            <p:cNvSpPr>
              <a:spLocks noChangeShapeType="1"/>
            </p:cNvSpPr>
            <p:nvPr/>
          </p:nvSpPr>
          <p:spPr bwMode="auto">
            <a:xfrm rot="429407">
              <a:off x="4339226" y="3384566"/>
              <a:ext cx="390974" cy="37949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404" name="Group 64"/>
            <p:cNvGrpSpPr>
              <a:grpSpLocks noChangeAspect="1"/>
            </p:cNvGrpSpPr>
            <p:nvPr/>
          </p:nvGrpSpPr>
          <p:grpSpPr bwMode="auto">
            <a:xfrm rot="1864757" flipH="1" flipV="1">
              <a:off x="4605394" y="3575478"/>
              <a:ext cx="73025" cy="280924"/>
              <a:chOff x="2790" y="3240"/>
              <a:chExt cx="56" cy="332"/>
            </a:xfrm>
          </p:grpSpPr>
          <p:sp>
            <p:nvSpPr>
              <p:cNvPr id="509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0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05" name="Line 177"/>
            <p:cNvSpPr>
              <a:spLocks noChangeShapeType="1"/>
            </p:cNvSpPr>
            <p:nvPr/>
          </p:nvSpPr>
          <p:spPr bwMode="auto">
            <a:xfrm rot="429407">
              <a:off x="8278516" y="4260591"/>
              <a:ext cx="481955" cy="7503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06" name="Line 181"/>
            <p:cNvSpPr>
              <a:spLocks noChangeShapeType="1"/>
            </p:cNvSpPr>
            <p:nvPr/>
          </p:nvSpPr>
          <p:spPr bwMode="auto">
            <a:xfrm rot="429407" flipV="1">
              <a:off x="8253271" y="4187891"/>
              <a:ext cx="507569" cy="70704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07" name="Line 67"/>
            <p:cNvSpPr>
              <a:spLocks noChangeShapeType="1"/>
            </p:cNvSpPr>
            <p:nvPr/>
          </p:nvSpPr>
          <p:spPr bwMode="auto">
            <a:xfrm rot="429407">
              <a:off x="4692262" y="4039832"/>
              <a:ext cx="41206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08" name="Rectangle 165"/>
            <p:cNvSpPr>
              <a:spLocks noChangeAspect="1" noChangeArrowheads="1"/>
            </p:cNvSpPr>
            <p:nvPr/>
          </p:nvSpPr>
          <p:spPr bwMode="auto">
            <a:xfrm rot="429407">
              <a:off x="7799231" y="4148047"/>
              <a:ext cx="363538" cy="9366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409" name="Line 178"/>
            <p:cNvSpPr>
              <a:spLocks noChangeShapeType="1"/>
            </p:cNvSpPr>
            <p:nvPr/>
          </p:nvSpPr>
          <p:spPr bwMode="auto">
            <a:xfrm rot="429407" flipV="1">
              <a:off x="8394795" y="4137516"/>
              <a:ext cx="210985" cy="101106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10" name="Line 179"/>
            <p:cNvSpPr>
              <a:spLocks noChangeShapeType="1"/>
            </p:cNvSpPr>
            <p:nvPr/>
          </p:nvSpPr>
          <p:spPr bwMode="auto">
            <a:xfrm rot="429407" flipV="1">
              <a:off x="8394389" y="4142187"/>
              <a:ext cx="399544" cy="106358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11" name="Line 180"/>
            <p:cNvSpPr>
              <a:spLocks noChangeShapeType="1"/>
            </p:cNvSpPr>
            <p:nvPr/>
          </p:nvSpPr>
          <p:spPr bwMode="auto">
            <a:xfrm rot="429407">
              <a:off x="8362529" y="4287179"/>
              <a:ext cx="429243" cy="142907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12" name="Freeform 57"/>
            <p:cNvSpPr>
              <a:spLocks/>
            </p:cNvSpPr>
            <p:nvPr/>
          </p:nvSpPr>
          <p:spPr bwMode="auto">
            <a:xfrm rot="11229407">
              <a:off x="4661901" y="3716051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413" name="Group 412"/>
            <p:cNvGrpSpPr/>
            <p:nvPr/>
          </p:nvGrpSpPr>
          <p:grpSpPr>
            <a:xfrm rot="429407">
              <a:off x="7166122" y="4018132"/>
              <a:ext cx="355560" cy="200026"/>
              <a:chOff x="7143276" y="3553828"/>
              <a:chExt cx="355560" cy="200026"/>
            </a:xfrm>
          </p:grpSpPr>
          <p:sp>
            <p:nvSpPr>
              <p:cNvPr id="493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18886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4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723444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5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727699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6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732257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7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410705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8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736512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99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453251" y="3553828"/>
                <a:ext cx="45585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0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718886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1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723444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2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27699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3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732257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4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410705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5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736512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6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7453251" y="3679241"/>
                <a:ext cx="45585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7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7143276" y="3553828"/>
                <a:ext cx="42546" cy="746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8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143276" y="3679241"/>
                <a:ext cx="42546" cy="74613"/>
              </a:xfrm>
              <a:prstGeom prst="rect">
                <a:avLst/>
              </a:prstGeom>
              <a:solidFill>
                <a:srgbClr val="FFCCCC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14" name="Freeform 57"/>
            <p:cNvSpPr>
              <a:spLocks/>
            </p:cNvSpPr>
            <p:nvPr/>
          </p:nvSpPr>
          <p:spPr bwMode="auto">
            <a:xfrm>
              <a:off x="4317557" y="3292306"/>
              <a:ext cx="93663" cy="11747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grpSp>
          <p:nvGrpSpPr>
            <p:cNvPr id="415" name="Group 414"/>
            <p:cNvGrpSpPr/>
            <p:nvPr/>
          </p:nvGrpSpPr>
          <p:grpSpPr>
            <a:xfrm>
              <a:off x="5468650" y="3785584"/>
              <a:ext cx="1514033" cy="381023"/>
              <a:chOff x="5369112" y="2568814"/>
              <a:chExt cx="1514033" cy="381023"/>
            </a:xfrm>
          </p:grpSpPr>
          <p:grpSp>
            <p:nvGrpSpPr>
              <p:cNvPr id="425" name="Group 424"/>
              <p:cNvGrpSpPr/>
              <p:nvPr/>
            </p:nvGrpSpPr>
            <p:grpSpPr>
              <a:xfrm>
                <a:off x="5369112" y="2568814"/>
                <a:ext cx="368757" cy="237856"/>
                <a:chOff x="4819006" y="3120533"/>
                <a:chExt cx="368757" cy="237856"/>
              </a:xfrm>
            </p:grpSpPr>
            <p:sp>
              <p:nvSpPr>
                <p:cNvPr id="477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8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9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0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1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2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3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4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5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6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7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8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89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90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91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92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426" name="Group 425"/>
              <p:cNvGrpSpPr/>
              <p:nvPr/>
            </p:nvGrpSpPr>
            <p:grpSpPr>
              <a:xfrm>
                <a:off x="5751305" y="2614819"/>
                <a:ext cx="368757" cy="237856"/>
                <a:chOff x="4819006" y="3120533"/>
                <a:chExt cx="368757" cy="237856"/>
              </a:xfrm>
            </p:grpSpPr>
            <p:sp>
              <p:nvSpPr>
                <p:cNvPr id="461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2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3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4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5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6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7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8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9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0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1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2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3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4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5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76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427" name="Group 426"/>
              <p:cNvGrpSpPr/>
              <p:nvPr/>
            </p:nvGrpSpPr>
            <p:grpSpPr>
              <a:xfrm>
                <a:off x="6133804" y="2661773"/>
                <a:ext cx="368757" cy="237856"/>
                <a:chOff x="4819006" y="3120533"/>
                <a:chExt cx="368757" cy="237856"/>
              </a:xfrm>
            </p:grpSpPr>
            <p:sp>
              <p:nvSpPr>
                <p:cNvPr id="445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6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7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8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9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0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1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2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3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4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5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6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7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8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59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60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428" name="Group 427"/>
              <p:cNvGrpSpPr/>
              <p:nvPr/>
            </p:nvGrpSpPr>
            <p:grpSpPr>
              <a:xfrm>
                <a:off x="6514388" y="2711981"/>
                <a:ext cx="368757" cy="237856"/>
                <a:chOff x="4819006" y="3120533"/>
                <a:chExt cx="368757" cy="237856"/>
              </a:xfrm>
            </p:grpSpPr>
            <p:sp>
              <p:nvSpPr>
                <p:cNvPr id="429" name="Rectangle 13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79848" y="312640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0" name="Rectangle 13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25088" y="313189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1" name="Rectangle 13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67291" y="313738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2" name="Rectangle 13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12532" y="314287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3" name="Rectangle 13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99975" y="3153851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4" name="Rectangle 13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54735" y="314836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5" name="Rectangle 13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42178" y="3159341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6" name="Rectangle 142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64223" y="3250838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7" name="Rectangle 143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09464" y="325632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8" name="Rectangle 14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51667" y="326181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39" name="Rectangle 14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996907" y="326730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0" name="Rectangle 146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84351" y="3278287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1" name="Rectangle 147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039110" y="3272797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2" name="Rectangle 148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5126553" y="3283776"/>
                  <a:ext cx="45585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3" name="Rectangle 154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34630" y="3120533"/>
                  <a:ext cx="42546" cy="7461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444" name="Rectangle 155"/>
                <p:cNvSpPr>
                  <a:spLocks noChangeAspect="1" noChangeArrowheads="1"/>
                </p:cNvSpPr>
                <p:nvPr/>
              </p:nvSpPr>
              <p:spPr bwMode="auto">
                <a:xfrm rot="429407">
                  <a:off x="4819006" y="3244969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endParaRPr lang="de-DE" sz="2000" dirty="0">
                    <a:solidFill>
                      <a:srgbClr val="000000"/>
                    </a:solidFill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416" name="Group 415"/>
            <p:cNvGrpSpPr/>
            <p:nvPr/>
          </p:nvGrpSpPr>
          <p:grpSpPr>
            <a:xfrm rot="366438">
              <a:off x="7594029" y="4112625"/>
              <a:ext cx="377618" cy="386303"/>
              <a:chOff x="7513576" y="2205584"/>
              <a:chExt cx="377618" cy="386303"/>
            </a:xfrm>
          </p:grpSpPr>
          <p:sp>
            <p:nvSpPr>
              <p:cNvPr id="422" name="Line 52"/>
              <p:cNvSpPr>
                <a:spLocks noChangeShapeType="1"/>
              </p:cNvSpPr>
              <p:nvPr/>
            </p:nvSpPr>
            <p:spPr bwMode="auto">
              <a:xfrm>
                <a:off x="7544517" y="2270004"/>
                <a:ext cx="301514" cy="27440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ea typeface="ＭＳ Ｐゴシック" pitchFamily="112" charset="-128"/>
                </a:endParaRPr>
              </a:p>
            </p:txBody>
          </p:sp>
          <p:sp>
            <p:nvSpPr>
              <p:cNvPr id="423" name="Rectangle 53"/>
              <p:cNvSpPr>
                <a:spLocks noChangeAspect="1" noChangeArrowheads="1"/>
              </p:cNvSpPr>
              <p:nvPr/>
            </p:nvSpPr>
            <p:spPr bwMode="auto">
              <a:xfrm rot="2617159" flipH="1" flipV="1">
                <a:off x="7759741" y="2469649"/>
                <a:ext cx="131453" cy="122238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424" name="Freeform 68"/>
              <p:cNvSpPr>
                <a:spLocks/>
              </p:cNvSpPr>
              <p:nvPr/>
            </p:nvSpPr>
            <p:spPr bwMode="auto">
              <a:xfrm>
                <a:off x="7513576" y="2205584"/>
                <a:ext cx="115970" cy="159787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29815 w 143"/>
                  <a:gd name="T5" fmla="*/ 206375 h 130"/>
                  <a:gd name="T6" fmla="*/ 54277 w 143"/>
                  <a:gd name="T7" fmla="*/ 114300 h 130"/>
                  <a:gd name="T8" fmla="*/ 54659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de-DE" sz="2000" dirty="0">
                  <a:solidFill>
                    <a:srgbClr val="000000"/>
                  </a:solidFill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417" name="Text Box 27"/>
            <p:cNvSpPr txBox="1">
              <a:spLocks noChangeArrowheads="1"/>
            </p:cNvSpPr>
            <p:nvPr/>
          </p:nvSpPr>
          <p:spPr bwMode="auto">
            <a:xfrm flipH="1">
              <a:off x="5827839" y="3139112"/>
              <a:ext cx="1073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i="1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FLASH1</a:t>
              </a:r>
              <a:endParaRPr lang="en-US" sz="1400" i="1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418" name="Text Box 27"/>
            <p:cNvSpPr txBox="1">
              <a:spLocks noChangeArrowheads="1"/>
            </p:cNvSpPr>
            <p:nvPr/>
          </p:nvSpPr>
          <p:spPr bwMode="auto">
            <a:xfrm rot="409761" flipH="1">
              <a:off x="5760147" y="3641808"/>
              <a:ext cx="1073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i="1" dirty="0" smtClean="0">
                  <a:solidFill>
                    <a:srgbClr val="000000"/>
                  </a:solidFill>
                  <a:latin typeface="Helvetica" pitchFamily="34" charset="0"/>
                  <a:sym typeface="Wingdings" pitchFamily="2" charset="2"/>
                </a:rPr>
                <a:t>FLASH2</a:t>
              </a:r>
              <a:endParaRPr lang="en-US" sz="1400" i="1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endParaRPr>
            </a:p>
          </p:txBody>
        </p:sp>
        <p:sp>
          <p:nvSpPr>
            <p:cNvPr id="419" name="AutoShape 77"/>
            <p:cNvSpPr>
              <a:spLocks noChangeArrowheads="1"/>
            </p:cNvSpPr>
            <p:nvPr/>
          </p:nvSpPr>
          <p:spPr bwMode="auto">
            <a:xfrm>
              <a:off x="697503" y="3514675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  <p:sp>
          <p:nvSpPr>
            <p:cNvPr id="420" name="Line 24"/>
            <p:cNvSpPr>
              <a:spLocks noChangeShapeType="1"/>
            </p:cNvSpPr>
            <p:nvPr/>
          </p:nvSpPr>
          <p:spPr bwMode="auto">
            <a:xfrm>
              <a:off x="696454" y="3397250"/>
              <a:ext cx="511" cy="1568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421" name="AutoShape 77"/>
            <p:cNvSpPr>
              <a:spLocks noChangeArrowheads="1"/>
            </p:cNvSpPr>
            <p:nvPr/>
          </p:nvSpPr>
          <p:spPr bwMode="auto">
            <a:xfrm>
              <a:off x="574396" y="3514674"/>
              <a:ext cx="89606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endParaRPr lang="de-DE" sz="2000" dirty="0">
                <a:solidFill>
                  <a:srgbClr val="000000"/>
                </a:solidFill>
                <a:ea typeface="ＭＳ Ｐゴシック" pitchFamily="112" charset="-128"/>
                <a:sym typeface="Wingdings" pitchFamily="2" charset="2"/>
              </a:endParaRPr>
            </a:p>
          </p:txBody>
        </p:sp>
      </p:grpSp>
      <p:sp>
        <p:nvSpPr>
          <p:cNvPr id="668" name="Rectangle 203"/>
          <p:cNvSpPr>
            <a:spLocks noChangeArrowheads="1"/>
          </p:cNvSpPr>
          <p:nvPr/>
        </p:nvSpPr>
        <p:spPr bwMode="auto">
          <a:xfrm>
            <a:off x="7149392" y="6162011"/>
            <a:ext cx="1749197" cy="2192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</a:t>
            </a:r>
            <a:r>
              <a:rPr lang="en-US" sz="900" b="1" dirty="0" smtClean="0"/>
              <a:t>FLASH2 Experimental Hall</a:t>
            </a:r>
            <a:endParaRPr lang="en-US" sz="900" b="1" dirty="0"/>
          </a:p>
        </p:txBody>
      </p:sp>
      <p:pic>
        <p:nvPicPr>
          <p:cNvPr id="350" name="Content Placeholder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6079" y="5015534"/>
            <a:ext cx="2137342" cy="1047382"/>
          </a:xfrm>
          <a:prstGeom prst="rect">
            <a:avLst/>
          </a:prstGeom>
        </p:spPr>
      </p:pic>
      <p:sp>
        <p:nvSpPr>
          <p:cNvPr id="351" name="Rectangle 203"/>
          <p:cNvSpPr>
            <a:spLocks noChangeArrowheads="1"/>
          </p:cNvSpPr>
          <p:nvPr/>
        </p:nvSpPr>
        <p:spPr bwMode="auto">
          <a:xfrm>
            <a:off x="7835259" y="2323142"/>
            <a:ext cx="998991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i="1" dirty="0" smtClean="0"/>
              <a:t>Albert Einstein</a:t>
            </a:r>
            <a:endParaRPr lang="en-US" sz="900" b="1" i="1" dirty="0"/>
          </a:p>
        </p:txBody>
      </p:sp>
      <p:sp>
        <p:nvSpPr>
          <p:cNvPr id="667" name="Rectangle 203"/>
          <p:cNvSpPr>
            <a:spLocks noChangeArrowheads="1"/>
          </p:cNvSpPr>
          <p:nvPr/>
        </p:nvSpPr>
        <p:spPr bwMode="auto">
          <a:xfrm>
            <a:off x="8088075" y="5015534"/>
            <a:ext cx="915635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</a:pPr>
            <a:r>
              <a:rPr lang="en-US" sz="900" b="1" i="1" dirty="0" smtClean="0"/>
              <a:t>Kai Siegbahn</a:t>
            </a:r>
            <a:endParaRPr lang="en-US" sz="900" b="1" i="1" dirty="0"/>
          </a:p>
        </p:txBody>
      </p:sp>
      <p:grpSp>
        <p:nvGrpSpPr>
          <p:cNvPr id="669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670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71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672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673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96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FLASH1 Parameters 2014 / 2015</a:t>
            </a:r>
            <a:endParaRPr lang="en-GB" sz="1800" dirty="0"/>
          </a:p>
        </p:txBody>
      </p:sp>
      <p:sp>
        <p:nvSpPr>
          <p:cNvPr id="201740" name="Rectangle 12"/>
          <p:cNvSpPr>
            <a:spLocks noChangeArrowheads="1"/>
          </p:cNvSpPr>
          <p:nvPr/>
        </p:nvSpPr>
        <p:spPr bwMode="auto">
          <a:xfrm>
            <a:off x="142875" y="6055769"/>
            <a:ext cx="8685213" cy="51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63525" indent="-263525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GB" sz="1600" dirty="0"/>
              <a:t>m</a:t>
            </a:r>
            <a:r>
              <a:rPr lang="en-GB" sz="1600" dirty="0" smtClean="0"/>
              <a:t>ore than 200 </a:t>
            </a:r>
            <a:r>
              <a:rPr lang="en-GB" sz="1600" dirty="0"/>
              <a:t>publications on </a:t>
            </a:r>
            <a:r>
              <a:rPr lang="en-GB" sz="1600" dirty="0" smtClean="0"/>
              <a:t>photon science </a:t>
            </a:r>
            <a:r>
              <a:rPr lang="en-GB" sz="1600" dirty="0"/>
              <a:t>at </a:t>
            </a:r>
            <a:r>
              <a:rPr lang="en-GB" sz="1600" dirty="0" smtClean="0"/>
              <a:t>FLASH, many </a:t>
            </a:r>
            <a:r>
              <a:rPr lang="en-GB" sz="1600" dirty="0"/>
              <a:t>in high impact </a:t>
            </a:r>
            <a:r>
              <a:rPr lang="en-GB" sz="1600" dirty="0" smtClean="0"/>
              <a:t>journals</a:t>
            </a:r>
          </a:p>
        </p:txBody>
      </p:sp>
      <p:pic>
        <p:nvPicPr>
          <p:cNvPr id="20174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950" y="957263"/>
            <a:ext cx="1862138" cy="23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np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841" y="3448049"/>
            <a:ext cx="1817247" cy="236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279006" y="853680"/>
            <a:ext cx="6058128" cy="298471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92075" indent="-6350" algn="ctr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None/>
              <a:tabLst>
                <a:tab pos="539750" algn="l"/>
                <a:tab pos="714375" algn="l"/>
              </a:tabLst>
            </a:pPr>
            <a:r>
              <a:rPr lang="en-US" sz="1800" dirty="0" smtClean="0"/>
              <a:t>FEL Radiation Parameters</a:t>
            </a:r>
            <a:endParaRPr lang="en-US" sz="1400" dirty="0" smtClean="0"/>
          </a:p>
          <a:p>
            <a:pPr marL="92075" indent="-635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None/>
              <a:tabLst>
                <a:tab pos="539750" algn="l"/>
                <a:tab pos="714375" algn="l"/>
              </a:tabLst>
            </a:pPr>
            <a:r>
              <a:rPr lang="en-US" sz="1800" dirty="0" smtClean="0"/>
              <a:t>Wavelength </a:t>
            </a:r>
            <a:r>
              <a:rPr lang="en-US" sz="1800" dirty="0"/>
              <a:t>range (fundamental)	        </a:t>
            </a:r>
            <a:r>
              <a:rPr lang="en-US" sz="1800" dirty="0" smtClean="0"/>
              <a:t>  4.2 </a:t>
            </a:r>
            <a:r>
              <a:rPr lang="en-US" sz="1800" dirty="0"/>
              <a:t>– </a:t>
            </a:r>
            <a:r>
              <a:rPr lang="en-US" sz="1800" dirty="0" smtClean="0"/>
              <a:t>52 </a:t>
            </a:r>
            <a:r>
              <a:rPr lang="en-US" sz="1800" dirty="0"/>
              <a:t>nm </a:t>
            </a:r>
            <a:br>
              <a:rPr lang="en-US" sz="1800" dirty="0"/>
            </a:br>
            <a:r>
              <a:rPr lang="en-US" sz="1800" dirty="0"/>
              <a:t>Average single pulse energy                     10 – 5</a:t>
            </a:r>
            <a:r>
              <a:rPr lang="en-US" sz="1800" dirty="0" smtClean="0"/>
              <a:t>00 </a:t>
            </a:r>
            <a:r>
              <a:rPr lang="en-US" sz="1800" dirty="0">
                <a:cs typeface="Arial" charset="0"/>
              </a:rPr>
              <a:t>µ</a:t>
            </a:r>
            <a:r>
              <a:rPr lang="en-US" sz="1800" dirty="0"/>
              <a:t>J</a:t>
            </a:r>
            <a:br>
              <a:rPr lang="en-US" sz="1800" dirty="0"/>
            </a:br>
            <a:r>
              <a:rPr lang="en-US" sz="1800" dirty="0"/>
              <a:t>Pulse duration (FWHM)		        </a:t>
            </a:r>
            <a:r>
              <a:rPr lang="en-US" sz="1800" dirty="0" smtClean="0"/>
              <a:t>&lt; 50 </a:t>
            </a:r>
            <a:r>
              <a:rPr lang="en-US" sz="1800" dirty="0"/>
              <a:t>– </a:t>
            </a:r>
            <a:r>
              <a:rPr lang="en-US" sz="1800" dirty="0" smtClean="0"/>
              <a:t>200 </a:t>
            </a:r>
            <a:r>
              <a:rPr lang="en-US" sz="1800" dirty="0"/>
              <a:t>fs </a:t>
            </a:r>
            <a:br>
              <a:rPr lang="en-US" sz="1800" dirty="0"/>
            </a:br>
            <a:r>
              <a:rPr lang="en-US" sz="1800" dirty="0"/>
              <a:t>Peak power (from av.)                                 1 – </a:t>
            </a:r>
            <a:r>
              <a:rPr lang="en-US" sz="1800" dirty="0" smtClean="0"/>
              <a:t>3 GW</a:t>
            </a:r>
            <a:br>
              <a:rPr lang="en-US" sz="1800" dirty="0" smtClean="0"/>
            </a:br>
            <a:r>
              <a:rPr lang="en-US" sz="1800" dirty="0" smtClean="0"/>
              <a:t>Pulses per second                                      10 </a:t>
            </a:r>
            <a:r>
              <a:rPr lang="en-US" sz="1800" dirty="0"/>
              <a:t>– </a:t>
            </a:r>
            <a:r>
              <a:rPr lang="en-US" sz="1800" dirty="0" smtClean="0"/>
              <a:t>5000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Spectral </a:t>
            </a:r>
            <a:r>
              <a:rPr lang="en-US" sz="1800" dirty="0"/>
              <a:t>width (FWHM)                              </a:t>
            </a:r>
            <a:r>
              <a:rPr lang="en-US" sz="1800" dirty="0" smtClean="0"/>
              <a:t> 0.3 - 2 </a:t>
            </a:r>
            <a:r>
              <a:rPr lang="en-US" sz="1800" dirty="0"/>
              <a:t>% </a:t>
            </a:r>
            <a:br>
              <a:rPr lang="en-US" sz="1800" dirty="0"/>
            </a:br>
            <a:r>
              <a:rPr lang="en-US" sz="1800" dirty="0" smtClean="0"/>
              <a:t>Photons per pulse                                    10</a:t>
            </a:r>
            <a:r>
              <a:rPr lang="en-US" sz="1800" baseline="30000" dirty="0" smtClean="0"/>
              <a:t>11 </a:t>
            </a:r>
            <a:r>
              <a:rPr lang="en-US" sz="1800" dirty="0"/>
              <a:t>– 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13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Average Brilliance                                    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17 </a:t>
            </a:r>
            <a:r>
              <a:rPr lang="en-US" sz="1800" dirty="0"/>
              <a:t>– </a:t>
            </a:r>
            <a:r>
              <a:rPr lang="en-US" sz="1800" dirty="0" smtClean="0"/>
              <a:t>10</a:t>
            </a:r>
            <a:r>
              <a:rPr lang="en-US" sz="1800" baseline="30000" dirty="0"/>
              <a:t>2</a:t>
            </a:r>
            <a:r>
              <a:rPr lang="en-US" sz="1800" baseline="30000" dirty="0" smtClean="0"/>
              <a:t>1 </a:t>
            </a:r>
            <a:r>
              <a:rPr lang="en-US" sz="1800" dirty="0" smtClean="0"/>
              <a:t> B*</a:t>
            </a:r>
            <a:br>
              <a:rPr lang="en-US" sz="1800" dirty="0" smtClean="0"/>
            </a:br>
            <a:r>
              <a:rPr lang="en-US" sz="1800" dirty="0" smtClean="0"/>
              <a:t>Peak </a:t>
            </a:r>
            <a:r>
              <a:rPr lang="en-US" sz="1800" dirty="0"/>
              <a:t>Brilliance                                         10</a:t>
            </a:r>
            <a:r>
              <a:rPr lang="en-US" sz="1800" baseline="30000" dirty="0"/>
              <a:t>29 </a:t>
            </a:r>
            <a:r>
              <a:rPr lang="en-US" sz="1800" dirty="0"/>
              <a:t>– 10</a:t>
            </a:r>
            <a:r>
              <a:rPr lang="en-US" sz="1800" baseline="30000" dirty="0"/>
              <a:t>31 </a:t>
            </a:r>
            <a:r>
              <a:rPr lang="en-US" sz="1800" dirty="0"/>
              <a:t> </a:t>
            </a:r>
            <a:r>
              <a:rPr lang="en-US" sz="1800" dirty="0" smtClean="0"/>
              <a:t>B*</a:t>
            </a:r>
            <a:endParaRPr lang="de-DE" sz="1800" dirty="0"/>
          </a:p>
          <a:p>
            <a:pPr marL="92075" indent="-635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None/>
              <a:tabLst>
                <a:tab pos="539750" algn="l"/>
                <a:tab pos="714375" algn="l"/>
              </a:tabLst>
            </a:pPr>
            <a:endParaRPr lang="de-DE" sz="1800" dirty="0"/>
          </a:p>
        </p:txBody>
      </p:sp>
      <p:sp>
        <p:nvSpPr>
          <p:cNvPr id="201733" name="Text Box 17"/>
          <p:cNvSpPr txBox="1">
            <a:spLocks noChangeArrowheads="1"/>
          </p:cNvSpPr>
          <p:nvPr/>
        </p:nvSpPr>
        <p:spPr bwMode="auto">
          <a:xfrm>
            <a:off x="4365300" y="3640103"/>
            <a:ext cx="20018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>
              <a:spcBef>
                <a:spcPct val="50000"/>
              </a:spcBef>
            </a:pPr>
            <a:r>
              <a:rPr lang="en-US" sz="1000" dirty="0"/>
              <a:t>* photons/s/mrad</a:t>
            </a:r>
            <a:r>
              <a:rPr lang="en-US" sz="1000" baseline="30000" dirty="0"/>
              <a:t>2</a:t>
            </a:r>
            <a:r>
              <a:rPr lang="en-US" sz="1000" dirty="0"/>
              <a:t>/mm</a:t>
            </a:r>
            <a:r>
              <a:rPr lang="en-US" sz="1000" baseline="30000" dirty="0"/>
              <a:t>2</a:t>
            </a:r>
            <a:r>
              <a:rPr lang="en-US" sz="1000" dirty="0"/>
              <a:t>/0.1%bw</a:t>
            </a:r>
          </a:p>
        </p:txBody>
      </p:sp>
      <p:pic>
        <p:nvPicPr>
          <p:cNvPr id="16" name="Picture 24" descr="56-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6704" y="4104921"/>
            <a:ext cx="2614612" cy="1755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1" name="Group 10"/>
          <p:cNvGrpSpPr/>
          <p:nvPr/>
        </p:nvGrpSpPr>
        <p:grpSpPr>
          <a:xfrm>
            <a:off x="204839" y="3970676"/>
            <a:ext cx="3222240" cy="1959388"/>
            <a:chOff x="3854949" y="3445337"/>
            <a:chExt cx="4899055" cy="2701042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76138" y="3538800"/>
              <a:ext cx="4577865" cy="25119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7"/>
            <p:cNvSpPr txBox="1"/>
            <p:nvPr/>
          </p:nvSpPr>
          <p:spPr>
            <a:xfrm rot="16200000">
              <a:off x="2786147" y="4514139"/>
              <a:ext cx="2511956" cy="374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9pPr>
            </a:lstStyle>
            <a:p>
              <a:pPr algn="ctr"/>
              <a:r>
                <a:rPr lang="en-US" sz="1000" dirty="0" smtClean="0"/>
                <a:t>Energy (µJ)</a:t>
              </a:r>
              <a:endParaRPr lang="en-US" sz="1000" dirty="0"/>
            </a:p>
          </p:txBody>
        </p:sp>
        <p:sp>
          <p:nvSpPr>
            <p:cNvPr id="14" name="TextBox 2"/>
            <p:cNvSpPr txBox="1"/>
            <p:nvPr/>
          </p:nvSpPr>
          <p:spPr>
            <a:xfrm>
              <a:off x="4042124" y="5796352"/>
              <a:ext cx="4711880" cy="350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  <a:sym typeface="Wingdings" charset="0"/>
                </a:defRPr>
              </a:lvl9pPr>
            </a:lstStyle>
            <a:p>
              <a:pPr algn="ctr"/>
              <a:r>
                <a:rPr lang="en-US" sz="1050" dirty="0" smtClean="0"/>
                <a:t>Bunch number</a:t>
              </a:r>
              <a:endParaRPr lang="en-US" sz="1050" dirty="0"/>
            </a:p>
          </p:txBody>
        </p:sp>
      </p:grpSp>
      <p:grpSp>
        <p:nvGrpSpPr>
          <p:cNvPr id="15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17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19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20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944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2015: Year of Celebrations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1179096"/>
            <a:ext cx="6153667" cy="5366193"/>
          </a:xfrm>
        </p:spPr>
        <p:txBody>
          <a:bodyPr/>
          <a:lstStyle/>
          <a:p>
            <a:r>
              <a:rPr lang="en-US" dirty="0" smtClean="0"/>
              <a:t>15 years of FEL lasing at DESY</a:t>
            </a:r>
          </a:p>
          <a:p>
            <a:pPr lvl="1"/>
            <a:r>
              <a:rPr lang="en-US" dirty="0" smtClean="0"/>
              <a:t>First lasing (109 nm) of Tesla Test Facility on Feb-22, 2000</a:t>
            </a:r>
          </a:p>
          <a:p>
            <a:r>
              <a:rPr lang="en-US" dirty="0" smtClean="0"/>
              <a:t>10 years of SASE at FLASH</a:t>
            </a:r>
          </a:p>
          <a:p>
            <a:pPr lvl="1"/>
            <a:r>
              <a:rPr lang="en-US" dirty="0" smtClean="0"/>
              <a:t>First lasing (32 nm) of FLASH on Jan-14, 2005</a:t>
            </a:r>
          </a:p>
          <a:p>
            <a:r>
              <a:rPr lang="en-US" dirty="0" smtClean="0"/>
              <a:t>10 years of FEL user operation at FLASH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ser operation started in summer 2005 as the first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FEL user facility in VUV wavelengths worldwide</a:t>
            </a:r>
          </a:p>
          <a:p>
            <a:r>
              <a:rPr lang="en-US" dirty="0" smtClean="0"/>
              <a:t>5 years of SASE in the water window at FLASH</a:t>
            </a:r>
          </a:p>
          <a:p>
            <a:pPr lvl="1"/>
            <a:r>
              <a:rPr lang="en-US" dirty="0" smtClean="0"/>
              <a:t>Lasing at 4.12 nm on Sep-25, 2010</a:t>
            </a:r>
          </a:p>
          <a:p>
            <a:r>
              <a:rPr lang="en-US" dirty="0" smtClean="0"/>
              <a:t>1 year of simultaneous operation </a:t>
            </a:r>
          </a:p>
          <a:p>
            <a:pPr lvl="1"/>
            <a:r>
              <a:rPr lang="en-US" dirty="0" smtClean="0"/>
              <a:t>First lasing of FLASH2 (~ 40 nm) on Aug-20, 2014,</a:t>
            </a:r>
            <a:br>
              <a:rPr lang="en-US" dirty="0" smtClean="0"/>
            </a:br>
            <a:r>
              <a:rPr lang="en-US" dirty="0" smtClean="0"/>
              <a:t>FLASH1 lasing simultaneously with 250 pulses </a:t>
            </a: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80346" y="2082716"/>
            <a:ext cx="2496740" cy="124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 bwMode="auto">
          <a:xfrm>
            <a:off x="7620000" y="955145"/>
            <a:ext cx="1524000" cy="103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54" b="50000"/>
          <a:stretch/>
        </p:blipFill>
        <p:spPr bwMode="auto">
          <a:xfrm>
            <a:off x="6354727" y="765247"/>
            <a:ext cx="1803990" cy="113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566811" y="3508935"/>
            <a:ext cx="2399250" cy="1180688"/>
            <a:chOff x="6354727" y="3774085"/>
            <a:chExt cx="2399250" cy="1180688"/>
          </a:xfrm>
        </p:grpSpPr>
        <p:pic>
          <p:nvPicPr>
            <p:cNvPr id="8" name="Content Placeholder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54727" y="3774085"/>
              <a:ext cx="2399250" cy="118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7" name="Content Placeholder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55878" y="3812598"/>
              <a:ext cx="1162493" cy="340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</p:grpSp>
      <p:pic>
        <p:nvPicPr>
          <p:cNvPr id="11" name="Content Placeholder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0329" y="4781592"/>
            <a:ext cx="1950213" cy="141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12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13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15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16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4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FLASH: main issues &amp; specialties &amp; critical items </a:t>
            </a:r>
            <a:endParaRPr lang="en-US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3103" y="881258"/>
            <a:ext cx="8520113" cy="2027570"/>
          </a:xfrm>
        </p:spPr>
        <p:txBody>
          <a:bodyPr/>
          <a:lstStyle/>
          <a:p>
            <a:r>
              <a:rPr lang="en-US" altLang="en-US" dirty="0" smtClean="0"/>
              <a:t>Availability and Reliability …statistics from 2014</a:t>
            </a:r>
          </a:p>
          <a:p>
            <a:endParaRPr lang="en-US" altLang="en-US" sz="1800" dirty="0"/>
          </a:p>
          <a:p>
            <a:endParaRPr lang="en-US" altLang="en-US" sz="1800" dirty="0" smtClean="0"/>
          </a:p>
          <a:p>
            <a:endParaRPr lang="en-US" altLang="en-US" sz="1800" dirty="0"/>
          </a:p>
          <a:p>
            <a:endParaRPr lang="en-US" altLang="en-US" sz="1800" dirty="0" smtClean="0"/>
          </a:p>
          <a:p>
            <a:endParaRPr lang="en-US" altLang="en-US" sz="1800" dirty="0"/>
          </a:p>
          <a:p>
            <a:pPr>
              <a:spcAft>
                <a:spcPts val="0"/>
              </a:spcAft>
            </a:pPr>
            <a:r>
              <a:rPr lang="en-US" altLang="en-US" sz="1800" dirty="0" smtClean="0"/>
              <a:t>Very frequent changing operation conditions </a:t>
            </a:r>
            <a:r>
              <a:rPr lang="en-US" altLang="en-US" sz="1400" dirty="0" smtClean="0"/>
              <a:t>(wavelength / pulse length / No bunches)</a:t>
            </a:r>
            <a:endParaRPr lang="en-US" altLang="en-US" sz="1800" dirty="0" smtClean="0"/>
          </a:p>
          <a:p>
            <a:pPr marL="0" indent="0">
              <a:buNone/>
            </a:pPr>
            <a:r>
              <a:rPr lang="en-US" sz="1400" b="1" dirty="0" smtClean="0"/>
              <a:t>Experiment over 260h: SASE deliver 97%, tuning 11%, Down 2%</a:t>
            </a:r>
            <a:endParaRPr lang="en-US" sz="1400" b="1" dirty="0"/>
          </a:p>
          <a:p>
            <a:endParaRPr lang="en-US" sz="1400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3" y="1181688"/>
            <a:ext cx="4950201" cy="228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800" y="1566301"/>
            <a:ext cx="3763999" cy="201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3794400" y="2642400"/>
            <a:ext cx="1396800" cy="18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3" y="3981748"/>
            <a:ext cx="8473469" cy="24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17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19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20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223821" y="1285297"/>
            <a:ext cx="3707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i="1" dirty="0" smtClean="0">
                <a:solidFill>
                  <a:srgbClr val="FF0000"/>
                </a:solidFill>
              </a:rPr>
              <a:t>New 2016: </a:t>
            </a:r>
            <a:r>
              <a:rPr lang="de-DE" sz="1400" b="1" i="1" dirty="0" smtClean="0"/>
              <a:t>10% </a:t>
            </a:r>
            <a:r>
              <a:rPr lang="de-DE" sz="1400" b="1" i="1" dirty="0" err="1" smtClean="0"/>
              <a:t>of</a:t>
            </a:r>
            <a:r>
              <a:rPr lang="de-DE" sz="1400" b="1" i="1" dirty="0" smtClean="0"/>
              <a:t> total beam time </a:t>
            </a:r>
            <a:r>
              <a:rPr lang="de-DE" sz="1400" b="1" i="1" dirty="0" smtClean="0">
                <a:sym typeface="Wingdings" panose="05000000000000000000" pitchFamily="2" charset="2"/>
              </a:rPr>
              <a:t> ARD</a:t>
            </a:r>
            <a:endParaRPr lang="de-DE" b="1" i="1" dirty="0"/>
          </a:p>
        </p:txBody>
      </p:sp>
    </p:spTree>
    <p:extLst>
      <p:ext uri="{BB962C8B-B14F-4D97-AF65-F5344CB8AC3E}">
        <p14:creationId xmlns:p14="http://schemas.microsoft.com/office/powerpoint/2010/main" val="19196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FLASH: main issues &amp; specialties &amp; critical items </a:t>
            </a:r>
            <a:endParaRPr lang="en-US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3103" y="881258"/>
            <a:ext cx="8520113" cy="2027570"/>
          </a:xfrm>
        </p:spPr>
        <p:txBody>
          <a:bodyPr/>
          <a:lstStyle/>
          <a:p>
            <a:r>
              <a:rPr lang="en-US" altLang="en-US" sz="1800" dirty="0" smtClean="0"/>
              <a:t>RF gun &amp; RF window &amp; gun temp. stability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sz="1800" dirty="0" smtClean="0"/>
          </a:p>
          <a:p>
            <a:r>
              <a:rPr lang="en-US" sz="1800" dirty="0" smtClean="0"/>
              <a:t>Beam feedbacks to stabilize operation (mandatory!!!)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09" y="1343756"/>
            <a:ext cx="1505579" cy="105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99" y="2610625"/>
            <a:ext cx="2679127" cy="110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88" y="1563254"/>
            <a:ext cx="2673512" cy="176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3889607" y="1588333"/>
            <a:ext cx="374400" cy="1692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>
            <a:stCxn id="4" idx="2"/>
            <a:endCxn id="17" idx="2"/>
          </p:cNvCxnSpPr>
          <p:nvPr/>
        </p:nvCxnSpPr>
        <p:spPr bwMode="auto">
          <a:xfrm flipH="1" flipV="1">
            <a:off x="3226596" y="1583968"/>
            <a:ext cx="663011" cy="889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2656568" y="1276191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Critical </a:t>
            </a:r>
            <a:r>
              <a:rPr lang="de-DE" sz="1400" dirty="0" err="1" smtClean="0"/>
              <a:t>area</a:t>
            </a:r>
            <a:endParaRPr lang="de-DE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226596" y="2432069"/>
            <a:ext cx="2948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Quantum Efficiency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cathode</a:t>
            </a:r>
            <a:r>
              <a:rPr lang="de-DE" sz="1200" dirty="0" smtClean="0"/>
              <a:t> </a:t>
            </a:r>
            <a:r>
              <a:rPr lang="de-DE" sz="1200" dirty="0" err="1" smtClean="0"/>
              <a:t>over</a:t>
            </a:r>
            <a:r>
              <a:rPr lang="de-DE" sz="1200" dirty="0" smtClean="0"/>
              <a:t> time</a:t>
            </a:r>
            <a:endParaRPr lang="de-DE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266564" y="1381823"/>
            <a:ext cx="2279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Required</a:t>
            </a:r>
            <a:r>
              <a:rPr lang="de-DE" sz="1200" dirty="0" smtClean="0"/>
              <a:t> </a:t>
            </a:r>
            <a:r>
              <a:rPr lang="de-DE" sz="1200" dirty="0" err="1" smtClean="0"/>
              <a:t>temp</a:t>
            </a:r>
            <a:r>
              <a:rPr lang="de-DE" sz="1200" dirty="0" smtClean="0"/>
              <a:t>. </a:t>
            </a:r>
            <a:r>
              <a:rPr lang="de-DE" sz="1200" dirty="0" err="1"/>
              <a:t>s</a:t>
            </a:r>
            <a:r>
              <a:rPr lang="de-DE" sz="1200" dirty="0" err="1" smtClean="0"/>
              <a:t>tability</a:t>
            </a:r>
            <a:r>
              <a:rPr lang="de-DE" sz="1200" dirty="0" smtClean="0"/>
              <a:t> &lt;0.01°</a:t>
            </a:r>
            <a:endParaRPr lang="de-DE" sz="12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5" y="4394964"/>
            <a:ext cx="6744975" cy="166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29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31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32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9" y="1247448"/>
            <a:ext cx="1355877" cy="239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 bwMode="auto">
          <a:xfrm>
            <a:off x="1147813" y="1971545"/>
            <a:ext cx="578222" cy="492238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8" name="Straight Connector 37"/>
          <p:cNvCxnSpPr>
            <a:stCxn id="40" idx="2"/>
            <a:endCxn id="37" idx="6"/>
          </p:cNvCxnSpPr>
          <p:nvPr/>
        </p:nvCxnSpPr>
        <p:spPr bwMode="auto">
          <a:xfrm flipH="1">
            <a:off x="1726035" y="2019143"/>
            <a:ext cx="372567" cy="198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1662424" y="1495923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Critical </a:t>
            </a:r>
          </a:p>
          <a:p>
            <a:r>
              <a:rPr lang="de-DE" sz="1400" dirty="0" err="1" smtClean="0"/>
              <a:t>windows</a:t>
            </a:r>
            <a:endParaRPr lang="de-DE" sz="1400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42" y="2443809"/>
            <a:ext cx="1489156" cy="109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64" y="1381823"/>
            <a:ext cx="10906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64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99" y="1113162"/>
            <a:ext cx="2417843" cy="103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FLASH: main issues &amp; specialties &amp; critical items </a:t>
            </a:r>
            <a:endParaRPr lang="en-US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3103" y="881258"/>
            <a:ext cx="8520113" cy="2027570"/>
          </a:xfrm>
        </p:spPr>
        <p:txBody>
          <a:bodyPr/>
          <a:lstStyle/>
          <a:p>
            <a:r>
              <a:rPr lang="en-US" altLang="en-US" sz="1800" dirty="0" smtClean="0"/>
              <a:t>Femtosecond stable optical reference distribution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050" dirty="0" smtClean="0"/>
          </a:p>
          <a:p>
            <a:r>
              <a:rPr lang="en-US" sz="1800" dirty="0" smtClean="0"/>
              <a:t>Low Level RF </a:t>
            </a:r>
            <a:r>
              <a:rPr lang="en-US" sz="1800" dirty="0" smtClean="0"/>
              <a:t>System 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err="1" smtClean="0">
                <a:sym typeface="Wingdings" panose="05000000000000000000" pitchFamily="2" charset="2"/>
              </a:rPr>
              <a:t>MicroTCA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85" y="1239250"/>
            <a:ext cx="4057068" cy="230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11" y="2173217"/>
            <a:ext cx="1406456" cy="108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11" y="3806439"/>
            <a:ext cx="4283789" cy="254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7847" y="3837374"/>
            <a:ext cx="1706400" cy="2239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5" y="4104000"/>
            <a:ext cx="1287420" cy="1929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1" y="5566239"/>
            <a:ext cx="1434101" cy="108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86" y="1275900"/>
            <a:ext cx="1190714" cy="78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975" y="2356677"/>
            <a:ext cx="1220625" cy="90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67" y="2209149"/>
            <a:ext cx="1192533" cy="119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00816" y="1990161"/>
            <a:ext cx="827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Link </a:t>
            </a:r>
            <a:r>
              <a:rPr lang="de-DE" sz="1100" dirty="0" err="1" smtClean="0"/>
              <a:t>setup</a:t>
            </a:r>
            <a:endParaRPr lang="de-DE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5004211" y="3004010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BAM</a:t>
            </a:r>
            <a:endParaRPr lang="de-DE" sz="1100" dirty="0"/>
          </a:p>
        </p:txBody>
      </p:sp>
      <p:grpSp>
        <p:nvGrpSpPr>
          <p:cNvPr id="38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39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0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2400" b="1" dirty="0">
                  <a:solidFill>
                    <a:srgbClr val="00A6EB"/>
                  </a:solidFill>
                </a:rPr>
                <a:t>FLASH</a:t>
              </a:r>
              <a:r>
                <a:rPr lang="en-GB" sz="2400" b="1" dirty="0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41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42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000" b="1" dirty="0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94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Vorlage_de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PPT-Vorlage_de</Template>
  <TotalTime>0</TotalTime>
  <Words>1350</Words>
  <Application>Microsoft Office PowerPoint</Application>
  <PresentationFormat>On-screen Show (4:3)</PresentationFormat>
  <Paragraphs>439</Paragraphs>
  <Slides>35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PPT-Vorlage_de</vt:lpstr>
      <vt:lpstr>template-european-xfel-gmbh_presentation-with-partner-logos</vt:lpstr>
      <vt:lpstr>1_template-european-xfel-gmbh_presentation-with-partner-logos</vt:lpstr>
      <vt:lpstr>2_template-european-xfel-gmbh_presentation-with-partner-logos</vt:lpstr>
      <vt:lpstr>3_template-european-xfel-gmbh_presentation-with-partner-logos</vt:lpstr>
      <vt:lpstr>Equation</vt:lpstr>
      <vt:lpstr>Status of accelerator facilities &amp; ARD activities at DESY. </vt:lpstr>
      <vt:lpstr>Content</vt:lpstr>
      <vt:lpstr>DESY activities : birds view …</vt:lpstr>
      <vt:lpstr>FLASH Layout </vt:lpstr>
      <vt:lpstr>FLASH1 Parameters 2014 / 2015</vt:lpstr>
      <vt:lpstr>FLASH 2015: Year of Celebrations</vt:lpstr>
      <vt:lpstr>FLASH: main issues &amp; specialties &amp; critical items </vt:lpstr>
      <vt:lpstr>FLASH: main issues &amp; specialties &amp; critical items </vt:lpstr>
      <vt:lpstr>FLASH: main issues &amp; specialties &amp; critical items </vt:lpstr>
      <vt:lpstr>Seeded FLASH: sFLASH</vt:lpstr>
      <vt:lpstr>Seeded FLASH: sFLASH</vt:lpstr>
      <vt:lpstr>Seeded FLASH: sFLASH</vt:lpstr>
      <vt:lpstr>FLASH2</vt:lpstr>
      <vt:lpstr>FLASH2: Undulator Beamline</vt:lpstr>
      <vt:lpstr>FLASH2: Photon Diagnostics Beamline &amp; Exp. hall</vt:lpstr>
      <vt:lpstr>FLASH2: Challenge by simultaneous operation </vt:lpstr>
      <vt:lpstr>FLASHForward</vt:lpstr>
      <vt:lpstr>FLASHForward</vt:lpstr>
      <vt:lpstr>FLASHForward</vt:lpstr>
      <vt:lpstr>European XFEL at a Glance</vt:lpstr>
      <vt:lpstr>Electron Beam Parameters / Photon energies</vt:lpstr>
      <vt:lpstr>Many accelerator components produced</vt:lpstr>
      <vt:lpstr>… and installed</vt:lpstr>
      <vt:lpstr> Finished first accelerator section (L1)</vt:lpstr>
      <vt:lpstr> Finished first accelerator section (L1)</vt:lpstr>
      <vt:lpstr>Production now on full speed …</vt:lpstr>
      <vt:lpstr>Photon systems</vt:lpstr>
      <vt:lpstr>Undulator Production and Tuning</vt:lpstr>
      <vt:lpstr>Detectors and Laser systmes</vt:lpstr>
      <vt:lpstr>Beam Commissioning and Parallel Operation</vt:lpstr>
      <vt:lpstr>REGAE - Relativistic Electron Gun for Atomic Exploration</vt:lpstr>
      <vt:lpstr>REGAE stability: Temperature control of acc. structures </vt:lpstr>
      <vt:lpstr>REGAE - Relativistic Electron Gun for Atomic Exploration</vt:lpstr>
      <vt:lpstr>REGAE – LUX &amp; LPWA@REGAE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Pfeiffer, Sven</dc:creator>
  <cp:lastModifiedBy>Schlarb, Holger</cp:lastModifiedBy>
  <cp:revision>293</cp:revision>
  <cp:lastPrinted>2015-06-22T20:52:48Z</cp:lastPrinted>
  <dcterms:created xsi:type="dcterms:W3CDTF">2015-03-19T11:07:00Z</dcterms:created>
  <dcterms:modified xsi:type="dcterms:W3CDTF">2015-07-14T18:34:56Z</dcterms:modified>
</cp:coreProperties>
</file>