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0275213" cy="42803763"/>
  <p:notesSz cx="32100838" cy="467312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6EB"/>
    <a:srgbClr val="B7DEF3"/>
    <a:srgbClr val="B7D9F3"/>
    <a:srgbClr val="CC0000"/>
    <a:srgbClr val="BAE2EF"/>
    <a:srgbClr val="B9E2EE"/>
    <a:srgbClr val="BCE1F4"/>
    <a:srgbClr val="F2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96" y="4356"/>
      </p:cViewPr>
      <p:guideLst>
        <p:guide orient="horz" pos="10656"/>
        <p:guide orient="horz" pos="24048"/>
        <p:guide orient="horz" pos="17376"/>
        <p:guide orient="horz" pos="24648"/>
        <p:guide pos="9535"/>
        <p:guide pos="1165"/>
        <p:guide pos="5323"/>
        <p:guide pos="13713"/>
        <p:guide pos="17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13914013" cy="23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t" anchorCtr="0" compatLnSpc="1">
            <a:prstTxWarp prst="textNoShape">
              <a:avLst/>
            </a:prstTxWarp>
          </a:bodyPr>
          <a:lstStyle>
            <a:lvl1pPr defTabSz="102537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181846" y="2"/>
            <a:ext cx="13909036" cy="23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t" anchorCtr="0" compatLnSpc="1">
            <a:prstTxWarp prst="textNoShape">
              <a:avLst/>
            </a:prstTxWarp>
          </a:bodyPr>
          <a:lstStyle>
            <a:lvl1pPr algn="r" defTabSz="102537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44378486"/>
            <a:ext cx="13914013" cy="2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b" anchorCtr="0" compatLnSpc="1">
            <a:prstTxWarp prst="textNoShape">
              <a:avLst/>
            </a:prstTxWarp>
          </a:bodyPr>
          <a:lstStyle>
            <a:lvl1pPr defTabSz="102537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181846" y="44378486"/>
            <a:ext cx="13909036" cy="2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b" anchorCtr="0" compatLnSpc="1">
            <a:prstTxWarp prst="textNoShape">
              <a:avLst/>
            </a:prstTxWarp>
          </a:bodyPr>
          <a:lstStyle>
            <a:lvl1pPr algn="r" defTabSz="1025370">
              <a:defRPr sz="1400">
                <a:latin typeface="Times" pitchFamily="18" charset="0"/>
              </a:defRPr>
            </a:lvl1pPr>
          </a:lstStyle>
          <a:p>
            <a:fld id="{5E1FA552-D81E-47F3-8F86-EB30D3F867F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13914013" cy="23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t" anchorCtr="0" compatLnSpc="1">
            <a:prstTxWarp prst="textNoShape">
              <a:avLst/>
            </a:prstTxWarp>
          </a:bodyPr>
          <a:lstStyle>
            <a:lvl1pPr defTabSz="102537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1846" y="2"/>
            <a:ext cx="13909036" cy="23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t" anchorCtr="0" compatLnSpc="1">
            <a:prstTxWarp prst="textNoShape">
              <a:avLst/>
            </a:prstTxWarp>
          </a:bodyPr>
          <a:lstStyle>
            <a:lvl1pPr algn="r" defTabSz="102537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61550" y="3513138"/>
            <a:ext cx="12385675" cy="1751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12075" y="22196836"/>
            <a:ext cx="25676689" cy="2102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44378486"/>
            <a:ext cx="13914013" cy="2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b" anchorCtr="0" compatLnSpc="1">
            <a:prstTxWarp prst="textNoShape">
              <a:avLst/>
            </a:prstTxWarp>
          </a:bodyPr>
          <a:lstStyle>
            <a:lvl1pPr defTabSz="1025370">
              <a:defRPr sz="14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1846" y="44378486"/>
            <a:ext cx="13909036" cy="2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1" tIns="50936" rIns="101881" bIns="50936" numCol="1" anchor="b" anchorCtr="0" compatLnSpc="1">
            <a:prstTxWarp prst="textNoShape">
              <a:avLst/>
            </a:prstTxWarp>
          </a:bodyPr>
          <a:lstStyle>
            <a:lvl1pPr algn="r" defTabSz="1025370">
              <a:defRPr sz="1400">
                <a:latin typeface="Times" pitchFamily="18" charset="0"/>
              </a:defRPr>
            </a:lvl1pPr>
          </a:lstStyle>
          <a:p>
            <a:fld id="{2AAB6949-9A42-41ED-BCB9-E6EC2FC5512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802F-6AF3-41E1-BE25-D959AB9BB71D}" type="slidenum">
              <a:rPr lang="de-DE"/>
              <a:pPr/>
              <a:t>1</a:t>
            </a:fld>
            <a:endParaRPr 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2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9986963"/>
            <a:ext cx="27246263" cy="28249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2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0363" y="1714500"/>
            <a:ext cx="6810375" cy="365220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3488" cy="36522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6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86963"/>
            <a:ext cx="27246263" cy="28249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9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6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86963"/>
            <a:ext cx="13546138" cy="28249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3013" y="9986963"/>
            <a:ext cx="13547725" cy="28249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67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5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5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1835150" y="6192838"/>
            <a:ext cx="26563638" cy="319801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1" name="Picture 97" descr="DESY-Logo-cyan-RGB_mitVorscha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25" y="1743075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+mj-lt"/>
          <a:ea typeface="+mj-ea"/>
          <a:cs typeface="+mj-cs"/>
        </a:defRPr>
      </a:lvl1pPr>
      <a:lvl2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2pPr>
      <a:lvl3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3pPr>
      <a:lvl4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4pPr>
      <a:lvl5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5pPr>
      <a:lvl6pPr marL="4572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6pPr>
      <a:lvl7pPr marL="9144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7pPr>
      <a:lvl8pPr marL="13716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8pPr>
      <a:lvl9pPr marL="18288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9pPr>
    </p:titleStyle>
    <p:bodyStyle>
      <a:lvl1pPr marL="1565275" indent="-15652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45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7263" indent="-1042988" algn="l" defTabSz="4175125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hyperlink" Target="https://indico.desy.de/conferenceDisplay.py?confId=12130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01" y="21017013"/>
            <a:ext cx="5899041" cy="480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500" y="16411074"/>
            <a:ext cx="6480966" cy="445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01" y="26950063"/>
            <a:ext cx="9967337" cy="502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90" y="6337337"/>
            <a:ext cx="20311491" cy="69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1400121" y="4595212"/>
            <a:ext cx="25401420" cy="16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200" b="1" dirty="0" smtClean="0">
                <a:solidFill>
                  <a:srgbClr val="F28E00"/>
                </a:solidFill>
              </a:rPr>
              <a:t>M. </a:t>
            </a:r>
            <a:r>
              <a:rPr lang="de-DE" sz="4200" b="1" dirty="0" err="1" smtClean="0">
                <a:solidFill>
                  <a:srgbClr val="F28E00"/>
                </a:solidFill>
              </a:rPr>
              <a:t>Titberidze</a:t>
            </a:r>
            <a:r>
              <a:rPr lang="de-DE" sz="4200" b="1" dirty="0" smtClean="0">
                <a:solidFill>
                  <a:srgbClr val="F28E00"/>
                </a:solidFill>
              </a:rPr>
              <a:t>, F. Grüner, B. Zeitler, University </a:t>
            </a:r>
            <a:r>
              <a:rPr lang="de-DE" sz="4200" b="1" dirty="0" err="1" smtClean="0">
                <a:solidFill>
                  <a:srgbClr val="F28E00"/>
                </a:solidFill>
              </a:rPr>
              <a:t>of</a:t>
            </a:r>
            <a:r>
              <a:rPr lang="de-DE" sz="4200" b="1" dirty="0" smtClean="0">
                <a:solidFill>
                  <a:srgbClr val="F28E00"/>
                </a:solidFill>
              </a:rPr>
              <a:t> Hamburg, CFEL, Hamburg, Germany</a:t>
            </a:r>
            <a:br>
              <a:rPr lang="de-DE" sz="4200" b="1" dirty="0" smtClean="0">
                <a:solidFill>
                  <a:srgbClr val="F28E00"/>
                </a:solidFill>
              </a:rPr>
            </a:br>
            <a:r>
              <a:rPr lang="de-DE" sz="4200" b="1" dirty="0" smtClean="0">
                <a:solidFill>
                  <a:srgbClr val="F28E00"/>
                </a:solidFill>
              </a:rPr>
              <a:t>H. </a:t>
            </a:r>
            <a:r>
              <a:rPr lang="de-DE" sz="4200" b="1" dirty="0" err="1" smtClean="0">
                <a:solidFill>
                  <a:srgbClr val="F28E00"/>
                </a:solidFill>
              </a:rPr>
              <a:t>Schlarb</a:t>
            </a:r>
            <a:r>
              <a:rPr lang="de-DE" sz="4200" b="1" dirty="0" smtClean="0">
                <a:solidFill>
                  <a:srgbClr val="F28E00"/>
                </a:solidFill>
              </a:rPr>
              <a:t>, M. Felber, T. Lamb, C. </a:t>
            </a:r>
            <a:r>
              <a:rPr lang="de-DE" sz="4200" b="1" dirty="0" err="1" smtClean="0">
                <a:solidFill>
                  <a:srgbClr val="F28E00"/>
                </a:solidFill>
              </a:rPr>
              <a:t>Sydlo</a:t>
            </a:r>
            <a:r>
              <a:rPr lang="de-DE" sz="4200" b="1" dirty="0" smtClean="0">
                <a:solidFill>
                  <a:srgbClr val="F28E00"/>
                </a:solidFill>
              </a:rPr>
              <a:t>, DESY, Hamburg, Germany</a:t>
            </a:r>
            <a:endParaRPr lang="de-DE" sz="4200" b="1" dirty="0">
              <a:solidFill>
                <a:srgbClr val="F28E00"/>
              </a:solidFill>
            </a:endParaRP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1620838" y="6329363"/>
            <a:ext cx="11284714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400" b="1" dirty="0" smtClean="0">
                <a:solidFill>
                  <a:srgbClr val="00A6EB"/>
                </a:solidFill>
              </a:rPr>
              <a:t>General Layout </a:t>
            </a:r>
            <a:r>
              <a:rPr lang="de-DE" sz="4400" b="1" dirty="0" err="1" smtClean="0">
                <a:solidFill>
                  <a:srgbClr val="00A6EB"/>
                </a:solidFill>
              </a:rPr>
              <a:t>of</a:t>
            </a:r>
            <a:r>
              <a:rPr lang="de-DE" sz="4400" b="1" dirty="0" smtClean="0">
                <a:solidFill>
                  <a:srgbClr val="00A6EB"/>
                </a:solidFill>
              </a:rPr>
              <a:t> REGAE Facility</a:t>
            </a:r>
            <a:endParaRPr lang="de-DE" sz="4400" b="1" dirty="0">
              <a:solidFill>
                <a:srgbClr val="00A6EB"/>
              </a:solidFill>
            </a:endParaRPr>
          </a:p>
        </p:txBody>
      </p:sp>
      <p:sp>
        <p:nvSpPr>
          <p:cNvPr id="14527" name="Rectangle 191"/>
          <p:cNvSpPr>
            <a:spLocks noChangeArrowheads="1"/>
          </p:cNvSpPr>
          <p:nvPr/>
        </p:nvSpPr>
        <p:spPr bwMode="auto">
          <a:xfrm>
            <a:off x="1625599" y="25932140"/>
            <a:ext cx="20925392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000" b="1" dirty="0" smtClean="0">
                <a:solidFill>
                  <a:srgbClr val="00A6EB"/>
                </a:solidFill>
              </a:rPr>
              <a:t>Measurement </a:t>
            </a:r>
            <a:r>
              <a:rPr lang="de-DE" sz="4000" b="1" dirty="0" err="1" smtClean="0">
                <a:solidFill>
                  <a:srgbClr val="00A6EB"/>
                </a:solidFill>
              </a:rPr>
              <a:t>setup</a:t>
            </a:r>
            <a:r>
              <a:rPr lang="de-DE" sz="4000" b="1" dirty="0" smtClean="0">
                <a:solidFill>
                  <a:srgbClr val="00A6EB"/>
                </a:solidFill>
              </a:rPr>
              <a:t> </a:t>
            </a:r>
            <a:r>
              <a:rPr lang="de-DE" sz="4000" b="1" dirty="0" err="1" smtClean="0">
                <a:solidFill>
                  <a:srgbClr val="00A6EB"/>
                </a:solidFill>
              </a:rPr>
              <a:t>of</a:t>
            </a:r>
            <a:r>
              <a:rPr lang="de-DE" sz="4000" b="1" dirty="0" smtClean="0">
                <a:solidFill>
                  <a:srgbClr val="00A6EB"/>
                </a:solidFill>
              </a:rPr>
              <a:t> MZM </a:t>
            </a:r>
            <a:r>
              <a:rPr lang="de-DE" sz="4000" b="1" dirty="0" err="1" smtClean="0">
                <a:solidFill>
                  <a:srgbClr val="00A6EB"/>
                </a:solidFill>
              </a:rPr>
              <a:t>based</a:t>
            </a:r>
            <a:r>
              <a:rPr lang="de-DE" sz="4000" b="1" dirty="0" smtClean="0">
                <a:solidFill>
                  <a:srgbClr val="00A6EB"/>
                </a:solidFill>
              </a:rPr>
              <a:t> L2RF </a:t>
            </a:r>
            <a:r>
              <a:rPr lang="de-DE" sz="4000" b="1" dirty="0" err="1" smtClean="0">
                <a:solidFill>
                  <a:srgbClr val="00A6EB"/>
                </a:solidFill>
              </a:rPr>
              <a:t>Synchronization</a:t>
            </a:r>
            <a:r>
              <a:rPr lang="de-DE" sz="4000" b="1" dirty="0" smtClean="0">
                <a:solidFill>
                  <a:srgbClr val="00A6EB"/>
                </a:solidFill>
              </a:rPr>
              <a:t> System &amp; </a:t>
            </a:r>
            <a:r>
              <a:rPr lang="de-DE" sz="4000" b="1" dirty="0" err="1" smtClean="0">
                <a:solidFill>
                  <a:srgbClr val="00A6EB"/>
                </a:solidFill>
              </a:rPr>
              <a:t>Results</a:t>
            </a:r>
            <a:r>
              <a:rPr lang="de-DE" sz="4000" b="1" dirty="0" smtClean="0">
                <a:solidFill>
                  <a:srgbClr val="00A6EB"/>
                </a:solidFill>
              </a:rPr>
              <a:t>.</a:t>
            </a:r>
            <a:endParaRPr lang="de-DE" sz="4000" b="1" dirty="0">
              <a:solidFill>
                <a:srgbClr val="00A6EB"/>
              </a:solidFill>
            </a:endParaRPr>
          </a:p>
        </p:txBody>
      </p:sp>
      <p:sp>
        <p:nvSpPr>
          <p:cNvPr id="14551" name="Line 215"/>
          <p:cNvSpPr>
            <a:spLocks noChangeShapeType="1"/>
          </p:cNvSpPr>
          <p:nvPr/>
        </p:nvSpPr>
        <p:spPr bwMode="auto">
          <a:xfrm>
            <a:off x="1835150" y="16008350"/>
            <a:ext cx="26563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52" name="Line 216"/>
          <p:cNvSpPr>
            <a:spLocks noChangeShapeType="1"/>
          </p:cNvSpPr>
          <p:nvPr/>
        </p:nvSpPr>
        <p:spPr bwMode="auto">
          <a:xfrm>
            <a:off x="1835150" y="25818098"/>
            <a:ext cx="26563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571" name="Text Box 235"/>
          <p:cNvSpPr txBox="1">
            <a:spLocks noChangeArrowheads="1"/>
          </p:cNvSpPr>
          <p:nvPr/>
        </p:nvSpPr>
        <p:spPr bwMode="auto">
          <a:xfrm>
            <a:off x="15694025" y="326088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4581" name="Text Box 245"/>
          <p:cNvSpPr txBox="1">
            <a:spLocks noChangeArrowheads="1"/>
          </p:cNvSpPr>
          <p:nvPr/>
        </p:nvSpPr>
        <p:spPr bwMode="auto">
          <a:xfrm>
            <a:off x="1924050" y="16134683"/>
            <a:ext cx="11126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 dirty="0" err="1" smtClean="0">
                <a:solidFill>
                  <a:srgbClr val="00A6EB"/>
                </a:solidFill>
              </a:rPr>
              <a:t>Current</a:t>
            </a:r>
            <a:r>
              <a:rPr lang="de-DE" sz="4000" b="1" dirty="0" smtClean="0">
                <a:solidFill>
                  <a:srgbClr val="00A6EB"/>
                </a:solidFill>
              </a:rPr>
              <a:t> DWC </a:t>
            </a:r>
            <a:r>
              <a:rPr lang="de-DE" sz="4000" b="1" dirty="0" err="1" smtClean="0">
                <a:solidFill>
                  <a:srgbClr val="00A6EB"/>
                </a:solidFill>
              </a:rPr>
              <a:t>based</a:t>
            </a:r>
            <a:r>
              <a:rPr lang="de-DE" sz="4000" b="1" dirty="0" smtClean="0">
                <a:solidFill>
                  <a:srgbClr val="00A6EB"/>
                </a:solidFill>
              </a:rPr>
              <a:t> </a:t>
            </a:r>
            <a:r>
              <a:rPr lang="de-DE" sz="4000" b="1" dirty="0" err="1" smtClean="0">
                <a:solidFill>
                  <a:srgbClr val="00A6EB"/>
                </a:solidFill>
              </a:rPr>
              <a:t>synchronization</a:t>
            </a:r>
            <a:r>
              <a:rPr lang="de-DE" sz="4000" b="1" dirty="0" smtClean="0">
                <a:solidFill>
                  <a:srgbClr val="00A6EB"/>
                </a:solidFill>
              </a:rPr>
              <a:t> </a:t>
            </a:r>
            <a:r>
              <a:rPr lang="de-DE" sz="4000" b="1" dirty="0" err="1" smtClean="0">
                <a:solidFill>
                  <a:srgbClr val="00A6EB"/>
                </a:solidFill>
              </a:rPr>
              <a:t>system</a:t>
            </a:r>
            <a:r>
              <a:rPr lang="de-DE" sz="4000" b="1" dirty="0" smtClean="0">
                <a:solidFill>
                  <a:srgbClr val="00A6EB"/>
                </a:solidFill>
              </a:rPr>
              <a:t>.</a:t>
            </a:r>
            <a:endParaRPr lang="de-DE" sz="4000" b="1" dirty="0">
              <a:solidFill>
                <a:srgbClr val="00A6EB"/>
              </a:solidFill>
            </a:endParaRPr>
          </a:p>
        </p:txBody>
      </p:sp>
      <p:sp>
        <p:nvSpPr>
          <p:cNvPr id="14620" name="Text Box 284"/>
          <p:cNvSpPr txBox="1">
            <a:spLocks noChangeArrowheads="1"/>
          </p:cNvSpPr>
          <p:nvPr/>
        </p:nvSpPr>
        <p:spPr bwMode="auto">
          <a:xfrm>
            <a:off x="1690687" y="2409761"/>
            <a:ext cx="2328942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7200" b="1" dirty="0" smtClean="0">
                <a:solidFill>
                  <a:srgbClr val="00A6EB"/>
                </a:solidFill>
              </a:rPr>
              <a:t>Laser-</a:t>
            </a:r>
            <a:r>
              <a:rPr lang="de-DE" sz="7200" b="1" dirty="0" err="1" smtClean="0">
                <a:solidFill>
                  <a:srgbClr val="00A6EB"/>
                </a:solidFill>
              </a:rPr>
              <a:t>to</a:t>
            </a:r>
            <a:r>
              <a:rPr lang="de-DE" sz="7200" b="1" dirty="0" smtClean="0">
                <a:solidFill>
                  <a:srgbClr val="00A6EB"/>
                </a:solidFill>
              </a:rPr>
              <a:t>-RF </a:t>
            </a:r>
            <a:r>
              <a:rPr lang="de-DE" sz="7200" b="1" dirty="0" err="1" smtClean="0">
                <a:solidFill>
                  <a:srgbClr val="00A6EB"/>
                </a:solidFill>
              </a:rPr>
              <a:t>conversion</a:t>
            </a:r>
            <a:r>
              <a:rPr lang="de-DE" sz="7200" b="1" dirty="0" smtClean="0">
                <a:solidFill>
                  <a:srgbClr val="00A6EB"/>
                </a:solidFill>
              </a:rPr>
              <a:t> </a:t>
            </a:r>
            <a:r>
              <a:rPr lang="de-DE" sz="7200" b="1" dirty="0" err="1" smtClean="0">
                <a:solidFill>
                  <a:srgbClr val="00A6EB"/>
                </a:solidFill>
              </a:rPr>
              <a:t>for</a:t>
            </a:r>
            <a:r>
              <a:rPr lang="de-DE" sz="7200" b="1" dirty="0" smtClean="0">
                <a:solidFill>
                  <a:srgbClr val="00A6EB"/>
                </a:solidFill>
              </a:rPr>
              <a:t> </a:t>
            </a:r>
            <a:r>
              <a:rPr lang="de-DE" sz="7200" b="1" dirty="0" err="1" smtClean="0">
                <a:solidFill>
                  <a:srgbClr val="00A6EB"/>
                </a:solidFill>
              </a:rPr>
              <a:t>Titanium</a:t>
            </a:r>
            <a:r>
              <a:rPr lang="de-DE" sz="7200" b="1" dirty="0" smtClean="0">
                <a:solidFill>
                  <a:srgbClr val="00A6EB"/>
                </a:solidFill>
              </a:rPr>
              <a:t> </a:t>
            </a:r>
            <a:r>
              <a:rPr lang="de-DE" sz="7200" b="1" dirty="0" err="1" smtClean="0">
                <a:solidFill>
                  <a:srgbClr val="00A6EB"/>
                </a:solidFill>
              </a:rPr>
              <a:t>Sapphire</a:t>
            </a:r>
            <a:r>
              <a:rPr lang="de-DE" sz="7200" b="1" dirty="0" smtClean="0">
                <a:solidFill>
                  <a:srgbClr val="00A6EB"/>
                </a:solidFill>
              </a:rPr>
              <a:t> Lasers</a:t>
            </a:r>
            <a:r>
              <a:rPr lang="de-DE" sz="7200" b="1" dirty="0" smtClean="0">
                <a:solidFill>
                  <a:srgbClr val="F28E00"/>
                </a:solidFill>
              </a:rPr>
              <a:t>.</a:t>
            </a:r>
            <a:endParaRPr lang="de-DE" sz="7200" b="1" dirty="0">
              <a:solidFill>
                <a:srgbClr val="00A6EB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38909632"/>
            <a:ext cx="2700744" cy="1419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7" y="38742890"/>
            <a:ext cx="4538078" cy="1630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787" y="38941591"/>
            <a:ext cx="2844403" cy="1401942"/>
          </a:xfrm>
          <a:prstGeom prst="rect">
            <a:avLst/>
          </a:prstGeom>
        </p:spPr>
      </p:pic>
      <p:sp>
        <p:nvSpPr>
          <p:cNvPr id="82" name="Text Box 247"/>
          <p:cNvSpPr txBox="1">
            <a:spLocks noChangeArrowheads="1"/>
          </p:cNvSpPr>
          <p:nvPr/>
        </p:nvSpPr>
        <p:spPr bwMode="auto">
          <a:xfrm>
            <a:off x="18857706" y="38616766"/>
            <a:ext cx="95385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3200" b="1" dirty="0" err="1">
                <a:solidFill>
                  <a:srgbClr val="00B0F0"/>
                </a:solidFill>
              </a:rPr>
              <a:t>c</a:t>
            </a:r>
            <a:r>
              <a:rPr lang="de-DE" sz="3200" b="1" dirty="0" err="1" smtClean="0">
                <a:solidFill>
                  <a:srgbClr val="00B0F0"/>
                </a:solidFill>
              </a:rPr>
              <a:t>ontact</a:t>
            </a:r>
            <a:r>
              <a:rPr lang="de-DE" sz="3200" b="1" dirty="0" smtClean="0">
                <a:solidFill>
                  <a:srgbClr val="00B0F0"/>
                </a:solidFill>
              </a:rPr>
              <a:t>: mikheil.titberidze@desy.de</a:t>
            </a:r>
          </a:p>
          <a:p>
            <a:pPr algn="ctr"/>
            <a:endParaRPr lang="de-DE" sz="3200" b="1" dirty="0" smtClean="0">
              <a:solidFill>
                <a:srgbClr val="00B0F0"/>
              </a:solidFill>
            </a:endParaRPr>
          </a:p>
          <a:p>
            <a:pPr algn="ctr"/>
            <a:r>
              <a:rPr lang="en-US" sz="3200" dirty="0">
                <a:hlinkClick r:id="rId10"/>
              </a:rPr>
              <a:t>3rd ARD ST3 workshop</a:t>
            </a:r>
            <a:endParaRPr lang="de-DE" sz="3200" b="1" dirty="0">
              <a:solidFill>
                <a:srgbClr val="00B0F0"/>
              </a:solidFill>
            </a:endParaRPr>
          </a:p>
        </p:txBody>
      </p:sp>
      <p:sp>
        <p:nvSpPr>
          <p:cNvPr id="86" name="Text Box 261"/>
          <p:cNvSpPr txBox="1">
            <a:spLocks noChangeArrowheads="1"/>
          </p:cNvSpPr>
          <p:nvPr/>
        </p:nvSpPr>
        <p:spPr bwMode="auto">
          <a:xfrm>
            <a:off x="10270910" y="17318079"/>
            <a:ext cx="50287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1" fontAlgn="t" hangingPunct="1">
              <a:buFont typeface="Arial" panose="020B0604020202020204" pitchFamily="34" charset="0"/>
              <a:buChar char="•"/>
            </a:pPr>
            <a:r>
              <a:rPr lang="en-US" sz="2800" b="1" dirty="0" smtClean="0"/>
              <a:t>Long term performance of the DWC based synchronization setup is in the order of several ps.</a:t>
            </a:r>
          </a:p>
          <a:p>
            <a:pPr eaLnBrk="1" fontAlgn="t" hangingPunct="1"/>
            <a:r>
              <a:rPr lang="en-US" sz="2800" b="1" dirty="0" smtClean="0"/>
              <a:t> </a:t>
            </a:r>
          </a:p>
          <a:p>
            <a:pPr marL="457200" indent="-457200" eaLnBrk="1" fontAlgn="t" hangingPunct="1">
              <a:buFont typeface="Arial" panose="020B0604020202020204" pitchFamily="34" charset="0"/>
              <a:buChar char="•"/>
            </a:pPr>
            <a:r>
              <a:rPr lang="en-US" sz="2800" b="1" dirty="0" smtClean="0"/>
              <a:t>It is limited by AM/PM effects and influenced by environmental conditions</a:t>
            </a:r>
            <a:r>
              <a:rPr lang="en-US" sz="2800" b="1" dirty="0"/>
              <a:t>.</a:t>
            </a:r>
            <a:endParaRPr lang="de-DE" sz="3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" name="Text Box 261"/>
          <p:cNvSpPr txBox="1">
            <a:spLocks noChangeArrowheads="1"/>
          </p:cNvSpPr>
          <p:nvPr/>
        </p:nvSpPr>
        <p:spPr bwMode="auto">
          <a:xfrm>
            <a:off x="1924049" y="13208888"/>
            <a:ext cx="2654199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Relativistic Electron Gun for Atomic Exploration (REGAE) is an S-band  normal conducting RF Accelerator which generates ~ 10 fs duration electron bunches.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Currently, REGAE is used for Ultrafast Electron </a:t>
            </a:r>
            <a:r>
              <a:rPr lang="en-US" sz="3200" b="1" dirty="0"/>
              <a:t>D</a:t>
            </a:r>
            <a:r>
              <a:rPr lang="en-US" sz="3200" b="1" dirty="0" smtClean="0"/>
              <a:t>iffraction  (UED) experiments and will be used for planned Laser driven plasma acceleration experiments.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Both experiments require very precise Laser-to-RF sub-50 fs long term timing stability.</a:t>
            </a:r>
          </a:p>
          <a:p>
            <a:endParaRPr lang="en-US" sz="3200" b="1" dirty="0"/>
          </a:p>
          <a:p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2746156"/>
            <a:ext cx="11284238" cy="54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25827"/>
              </p:ext>
            </p:extLst>
          </p:nvPr>
        </p:nvGraphicFramePr>
        <p:xfrm>
          <a:off x="2022124" y="8043513"/>
          <a:ext cx="5785865" cy="4960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9737"/>
                <a:gridCol w="1896128"/>
              </a:tblGrid>
              <a:tr h="700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Beam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 MeV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Spread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Charge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Length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fs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9491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 Size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el-GR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</a:t>
                      </a:r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nm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Line 216"/>
          <p:cNvSpPr>
            <a:spLocks noChangeShapeType="1"/>
          </p:cNvSpPr>
          <p:nvPr/>
        </p:nvSpPr>
        <p:spPr bwMode="auto">
          <a:xfrm rot="16200000">
            <a:off x="10363300" y="20913224"/>
            <a:ext cx="98097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tangle 191"/>
          <p:cNvSpPr>
            <a:spLocks noChangeArrowheads="1"/>
          </p:cNvSpPr>
          <p:nvPr/>
        </p:nvSpPr>
        <p:spPr bwMode="auto">
          <a:xfrm>
            <a:off x="15347987" y="16082362"/>
            <a:ext cx="10928965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de-DE" sz="4000" b="1" dirty="0" smtClean="0">
                <a:solidFill>
                  <a:srgbClr val="00A6EB"/>
                </a:solidFill>
              </a:rPr>
              <a:t>New MZM </a:t>
            </a:r>
            <a:r>
              <a:rPr lang="de-DE" sz="4000" b="1" dirty="0" err="1" smtClean="0">
                <a:solidFill>
                  <a:srgbClr val="00A6EB"/>
                </a:solidFill>
              </a:rPr>
              <a:t>based</a:t>
            </a:r>
            <a:r>
              <a:rPr lang="de-DE" sz="4000" b="1" dirty="0" smtClean="0">
                <a:solidFill>
                  <a:srgbClr val="00A6EB"/>
                </a:solidFill>
              </a:rPr>
              <a:t> </a:t>
            </a:r>
            <a:r>
              <a:rPr lang="de-DE" sz="4000" b="1" dirty="0" err="1" smtClean="0">
                <a:solidFill>
                  <a:srgbClr val="00A6EB"/>
                </a:solidFill>
              </a:rPr>
              <a:t>synchronization</a:t>
            </a:r>
            <a:r>
              <a:rPr lang="de-DE" sz="4000" b="1" dirty="0" smtClean="0">
                <a:solidFill>
                  <a:srgbClr val="00A6EB"/>
                </a:solidFill>
              </a:rPr>
              <a:t> </a:t>
            </a:r>
            <a:r>
              <a:rPr lang="de-DE" sz="4000" b="1" dirty="0" err="1" smtClean="0">
                <a:solidFill>
                  <a:srgbClr val="00A6EB"/>
                </a:solidFill>
              </a:rPr>
              <a:t>system</a:t>
            </a:r>
            <a:r>
              <a:rPr lang="de-DE" sz="4000" b="1" dirty="0" smtClean="0">
                <a:solidFill>
                  <a:srgbClr val="00A6EB"/>
                </a:solidFill>
              </a:rPr>
              <a:t>.</a:t>
            </a:r>
            <a:endParaRPr lang="de-DE" sz="4000" b="1" dirty="0">
              <a:solidFill>
                <a:srgbClr val="00A6EB"/>
              </a:solidFill>
            </a:endParaRP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80" y="21216476"/>
            <a:ext cx="5602689" cy="43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224"/>
          <p:cNvSpPr txBox="1">
            <a:spLocks noChangeArrowheads="1"/>
          </p:cNvSpPr>
          <p:nvPr/>
        </p:nvSpPr>
        <p:spPr bwMode="auto">
          <a:xfrm>
            <a:off x="15454294" y="17347533"/>
            <a:ext cx="6065635" cy="784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idea is, to take the incoming laser pulse train and to split it into two beams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After </a:t>
            </a:r>
            <a:r>
              <a:rPr lang="en-US" sz="2400" b="1" dirty="0"/>
              <a:t>splitting, a time delay is introduced to one of the pulse trains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Laser pulses should arrive on </a:t>
            </a:r>
            <a:r>
              <a:rPr lang="en-US" sz="2400" b="1" dirty="0" smtClean="0"/>
              <a:t>opposite </a:t>
            </a:r>
            <a:r>
              <a:rPr lang="en-US" sz="2400" b="1" dirty="0"/>
              <a:t>slopes of the RF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In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particular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case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time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delay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rgbClr val="000000"/>
                </a:solidFill>
                <a:cs typeface="Times New Roman" pitchFamily="18" charset="0"/>
              </a:rPr>
              <a:t>T=</a:t>
            </a:r>
            <a:r>
              <a:rPr lang="de-DE" sz="2400" b="1" dirty="0" err="1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de-DE" sz="2400" b="1" baseline="-25000" dirty="0" err="1" smtClean="0">
                <a:solidFill>
                  <a:srgbClr val="000000"/>
                </a:solidFill>
                <a:cs typeface="Times New Roman" pitchFamily="18" charset="0"/>
              </a:rPr>
              <a:t>laser</a:t>
            </a:r>
            <a:r>
              <a:rPr lang="de-DE" sz="2400" b="1" dirty="0" smtClean="0">
                <a:solidFill>
                  <a:srgbClr val="000000"/>
                </a:solidFill>
                <a:cs typeface="Times New Roman" pitchFamily="18" charset="0"/>
              </a:rPr>
              <a:t>/8  ~ 1.5 </a:t>
            </a:r>
            <a:r>
              <a:rPr lang="de-DE" sz="2400" b="1" dirty="0" err="1" smtClean="0">
                <a:solidFill>
                  <a:srgbClr val="000000"/>
                </a:solidFill>
                <a:cs typeface="Times New Roman" pitchFamily="18" charset="0"/>
              </a:rPr>
              <a:t>ns</a:t>
            </a:r>
            <a:r>
              <a:rPr lang="de-DE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Using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MZM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any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phase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error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is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converted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to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amplitude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modulation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which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can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be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detected</a:t>
            </a:r>
            <a:r>
              <a:rPr lang="de-DE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It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is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virtually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optical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power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fluctuation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insensitive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and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eliminates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AM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to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 PM </a:t>
            </a:r>
            <a:r>
              <a:rPr lang="de-DE" sz="2400" b="1" dirty="0" err="1">
                <a:solidFill>
                  <a:srgbClr val="000000"/>
                </a:solidFill>
                <a:cs typeface="Times New Roman" pitchFamily="18" charset="0"/>
              </a:rPr>
              <a:t>conversion</a:t>
            </a:r>
            <a:r>
              <a:rPr lang="de-DE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842569"/>
            <a:ext cx="8343900" cy="88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11193348" y="26704677"/>
            <a:ext cx="11357643" cy="4984037"/>
            <a:chOff x="2578448" y="6307460"/>
            <a:chExt cx="12913278" cy="5800617"/>
          </a:xfrm>
        </p:grpSpPr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448" y="6307460"/>
              <a:ext cx="12913278" cy="5800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4317597" y="6739508"/>
              <a:ext cx="9414798" cy="126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0800" tIns="50800" rIns="50800" bIns="50800" numCol="1" anchor="t" anchorCtr="0" compatLnSpc="1">
              <a:prstTxWarp prst="textNoShape">
                <a:avLst/>
              </a:prstTxWarp>
            </a:bodyPr>
            <a:lstStyle>
              <a:lvl1pPr marL="304800" indent="-304800" algn="l" rtl="0" eaLnBrk="0" fontAlgn="base" hangingPunct="0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1pPr>
              <a:lvl2pPr marL="698500" indent="-304800" algn="l" rtl="0" eaLnBrk="0" fontAlgn="base" hangingPunct="0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2pPr>
              <a:lvl3pPr marL="1143000" indent="-304800" algn="l" rtl="0" eaLnBrk="0" fontAlgn="base" hangingPunct="0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3pPr>
              <a:lvl4pPr marL="1587500" indent="-304800" algn="l" rtl="0" eaLnBrk="0" fontAlgn="base" hangingPunct="0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4pPr>
              <a:lvl5pPr marL="2032000" indent="-304800" algn="l" rtl="0" eaLnBrk="0" fontAlgn="base" hangingPunct="0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5pPr>
              <a:lvl6pPr marL="2489200" indent="-304800" algn="l" rtl="0" fontAlgn="base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6pPr>
              <a:lvl7pPr marL="2946400" indent="-304800" algn="l" rtl="0" fontAlgn="base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7pPr>
              <a:lvl8pPr marL="3403600" indent="-304800" algn="l" rtl="0" fontAlgn="base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8pPr>
              <a:lvl9pPr marL="3860800" indent="-304800" algn="l" rtl="0" fontAlgn="base">
                <a:spcBef>
                  <a:spcPts val="6600"/>
                </a:spcBef>
                <a:spcAft>
                  <a:spcPct val="0"/>
                </a:spcAft>
                <a:buClr>
                  <a:srgbClr val="ED7C32"/>
                </a:buClr>
                <a:buSzPct val="100000"/>
                <a:buFont typeface="Helvetica Neue Light" charset="0"/>
                <a:buChar char="&gt;"/>
                <a:defRPr sz="2800">
                  <a:solidFill>
                    <a:srgbClr val="606060"/>
                  </a:solidFill>
                  <a:latin typeface="+mn-lt"/>
                  <a:ea typeface="+mn-ea"/>
                  <a:cs typeface="+mn-cs"/>
                  <a:sym typeface="Helvetica Neue Light" charset="0"/>
                </a:defRPr>
              </a:lvl9pPr>
            </a:lstStyle>
            <a:p>
              <a:pPr eaLnBrk="1" hangingPunct="1"/>
              <a:r>
                <a:rPr lang="en-US" b="1" kern="0" dirty="0" smtClean="0"/>
                <a:t> Intrinsic detector stability without RF  </a:t>
              </a:r>
              <a:r>
                <a:rPr lang="en-US" b="1" kern="0" dirty="0" err="1" smtClean="0"/>
                <a:t>T</a:t>
              </a:r>
              <a:r>
                <a:rPr lang="en-US" b="1" kern="0" baseline="-25000" dirty="0" err="1" smtClean="0"/>
                <a:t>rms</a:t>
              </a:r>
              <a:r>
                <a:rPr lang="en-US" b="1" kern="0" dirty="0" smtClean="0"/>
                <a:t> = 4.1 </a:t>
              </a:r>
              <a:r>
                <a:rPr lang="en-US" b="1" kern="0" dirty="0" err="1" smtClean="0"/>
                <a:t>fsec</a:t>
              </a:r>
              <a:endParaRPr lang="en-US" b="1" kern="0" dirty="0" smtClean="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546" y="32392646"/>
            <a:ext cx="7704856" cy="5629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824" y="38523173"/>
            <a:ext cx="3470625" cy="207004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577" y="26606523"/>
            <a:ext cx="7633916" cy="57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364" y="32506944"/>
            <a:ext cx="7462442" cy="55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tific-Poster_Template_A0">
  <a:themeElements>
    <a:clrScheme name="Scientific-Poster_Template_A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tific-Poster_Template_A0">
      <a:majorFont>
        <a:latin typeface="Arial Black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ientific-Poster_Template_A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Scientific-Poster_Template_A0</Template>
  <TotalTime>0</TotalTime>
  <Words>283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Scientific-Poster_Template_A0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Titberidze, Mikheil</dc:creator>
  <cp:lastModifiedBy>Titberidze, Mikheil</cp:lastModifiedBy>
  <cp:revision>148</cp:revision>
  <cp:lastPrinted>2015-07-13T21:57:29Z</cp:lastPrinted>
  <dcterms:created xsi:type="dcterms:W3CDTF">2014-09-10T12:20:43Z</dcterms:created>
  <dcterms:modified xsi:type="dcterms:W3CDTF">2015-07-13T21:57:52Z</dcterms:modified>
</cp:coreProperties>
</file>