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49" r:id="rId2"/>
  </p:sldMasterIdLst>
  <p:notesMasterIdLst>
    <p:notesMasterId r:id="rId4"/>
  </p:notesMasterIdLst>
  <p:sldIdLst>
    <p:sldId id="1052" r:id="rId3"/>
  </p:sldIdLst>
  <p:sldSz cx="9144000" cy="6858000" type="overhead"/>
  <p:notesSz cx="6794500" cy="9906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E89"/>
    <a:srgbClr val="8C4F4E"/>
    <a:srgbClr val="295B17"/>
    <a:srgbClr val="00CC00"/>
    <a:srgbClr val="FF0000"/>
    <a:srgbClr val="00589C"/>
    <a:srgbClr val="5A5A5A"/>
    <a:srgbClr val="CF6800"/>
    <a:srgbClr val="FFB100"/>
    <a:srgbClr val="009E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7133" autoAdjust="0"/>
    <p:restoredTop sz="94660"/>
  </p:normalViewPr>
  <p:slideViewPr>
    <p:cSldViewPr>
      <p:cViewPr>
        <p:scale>
          <a:sx n="98" d="100"/>
          <a:sy n="98" d="100"/>
        </p:scale>
        <p:origin x="-1212" y="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4" d="100"/>
        <a:sy n="16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2942967" cy="4947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139" tIns="45570" rIns="91139" bIns="4557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014" y="2"/>
            <a:ext cx="2942967" cy="4947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139" tIns="45570" rIns="91139" bIns="4557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259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2338" y="742950"/>
            <a:ext cx="4951412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27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148" y="4704850"/>
            <a:ext cx="5436208" cy="445747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139" tIns="45570" rIns="91139" bIns="4557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727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09701"/>
            <a:ext cx="2942967" cy="4947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139" tIns="45570" rIns="91139" bIns="4557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27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014" y="9409701"/>
            <a:ext cx="2942967" cy="4947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139" tIns="45570" rIns="91139" bIns="4557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E268B084-FACE-4ED3-8B97-A58AA5D67547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332800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11543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15826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330031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108960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02449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2034078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992588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7160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964359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0566433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376598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1089381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68841414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266909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5320019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1BB1CD-32AF-4E0B-A58E-96503446EF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38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299426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9583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58257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5228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50152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300407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588793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8" Type="http://schemas.openxmlformats.org/officeDocument/2006/relationships/image" Target="../media/image6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18" Type="http://schemas.openxmlformats.org/officeDocument/2006/relationships/image" Target="../media/image4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8.png"/><Relationship Id="rId10" Type="http://schemas.openxmlformats.org/officeDocument/2006/relationships/slideLayout" Target="../slideLayouts/slideLayout21.xml"/><Relationship Id="rId19" Type="http://schemas.openxmlformats.org/officeDocument/2006/relationships/image" Target="../media/image9.png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7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amplitude_tisa_b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08" b="6068"/>
          <a:stretch>
            <a:fillRect/>
          </a:stretch>
        </p:blipFill>
        <p:spPr bwMode="auto">
          <a:xfrm>
            <a:off x="-7938" y="541338"/>
            <a:ext cx="9151938" cy="6199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29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974"/>
          <a:stretch>
            <a:fillRect/>
          </a:stretch>
        </p:blipFill>
        <p:spPr bwMode="auto">
          <a:xfrm>
            <a:off x="4183063" y="0"/>
            <a:ext cx="4959350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30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974"/>
          <a:stretch>
            <a:fillRect/>
          </a:stretch>
        </p:blipFill>
        <p:spPr bwMode="auto">
          <a:xfrm>
            <a:off x="-7938" y="0"/>
            <a:ext cx="4191001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Rechteck 8"/>
          <p:cNvSpPr>
            <a:spLocks noChangeArrowheads="1"/>
          </p:cNvSpPr>
          <p:nvPr/>
        </p:nvSpPr>
        <p:spPr bwMode="auto">
          <a:xfrm>
            <a:off x="-7938" y="0"/>
            <a:ext cx="9150351" cy="574675"/>
          </a:xfrm>
          <a:prstGeom prst="rect">
            <a:avLst/>
          </a:prstGeom>
          <a:solidFill>
            <a:srgbClr val="00589C">
              <a:alpha val="5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/>
          <a:lstStyle/>
          <a:p>
            <a:endParaRPr lang="de-DE"/>
          </a:p>
        </p:txBody>
      </p:sp>
      <p:sp>
        <p:nvSpPr>
          <p:cNvPr id="2054" name="Rechteck 9"/>
          <p:cNvSpPr>
            <a:spLocks noChangeArrowheads="1"/>
          </p:cNvSpPr>
          <p:nvPr/>
        </p:nvSpPr>
        <p:spPr bwMode="auto">
          <a:xfrm>
            <a:off x="-7938" y="0"/>
            <a:ext cx="287338" cy="287338"/>
          </a:xfrm>
          <a:prstGeom prst="rect">
            <a:avLst/>
          </a:prstGeom>
          <a:solidFill>
            <a:srgbClr val="CF68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/>
          <a:lstStyle/>
          <a:p>
            <a:endParaRPr lang="de-DE"/>
          </a:p>
        </p:txBody>
      </p:sp>
      <p:pic>
        <p:nvPicPr>
          <p:cNvPr id="2055" name="Grafik 13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3500" y="115888"/>
            <a:ext cx="1296988" cy="23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6" name="Text Box 3"/>
          <p:cNvSpPr txBox="1">
            <a:spLocks noChangeArrowheads="1"/>
          </p:cNvSpPr>
          <p:nvPr/>
        </p:nvSpPr>
        <p:spPr bwMode="auto">
          <a:xfrm>
            <a:off x="-7938" y="574675"/>
            <a:ext cx="9151938" cy="6165850"/>
          </a:xfrm>
          <a:prstGeom prst="rect">
            <a:avLst/>
          </a:prstGeom>
          <a:solidFill>
            <a:srgbClr val="00589C">
              <a:alpha val="7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en-US" smtClean="0">
              <a:solidFill>
                <a:srgbClr val="000000"/>
              </a:solidFill>
            </a:endParaRPr>
          </a:p>
        </p:txBody>
      </p:sp>
      <p:pic>
        <p:nvPicPr>
          <p:cNvPr id="2057" name="Grafik 3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5253038"/>
            <a:ext cx="1628775" cy="1128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Rectangle 24"/>
          <p:cNvSpPr>
            <a:spLocks noChangeArrowheads="1"/>
          </p:cNvSpPr>
          <p:nvPr/>
        </p:nvSpPr>
        <p:spPr bwMode="auto">
          <a:xfrm>
            <a:off x="3040063" y="6615113"/>
            <a:ext cx="3048000" cy="12541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9" name="Rectangle 24"/>
          <p:cNvSpPr>
            <a:spLocks noChangeArrowheads="1"/>
          </p:cNvSpPr>
          <p:nvPr/>
        </p:nvSpPr>
        <p:spPr bwMode="auto">
          <a:xfrm>
            <a:off x="-7938" y="6740525"/>
            <a:ext cx="3048001" cy="125413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060" name="Rectangle 24"/>
          <p:cNvSpPr>
            <a:spLocks noChangeArrowheads="1"/>
          </p:cNvSpPr>
          <p:nvPr/>
        </p:nvSpPr>
        <p:spPr bwMode="auto">
          <a:xfrm>
            <a:off x="-7938" y="6489700"/>
            <a:ext cx="3048001" cy="125413"/>
          </a:xfrm>
          <a:prstGeom prst="rect">
            <a:avLst/>
          </a:prstGeom>
          <a:solidFill>
            <a:srgbClr val="CF68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" name="Rectangle 24"/>
          <p:cNvSpPr>
            <a:spLocks noChangeArrowheads="1"/>
          </p:cNvSpPr>
          <p:nvPr/>
        </p:nvSpPr>
        <p:spPr bwMode="auto">
          <a:xfrm>
            <a:off x="-7938" y="6615113"/>
            <a:ext cx="3048001" cy="12541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3040063" y="6740525"/>
            <a:ext cx="6103937" cy="12541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063" name="Text Box 8"/>
          <p:cNvSpPr txBox="1">
            <a:spLocks noChangeArrowheads="1"/>
          </p:cNvSpPr>
          <p:nvPr/>
        </p:nvSpPr>
        <p:spPr bwMode="auto">
          <a:xfrm>
            <a:off x="4763" y="6597650"/>
            <a:ext cx="2982912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00" smtClean="0">
                <a:solidFill>
                  <a:srgbClr val="00589C"/>
                </a:solidFill>
                <a:sym typeface="Wingdings 2" pitchFamily="18" charset="2"/>
              </a:rPr>
              <a:t>Michael Gensch </a:t>
            </a:r>
            <a:r>
              <a:rPr lang="de-DE" sz="600" smtClean="0">
                <a:solidFill>
                  <a:srgbClr val="00589C"/>
                </a:solidFill>
                <a:sym typeface="Wingdings 2" pitchFamily="18" charset="2"/>
              </a:rPr>
              <a:t> m.genschl@hzdr.de</a:t>
            </a:r>
            <a:r>
              <a:rPr lang="en-US" sz="600" smtClean="0">
                <a:solidFill>
                  <a:srgbClr val="00589C"/>
                </a:solidFill>
                <a:sym typeface="Wingdings 2" pitchFamily="18" charset="2"/>
              </a:rPr>
              <a:t> </a:t>
            </a:r>
            <a:r>
              <a:rPr lang="de-DE" sz="600" smtClean="0">
                <a:solidFill>
                  <a:srgbClr val="00589C"/>
                </a:solidFill>
                <a:sym typeface="Wingdings 2" pitchFamily="18" charset="2"/>
              </a:rPr>
              <a:t> </a:t>
            </a:r>
            <a:r>
              <a:rPr lang="en-US" sz="600" smtClean="0">
                <a:solidFill>
                  <a:srgbClr val="00589C"/>
                </a:solidFill>
                <a:sym typeface="Wingdings 2" pitchFamily="18" charset="2"/>
              </a:rPr>
              <a:t> www.hzdr.de  </a:t>
            </a:r>
            <a:r>
              <a:rPr lang="de-DE" sz="600" smtClean="0">
                <a:solidFill>
                  <a:srgbClr val="00589C"/>
                </a:solidFill>
                <a:sym typeface="Wingdings 2" pitchFamily="18" charset="2"/>
              </a:rPr>
              <a:t>  HZDR</a:t>
            </a:r>
          </a:p>
        </p:txBody>
      </p:sp>
      <p:sp>
        <p:nvSpPr>
          <p:cNvPr id="2064" name="Textfeld 4"/>
          <p:cNvSpPr txBox="1">
            <a:spLocks noChangeArrowheads="1"/>
          </p:cNvSpPr>
          <p:nvPr/>
        </p:nvSpPr>
        <p:spPr bwMode="auto">
          <a:xfrm>
            <a:off x="7519988" y="6573838"/>
            <a:ext cx="1452562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de-DE" sz="600" smtClean="0">
                <a:solidFill>
                  <a:schemeClr val="bg1"/>
                </a:solidFill>
              </a:rPr>
              <a:t>Mitglied der Helmholtz-Gemeinschaft</a:t>
            </a:r>
          </a:p>
        </p:txBody>
      </p:sp>
      <p:sp>
        <p:nvSpPr>
          <p:cNvPr id="26" name="Text Box 3"/>
          <p:cNvSpPr txBox="1">
            <a:spLocks noChangeArrowheads="1"/>
          </p:cNvSpPr>
          <p:nvPr/>
        </p:nvSpPr>
        <p:spPr bwMode="auto">
          <a:xfrm>
            <a:off x="0" y="574678"/>
            <a:ext cx="2708176" cy="1846210"/>
          </a:xfrm>
          <a:prstGeom prst="rect">
            <a:avLst/>
          </a:prstGeom>
          <a:gradFill flip="none" rotWithShape="1">
            <a:gsLst>
              <a:gs pos="0">
                <a:srgbClr val="00519E">
                  <a:gamma/>
                  <a:shade val="92941"/>
                  <a:invGamma/>
                  <a:alpha val="50000"/>
                </a:srgbClr>
              </a:gs>
              <a:gs pos="64195">
                <a:srgbClr val="004E98">
                  <a:alpha val="10000"/>
                </a:srgbClr>
              </a:gs>
              <a:gs pos="23000">
                <a:srgbClr val="00519E">
                  <a:alpha val="45000"/>
                </a:srgbClr>
              </a:gs>
              <a:gs pos="100000">
                <a:srgbClr val="00519E">
                  <a:gamma/>
                  <a:shade val="92941"/>
                  <a:invGamma/>
                  <a:alpha val="0"/>
                </a:srgbClr>
              </a:gs>
            </a:gsLst>
            <a:lin ang="4800000" scaled="0"/>
            <a:tileRect/>
          </a:gradFill>
          <a:ln>
            <a:noFill/>
          </a:ln>
          <a:effectLst/>
          <a:extLst/>
        </p:spPr>
        <p:txBody>
          <a:bodyPr/>
          <a:lstStyle/>
          <a:p>
            <a:pPr>
              <a:spcBef>
                <a:spcPct val="50000"/>
              </a:spcBef>
              <a:defRPr/>
            </a:pPr>
            <a:endParaRPr lang="en-US">
              <a:solidFill>
                <a:srgbClr val="000000"/>
              </a:solidFill>
              <a:cs typeface="+mn-cs"/>
            </a:endParaRPr>
          </a:p>
        </p:txBody>
      </p:sp>
      <p:pic>
        <p:nvPicPr>
          <p:cNvPr id="2068" name="Bild 4" descr="DDC_Sticker_groß_Schatten_RGB.png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5388" y="5683250"/>
            <a:ext cx="781050" cy="779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419" r:id="rId1"/>
    <p:sldLayoutId id="2147484420" r:id="rId2"/>
    <p:sldLayoutId id="2147484421" r:id="rId3"/>
    <p:sldLayoutId id="2147484422" r:id="rId4"/>
    <p:sldLayoutId id="2147484423" r:id="rId5"/>
    <p:sldLayoutId id="2147484424" r:id="rId6"/>
    <p:sldLayoutId id="2147484425" r:id="rId7"/>
    <p:sldLayoutId id="2147484426" r:id="rId8"/>
    <p:sldLayoutId id="2147484427" r:id="rId9"/>
    <p:sldLayoutId id="2147484428" r:id="rId10"/>
    <p:sldLayoutId id="214748442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Line 10"/>
          <p:cNvSpPr>
            <a:spLocks noChangeShapeType="1"/>
          </p:cNvSpPr>
          <p:nvPr/>
        </p:nvSpPr>
        <p:spPr bwMode="auto">
          <a:xfrm>
            <a:off x="0" y="466725"/>
            <a:ext cx="9142413" cy="1588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pic>
        <p:nvPicPr>
          <p:cNvPr id="3075" name="Picture 18" descr="FZD-Bildmarke_Preussel_wtransparent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2813" y="44450"/>
            <a:ext cx="325437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Text Box 29"/>
          <p:cNvSpPr txBox="1">
            <a:spLocks noChangeArrowheads="1"/>
          </p:cNvSpPr>
          <p:nvPr/>
        </p:nvSpPr>
        <p:spPr bwMode="auto">
          <a:xfrm>
            <a:off x="287338" y="6619875"/>
            <a:ext cx="2438400" cy="12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de-DE" sz="800" smtClean="0">
                <a:solidFill>
                  <a:schemeClr val="bg1"/>
                </a:solidFill>
              </a:rPr>
              <a:t>Seite </a:t>
            </a:r>
            <a:fld id="{EE0D95BA-C15B-475F-8D7B-C2D2E00C93BB}" type="slidenum">
              <a:rPr lang="de-DE" sz="800" smtClean="0">
                <a:solidFill>
                  <a:schemeClr val="bg1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de-DE" sz="800" smtClean="0">
              <a:solidFill>
                <a:schemeClr val="bg1"/>
              </a:solidFill>
            </a:endParaRPr>
          </a:p>
        </p:txBody>
      </p:sp>
      <p:pic>
        <p:nvPicPr>
          <p:cNvPr id="3077" name="Bild 5" descr="DDC_Logo_110x50_4C.eps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6237288"/>
            <a:ext cx="719137" cy="328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29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974"/>
          <a:stretch>
            <a:fillRect/>
          </a:stretch>
        </p:blipFill>
        <p:spPr bwMode="auto">
          <a:xfrm>
            <a:off x="4183063" y="0"/>
            <a:ext cx="4959350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30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974"/>
          <a:stretch>
            <a:fillRect/>
          </a:stretch>
        </p:blipFill>
        <p:spPr bwMode="auto">
          <a:xfrm>
            <a:off x="-7938" y="0"/>
            <a:ext cx="4191001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0" name="Rechteck 10"/>
          <p:cNvSpPr>
            <a:spLocks noChangeArrowheads="1"/>
          </p:cNvSpPr>
          <p:nvPr/>
        </p:nvSpPr>
        <p:spPr bwMode="auto">
          <a:xfrm>
            <a:off x="-7938" y="0"/>
            <a:ext cx="9150351" cy="574675"/>
          </a:xfrm>
          <a:prstGeom prst="rect">
            <a:avLst/>
          </a:prstGeom>
          <a:solidFill>
            <a:srgbClr val="00589C">
              <a:alpha val="5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/>
          <a:lstStyle/>
          <a:p>
            <a:endParaRPr lang="de-DE"/>
          </a:p>
        </p:txBody>
      </p:sp>
      <p:sp>
        <p:nvSpPr>
          <p:cNvPr id="3081" name="Rechteck 11"/>
          <p:cNvSpPr>
            <a:spLocks noChangeArrowheads="1"/>
          </p:cNvSpPr>
          <p:nvPr/>
        </p:nvSpPr>
        <p:spPr bwMode="auto">
          <a:xfrm>
            <a:off x="-7938" y="0"/>
            <a:ext cx="287338" cy="287338"/>
          </a:xfrm>
          <a:prstGeom prst="rect">
            <a:avLst/>
          </a:prstGeom>
          <a:solidFill>
            <a:srgbClr val="CF68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/>
          <a:lstStyle/>
          <a:p>
            <a:endParaRPr lang="de-DE"/>
          </a:p>
        </p:txBody>
      </p:sp>
      <p:pic>
        <p:nvPicPr>
          <p:cNvPr id="3082" name="Grafik 12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3500" y="115888"/>
            <a:ext cx="1296988" cy="23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tangle 24"/>
          <p:cNvSpPr>
            <a:spLocks noChangeArrowheads="1"/>
          </p:cNvSpPr>
          <p:nvPr/>
        </p:nvSpPr>
        <p:spPr bwMode="auto">
          <a:xfrm>
            <a:off x="-7938" y="6619875"/>
            <a:ext cx="3048001" cy="125413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084" name="Rectangle 24"/>
          <p:cNvSpPr>
            <a:spLocks noChangeArrowheads="1"/>
          </p:cNvSpPr>
          <p:nvPr/>
        </p:nvSpPr>
        <p:spPr bwMode="auto">
          <a:xfrm>
            <a:off x="3038475" y="6619875"/>
            <a:ext cx="6103938" cy="125413"/>
          </a:xfrm>
          <a:prstGeom prst="rect">
            <a:avLst/>
          </a:prstGeom>
          <a:solidFill>
            <a:srgbClr val="00589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085" name="Rectangle 24"/>
          <p:cNvSpPr>
            <a:spLocks noChangeArrowheads="1"/>
          </p:cNvSpPr>
          <p:nvPr/>
        </p:nvSpPr>
        <p:spPr bwMode="auto">
          <a:xfrm>
            <a:off x="-7938" y="6742113"/>
            <a:ext cx="3048001" cy="125412"/>
          </a:xfrm>
          <a:prstGeom prst="rect">
            <a:avLst/>
          </a:prstGeom>
          <a:solidFill>
            <a:srgbClr val="00589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086" name="Textfeld 16"/>
          <p:cNvSpPr txBox="1">
            <a:spLocks noChangeArrowheads="1"/>
          </p:cNvSpPr>
          <p:nvPr/>
        </p:nvSpPr>
        <p:spPr bwMode="auto">
          <a:xfrm>
            <a:off x="7637463" y="6591300"/>
            <a:ext cx="1452562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de-DE" sz="600" smtClean="0">
                <a:solidFill>
                  <a:schemeClr val="bg1"/>
                </a:solidFill>
              </a:rPr>
              <a:t>Mitglied der Helmholtz-Gemeinschaft</a:t>
            </a:r>
          </a:p>
        </p:txBody>
      </p:sp>
      <p:pic>
        <p:nvPicPr>
          <p:cNvPr id="3087" name="Grafik 1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3500" y="6288088"/>
            <a:ext cx="1285875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Rectangle 24"/>
          <p:cNvSpPr>
            <a:spLocks noChangeArrowheads="1"/>
          </p:cNvSpPr>
          <p:nvPr/>
        </p:nvSpPr>
        <p:spPr bwMode="auto">
          <a:xfrm>
            <a:off x="3038475" y="6742113"/>
            <a:ext cx="6103938" cy="12541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089" name="Text Box 8"/>
          <p:cNvSpPr txBox="1">
            <a:spLocks noChangeArrowheads="1"/>
          </p:cNvSpPr>
          <p:nvPr/>
        </p:nvSpPr>
        <p:spPr bwMode="auto">
          <a:xfrm>
            <a:off x="4763" y="6597650"/>
            <a:ext cx="2982912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00" smtClean="0">
                <a:solidFill>
                  <a:srgbClr val="00589C"/>
                </a:solidFill>
                <a:sym typeface="Wingdings 2" pitchFamily="18" charset="2"/>
              </a:rPr>
              <a:t>Michael Gensch </a:t>
            </a:r>
            <a:r>
              <a:rPr lang="de-DE" sz="600" smtClean="0">
                <a:solidFill>
                  <a:srgbClr val="00589C"/>
                </a:solidFill>
                <a:sym typeface="Wingdings 2" pitchFamily="18" charset="2"/>
              </a:rPr>
              <a:t> m.gensch@hzdr.de</a:t>
            </a:r>
            <a:r>
              <a:rPr lang="en-US" sz="600" smtClean="0">
                <a:solidFill>
                  <a:srgbClr val="00589C"/>
                </a:solidFill>
                <a:sym typeface="Wingdings 2" pitchFamily="18" charset="2"/>
              </a:rPr>
              <a:t> </a:t>
            </a:r>
            <a:r>
              <a:rPr lang="de-DE" sz="600" smtClean="0">
                <a:solidFill>
                  <a:srgbClr val="00589C"/>
                </a:solidFill>
                <a:sym typeface="Wingdings 2" pitchFamily="18" charset="2"/>
              </a:rPr>
              <a:t> </a:t>
            </a:r>
            <a:r>
              <a:rPr lang="en-US" sz="600" smtClean="0">
                <a:solidFill>
                  <a:srgbClr val="00589C"/>
                </a:solidFill>
                <a:sym typeface="Wingdings 2" pitchFamily="18" charset="2"/>
              </a:rPr>
              <a:t> www.hzdr.de  </a:t>
            </a:r>
            <a:r>
              <a:rPr lang="de-DE" sz="600" smtClean="0">
                <a:solidFill>
                  <a:srgbClr val="00589C"/>
                </a:solidFill>
                <a:sym typeface="Wingdings 2" pitchFamily="18" charset="2"/>
              </a:rPr>
              <a:t>  HZDR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30" r:id="rId1"/>
    <p:sldLayoutId id="2147484431" r:id="rId2"/>
    <p:sldLayoutId id="2147484432" r:id="rId3"/>
    <p:sldLayoutId id="2147484433" r:id="rId4"/>
    <p:sldLayoutId id="2147484434" r:id="rId5"/>
    <p:sldLayoutId id="2147484435" r:id="rId6"/>
    <p:sldLayoutId id="2147484436" r:id="rId7"/>
    <p:sldLayoutId id="2147484437" r:id="rId8"/>
    <p:sldLayoutId id="2147484438" r:id="rId9"/>
    <p:sldLayoutId id="2147484439" r:id="rId10"/>
    <p:sldLayoutId id="2147484440" r:id="rId11"/>
    <p:sldLayoutId id="2147484441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003E89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003E89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003E89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003E89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003E89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rgbClr val="003E89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rgbClr val="003E89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rgbClr val="003E89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rgbClr val="003E89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9"/>
          <p:cNvSpPr txBox="1">
            <a:spLocks noChangeArrowheads="1"/>
          </p:cNvSpPr>
          <p:nvPr/>
        </p:nvSpPr>
        <p:spPr bwMode="auto">
          <a:xfrm>
            <a:off x="1781288" y="15007"/>
            <a:ext cx="529343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de-DE" sz="2400" b="1" dirty="0" smtClean="0">
                <a:solidFill>
                  <a:schemeClr val="bg1"/>
                </a:solidFill>
              </a:rPr>
              <a:t>Superradiant Undulator Radiation</a:t>
            </a:r>
            <a:endParaRPr lang="de-DE" sz="2400" b="1" dirty="0">
              <a:solidFill>
                <a:schemeClr val="bg1"/>
              </a:solidFill>
            </a:endParaRPr>
          </a:p>
        </p:txBody>
      </p:sp>
      <p:pic>
        <p:nvPicPr>
          <p:cNvPr id="12" name="Picture 9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046" y="1513879"/>
            <a:ext cx="3775075" cy="254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Box 124"/>
          <p:cNvSpPr txBox="1">
            <a:spLocks noChangeArrowheads="1"/>
          </p:cNvSpPr>
          <p:nvPr/>
        </p:nvSpPr>
        <p:spPr bwMode="auto">
          <a:xfrm>
            <a:off x="406959" y="3212976"/>
            <a:ext cx="3905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>
              <a:defRPr/>
            </a:pPr>
            <a:r>
              <a:rPr lang="en-US" altLang="de-DE" b="1" dirty="0" smtClean="0">
                <a:solidFill>
                  <a:srgbClr val="92D050"/>
                </a:solidFill>
                <a:latin typeface="+mn-lt"/>
              </a:rPr>
              <a:t>e</a:t>
            </a:r>
            <a:r>
              <a:rPr lang="en-US" altLang="de-DE" b="1" baseline="30000" dirty="0" smtClean="0">
                <a:solidFill>
                  <a:srgbClr val="92D050"/>
                </a:solidFill>
                <a:latin typeface="+mn-lt"/>
              </a:rPr>
              <a:t>-</a:t>
            </a:r>
            <a:endParaRPr lang="de-DE" altLang="de-DE" b="1" baseline="30000" dirty="0" smtClean="0">
              <a:solidFill>
                <a:srgbClr val="92D050"/>
              </a:solidFill>
              <a:latin typeface="+mn-lt"/>
            </a:endParaRPr>
          </a:p>
        </p:txBody>
      </p:sp>
      <p:sp>
        <p:nvSpPr>
          <p:cNvPr id="16" name="TextBox 126"/>
          <p:cNvSpPr txBox="1">
            <a:spLocks noChangeArrowheads="1"/>
          </p:cNvSpPr>
          <p:nvPr/>
        </p:nvSpPr>
        <p:spPr bwMode="auto">
          <a:xfrm>
            <a:off x="35496" y="2433848"/>
            <a:ext cx="7651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>
              <a:defRPr/>
            </a:pPr>
            <a:r>
              <a:rPr lang="en-US" altLang="de-DE" b="1" dirty="0" smtClean="0">
                <a:solidFill>
                  <a:srgbClr val="C00000"/>
                </a:solidFill>
                <a:latin typeface="+mn-lt"/>
              </a:rPr>
              <a:t>THz</a:t>
            </a:r>
            <a:endParaRPr lang="de-DE" altLang="de-DE" b="1" baseline="30000" dirty="0" smtClean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7" name="TextBox 2047"/>
          <p:cNvSpPr txBox="1">
            <a:spLocks noChangeArrowheads="1"/>
          </p:cNvSpPr>
          <p:nvPr/>
        </p:nvSpPr>
        <p:spPr bwMode="auto">
          <a:xfrm>
            <a:off x="969908" y="4149080"/>
            <a:ext cx="259398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>
              <a:buFont typeface="Arial" charset="0"/>
              <a:buChar char="•"/>
            </a:pPr>
            <a:r>
              <a:rPr lang="en-US" altLang="de-DE" dirty="0"/>
              <a:t>8 periods</a:t>
            </a:r>
          </a:p>
          <a:p>
            <a:pPr>
              <a:buFont typeface="Arial" charset="0"/>
              <a:buChar char="•"/>
            </a:pPr>
            <a:r>
              <a:rPr lang="en-US" altLang="de-DE" dirty="0" smtClean="0"/>
              <a:t>electro-magnetic</a:t>
            </a:r>
          </a:p>
          <a:p>
            <a:pPr>
              <a:buFont typeface="Arial" charset="0"/>
              <a:buChar char="•"/>
            </a:pPr>
            <a:r>
              <a:rPr lang="en-US" altLang="de-DE" dirty="0" smtClean="0"/>
              <a:t>20% BW</a:t>
            </a:r>
            <a:endParaRPr lang="en-US" altLang="de-DE" dirty="0"/>
          </a:p>
        </p:txBody>
      </p:sp>
      <p:sp>
        <p:nvSpPr>
          <p:cNvPr id="3" name="TextBox 2"/>
          <p:cNvSpPr txBox="1"/>
          <p:nvPr/>
        </p:nvSpPr>
        <p:spPr>
          <a:xfrm>
            <a:off x="4586366" y="1484784"/>
            <a:ext cx="4378122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003E89"/>
                </a:solidFill>
              </a:rPr>
              <a:t>GOAL: tunable, narrow bandwidth </a:t>
            </a:r>
          </a:p>
          <a:p>
            <a:r>
              <a:rPr lang="en-US" b="1" dirty="0">
                <a:solidFill>
                  <a:srgbClr val="003E89"/>
                </a:solidFill>
              </a:rPr>
              <a:t> </a:t>
            </a:r>
            <a:r>
              <a:rPr lang="en-US" b="1" dirty="0" smtClean="0">
                <a:solidFill>
                  <a:srgbClr val="003E89"/>
                </a:solidFill>
              </a:rPr>
              <a:t>                in the THz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3E89"/>
                </a:solidFill>
              </a:rPr>
              <a:t>2 facilities </a:t>
            </a:r>
            <a:r>
              <a:rPr lang="en-US" b="1" dirty="0" smtClean="0">
                <a:solidFill>
                  <a:srgbClr val="003E89"/>
                </a:solidFill>
              </a:rPr>
              <a:t>worldwide = in Germany </a:t>
            </a:r>
          </a:p>
          <a:p>
            <a:r>
              <a:rPr lang="en-US" b="1" dirty="0">
                <a:solidFill>
                  <a:srgbClr val="003E89"/>
                </a:solidFill>
              </a:rPr>
              <a:t> </a:t>
            </a:r>
            <a:r>
              <a:rPr lang="en-US" b="1" dirty="0" smtClean="0">
                <a:solidFill>
                  <a:srgbClr val="003E89"/>
                </a:solidFill>
              </a:rPr>
              <a:t>    -&gt; </a:t>
            </a:r>
            <a:r>
              <a:rPr lang="en-US" b="1" dirty="0">
                <a:solidFill>
                  <a:srgbClr val="003E89"/>
                </a:solidFill>
              </a:rPr>
              <a:t>FLASH &amp; </a:t>
            </a:r>
            <a:r>
              <a:rPr lang="en-US" b="1" dirty="0" smtClean="0">
                <a:solidFill>
                  <a:srgbClr val="003E89"/>
                </a:solidFill>
              </a:rPr>
              <a:t>TELBE</a:t>
            </a:r>
          </a:p>
          <a:p>
            <a:r>
              <a:rPr lang="en-US" b="1" dirty="0" smtClean="0">
                <a:solidFill>
                  <a:srgbClr val="003E89"/>
                </a:solidFill>
              </a:rPr>
              <a:t>    </a:t>
            </a:r>
          </a:p>
          <a:p>
            <a:endParaRPr lang="en-US" b="1" dirty="0">
              <a:solidFill>
                <a:srgbClr val="003E89"/>
              </a:solidFill>
            </a:endParaRPr>
          </a:p>
          <a:p>
            <a:endParaRPr lang="en-US" b="1" dirty="0">
              <a:solidFill>
                <a:srgbClr val="003E89"/>
              </a:solidFill>
            </a:endParaRPr>
          </a:p>
          <a:p>
            <a:endParaRPr lang="en-US" b="1" dirty="0" smtClean="0">
              <a:solidFill>
                <a:srgbClr val="003E89"/>
              </a:solidFill>
            </a:endParaRPr>
          </a:p>
          <a:p>
            <a:endParaRPr lang="en-US" b="1" dirty="0">
              <a:solidFill>
                <a:srgbClr val="003E89"/>
              </a:solidFill>
            </a:endParaRPr>
          </a:p>
          <a:p>
            <a:r>
              <a:rPr lang="en-US" b="1" i="1" dirty="0" smtClean="0">
                <a:solidFill>
                  <a:srgbClr val="003E89"/>
                </a:solidFill>
              </a:rPr>
              <a:t>Status and future Developments</a:t>
            </a:r>
          </a:p>
          <a:p>
            <a:r>
              <a:rPr lang="en-US" b="1" i="1" dirty="0">
                <a:solidFill>
                  <a:srgbClr val="003E89"/>
                </a:solidFill>
              </a:rPr>
              <a:t> </a:t>
            </a:r>
            <a:r>
              <a:rPr lang="en-US" b="1" i="1" dirty="0" smtClean="0">
                <a:solidFill>
                  <a:srgbClr val="003E89"/>
                </a:solidFill>
              </a:rPr>
              <a:t>   are presented</a:t>
            </a:r>
            <a:endParaRPr lang="en-US" b="1" i="1" dirty="0">
              <a:solidFill>
                <a:srgbClr val="003E89"/>
              </a:solidFill>
            </a:endParaRPr>
          </a:p>
          <a:p>
            <a:endParaRPr lang="en-US" b="1" dirty="0" smtClean="0">
              <a:solidFill>
                <a:srgbClr val="003E89"/>
              </a:solidFill>
            </a:endParaRPr>
          </a:p>
          <a:p>
            <a:endParaRPr lang="en-US" b="1" dirty="0">
              <a:solidFill>
                <a:srgbClr val="003E89"/>
              </a:solidFill>
            </a:endParaRPr>
          </a:p>
          <a:p>
            <a:endParaRPr lang="en-US" b="1" dirty="0" smtClean="0">
              <a:solidFill>
                <a:srgbClr val="003E89"/>
              </a:solidFill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72008" y="1196752"/>
            <a:ext cx="4211960" cy="4258350"/>
          </a:xfrm>
          <a:prstGeom prst="rect">
            <a:avLst/>
          </a:prstGeom>
          <a:noFill/>
          <a:ln w="50800">
            <a:solidFill>
              <a:srgbClr val="002060"/>
            </a:solidFill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81053" y="1012086"/>
            <a:ext cx="2193870" cy="369332"/>
          </a:xfrm>
          <a:prstGeom prst="rect">
            <a:avLst/>
          </a:prstGeom>
          <a:solidFill>
            <a:srgbClr val="003E89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undulator at TELBE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8071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3E89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3E89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enutzerdefiniertes Design">
  <a:themeElements>
    <a:clrScheme name="Benutzerdefiniertes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enutzerdefiniertes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3E89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3E89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enutzerdefiniertes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43</Words>
  <Application>Microsoft Office PowerPoint</Application>
  <PresentationFormat>Overhead</PresentationFormat>
  <Paragraphs>19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1_Standarddesign</vt:lpstr>
      <vt:lpstr>Benutzerdefiniertes Design</vt:lpstr>
      <vt:lpstr>PowerPoint Presentation</vt:lpstr>
    </vt:vector>
  </TitlesOfParts>
  <Company>Forschungszentrum Rossendorf e.V.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Administrator</dc:creator>
  <cp:lastModifiedBy>Gensch, Michael</cp:lastModifiedBy>
  <cp:revision>858</cp:revision>
  <cp:lastPrinted>2014-02-11T14:44:19Z</cp:lastPrinted>
  <dcterms:created xsi:type="dcterms:W3CDTF">2007-03-26T08:55:35Z</dcterms:created>
  <dcterms:modified xsi:type="dcterms:W3CDTF">2015-07-15T10:34:55Z</dcterms:modified>
</cp:coreProperties>
</file>