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9" r:id="rId2"/>
  </p:sldMasterIdLst>
  <p:notesMasterIdLst>
    <p:notesMasterId r:id="rId4"/>
  </p:notesMasterIdLst>
  <p:sldIdLst>
    <p:sldId id="1052" r:id="rId3"/>
  </p:sldIdLst>
  <p:sldSz cx="9144000" cy="6858000" type="overhead"/>
  <p:notesSz cx="6794500" cy="9906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89"/>
    <a:srgbClr val="8C4F4E"/>
    <a:srgbClr val="295B17"/>
    <a:srgbClr val="00CC00"/>
    <a:srgbClr val="FF0000"/>
    <a:srgbClr val="00589C"/>
    <a:srgbClr val="5A5A5A"/>
    <a:srgbClr val="CF6800"/>
    <a:srgbClr val="FFB100"/>
    <a:srgbClr val="009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3" autoAdjust="0"/>
    <p:restoredTop sz="94660"/>
  </p:normalViewPr>
  <p:slideViewPr>
    <p:cSldViewPr>
      <p:cViewPr>
        <p:scale>
          <a:sx n="98" d="100"/>
          <a:sy n="98" d="100"/>
        </p:scale>
        <p:origin x="-121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2967" cy="494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9" tIns="45570" rIns="91139" bIns="4557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14" y="2"/>
            <a:ext cx="2942967" cy="494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9" tIns="45570" rIns="91139" bIns="4557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5141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8" y="4704850"/>
            <a:ext cx="5436208" cy="44574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9" tIns="45570" rIns="91139" bIns="45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01"/>
            <a:ext cx="2942967" cy="494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9" tIns="45570" rIns="91139" bIns="4557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14" y="9409701"/>
            <a:ext cx="2942967" cy="494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9" tIns="45570" rIns="91139" bIns="4557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268B084-FACE-4ED3-8B97-A58AA5D6754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280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54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82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003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896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244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03407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258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16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43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664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7659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893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88414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669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200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BB1CD-32AF-4E0B-A58E-96503446E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9942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58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25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2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15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0040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8879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plitude_tisa_b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8" b="6068"/>
          <a:stretch>
            <a:fillRect/>
          </a:stretch>
        </p:blipFill>
        <p:spPr bwMode="auto">
          <a:xfrm>
            <a:off x="-7938" y="541338"/>
            <a:ext cx="9151938" cy="619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74"/>
          <a:stretch>
            <a:fillRect/>
          </a:stretch>
        </p:blipFill>
        <p:spPr bwMode="auto">
          <a:xfrm>
            <a:off x="4183063" y="0"/>
            <a:ext cx="49593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74"/>
          <a:stretch>
            <a:fillRect/>
          </a:stretch>
        </p:blipFill>
        <p:spPr bwMode="auto">
          <a:xfrm>
            <a:off x="-7938" y="0"/>
            <a:ext cx="419100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hteck 8"/>
          <p:cNvSpPr>
            <a:spLocks noChangeArrowheads="1"/>
          </p:cNvSpPr>
          <p:nvPr/>
        </p:nvSpPr>
        <p:spPr bwMode="auto">
          <a:xfrm>
            <a:off x="-7938" y="0"/>
            <a:ext cx="9150351" cy="574675"/>
          </a:xfrm>
          <a:prstGeom prst="rect">
            <a:avLst/>
          </a:prstGeom>
          <a:solidFill>
            <a:srgbClr val="00589C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endParaRPr lang="de-DE"/>
          </a:p>
        </p:txBody>
      </p:sp>
      <p:sp>
        <p:nvSpPr>
          <p:cNvPr id="2054" name="Rechteck 9"/>
          <p:cNvSpPr>
            <a:spLocks noChangeArrowheads="1"/>
          </p:cNvSpPr>
          <p:nvPr/>
        </p:nvSpPr>
        <p:spPr bwMode="auto">
          <a:xfrm>
            <a:off x="-7938" y="0"/>
            <a:ext cx="287338" cy="287338"/>
          </a:xfrm>
          <a:prstGeom prst="rect">
            <a:avLst/>
          </a:prstGeom>
          <a:solidFill>
            <a:srgbClr val="CF6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endParaRPr lang="de-DE"/>
          </a:p>
        </p:txBody>
      </p:sp>
      <p:pic>
        <p:nvPicPr>
          <p:cNvPr id="2055" name="Grafik 1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115888"/>
            <a:ext cx="12969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-7938" y="574675"/>
            <a:ext cx="9151938" cy="6165850"/>
          </a:xfrm>
          <a:prstGeom prst="rect">
            <a:avLst/>
          </a:prstGeom>
          <a:solidFill>
            <a:srgbClr val="00589C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2057" name="Grafik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253038"/>
            <a:ext cx="1628775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3040063" y="6615113"/>
            <a:ext cx="3048000" cy="1254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-7938" y="6740525"/>
            <a:ext cx="3048001" cy="12541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60" name="Rectangle 24"/>
          <p:cNvSpPr>
            <a:spLocks noChangeArrowheads="1"/>
          </p:cNvSpPr>
          <p:nvPr/>
        </p:nvSpPr>
        <p:spPr bwMode="auto">
          <a:xfrm>
            <a:off x="-7938" y="6489700"/>
            <a:ext cx="3048001" cy="125413"/>
          </a:xfrm>
          <a:prstGeom prst="rect">
            <a:avLst/>
          </a:prstGeom>
          <a:solidFill>
            <a:srgbClr val="CF6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-7938" y="6615113"/>
            <a:ext cx="3048001" cy="125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040063" y="6740525"/>
            <a:ext cx="6103937" cy="125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63" name="Text Box 8"/>
          <p:cNvSpPr txBox="1">
            <a:spLocks noChangeArrowheads="1"/>
          </p:cNvSpPr>
          <p:nvPr/>
        </p:nvSpPr>
        <p:spPr bwMode="auto">
          <a:xfrm>
            <a:off x="4763" y="6597650"/>
            <a:ext cx="2982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" smtClean="0">
                <a:solidFill>
                  <a:srgbClr val="00589C"/>
                </a:solidFill>
                <a:sym typeface="Wingdings 2" pitchFamily="18" charset="2"/>
              </a:rPr>
              <a:t>Michael Gensch </a:t>
            </a:r>
            <a:r>
              <a:rPr lang="de-DE" sz="600" smtClean="0">
                <a:solidFill>
                  <a:srgbClr val="00589C"/>
                </a:solidFill>
                <a:sym typeface="Wingdings 2" pitchFamily="18" charset="2"/>
              </a:rPr>
              <a:t> m.genschl@hzdr.de</a:t>
            </a:r>
            <a:r>
              <a:rPr lang="en-US" sz="600" smtClean="0">
                <a:solidFill>
                  <a:srgbClr val="00589C"/>
                </a:solidFill>
                <a:sym typeface="Wingdings 2" pitchFamily="18" charset="2"/>
              </a:rPr>
              <a:t> </a:t>
            </a:r>
            <a:r>
              <a:rPr lang="de-DE" sz="600" smtClean="0">
                <a:solidFill>
                  <a:srgbClr val="00589C"/>
                </a:solidFill>
                <a:sym typeface="Wingdings 2" pitchFamily="18" charset="2"/>
              </a:rPr>
              <a:t> </a:t>
            </a:r>
            <a:r>
              <a:rPr lang="en-US" sz="600" smtClean="0">
                <a:solidFill>
                  <a:srgbClr val="00589C"/>
                </a:solidFill>
                <a:sym typeface="Wingdings 2" pitchFamily="18" charset="2"/>
              </a:rPr>
              <a:t> www.hzdr.de  </a:t>
            </a:r>
            <a:r>
              <a:rPr lang="de-DE" sz="600" smtClean="0">
                <a:solidFill>
                  <a:srgbClr val="00589C"/>
                </a:solidFill>
                <a:sym typeface="Wingdings 2" pitchFamily="18" charset="2"/>
              </a:rPr>
              <a:t>  HZDR</a:t>
            </a:r>
          </a:p>
        </p:txBody>
      </p:sp>
      <p:sp>
        <p:nvSpPr>
          <p:cNvPr id="2064" name="Textfeld 4"/>
          <p:cNvSpPr txBox="1">
            <a:spLocks noChangeArrowheads="1"/>
          </p:cNvSpPr>
          <p:nvPr/>
        </p:nvSpPr>
        <p:spPr bwMode="auto">
          <a:xfrm>
            <a:off x="7519988" y="6573838"/>
            <a:ext cx="14525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600" smtClean="0">
                <a:solidFill>
                  <a:schemeClr val="bg1"/>
                </a:solidFill>
              </a:rPr>
              <a:t>Mitglied der Helmholtz-Gemeinschaft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0" y="574678"/>
            <a:ext cx="2708176" cy="1846210"/>
          </a:xfrm>
          <a:prstGeom prst="rect">
            <a:avLst/>
          </a:prstGeom>
          <a:gradFill flip="none" rotWithShape="1">
            <a:gsLst>
              <a:gs pos="0">
                <a:srgbClr val="00519E">
                  <a:gamma/>
                  <a:shade val="92941"/>
                  <a:invGamma/>
                  <a:alpha val="50000"/>
                </a:srgbClr>
              </a:gs>
              <a:gs pos="64195">
                <a:srgbClr val="004E98">
                  <a:alpha val="10000"/>
                </a:srgbClr>
              </a:gs>
              <a:gs pos="23000">
                <a:srgbClr val="00519E">
                  <a:alpha val="45000"/>
                </a:srgbClr>
              </a:gs>
              <a:gs pos="100000">
                <a:srgbClr val="00519E">
                  <a:gamma/>
                  <a:shade val="92941"/>
                  <a:invGamma/>
                  <a:alpha val="0"/>
                </a:srgbClr>
              </a:gs>
            </a:gsLst>
            <a:lin ang="4800000" scaled="0"/>
            <a:tileRect/>
          </a:gradFill>
          <a:ln>
            <a:noFill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pic>
        <p:nvPicPr>
          <p:cNvPr id="2068" name="Bild 4" descr="DDC_Sticker_groß_Schatten_RGB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388" y="5683250"/>
            <a:ext cx="7810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"/>
          <p:cNvSpPr>
            <a:spLocks noChangeShapeType="1"/>
          </p:cNvSpPr>
          <p:nvPr/>
        </p:nvSpPr>
        <p:spPr bwMode="auto">
          <a:xfrm>
            <a:off x="0" y="466725"/>
            <a:ext cx="9142413" cy="1588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75" name="Picture 18" descr="FZD-Bildmarke_Preussel_wtransparen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44450"/>
            <a:ext cx="32543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29"/>
          <p:cNvSpPr txBox="1">
            <a:spLocks noChangeArrowheads="1"/>
          </p:cNvSpPr>
          <p:nvPr/>
        </p:nvSpPr>
        <p:spPr bwMode="auto">
          <a:xfrm>
            <a:off x="287338" y="6619875"/>
            <a:ext cx="24384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800" smtClean="0">
                <a:solidFill>
                  <a:schemeClr val="bg1"/>
                </a:solidFill>
              </a:rPr>
              <a:t>Seite </a:t>
            </a:r>
            <a:fld id="{EE0D95BA-C15B-475F-8D7B-C2D2E00C93BB}" type="slidenum">
              <a:rPr lang="de-DE" sz="800" smtClean="0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de-DE" sz="800" smtClean="0">
              <a:solidFill>
                <a:schemeClr val="bg1"/>
              </a:solidFill>
            </a:endParaRPr>
          </a:p>
        </p:txBody>
      </p:sp>
      <p:pic>
        <p:nvPicPr>
          <p:cNvPr id="3077" name="Bild 5" descr="DDC_Logo_110x50_4C.eps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237288"/>
            <a:ext cx="7191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74"/>
          <a:stretch>
            <a:fillRect/>
          </a:stretch>
        </p:blipFill>
        <p:spPr bwMode="auto">
          <a:xfrm>
            <a:off x="4183063" y="0"/>
            <a:ext cx="49593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3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74"/>
          <a:stretch>
            <a:fillRect/>
          </a:stretch>
        </p:blipFill>
        <p:spPr bwMode="auto">
          <a:xfrm>
            <a:off x="-7938" y="0"/>
            <a:ext cx="419100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hteck 10"/>
          <p:cNvSpPr>
            <a:spLocks noChangeArrowheads="1"/>
          </p:cNvSpPr>
          <p:nvPr/>
        </p:nvSpPr>
        <p:spPr bwMode="auto">
          <a:xfrm>
            <a:off x="-7938" y="0"/>
            <a:ext cx="9150351" cy="574675"/>
          </a:xfrm>
          <a:prstGeom prst="rect">
            <a:avLst/>
          </a:prstGeom>
          <a:solidFill>
            <a:srgbClr val="00589C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endParaRPr lang="de-DE"/>
          </a:p>
        </p:txBody>
      </p:sp>
      <p:sp>
        <p:nvSpPr>
          <p:cNvPr id="3081" name="Rechteck 11"/>
          <p:cNvSpPr>
            <a:spLocks noChangeArrowheads="1"/>
          </p:cNvSpPr>
          <p:nvPr/>
        </p:nvSpPr>
        <p:spPr bwMode="auto">
          <a:xfrm>
            <a:off x="-7938" y="0"/>
            <a:ext cx="287338" cy="287338"/>
          </a:xfrm>
          <a:prstGeom prst="rect">
            <a:avLst/>
          </a:prstGeom>
          <a:solidFill>
            <a:srgbClr val="CF6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endParaRPr lang="de-DE"/>
          </a:p>
        </p:txBody>
      </p:sp>
      <p:pic>
        <p:nvPicPr>
          <p:cNvPr id="3082" name="Grafik 1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115888"/>
            <a:ext cx="12969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-7938" y="6619875"/>
            <a:ext cx="3048001" cy="12541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84" name="Rectangle 24"/>
          <p:cNvSpPr>
            <a:spLocks noChangeArrowheads="1"/>
          </p:cNvSpPr>
          <p:nvPr/>
        </p:nvSpPr>
        <p:spPr bwMode="auto">
          <a:xfrm>
            <a:off x="3038475" y="6619875"/>
            <a:ext cx="6103938" cy="125413"/>
          </a:xfrm>
          <a:prstGeom prst="rect">
            <a:avLst/>
          </a:prstGeom>
          <a:solidFill>
            <a:srgbClr val="0058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5" name="Rectangle 24"/>
          <p:cNvSpPr>
            <a:spLocks noChangeArrowheads="1"/>
          </p:cNvSpPr>
          <p:nvPr/>
        </p:nvSpPr>
        <p:spPr bwMode="auto">
          <a:xfrm>
            <a:off x="-7938" y="6742113"/>
            <a:ext cx="3048001" cy="125412"/>
          </a:xfrm>
          <a:prstGeom prst="rect">
            <a:avLst/>
          </a:prstGeom>
          <a:solidFill>
            <a:srgbClr val="0058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6" name="Textfeld 16"/>
          <p:cNvSpPr txBox="1">
            <a:spLocks noChangeArrowheads="1"/>
          </p:cNvSpPr>
          <p:nvPr/>
        </p:nvSpPr>
        <p:spPr bwMode="auto">
          <a:xfrm>
            <a:off x="7637463" y="6591300"/>
            <a:ext cx="14525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600" smtClean="0">
                <a:solidFill>
                  <a:schemeClr val="bg1"/>
                </a:solidFill>
              </a:rPr>
              <a:t>Mitglied der Helmholtz-Gemeinschaft</a:t>
            </a:r>
          </a:p>
        </p:txBody>
      </p:sp>
      <p:pic>
        <p:nvPicPr>
          <p:cNvPr id="3087" name="Grafik 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6288088"/>
            <a:ext cx="12858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3038475" y="6742113"/>
            <a:ext cx="6103938" cy="125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89" name="Text Box 8"/>
          <p:cNvSpPr txBox="1">
            <a:spLocks noChangeArrowheads="1"/>
          </p:cNvSpPr>
          <p:nvPr/>
        </p:nvSpPr>
        <p:spPr bwMode="auto">
          <a:xfrm>
            <a:off x="4763" y="6597650"/>
            <a:ext cx="2982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" smtClean="0">
                <a:solidFill>
                  <a:srgbClr val="00589C"/>
                </a:solidFill>
                <a:sym typeface="Wingdings 2" pitchFamily="18" charset="2"/>
              </a:rPr>
              <a:t>Michael Gensch </a:t>
            </a:r>
            <a:r>
              <a:rPr lang="de-DE" sz="600" smtClean="0">
                <a:solidFill>
                  <a:srgbClr val="00589C"/>
                </a:solidFill>
                <a:sym typeface="Wingdings 2" pitchFamily="18" charset="2"/>
              </a:rPr>
              <a:t> m.gensch@hzdr.de</a:t>
            </a:r>
            <a:r>
              <a:rPr lang="en-US" sz="600" smtClean="0">
                <a:solidFill>
                  <a:srgbClr val="00589C"/>
                </a:solidFill>
                <a:sym typeface="Wingdings 2" pitchFamily="18" charset="2"/>
              </a:rPr>
              <a:t> </a:t>
            </a:r>
            <a:r>
              <a:rPr lang="de-DE" sz="600" smtClean="0">
                <a:solidFill>
                  <a:srgbClr val="00589C"/>
                </a:solidFill>
                <a:sym typeface="Wingdings 2" pitchFamily="18" charset="2"/>
              </a:rPr>
              <a:t> </a:t>
            </a:r>
            <a:r>
              <a:rPr lang="en-US" sz="600" smtClean="0">
                <a:solidFill>
                  <a:srgbClr val="00589C"/>
                </a:solidFill>
                <a:sym typeface="Wingdings 2" pitchFamily="18" charset="2"/>
              </a:rPr>
              <a:t> www.hzdr.de  </a:t>
            </a:r>
            <a:r>
              <a:rPr lang="de-DE" sz="600" smtClean="0">
                <a:solidFill>
                  <a:srgbClr val="00589C"/>
                </a:solidFill>
                <a:sym typeface="Wingdings 2" pitchFamily="18" charset="2"/>
              </a:rPr>
              <a:t>  HZDR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  <p:sldLayoutId id="214748444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9"/>
          <p:cNvSpPr txBox="1">
            <a:spLocks noChangeArrowheads="1"/>
          </p:cNvSpPr>
          <p:nvPr/>
        </p:nvSpPr>
        <p:spPr bwMode="auto">
          <a:xfrm>
            <a:off x="1781288" y="15007"/>
            <a:ext cx="52934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2400" b="1" dirty="0" smtClean="0">
                <a:solidFill>
                  <a:schemeClr val="bg1"/>
                </a:solidFill>
              </a:rPr>
              <a:t>Superradiant Undulator Radiation</a:t>
            </a:r>
            <a:endParaRPr lang="de-DE" sz="2400" b="1" dirty="0">
              <a:solidFill>
                <a:schemeClr val="bg1"/>
              </a:solidFill>
            </a:endParaRPr>
          </a:p>
        </p:txBody>
      </p:sp>
      <p:pic>
        <p:nvPicPr>
          <p:cNvPr id="12" name="Picture 9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46" y="1513879"/>
            <a:ext cx="3775075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24"/>
          <p:cNvSpPr txBox="1">
            <a:spLocks noChangeArrowheads="1"/>
          </p:cNvSpPr>
          <p:nvPr/>
        </p:nvSpPr>
        <p:spPr bwMode="auto">
          <a:xfrm>
            <a:off x="406959" y="3212976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de-DE" b="1" dirty="0" smtClean="0">
                <a:solidFill>
                  <a:srgbClr val="92D050"/>
                </a:solidFill>
                <a:latin typeface="+mn-lt"/>
              </a:rPr>
              <a:t>e</a:t>
            </a:r>
            <a:r>
              <a:rPr lang="en-US" altLang="de-DE" b="1" baseline="30000" dirty="0" smtClean="0">
                <a:solidFill>
                  <a:srgbClr val="92D050"/>
                </a:solidFill>
                <a:latin typeface="+mn-lt"/>
              </a:rPr>
              <a:t>-</a:t>
            </a:r>
            <a:endParaRPr lang="de-DE" altLang="de-DE" b="1" baseline="30000" dirty="0" smtClean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16" name="TextBox 126"/>
          <p:cNvSpPr txBox="1">
            <a:spLocks noChangeArrowheads="1"/>
          </p:cNvSpPr>
          <p:nvPr/>
        </p:nvSpPr>
        <p:spPr bwMode="auto">
          <a:xfrm>
            <a:off x="35496" y="2433848"/>
            <a:ext cx="765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de-DE" b="1" dirty="0" smtClean="0">
                <a:solidFill>
                  <a:srgbClr val="C00000"/>
                </a:solidFill>
                <a:latin typeface="+mn-lt"/>
              </a:rPr>
              <a:t>THz</a:t>
            </a:r>
            <a:endParaRPr lang="de-DE" altLang="de-DE" b="1" baseline="3000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TextBox 2047"/>
          <p:cNvSpPr txBox="1">
            <a:spLocks noChangeArrowheads="1"/>
          </p:cNvSpPr>
          <p:nvPr/>
        </p:nvSpPr>
        <p:spPr bwMode="auto">
          <a:xfrm>
            <a:off x="969908" y="4149080"/>
            <a:ext cx="25939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altLang="de-DE" dirty="0"/>
              <a:t>8 periods</a:t>
            </a:r>
          </a:p>
          <a:p>
            <a:pPr>
              <a:buFont typeface="Arial" charset="0"/>
              <a:buChar char="•"/>
            </a:pPr>
            <a:r>
              <a:rPr lang="en-US" altLang="de-DE" dirty="0" smtClean="0"/>
              <a:t>electro-magnetic</a:t>
            </a:r>
          </a:p>
          <a:p>
            <a:pPr>
              <a:buFont typeface="Arial" charset="0"/>
              <a:buChar char="•"/>
            </a:pPr>
            <a:r>
              <a:rPr lang="en-US" altLang="de-DE" dirty="0" smtClean="0"/>
              <a:t>20% BW</a:t>
            </a:r>
            <a:endParaRPr lang="en-US" alt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4586366" y="1484784"/>
            <a:ext cx="437812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3E89"/>
                </a:solidFill>
              </a:rPr>
              <a:t>GOAL: tunable, narrow bandwidth </a:t>
            </a:r>
          </a:p>
          <a:p>
            <a:r>
              <a:rPr lang="en-US" b="1" dirty="0">
                <a:solidFill>
                  <a:srgbClr val="003E89"/>
                </a:solidFill>
              </a:rPr>
              <a:t> </a:t>
            </a:r>
            <a:r>
              <a:rPr lang="en-US" b="1" dirty="0" smtClean="0">
                <a:solidFill>
                  <a:srgbClr val="003E89"/>
                </a:solidFill>
              </a:rPr>
              <a:t>                in the THz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3E89"/>
                </a:solidFill>
              </a:rPr>
              <a:t>2 facilities </a:t>
            </a:r>
            <a:r>
              <a:rPr lang="en-US" b="1" dirty="0" smtClean="0">
                <a:solidFill>
                  <a:srgbClr val="003E89"/>
                </a:solidFill>
              </a:rPr>
              <a:t>worldwide = in Germany </a:t>
            </a:r>
          </a:p>
          <a:p>
            <a:r>
              <a:rPr lang="en-US" b="1" dirty="0">
                <a:solidFill>
                  <a:srgbClr val="003E89"/>
                </a:solidFill>
              </a:rPr>
              <a:t> </a:t>
            </a:r>
            <a:r>
              <a:rPr lang="en-US" b="1" dirty="0" smtClean="0">
                <a:solidFill>
                  <a:srgbClr val="003E89"/>
                </a:solidFill>
              </a:rPr>
              <a:t>    -&gt; </a:t>
            </a:r>
            <a:r>
              <a:rPr lang="en-US" b="1" dirty="0">
                <a:solidFill>
                  <a:srgbClr val="003E89"/>
                </a:solidFill>
              </a:rPr>
              <a:t>FLASH &amp; </a:t>
            </a:r>
            <a:r>
              <a:rPr lang="en-US" b="1" dirty="0" smtClean="0">
                <a:solidFill>
                  <a:srgbClr val="003E89"/>
                </a:solidFill>
              </a:rPr>
              <a:t>TELBE</a:t>
            </a:r>
          </a:p>
          <a:p>
            <a:r>
              <a:rPr lang="en-US" b="1" dirty="0" smtClean="0">
                <a:solidFill>
                  <a:srgbClr val="003E89"/>
                </a:solidFill>
              </a:rPr>
              <a:t>    </a:t>
            </a:r>
          </a:p>
          <a:p>
            <a:endParaRPr lang="en-US" b="1" dirty="0">
              <a:solidFill>
                <a:srgbClr val="003E89"/>
              </a:solidFill>
            </a:endParaRPr>
          </a:p>
          <a:p>
            <a:endParaRPr lang="en-US" b="1" dirty="0">
              <a:solidFill>
                <a:srgbClr val="003E89"/>
              </a:solidFill>
            </a:endParaRPr>
          </a:p>
          <a:p>
            <a:endParaRPr lang="en-US" b="1" dirty="0" smtClean="0">
              <a:solidFill>
                <a:srgbClr val="003E89"/>
              </a:solidFill>
            </a:endParaRPr>
          </a:p>
          <a:p>
            <a:endParaRPr lang="en-US" b="1" dirty="0">
              <a:solidFill>
                <a:srgbClr val="003E89"/>
              </a:solidFill>
            </a:endParaRPr>
          </a:p>
          <a:p>
            <a:r>
              <a:rPr lang="en-US" b="1" i="1" dirty="0" smtClean="0">
                <a:solidFill>
                  <a:srgbClr val="003E89"/>
                </a:solidFill>
              </a:rPr>
              <a:t>Status and future Developments</a:t>
            </a:r>
          </a:p>
          <a:p>
            <a:r>
              <a:rPr lang="en-US" b="1" i="1" dirty="0">
                <a:solidFill>
                  <a:srgbClr val="003E89"/>
                </a:solidFill>
              </a:rPr>
              <a:t> </a:t>
            </a:r>
            <a:r>
              <a:rPr lang="en-US" b="1" i="1" dirty="0" smtClean="0">
                <a:solidFill>
                  <a:srgbClr val="003E89"/>
                </a:solidFill>
              </a:rPr>
              <a:t>   are presented</a:t>
            </a:r>
            <a:endParaRPr lang="en-US" b="1" i="1" dirty="0">
              <a:solidFill>
                <a:srgbClr val="003E89"/>
              </a:solidFill>
            </a:endParaRPr>
          </a:p>
          <a:p>
            <a:endParaRPr lang="en-US" b="1" dirty="0" smtClean="0">
              <a:solidFill>
                <a:srgbClr val="003E89"/>
              </a:solidFill>
            </a:endParaRPr>
          </a:p>
          <a:p>
            <a:endParaRPr lang="en-US" b="1" dirty="0">
              <a:solidFill>
                <a:srgbClr val="003E89"/>
              </a:solidFill>
            </a:endParaRPr>
          </a:p>
          <a:p>
            <a:endParaRPr lang="en-US" b="1" dirty="0" smtClean="0">
              <a:solidFill>
                <a:srgbClr val="003E89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2008" y="1196752"/>
            <a:ext cx="4211960" cy="4258350"/>
          </a:xfrm>
          <a:prstGeom prst="rect">
            <a:avLst/>
          </a:prstGeom>
          <a:noFill/>
          <a:ln w="50800">
            <a:solidFill>
              <a:srgbClr val="002060"/>
            </a:solidFill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1053" y="1012086"/>
            <a:ext cx="2193870" cy="369332"/>
          </a:xfrm>
          <a:prstGeom prst="rect">
            <a:avLst/>
          </a:prstGeom>
          <a:solidFill>
            <a:srgbClr val="003E89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undulator at TELBE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07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E8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E8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E8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E8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</Words>
  <Application>Microsoft Office PowerPoint</Application>
  <PresentationFormat>Overhead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1_Standarddesign</vt:lpstr>
      <vt:lpstr>Benutzerdefiniertes Design</vt:lpstr>
      <vt:lpstr>PowerPoint Presentation</vt:lpstr>
    </vt:vector>
  </TitlesOfParts>
  <Company>Forschungszentrum Rossendorf e.V.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Administrator</dc:creator>
  <cp:lastModifiedBy>Gensch, Michael</cp:lastModifiedBy>
  <cp:revision>858</cp:revision>
  <cp:lastPrinted>2014-02-11T14:44:19Z</cp:lastPrinted>
  <dcterms:created xsi:type="dcterms:W3CDTF">2007-03-26T08:55:35Z</dcterms:created>
  <dcterms:modified xsi:type="dcterms:W3CDTF">2015-07-15T10:34:55Z</dcterms:modified>
</cp:coreProperties>
</file>